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2"/>
    <p:sldId id="260" r:id="rId3"/>
    <p:sldId id="261" r:id="rId4"/>
    <p:sldId id="277" r:id="rId5"/>
    <p:sldId id="275" r:id="rId6"/>
    <p:sldId id="278" r:id="rId7"/>
    <p:sldId id="272" r:id="rId8"/>
    <p:sldId id="264" r:id="rId9"/>
    <p:sldId id="294" r:id="rId10"/>
    <p:sldId id="295" r:id="rId11"/>
    <p:sldId id="268" r:id="rId12"/>
    <p:sldId id="279" r:id="rId13"/>
    <p:sldId id="274" r:id="rId14"/>
    <p:sldId id="283" r:id="rId15"/>
    <p:sldId id="284" r:id="rId16"/>
    <p:sldId id="285" r:id="rId17"/>
    <p:sldId id="286" r:id="rId18"/>
    <p:sldId id="287" r:id="rId19"/>
    <p:sldId id="288" r:id="rId20"/>
    <p:sldId id="289" r:id="rId21"/>
    <p:sldId id="296" r:id="rId22"/>
    <p:sldId id="290" r:id="rId23"/>
    <p:sldId id="291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Belloit, Nicholas G" initials="BNG [7]" lastIdx="1" clrIdx="6"/>
  <p:cmAuthor id="1" name="Belloit, Nicholas G" initials="BNG" lastIdx="1" clrIdx="0"/>
  <p:cmAuthor id="8" name="Belloit, Nicholas G" initials="BNG [8]" lastIdx="1" clrIdx="7"/>
  <p:cmAuthor id="2" name="Belloit, Nicholas G" initials="BNG [2]" lastIdx="1" clrIdx="1"/>
  <p:cmAuthor id="3" name="Belloit, Nicholas G" initials="BNG [3]" lastIdx="1" clrIdx="2"/>
  <p:cmAuthor id="4" name="Belloit, Nicholas G" initials="BNG [4]" lastIdx="1" clrIdx="3"/>
  <p:cmAuthor id="5" name="Belloit, Nicholas G" initials="BNG [5]" lastIdx="1" clrIdx="4"/>
  <p:cmAuthor id="6" name="Belloit, Nicholas G" initials="BNG [6]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0000"/>
    <a:srgbClr val="008080"/>
    <a:srgbClr val="008078"/>
    <a:srgbClr val="366092"/>
    <a:srgbClr val="1F497D"/>
    <a:srgbClr val="FF0000"/>
    <a:srgbClr val="2D7D9F"/>
    <a:srgbClr val="FFFFCC"/>
    <a:srgbClr val="1F49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46" autoAdjust="0"/>
    <p:restoredTop sz="94660"/>
  </p:normalViewPr>
  <p:slideViewPr>
    <p:cSldViewPr>
      <p:cViewPr varScale="1">
        <p:scale>
          <a:sx n="82" d="100"/>
          <a:sy n="82" d="100"/>
        </p:scale>
        <p:origin x="1435" y="7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776" y="-10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235DB0-18E5-42EE-8A41-3EE53E7DF1D8}" type="datetimeFigureOut">
              <a:rPr lang="en-US" smtClean="0"/>
              <a:pPr/>
              <a:t>8/12/2024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4792EB-0FA9-4C62-9AEF-94474B71BCA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8152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BCF1E8-340D-4BBE-B2B9-288E67BAFF53}" type="datetimeFigureOut">
              <a:rPr lang="en-US" smtClean="0"/>
              <a:pPr/>
              <a:t>8/12/2024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06B3A5-C5B2-4AE6-B7F2-80530B9B15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435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5"/>
          <p:cNvSpPr txBox="1">
            <a:spLocks noChangeArrowheads="1"/>
          </p:cNvSpPr>
          <p:nvPr userDrawn="1"/>
        </p:nvSpPr>
        <p:spPr bwMode="auto">
          <a:xfrm>
            <a:off x="6164283" y="5856514"/>
            <a:ext cx="281940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Copyright © by Hawkes Learning</a:t>
            </a: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All rights reserved.</a:t>
            </a:r>
          </a:p>
        </p:txBody>
      </p:sp>
      <p:sp>
        <p:nvSpPr>
          <p:cNvPr id="12" name="Title 1"/>
          <p:cNvSpPr>
            <a:spLocks noGrp="1"/>
          </p:cNvSpPr>
          <p:nvPr userDrawn="1">
            <p:ph type="ctrTitle" idx="4294967295"/>
          </p:nvPr>
        </p:nvSpPr>
        <p:spPr>
          <a:xfrm>
            <a:off x="685800" y="2130552"/>
            <a:ext cx="7772400" cy="1470025"/>
          </a:xfrm>
          <a:prstGeom prst="rect">
            <a:avLst/>
          </a:prstGeom>
        </p:spPr>
        <p:txBody>
          <a:bodyPr anchor="ctr" anchorCtr="0"/>
          <a:lstStyle/>
          <a:p>
            <a:pPr eaLnBrk="1" hangingPunct="1"/>
            <a:endParaRPr lang="en-US" b="1" dirty="0">
              <a:solidFill>
                <a:srgbClr val="1F497D"/>
              </a:solidFill>
              <a:latin typeface="Arial" charset="0"/>
              <a:cs typeface="Arial" charset="0"/>
            </a:endParaRPr>
          </a:p>
        </p:txBody>
      </p:sp>
      <p:sp>
        <p:nvSpPr>
          <p:cNvPr id="13" name="Subtitle 2"/>
          <p:cNvSpPr>
            <a:spLocks noGrp="1"/>
          </p:cNvSpPr>
          <p:nvPr userDrawn="1">
            <p:ph type="subTitle" idx="4294967295"/>
          </p:nvPr>
        </p:nvSpPr>
        <p:spPr>
          <a:xfrm>
            <a:off x="1371600" y="3502152"/>
            <a:ext cx="6400800" cy="1752600"/>
          </a:xfrm>
          <a:prstGeom prst="rect">
            <a:avLst/>
          </a:prstGeom>
        </p:spPr>
        <p:txBody>
          <a:bodyPr rtlCol="0" anchor="t" anchorCtr="1">
            <a:normAutofit/>
          </a:bodyPr>
          <a:lstStyle/>
          <a:p>
            <a:pPr>
              <a:buNone/>
              <a:defRPr/>
            </a:pPr>
            <a:endParaRPr lang="en-US" b="1" i="1" dirty="0">
              <a:solidFill>
                <a:srgbClr val="1F497D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6134138"/>
            <a:ext cx="1828649" cy="45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07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lnSpc>
                <a:spcPts val="3000"/>
              </a:lnSpc>
              <a:defRPr sz="3200" baseline="0">
                <a:solidFill>
                  <a:srgbClr val="1F497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TextBox 5"/>
          <p:cNvSpPr txBox="1">
            <a:spLocks noChangeArrowheads="1"/>
          </p:cNvSpPr>
          <p:nvPr userDrawn="1"/>
        </p:nvSpPr>
        <p:spPr bwMode="auto">
          <a:xfrm>
            <a:off x="6164283" y="5856514"/>
            <a:ext cx="281940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Copyright © by Hawkes Learning </a:t>
            </a: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All rights reserved.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7200" y="1005840"/>
            <a:ext cx="822960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457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2800" b="0" i="0" baseline="0">
                <a:solidFill>
                  <a:srgbClr val="36609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152400" y="6019800"/>
            <a:ext cx="877824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6134138"/>
            <a:ext cx="1828649" cy="45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659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1666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wmf"/><Relationship Id="rId2" Type="http://schemas.openxmlformats.org/officeDocument/2006/relationships/oleObject" Target="../embeddings/oleObject52.bin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6.bin"/><Relationship Id="rId13" Type="http://schemas.openxmlformats.org/officeDocument/2006/relationships/image" Target="../media/image59.wmf"/><Relationship Id="rId18" Type="http://schemas.openxmlformats.org/officeDocument/2006/relationships/oleObject" Target="../embeddings/oleObject61.bin"/><Relationship Id="rId3" Type="http://schemas.openxmlformats.org/officeDocument/2006/relationships/image" Target="../media/image54.wmf"/><Relationship Id="rId21" Type="http://schemas.openxmlformats.org/officeDocument/2006/relationships/image" Target="../media/image63.emf"/><Relationship Id="rId7" Type="http://schemas.openxmlformats.org/officeDocument/2006/relationships/image" Target="../media/image56.wmf"/><Relationship Id="rId12" Type="http://schemas.openxmlformats.org/officeDocument/2006/relationships/oleObject" Target="../embeddings/oleObject58.bin"/><Relationship Id="rId17" Type="http://schemas.openxmlformats.org/officeDocument/2006/relationships/image" Target="../media/image61.wmf"/><Relationship Id="rId2" Type="http://schemas.openxmlformats.org/officeDocument/2006/relationships/oleObject" Target="../embeddings/oleObject53.bin"/><Relationship Id="rId16" Type="http://schemas.openxmlformats.org/officeDocument/2006/relationships/oleObject" Target="../embeddings/oleObject60.bin"/><Relationship Id="rId20" Type="http://schemas.openxmlformats.org/officeDocument/2006/relationships/oleObject" Target="../embeddings/oleObject62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55.bin"/><Relationship Id="rId11" Type="http://schemas.openxmlformats.org/officeDocument/2006/relationships/image" Target="../media/image58.wmf"/><Relationship Id="rId5" Type="http://schemas.openxmlformats.org/officeDocument/2006/relationships/image" Target="../media/image55.wmf"/><Relationship Id="rId15" Type="http://schemas.openxmlformats.org/officeDocument/2006/relationships/image" Target="../media/image60.wmf"/><Relationship Id="rId10" Type="http://schemas.openxmlformats.org/officeDocument/2006/relationships/oleObject" Target="../embeddings/oleObject57.bin"/><Relationship Id="rId19" Type="http://schemas.openxmlformats.org/officeDocument/2006/relationships/image" Target="../media/image62.wmf"/><Relationship Id="rId4" Type="http://schemas.openxmlformats.org/officeDocument/2006/relationships/oleObject" Target="../embeddings/oleObject54.bin"/><Relationship Id="rId9" Type="http://schemas.openxmlformats.org/officeDocument/2006/relationships/image" Target="../media/image57.wmf"/><Relationship Id="rId14" Type="http://schemas.openxmlformats.org/officeDocument/2006/relationships/oleObject" Target="../embeddings/oleObject59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6.bin"/><Relationship Id="rId13" Type="http://schemas.openxmlformats.org/officeDocument/2006/relationships/image" Target="../media/image69.wmf"/><Relationship Id="rId3" Type="http://schemas.openxmlformats.org/officeDocument/2006/relationships/image" Target="../media/image64.wmf"/><Relationship Id="rId7" Type="http://schemas.openxmlformats.org/officeDocument/2006/relationships/image" Target="../media/image66.wmf"/><Relationship Id="rId12" Type="http://schemas.openxmlformats.org/officeDocument/2006/relationships/oleObject" Target="../embeddings/oleObject68.bin"/><Relationship Id="rId2" Type="http://schemas.openxmlformats.org/officeDocument/2006/relationships/oleObject" Target="../embeddings/oleObject63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65.bin"/><Relationship Id="rId11" Type="http://schemas.openxmlformats.org/officeDocument/2006/relationships/image" Target="../media/image68.wmf"/><Relationship Id="rId5" Type="http://schemas.openxmlformats.org/officeDocument/2006/relationships/image" Target="../media/image65.wmf"/><Relationship Id="rId10" Type="http://schemas.openxmlformats.org/officeDocument/2006/relationships/oleObject" Target="../embeddings/oleObject67.bin"/><Relationship Id="rId4" Type="http://schemas.openxmlformats.org/officeDocument/2006/relationships/oleObject" Target="../embeddings/oleObject64.bin"/><Relationship Id="rId9" Type="http://schemas.openxmlformats.org/officeDocument/2006/relationships/image" Target="../media/image67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2.bin"/><Relationship Id="rId13" Type="http://schemas.openxmlformats.org/officeDocument/2006/relationships/image" Target="../media/image75.wmf"/><Relationship Id="rId3" Type="http://schemas.openxmlformats.org/officeDocument/2006/relationships/image" Target="../media/image70.wmf"/><Relationship Id="rId7" Type="http://schemas.openxmlformats.org/officeDocument/2006/relationships/image" Target="../media/image72.wmf"/><Relationship Id="rId12" Type="http://schemas.openxmlformats.org/officeDocument/2006/relationships/oleObject" Target="../embeddings/oleObject74.bin"/><Relationship Id="rId2" Type="http://schemas.openxmlformats.org/officeDocument/2006/relationships/oleObject" Target="../embeddings/oleObject69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71.bin"/><Relationship Id="rId11" Type="http://schemas.openxmlformats.org/officeDocument/2006/relationships/image" Target="../media/image74.wmf"/><Relationship Id="rId5" Type="http://schemas.openxmlformats.org/officeDocument/2006/relationships/image" Target="../media/image71.wmf"/><Relationship Id="rId10" Type="http://schemas.openxmlformats.org/officeDocument/2006/relationships/oleObject" Target="../embeddings/oleObject73.bin"/><Relationship Id="rId4" Type="http://schemas.openxmlformats.org/officeDocument/2006/relationships/oleObject" Target="../embeddings/oleObject70.bin"/><Relationship Id="rId9" Type="http://schemas.openxmlformats.org/officeDocument/2006/relationships/image" Target="../media/image73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8.bin"/><Relationship Id="rId13" Type="http://schemas.openxmlformats.org/officeDocument/2006/relationships/image" Target="../media/image81.wmf"/><Relationship Id="rId18" Type="http://schemas.openxmlformats.org/officeDocument/2006/relationships/oleObject" Target="../embeddings/oleObject83.bin"/><Relationship Id="rId3" Type="http://schemas.openxmlformats.org/officeDocument/2006/relationships/image" Target="../media/image76.wmf"/><Relationship Id="rId21" Type="http://schemas.openxmlformats.org/officeDocument/2006/relationships/image" Target="../media/image85.wmf"/><Relationship Id="rId7" Type="http://schemas.openxmlformats.org/officeDocument/2006/relationships/image" Target="../media/image78.wmf"/><Relationship Id="rId12" Type="http://schemas.openxmlformats.org/officeDocument/2006/relationships/oleObject" Target="../embeddings/oleObject80.bin"/><Relationship Id="rId17" Type="http://schemas.openxmlformats.org/officeDocument/2006/relationships/image" Target="../media/image83.wmf"/><Relationship Id="rId25" Type="http://schemas.openxmlformats.org/officeDocument/2006/relationships/image" Target="../media/image87.wmf"/><Relationship Id="rId2" Type="http://schemas.openxmlformats.org/officeDocument/2006/relationships/oleObject" Target="../embeddings/oleObject75.bin"/><Relationship Id="rId16" Type="http://schemas.openxmlformats.org/officeDocument/2006/relationships/oleObject" Target="../embeddings/oleObject82.bin"/><Relationship Id="rId20" Type="http://schemas.openxmlformats.org/officeDocument/2006/relationships/oleObject" Target="../embeddings/oleObject84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77.bin"/><Relationship Id="rId11" Type="http://schemas.openxmlformats.org/officeDocument/2006/relationships/image" Target="../media/image80.wmf"/><Relationship Id="rId24" Type="http://schemas.openxmlformats.org/officeDocument/2006/relationships/oleObject" Target="../embeddings/oleObject86.bin"/><Relationship Id="rId5" Type="http://schemas.openxmlformats.org/officeDocument/2006/relationships/image" Target="../media/image77.wmf"/><Relationship Id="rId15" Type="http://schemas.openxmlformats.org/officeDocument/2006/relationships/image" Target="../media/image82.wmf"/><Relationship Id="rId23" Type="http://schemas.openxmlformats.org/officeDocument/2006/relationships/image" Target="../media/image86.wmf"/><Relationship Id="rId10" Type="http://schemas.openxmlformats.org/officeDocument/2006/relationships/oleObject" Target="../embeddings/oleObject79.bin"/><Relationship Id="rId19" Type="http://schemas.openxmlformats.org/officeDocument/2006/relationships/image" Target="../media/image84.wmf"/><Relationship Id="rId4" Type="http://schemas.openxmlformats.org/officeDocument/2006/relationships/oleObject" Target="../embeddings/oleObject76.bin"/><Relationship Id="rId9" Type="http://schemas.openxmlformats.org/officeDocument/2006/relationships/image" Target="../media/image79.wmf"/><Relationship Id="rId14" Type="http://schemas.openxmlformats.org/officeDocument/2006/relationships/oleObject" Target="../embeddings/oleObject81.bin"/><Relationship Id="rId22" Type="http://schemas.openxmlformats.org/officeDocument/2006/relationships/oleObject" Target="../embeddings/oleObject85.bin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0.bin"/><Relationship Id="rId13" Type="http://schemas.openxmlformats.org/officeDocument/2006/relationships/image" Target="../media/image93.wmf"/><Relationship Id="rId18" Type="http://schemas.openxmlformats.org/officeDocument/2006/relationships/oleObject" Target="../embeddings/oleObject95.bin"/><Relationship Id="rId3" Type="http://schemas.openxmlformats.org/officeDocument/2006/relationships/image" Target="../media/image88.wmf"/><Relationship Id="rId21" Type="http://schemas.openxmlformats.org/officeDocument/2006/relationships/image" Target="../media/image97.wmf"/><Relationship Id="rId7" Type="http://schemas.openxmlformats.org/officeDocument/2006/relationships/image" Target="../media/image90.wmf"/><Relationship Id="rId12" Type="http://schemas.openxmlformats.org/officeDocument/2006/relationships/oleObject" Target="../embeddings/oleObject92.bin"/><Relationship Id="rId17" Type="http://schemas.openxmlformats.org/officeDocument/2006/relationships/image" Target="../media/image95.wmf"/><Relationship Id="rId2" Type="http://schemas.openxmlformats.org/officeDocument/2006/relationships/oleObject" Target="../embeddings/oleObject87.bin"/><Relationship Id="rId16" Type="http://schemas.openxmlformats.org/officeDocument/2006/relationships/oleObject" Target="../embeddings/oleObject94.bin"/><Relationship Id="rId20" Type="http://schemas.openxmlformats.org/officeDocument/2006/relationships/oleObject" Target="../embeddings/oleObject96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89.bin"/><Relationship Id="rId11" Type="http://schemas.openxmlformats.org/officeDocument/2006/relationships/image" Target="../media/image92.wmf"/><Relationship Id="rId5" Type="http://schemas.openxmlformats.org/officeDocument/2006/relationships/image" Target="../media/image89.wmf"/><Relationship Id="rId15" Type="http://schemas.openxmlformats.org/officeDocument/2006/relationships/image" Target="../media/image94.wmf"/><Relationship Id="rId10" Type="http://schemas.openxmlformats.org/officeDocument/2006/relationships/oleObject" Target="../embeddings/oleObject91.bin"/><Relationship Id="rId19" Type="http://schemas.openxmlformats.org/officeDocument/2006/relationships/image" Target="../media/image96.wmf"/><Relationship Id="rId4" Type="http://schemas.openxmlformats.org/officeDocument/2006/relationships/oleObject" Target="../embeddings/oleObject88.bin"/><Relationship Id="rId9" Type="http://schemas.openxmlformats.org/officeDocument/2006/relationships/image" Target="../media/image91.wmf"/><Relationship Id="rId14" Type="http://schemas.openxmlformats.org/officeDocument/2006/relationships/oleObject" Target="../embeddings/oleObject93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wmf"/><Relationship Id="rId7" Type="http://schemas.openxmlformats.org/officeDocument/2006/relationships/image" Target="../media/image100.wmf"/><Relationship Id="rId2" Type="http://schemas.openxmlformats.org/officeDocument/2006/relationships/oleObject" Target="../embeddings/oleObject97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99.bin"/><Relationship Id="rId5" Type="http://schemas.openxmlformats.org/officeDocument/2006/relationships/image" Target="../media/image99.wmf"/><Relationship Id="rId4" Type="http://schemas.openxmlformats.org/officeDocument/2006/relationships/oleObject" Target="../embeddings/oleObject98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3.bin"/><Relationship Id="rId3" Type="http://schemas.openxmlformats.org/officeDocument/2006/relationships/image" Target="../media/image101.wmf"/><Relationship Id="rId7" Type="http://schemas.openxmlformats.org/officeDocument/2006/relationships/image" Target="../media/image103.emf"/><Relationship Id="rId2" Type="http://schemas.openxmlformats.org/officeDocument/2006/relationships/oleObject" Target="../embeddings/oleObject100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02.bin"/><Relationship Id="rId11" Type="http://schemas.openxmlformats.org/officeDocument/2006/relationships/image" Target="../media/image105.wmf"/><Relationship Id="rId5" Type="http://schemas.openxmlformats.org/officeDocument/2006/relationships/image" Target="../media/image102.wmf"/><Relationship Id="rId10" Type="http://schemas.openxmlformats.org/officeDocument/2006/relationships/oleObject" Target="../embeddings/oleObject104.bin"/><Relationship Id="rId4" Type="http://schemas.openxmlformats.org/officeDocument/2006/relationships/oleObject" Target="../embeddings/oleObject101.bin"/><Relationship Id="rId9" Type="http://schemas.openxmlformats.org/officeDocument/2006/relationships/image" Target="../media/image104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wmf"/><Relationship Id="rId4" Type="http://schemas.openxmlformats.org/officeDocument/2006/relationships/oleObject" Target="../embeddings/oleObject2.bin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8.bin"/><Relationship Id="rId3" Type="http://schemas.openxmlformats.org/officeDocument/2006/relationships/image" Target="../media/image106.wmf"/><Relationship Id="rId7" Type="http://schemas.openxmlformats.org/officeDocument/2006/relationships/image" Target="../media/image108.wmf"/><Relationship Id="rId2" Type="http://schemas.openxmlformats.org/officeDocument/2006/relationships/oleObject" Target="../embeddings/oleObject105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07.bin"/><Relationship Id="rId5" Type="http://schemas.openxmlformats.org/officeDocument/2006/relationships/image" Target="../media/image107.wmf"/><Relationship Id="rId4" Type="http://schemas.openxmlformats.org/officeDocument/2006/relationships/oleObject" Target="../embeddings/oleObject106.bin"/><Relationship Id="rId9" Type="http://schemas.openxmlformats.org/officeDocument/2006/relationships/image" Target="../media/image109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2.bin"/><Relationship Id="rId3" Type="http://schemas.openxmlformats.org/officeDocument/2006/relationships/image" Target="../media/image110.wmf"/><Relationship Id="rId7" Type="http://schemas.openxmlformats.org/officeDocument/2006/relationships/image" Target="../media/image112.wmf"/><Relationship Id="rId2" Type="http://schemas.openxmlformats.org/officeDocument/2006/relationships/oleObject" Target="../embeddings/oleObject109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11.bin"/><Relationship Id="rId5" Type="http://schemas.openxmlformats.org/officeDocument/2006/relationships/image" Target="../media/image111.wmf"/><Relationship Id="rId4" Type="http://schemas.openxmlformats.org/officeDocument/2006/relationships/oleObject" Target="../embeddings/oleObject110.bin"/><Relationship Id="rId9" Type="http://schemas.openxmlformats.org/officeDocument/2006/relationships/image" Target="../media/image105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wmf"/><Relationship Id="rId2" Type="http://schemas.openxmlformats.org/officeDocument/2006/relationships/oleObject" Target="../embeddings/oleObject113.bin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emf"/><Relationship Id="rId7" Type="http://schemas.openxmlformats.org/officeDocument/2006/relationships/image" Target="../media/image4.wmf"/><Relationship Id="rId2" Type="http://schemas.openxmlformats.org/officeDocument/2006/relationships/oleObject" Target="../embeddings/oleObject114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15.wmf"/><Relationship Id="rId4" Type="http://schemas.openxmlformats.org/officeDocument/2006/relationships/oleObject" Target="../embeddings/oleObject115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.wmf"/><Relationship Id="rId18" Type="http://schemas.openxmlformats.org/officeDocument/2006/relationships/oleObject" Target="../embeddings/oleObject12.bin"/><Relationship Id="rId26" Type="http://schemas.openxmlformats.org/officeDocument/2006/relationships/oleObject" Target="../embeddings/oleObject16.bin"/><Relationship Id="rId39" Type="http://schemas.openxmlformats.org/officeDocument/2006/relationships/image" Target="../media/image23.wmf"/><Relationship Id="rId21" Type="http://schemas.openxmlformats.org/officeDocument/2006/relationships/image" Target="../media/image14.wmf"/><Relationship Id="rId34" Type="http://schemas.openxmlformats.org/officeDocument/2006/relationships/oleObject" Target="../embeddings/oleObject20.bin"/><Relationship Id="rId42" Type="http://schemas.openxmlformats.org/officeDocument/2006/relationships/oleObject" Target="../embeddings/oleObject24.bin"/><Relationship Id="rId7" Type="http://schemas.openxmlformats.org/officeDocument/2006/relationships/image" Target="../media/image7.wmf"/><Relationship Id="rId2" Type="http://schemas.openxmlformats.org/officeDocument/2006/relationships/oleObject" Target="../embeddings/oleObject4.bin"/><Relationship Id="rId16" Type="http://schemas.openxmlformats.org/officeDocument/2006/relationships/oleObject" Target="../embeddings/oleObject11.bin"/><Relationship Id="rId20" Type="http://schemas.openxmlformats.org/officeDocument/2006/relationships/oleObject" Target="../embeddings/oleObject13.bin"/><Relationship Id="rId29" Type="http://schemas.openxmlformats.org/officeDocument/2006/relationships/image" Target="../media/image18.wmf"/><Relationship Id="rId41" Type="http://schemas.openxmlformats.org/officeDocument/2006/relationships/image" Target="../media/image24.wmf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9.wmf"/><Relationship Id="rId24" Type="http://schemas.openxmlformats.org/officeDocument/2006/relationships/oleObject" Target="../embeddings/oleObject15.bin"/><Relationship Id="rId32" Type="http://schemas.openxmlformats.org/officeDocument/2006/relationships/oleObject" Target="../embeddings/oleObject19.bin"/><Relationship Id="rId37" Type="http://schemas.openxmlformats.org/officeDocument/2006/relationships/image" Target="../media/image22.wmf"/><Relationship Id="rId40" Type="http://schemas.openxmlformats.org/officeDocument/2006/relationships/oleObject" Target="../embeddings/oleObject23.bin"/><Relationship Id="rId5" Type="http://schemas.openxmlformats.org/officeDocument/2006/relationships/image" Target="../media/image6.wmf"/><Relationship Id="rId15" Type="http://schemas.openxmlformats.org/officeDocument/2006/relationships/image" Target="../media/image11.wmf"/><Relationship Id="rId23" Type="http://schemas.openxmlformats.org/officeDocument/2006/relationships/image" Target="../media/image15.wmf"/><Relationship Id="rId28" Type="http://schemas.openxmlformats.org/officeDocument/2006/relationships/oleObject" Target="../embeddings/oleObject17.bin"/><Relationship Id="rId36" Type="http://schemas.openxmlformats.org/officeDocument/2006/relationships/oleObject" Target="../embeddings/oleObject21.bin"/><Relationship Id="rId10" Type="http://schemas.openxmlformats.org/officeDocument/2006/relationships/oleObject" Target="../embeddings/oleObject8.bin"/><Relationship Id="rId19" Type="http://schemas.openxmlformats.org/officeDocument/2006/relationships/image" Target="../media/image13.wmf"/><Relationship Id="rId31" Type="http://schemas.openxmlformats.org/officeDocument/2006/relationships/image" Target="../media/image19.wmf"/><Relationship Id="rId4" Type="http://schemas.openxmlformats.org/officeDocument/2006/relationships/oleObject" Target="../embeddings/oleObject5.bin"/><Relationship Id="rId9" Type="http://schemas.openxmlformats.org/officeDocument/2006/relationships/image" Target="../media/image8.wmf"/><Relationship Id="rId14" Type="http://schemas.openxmlformats.org/officeDocument/2006/relationships/oleObject" Target="../embeddings/oleObject10.bin"/><Relationship Id="rId22" Type="http://schemas.openxmlformats.org/officeDocument/2006/relationships/oleObject" Target="../embeddings/oleObject14.bin"/><Relationship Id="rId27" Type="http://schemas.openxmlformats.org/officeDocument/2006/relationships/image" Target="../media/image17.wmf"/><Relationship Id="rId30" Type="http://schemas.openxmlformats.org/officeDocument/2006/relationships/oleObject" Target="../embeddings/oleObject18.bin"/><Relationship Id="rId35" Type="http://schemas.openxmlformats.org/officeDocument/2006/relationships/image" Target="../media/image21.wmf"/><Relationship Id="rId43" Type="http://schemas.openxmlformats.org/officeDocument/2006/relationships/image" Target="../media/image25.emf"/><Relationship Id="rId8" Type="http://schemas.openxmlformats.org/officeDocument/2006/relationships/oleObject" Target="../embeddings/oleObject7.bin"/><Relationship Id="rId3" Type="http://schemas.openxmlformats.org/officeDocument/2006/relationships/image" Target="../media/image5.wmf"/><Relationship Id="rId12" Type="http://schemas.openxmlformats.org/officeDocument/2006/relationships/oleObject" Target="../embeddings/oleObject9.bin"/><Relationship Id="rId17" Type="http://schemas.openxmlformats.org/officeDocument/2006/relationships/image" Target="../media/image12.wmf"/><Relationship Id="rId25" Type="http://schemas.openxmlformats.org/officeDocument/2006/relationships/image" Target="../media/image16.wmf"/><Relationship Id="rId33" Type="http://schemas.openxmlformats.org/officeDocument/2006/relationships/image" Target="../media/image20.wmf"/><Relationship Id="rId38" Type="http://schemas.openxmlformats.org/officeDocument/2006/relationships/oleObject" Target="../embeddings/oleObject22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13" Type="http://schemas.openxmlformats.org/officeDocument/2006/relationships/image" Target="../media/image31.wmf"/><Relationship Id="rId18" Type="http://schemas.openxmlformats.org/officeDocument/2006/relationships/oleObject" Target="../embeddings/oleObject33.bin"/><Relationship Id="rId3" Type="http://schemas.openxmlformats.org/officeDocument/2006/relationships/image" Target="../media/image26.wmf"/><Relationship Id="rId7" Type="http://schemas.openxmlformats.org/officeDocument/2006/relationships/image" Target="../media/image28.wmf"/><Relationship Id="rId12" Type="http://schemas.openxmlformats.org/officeDocument/2006/relationships/oleObject" Target="../embeddings/oleObject30.bin"/><Relationship Id="rId17" Type="http://schemas.openxmlformats.org/officeDocument/2006/relationships/image" Target="../media/image33.emf"/><Relationship Id="rId2" Type="http://schemas.openxmlformats.org/officeDocument/2006/relationships/oleObject" Target="../embeddings/oleObject25.bin"/><Relationship Id="rId16" Type="http://schemas.openxmlformats.org/officeDocument/2006/relationships/oleObject" Target="../embeddings/oleObject32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27.bin"/><Relationship Id="rId11" Type="http://schemas.openxmlformats.org/officeDocument/2006/relationships/image" Target="../media/image30.wmf"/><Relationship Id="rId5" Type="http://schemas.openxmlformats.org/officeDocument/2006/relationships/image" Target="../media/image27.wmf"/><Relationship Id="rId15" Type="http://schemas.openxmlformats.org/officeDocument/2006/relationships/image" Target="../media/image32.wmf"/><Relationship Id="rId10" Type="http://schemas.openxmlformats.org/officeDocument/2006/relationships/oleObject" Target="../embeddings/oleObject29.bin"/><Relationship Id="rId19" Type="http://schemas.openxmlformats.org/officeDocument/2006/relationships/image" Target="../media/image34.wmf"/><Relationship Id="rId4" Type="http://schemas.openxmlformats.org/officeDocument/2006/relationships/oleObject" Target="../embeddings/oleObject26.bin"/><Relationship Id="rId9" Type="http://schemas.openxmlformats.org/officeDocument/2006/relationships/image" Target="../media/image29.wmf"/><Relationship Id="rId14" Type="http://schemas.openxmlformats.org/officeDocument/2006/relationships/oleObject" Target="../embeddings/oleObject3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oleObject" Target="../embeddings/oleObject34.bin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8.bin"/><Relationship Id="rId13" Type="http://schemas.openxmlformats.org/officeDocument/2006/relationships/image" Target="../media/image41.emf"/><Relationship Id="rId3" Type="http://schemas.openxmlformats.org/officeDocument/2006/relationships/image" Target="../media/image36.wmf"/><Relationship Id="rId7" Type="http://schemas.openxmlformats.org/officeDocument/2006/relationships/image" Target="../media/image38.wmf"/><Relationship Id="rId12" Type="http://schemas.openxmlformats.org/officeDocument/2006/relationships/oleObject" Target="../embeddings/oleObject40.bin"/><Relationship Id="rId2" Type="http://schemas.openxmlformats.org/officeDocument/2006/relationships/oleObject" Target="../embeddings/oleObject35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7.bin"/><Relationship Id="rId11" Type="http://schemas.openxmlformats.org/officeDocument/2006/relationships/image" Target="../media/image40.wmf"/><Relationship Id="rId5" Type="http://schemas.openxmlformats.org/officeDocument/2006/relationships/image" Target="../media/image37.wmf"/><Relationship Id="rId10" Type="http://schemas.openxmlformats.org/officeDocument/2006/relationships/oleObject" Target="../embeddings/oleObject39.bin"/><Relationship Id="rId4" Type="http://schemas.openxmlformats.org/officeDocument/2006/relationships/oleObject" Target="../embeddings/oleObject36.bin"/><Relationship Id="rId9" Type="http://schemas.openxmlformats.org/officeDocument/2006/relationships/image" Target="../media/image39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4.bin"/><Relationship Id="rId13" Type="http://schemas.openxmlformats.org/officeDocument/2006/relationships/image" Target="../media/image47.wmf"/><Relationship Id="rId18" Type="http://schemas.openxmlformats.org/officeDocument/2006/relationships/oleObject" Target="../embeddings/oleObject49.bin"/><Relationship Id="rId3" Type="http://schemas.openxmlformats.org/officeDocument/2006/relationships/image" Target="../media/image42.wmf"/><Relationship Id="rId21" Type="http://schemas.openxmlformats.org/officeDocument/2006/relationships/image" Target="../media/image51.wmf"/><Relationship Id="rId7" Type="http://schemas.openxmlformats.org/officeDocument/2006/relationships/image" Target="../media/image44.wmf"/><Relationship Id="rId12" Type="http://schemas.openxmlformats.org/officeDocument/2006/relationships/oleObject" Target="../embeddings/oleObject46.bin"/><Relationship Id="rId17" Type="http://schemas.openxmlformats.org/officeDocument/2006/relationships/image" Target="../media/image49.wmf"/><Relationship Id="rId2" Type="http://schemas.openxmlformats.org/officeDocument/2006/relationships/oleObject" Target="../embeddings/oleObject41.bin"/><Relationship Id="rId16" Type="http://schemas.openxmlformats.org/officeDocument/2006/relationships/oleObject" Target="../embeddings/oleObject48.bin"/><Relationship Id="rId20" Type="http://schemas.openxmlformats.org/officeDocument/2006/relationships/oleObject" Target="../embeddings/oleObject50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43.bin"/><Relationship Id="rId11" Type="http://schemas.openxmlformats.org/officeDocument/2006/relationships/image" Target="../media/image46.wmf"/><Relationship Id="rId5" Type="http://schemas.openxmlformats.org/officeDocument/2006/relationships/image" Target="../media/image43.wmf"/><Relationship Id="rId15" Type="http://schemas.openxmlformats.org/officeDocument/2006/relationships/image" Target="../media/image48.wmf"/><Relationship Id="rId23" Type="http://schemas.openxmlformats.org/officeDocument/2006/relationships/image" Target="../media/image52.wmf"/><Relationship Id="rId10" Type="http://schemas.openxmlformats.org/officeDocument/2006/relationships/oleObject" Target="../embeddings/oleObject45.bin"/><Relationship Id="rId19" Type="http://schemas.openxmlformats.org/officeDocument/2006/relationships/image" Target="../media/image50.wmf"/><Relationship Id="rId4" Type="http://schemas.openxmlformats.org/officeDocument/2006/relationships/oleObject" Target="../embeddings/oleObject42.bin"/><Relationship Id="rId9" Type="http://schemas.openxmlformats.org/officeDocument/2006/relationships/image" Target="../media/image45.wmf"/><Relationship Id="rId14" Type="http://schemas.openxmlformats.org/officeDocument/2006/relationships/oleObject" Target="../embeddings/oleObject47.bin"/><Relationship Id="rId22" Type="http://schemas.openxmlformats.org/officeDocument/2006/relationships/oleObject" Target="../embeddings/oleObject5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2130552"/>
            <a:ext cx="7772400" cy="1470025"/>
          </a:xfrm>
          <a:prstGeom prst="rect">
            <a:avLst/>
          </a:prstGeom>
        </p:spPr>
        <p:txBody>
          <a:bodyPr anchor="ctr" anchorCtr="0"/>
          <a:lstStyle/>
          <a:p>
            <a:pPr eaLnBrk="1" hangingPunct="1"/>
            <a:r>
              <a:rPr lang="en-US" b="1" dirty="0">
                <a:solidFill>
                  <a:srgbClr val="1F497D"/>
                </a:solidFill>
                <a:latin typeface="Arial" charset="0"/>
                <a:cs typeface="Arial" charset="0"/>
              </a:rPr>
              <a:t>Section 7.2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4294967295"/>
          </p:nvPr>
        </p:nvSpPr>
        <p:spPr>
          <a:xfrm>
            <a:off x="1371600" y="3502152"/>
            <a:ext cx="6400800" cy="1752600"/>
          </a:xfrm>
          <a:prstGeom prst="rect">
            <a:avLst/>
          </a:prstGeom>
        </p:spPr>
        <p:txBody>
          <a:bodyPr rtlCol="0" anchor="t" anchorCtr="1">
            <a:normAutofit/>
          </a:bodyPr>
          <a:lstStyle/>
          <a:p>
            <a:pPr>
              <a:lnSpc>
                <a:spcPct val="90000"/>
              </a:lnSpc>
              <a:buNone/>
              <a:defRPr/>
            </a:pPr>
            <a:r>
              <a:rPr lang="en-US" b="1" i="1" dirty="0"/>
              <a:t>Power Rules for Exponents</a:t>
            </a:r>
            <a:endParaRPr lang="en-US" b="1" i="1" dirty="0">
              <a:solidFill>
                <a:srgbClr val="1F497D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Caution: Negative Numbers and Exponents (cont.)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3E1717-2736-89D0-B6B1-29937D6681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  <a:p>
            <a:endParaRPr lang="en-US" dirty="0"/>
          </a:p>
          <a:p>
            <a:endParaRPr lang="en-I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543F458A-3F40-2AC1-7BA4-B95ECB6475F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57200" y="1280160"/>
                <a:ext cx="8229600" cy="3108543"/>
              </a:xfrm>
              <a:prstGeom prst="rect">
                <a:avLst/>
              </a:prstGeom>
              <a:solidFill>
                <a:srgbClr val="FFFFCC"/>
              </a:solidFill>
              <a:ln w="28575">
                <a:solidFill>
                  <a:srgbClr val="000000"/>
                </a:solidFill>
              </a:ln>
            </p:spPr>
            <p:txBody>
              <a:bodyPr>
                <a:spAutoFit/>
              </a:bodyPr>
              <a:lstStyle/>
              <a:p>
                <a:pPr>
                  <a:tabLst>
                    <a:tab pos="977900" algn="l"/>
                  </a:tabLst>
                </a:pPr>
                <a:r>
                  <a:rPr lang="en-US" sz="2800" spc="10" dirty="0">
                    <a:solidFill>
                      <a:srgbClr val="000000"/>
                    </a:solidFill>
                  </a:rPr>
                  <a:t>We see that the exponent refers to </a:t>
                </a:r>
                <a14:m>
                  <m:oMath xmlns:m="http://schemas.openxmlformats.org/officeDocument/2006/math">
                    <m:r>
                      <a:rPr lang="en-US" sz="2800" i="1" spc="1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7</m:t>
                    </m:r>
                  </m:oMath>
                </a14:m>
                <a:r>
                  <a:rPr lang="en-US" sz="2800" spc="10" dirty="0">
                    <a:solidFill>
                      <a:srgbClr val="000000"/>
                    </a:solidFill>
                  </a:rPr>
                  <a:t> and not </a:t>
                </a:r>
                <a14:m>
                  <m:oMath xmlns:m="http://schemas.openxmlformats.org/officeDocument/2006/math">
                    <m:r>
                      <a:rPr lang="en-US" sz="2800" i="1" spc="1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−7</m:t>
                    </m:r>
                  </m:oMath>
                </a14:m>
                <a:r>
                  <a:rPr lang="en-US" sz="2800" spc="10" dirty="0">
                    <a:solidFill>
                      <a:srgbClr val="000000"/>
                    </a:solidFill>
                  </a:rPr>
                  <a:t>. For the exponent to refer to </a:t>
                </a:r>
                <a14:m>
                  <m:oMath xmlns:m="http://schemas.openxmlformats.org/officeDocument/2006/math">
                    <m:r>
                      <a:rPr lang="en-US" sz="2800" i="1" spc="1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−7 </m:t>
                    </m:r>
                  </m:oMath>
                </a14:m>
                <a:r>
                  <a:rPr lang="en-US" sz="2800" spc="10" dirty="0">
                    <a:solidFill>
                      <a:srgbClr val="000000"/>
                    </a:solidFill>
                  </a:rPr>
                  <a:t>as the base, </a:t>
                </a:r>
                <a14:m>
                  <m:oMath xmlns:m="http://schemas.openxmlformats.org/officeDocument/2006/math">
                    <m:r>
                      <a:rPr lang="en-US" sz="2800" i="1" spc="1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−7 </m:t>
                    </m:r>
                  </m:oMath>
                </a14:m>
                <a:r>
                  <a:rPr lang="en-US" sz="2800" b="1" spc="10" dirty="0">
                    <a:solidFill>
                      <a:srgbClr val="000000"/>
                    </a:solidFill>
                  </a:rPr>
                  <a:t>must be in parentheses</a:t>
                </a:r>
                <a:r>
                  <a:rPr lang="en-US" sz="2800" spc="10" dirty="0">
                    <a:solidFill>
                      <a:srgbClr val="000000"/>
                    </a:solidFill>
                  </a:rPr>
                  <a:t> as follows.</a:t>
                </a:r>
              </a:p>
              <a:p>
                <a:pPr>
                  <a:tabLst>
                    <a:tab pos="977900" algn="l"/>
                  </a:tabLst>
                </a:pPr>
                <a:endParaRPr lang="en-US" sz="2800" spc="10" dirty="0">
                  <a:solidFill>
                    <a:srgbClr val="000000"/>
                  </a:solidFill>
                </a:endParaRPr>
              </a:p>
              <a:p>
                <a:pPr>
                  <a:tabLst>
                    <a:tab pos="977900" algn="l"/>
                  </a:tabLst>
                </a:pPr>
                <a:endParaRPr lang="en-US" sz="2800" dirty="0">
                  <a:solidFill>
                    <a:srgbClr val="000000"/>
                  </a:solidFill>
                </a:endParaRPr>
              </a:p>
              <a:p>
                <a:pPr>
                  <a:tabLst>
                    <a:tab pos="977900" algn="l"/>
                  </a:tabLst>
                </a:pPr>
                <a:r>
                  <a:rPr lang="en-US" sz="2800" dirty="0">
                    <a:solidFill>
                      <a:srgbClr val="000000"/>
                    </a:solidFill>
                  </a:rPr>
                  <a:t>As another example, </a:t>
                </a:r>
                <a14:m>
                  <m:oMath xmlns:m="http://schemas.openxmlformats.org/officeDocument/2006/math">
                    <m:r>
                      <a:rPr lang="en-US" sz="2800" i="1" dirty="0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en-US" sz="2800" i="1" dirty="0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dirty="0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dirty="0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a:rPr lang="en-US" sz="2800" b="0" i="1" dirty="0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=−1</m:t>
                    </m:r>
                    <m:r>
                      <a:rPr lang="en-US" sz="2800" i="1" spc="10" dirty="0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⋅</m:t>
                    </m:r>
                    <m:sSup>
                      <m:sSupPr>
                        <m:ctrlPr>
                          <a:rPr lang="en-US" sz="2800" b="0" i="1" dirty="0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dirty="0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dirty="0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a:rPr lang="en-US" sz="2800" b="0" i="1" dirty="0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=−1</m:t>
                    </m:r>
                    <m:r>
                      <a:rPr lang="en-US" sz="2800" i="1" spc="10" dirty="0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⋅</m:t>
                    </m:r>
                    <m:r>
                      <a:rPr lang="en-US" sz="2800" b="0" i="1" dirty="0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1=−1</m:t>
                    </m:r>
                  </m:oMath>
                </a14:m>
                <a:r>
                  <a:rPr lang="en-US" sz="2800" dirty="0">
                    <a:solidFill>
                      <a:srgbClr val="000000"/>
                    </a:solidFill>
                  </a:rPr>
                  <a:t> and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 dirty="0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dirty="0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(−2)</m:t>
                        </m:r>
                      </m:e>
                      <m:sup>
                        <m:r>
                          <a:rPr lang="en-US" sz="2800" b="0" i="1" dirty="0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a:rPr lang="en-US" sz="2800" b="0" i="1" dirty="0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=1.</m:t>
                    </m:r>
                  </m:oMath>
                </a14:m>
                <a:endParaRPr lang="en-US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543F458A-3F40-2AC1-7BA4-B95ECB6475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1280160"/>
                <a:ext cx="8229600" cy="3108543"/>
              </a:xfrm>
              <a:prstGeom prst="rect">
                <a:avLst/>
              </a:prstGeom>
              <a:blipFill>
                <a:blip r:embed="rId2"/>
                <a:stretch>
                  <a:fillRect l="-1328" t="-1359" b="-4078"/>
                </a:stretch>
              </a:blipFill>
              <a:ln w="28575"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2">
                <a:extLst>
                  <a:ext uri="{FF2B5EF4-FFF2-40B4-BE49-F238E27FC236}">
                    <a16:creationId xmlns:a16="http://schemas.microsoft.com/office/drawing/2014/main" id="{21D384E2-6004-082C-83FA-F42546776CF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33600" y="2531633"/>
                <a:ext cx="4494007" cy="914400"/>
              </a:xfrm>
              <a:prstGeom prst="rect">
                <a:avLst/>
              </a:prstGeom>
            </p:spPr>
            <p:txBody>
              <a:bodyPr anchor="ctr" anchorCtr="1">
                <a:normAutofit/>
              </a:bodyPr>
              <a:lstStyle>
                <a:lvl1pPr algn="ctr" defTabSz="914400" rtl="0" eaLnBrk="1" latinLnBrk="0" hangingPunct="1">
                  <a:lnSpc>
                    <a:spcPts val="3000"/>
                  </a:lnSpc>
                  <a:spcBef>
                    <a:spcPct val="0"/>
                  </a:spcBef>
                  <a:buNone/>
                  <a:defRPr sz="3200" kern="1200" baseline="0">
                    <a:solidFill>
                      <a:srgbClr val="1F497D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>
                  <a:tabLst>
                    <a:tab pos="9779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pc="10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800" b="0" i="1" spc="10" smtClean="0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i="1" spc="10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800" b="0" i="1" spc="10" smtClean="0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</a:rPr>
                                <m:t>7</m:t>
                              </m:r>
                            </m:e>
                          </m:d>
                        </m:e>
                        <m:sup>
                          <m:r>
                            <a:rPr lang="en-US" sz="2800" b="0" i="1" spc="10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pc="10" smtClean="0">
                          <a:solidFill>
                            <a:srgbClr val="0000FF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2800" b="0" i="1" spc="10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0" i="1" spc="10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  <m:t>−7</m:t>
                          </m:r>
                        </m:e>
                      </m:d>
                      <m:d>
                        <m:dPr>
                          <m:ctrlPr>
                            <a:rPr lang="en-US" sz="2800" b="0" i="1" spc="10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0" i="1" spc="10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  <m:t>−7</m:t>
                          </m:r>
                        </m:e>
                      </m:d>
                      <m:r>
                        <a:rPr lang="en-US" sz="2800" b="0" i="1" spc="10" smtClean="0">
                          <a:solidFill>
                            <a:srgbClr val="0000FF"/>
                          </a:solidFill>
                          <a:latin typeface="Cambria Math" panose="02040503050406030204" pitchFamily="18" charset="0"/>
                        </a:rPr>
                        <m:t>=+49</m:t>
                      </m:r>
                    </m:oMath>
                  </m:oMathPara>
                </a14:m>
                <a:endParaRPr lang="en-US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Rectangle 2">
                <a:extLst>
                  <a:ext uri="{FF2B5EF4-FFF2-40B4-BE49-F238E27FC236}">
                    <a16:creationId xmlns:a16="http://schemas.microsoft.com/office/drawing/2014/main" id="{21D384E2-6004-082C-83FA-F42546776C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3600" y="2531633"/>
                <a:ext cx="4494007" cy="9144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556725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 txBox="1">
            <a:spLocks/>
          </p:cNvSpPr>
          <p:nvPr/>
        </p:nvSpPr>
        <p:spPr>
          <a:xfrm>
            <a:off x="457200" y="1280160"/>
            <a:ext cx="8229600" cy="3539430"/>
          </a:xfrm>
          <a:prstGeom prst="rect">
            <a:avLst/>
          </a:prstGeom>
          <a:solidFill>
            <a:srgbClr val="FFFFCC"/>
          </a:solidFill>
          <a:ln w="28575">
            <a:solidFill>
              <a:srgbClr val="000000"/>
            </a:solidFill>
          </a:ln>
        </p:spPr>
        <p:txBody>
          <a:bodyPr>
            <a:spAutoFit/>
          </a:bodyPr>
          <a:lstStyle/>
          <a:p>
            <a:pPr>
              <a:tabLst>
                <a:tab pos="977900" algn="l"/>
              </a:tabLst>
            </a:pPr>
            <a:r>
              <a:rPr lang="en-US" sz="2800" dirty="0">
                <a:solidFill>
                  <a:srgbClr val="000000"/>
                </a:solidFill>
              </a:rPr>
              <a:t>If </a:t>
            </a:r>
            <a:r>
              <a:rPr lang="en-US" sz="2800" i="1" dirty="0">
                <a:solidFill>
                  <a:srgbClr val="000000"/>
                </a:solidFill>
              </a:rPr>
              <a:t>a</a:t>
            </a:r>
            <a:r>
              <a:rPr lang="en-US" sz="2800" dirty="0">
                <a:solidFill>
                  <a:srgbClr val="000000"/>
                </a:solidFill>
              </a:rPr>
              <a:t> and </a:t>
            </a:r>
            <a:r>
              <a:rPr lang="en-US" sz="2800" i="1" dirty="0">
                <a:solidFill>
                  <a:srgbClr val="000000"/>
                </a:solidFill>
              </a:rPr>
              <a:t>b</a:t>
            </a:r>
            <a:r>
              <a:rPr lang="en-US" sz="2800" dirty="0">
                <a:solidFill>
                  <a:srgbClr val="000000"/>
                </a:solidFill>
              </a:rPr>
              <a:t> are nonzero real numbers and </a:t>
            </a:r>
            <a:r>
              <a:rPr lang="en-US" sz="2800" i="1" dirty="0">
                <a:solidFill>
                  <a:srgbClr val="000000"/>
                </a:solidFill>
              </a:rPr>
              <a:t>n</a:t>
            </a:r>
            <a:r>
              <a:rPr lang="en-US" sz="2800" dirty="0">
                <a:solidFill>
                  <a:srgbClr val="000000"/>
                </a:solidFill>
              </a:rPr>
              <a:t> is an integer, then</a:t>
            </a:r>
          </a:p>
          <a:p>
            <a:pPr>
              <a:tabLst>
                <a:tab pos="977900" algn="l"/>
              </a:tabLst>
            </a:pPr>
            <a:endParaRPr lang="en-US" sz="2800" dirty="0">
              <a:solidFill>
                <a:srgbClr val="000000"/>
              </a:solidFill>
            </a:endParaRPr>
          </a:p>
          <a:p>
            <a:pPr>
              <a:tabLst>
                <a:tab pos="977900" algn="l"/>
              </a:tabLst>
            </a:pPr>
            <a:endParaRPr lang="en-US" sz="2800" dirty="0">
              <a:solidFill>
                <a:srgbClr val="000000"/>
              </a:solidFill>
            </a:endParaRPr>
          </a:p>
          <a:p>
            <a:pPr>
              <a:tabLst>
                <a:tab pos="977900" algn="l"/>
              </a:tabLst>
            </a:pPr>
            <a:endParaRPr lang="en-US" sz="2800" dirty="0">
              <a:solidFill>
                <a:srgbClr val="000000"/>
              </a:solidFill>
            </a:endParaRPr>
          </a:p>
          <a:p>
            <a:pPr>
              <a:tabLst>
                <a:tab pos="977900" algn="l"/>
              </a:tabLst>
            </a:pPr>
            <a:r>
              <a:rPr lang="en-US" sz="2800" dirty="0">
                <a:solidFill>
                  <a:srgbClr val="000000"/>
                </a:solidFill>
              </a:rPr>
              <a:t>In words, a power of a quotient (in fraction form) is found by raising both the numerator and the denominator to that power.</a:t>
            </a:r>
          </a:p>
        </p:txBody>
      </p:sp>
      <p:sp>
        <p:nvSpPr>
          <p:cNvPr id="7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Properties: Rule for Power of a Quotient</a:t>
            </a:r>
            <a:endParaRPr lang="en-US" sz="3200" dirty="0">
              <a:solidFill>
                <a:schemeClr val="accent1"/>
              </a:solidFill>
            </a:endParaRPr>
          </a:p>
        </p:txBody>
      </p:sp>
      <p:graphicFrame>
        <p:nvGraphicFramePr>
          <p:cNvPr id="8" name="Object 5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00900390"/>
              </p:ext>
            </p:extLst>
          </p:nvPr>
        </p:nvGraphicFramePr>
        <p:xfrm>
          <a:off x="3200400" y="2046575"/>
          <a:ext cx="1625600" cy="100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625400" imgH="1002960" progId="Equation.DSMT4">
                  <p:embed/>
                </p:oleObj>
              </mc:Choice>
              <mc:Fallback>
                <p:oleObj name="Equation" r:id="rId2" imgW="1625400" imgH="1002960" progId="Equation.DSMT4">
                  <p:embed/>
                  <p:pic>
                    <p:nvPicPr>
                      <p:cNvPr id="0" name="Picture 1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2046575"/>
                        <a:ext cx="1625600" cy="100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457200" y="1280160"/>
            <a:ext cx="82296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Simplify each expression by using the rule for the power of a quotient.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100000"/>
              </a:spcBef>
              <a:spcAft>
                <a:spcPts val="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Solution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lang="en-US" sz="2800" dirty="0"/>
              <a:t> </a:t>
            </a:r>
            <a:endParaRPr kumimoji="0" lang="en-US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indent="-514350">
              <a:spcBef>
                <a:spcPts val="4300"/>
              </a:spcBef>
              <a:buFont typeface="+mj-lt"/>
              <a:buAutoNum type="alphaLcPeriod"/>
              <a:defRPr/>
            </a:pPr>
            <a:r>
              <a:rPr lang="en-US" sz="2800" dirty="0"/>
              <a:t> </a:t>
            </a:r>
          </a:p>
        </p:txBody>
      </p:sp>
      <p:sp>
        <p:nvSpPr>
          <p:cNvPr id="9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 </a:t>
            </a:r>
            <a:r>
              <a:rPr lang="en-US" sz="3200" dirty="0">
                <a:solidFill>
                  <a:schemeClr val="accent1"/>
                </a:solidFill>
              </a:rPr>
              <a:t>Example 3: </a:t>
            </a:r>
            <a:r>
              <a:rPr lang="en-US" dirty="0"/>
              <a:t>Using the Rule for Power </a:t>
            </a:r>
            <a:br>
              <a:rPr lang="en-US" dirty="0"/>
            </a:br>
            <a:r>
              <a:rPr lang="en-US" dirty="0"/>
              <a:t>of a Quotient</a:t>
            </a:r>
            <a:endParaRPr lang="en-US" sz="3200" dirty="0">
              <a:solidFill>
                <a:schemeClr val="accent1"/>
              </a:solidFill>
            </a:endParaRPr>
          </a:p>
        </p:txBody>
      </p:sp>
      <p:graphicFrame>
        <p:nvGraphicFramePr>
          <p:cNvPr id="10" name="Object 6"/>
          <p:cNvGraphicFramePr>
            <a:graphicFrameLocks noGrp="1" noChangeAspect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4048328193"/>
              </p:ext>
            </p:extLst>
          </p:nvPr>
        </p:nvGraphicFramePr>
        <p:xfrm>
          <a:off x="969963" y="3984625"/>
          <a:ext cx="736600" cy="100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36560" imgH="1002960" progId="Equation.DSMT4">
                  <p:embed/>
                </p:oleObj>
              </mc:Choice>
              <mc:Fallback>
                <p:oleObj name="Equation" r:id="rId2" imgW="736560" imgH="1002960" progId="Equation.DSMT4">
                  <p:embed/>
                  <p:pic>
                    <p:nvPicPr>
                      <p:cNvPr id="0" name="Picture 10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9963" y="3984625"/>
                        <a:ext cx="736600" cy="100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7112933"/>
              </p:ext>
            </p:extLst>
          </p:nvPr>
        </p:nvGraphicFramePr>
        <p:xfrm>
          <a:off x="958850" y="2344738"/>
          <a:ext cx="746125" cy="101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36560" imgH="1002960" progId="Equation.DSMT4">
                  <p:embed/>
                </p:oleObj>
              </mc:Choice>
              <mc:Fallback>
                <p:oleObj name="Equation" r:id="rId4" imgW="736560" imgH="1002960" progId="Equation.DSMT4">
                  <p:embed/>
                  <p:pic>
                    <p:nvPicPr>
                      <p:cNvPr id="0" name="Picture 10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8850" y="2344738"/>
                        <a:ext cx="746125" cy="10144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9958863"/>
              </p:ext>
            </p:extLst>
          </p:nvPr>
        </p:nvGraphicFramePr>
        <p:xfrm>
          <a:off x="965200" y="4946650"/>
          <a:ext cx="736600" cy="100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36560" imgH="1002960" progId="Equation.DSMT4">
                  <p:embed/>
                </p:oleObj>
              </mc:Choice>
              <mc:Fallback>
                <p:oleObj name="Equation" r:id="rId6" imgW="736560" imgH="1002960" progId="Equation.DSMT4">
                  <p:embed/>
                  <p:pic>
                    <p:nvPicPr>
                      <p:cNvPr id="0" name="Picture 1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5200" y="4946650"/>
                        <a:ext cx="736600" cy="1003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4604235"/>
              </p:ext>
            </p:extLst>
          </p:nvPr>
        </p:nvGraphicFramePr>
        <p:xfrm>
          <a:off x="1796514" y="4047424"/>
          <a:ext cx="6858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85800" imgH="876300" progId="Equation.DSMT4">
                  <p:embed/>
                </p:oleObj>
              </mc:Choice>
              <mc:Fallback>
                <p:oleObj name="Equation" r:id="rId8" imgW="685800" imgH="876300" progId="Equation.DSMT4">
                  <p:embed/>
                  <p:pic>
                    <p:nvPicPr>
                      <p:cNvPr id="0" name="Picture 1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6514" y="4047424"/>
                        <a:ext cx="6858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6462760"/>
              </p:ext>
            </p:extLst>
          </p:nvPr>
        </p:nvGraphicFramePr>
        <p:xfrm>
          <a:off x="1796514" y="5010150"/>
          <a:ext cx="6985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98500" imgH="876300" progId="Equation.DSMT4">
                  <p:embed/>
                </p:oleObj>
              </mc:Choice>
              <mc:Fallback>
                <p:oleObj name="Equation" r:id="rId10" imgW="698500" imgH="876300" progId="Equation.DSMT4">
                  <p:embed/>
                  <p:pic>
                    <p:nvPicPr>
                      <p:cNvPr id="0" name="Picture 1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6514" y="5010150"/>
                        <a:ext cx="6985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7041763"/>
              </p:ext>
            </p:extLst>
          </p:nvPr>
        </p:nvGraphicFramePr>
        <p:xfrm>
          <a:off x="2622014" y="5048296"/>
          <a:ext cx="6985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98500" imgH="838200" progId="Equation.DSMT4">
                  <p:embed/>
                </p:oleObj>
              </mc:Choice>
              <mc:Fallback>
                <p:oleObj name="Equation" r:id="rId12" imgW="698500" imgH="838200" progId="Equation.DSMT4">
                  <p:embed/>
                  <p:pic>
                    <p:nvPicPr>
                      <p:cNvPr id="0" name="Picture 10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2014" y="5048296"/>
                        <a:ext cx="6985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6" name="Group 15"/>
          <p:cNvGrpSpPr/>
          <p:nvPr/>
        </p:nvGrpSpPr>
        <p:grpSpPr>
          <a:xfrm>
            <a:off x="2320224" y="2365375"/>
            <a:ext cx="1254826" cy="1003300"/>
            <a:chOff x="2057400" y="2365375"/>
            <a:chExt cx="1254826" cy="1003300"/>
          </a:xfrm>
        </p:grpSpPr>
        <p:sp>
          <p:nvSpPr>
            <p:cNvPr id="17" name="TextBox 16"/>
            <p:cNvSpPr txBox="1"/>
            <p:nvPr/>
          </p:nvSpPr>
          <p:spPr>
            <a:xfrm>
              <a:off x="2057400" y="2557066"/>
              <a:ext cx="609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sz="2800" dirty="0"/>
                <a:t>b.</a:t>
              </a:r>
            </a:p>
          </p:txBody>
        </p:sp>
        <p:graphicFrame>
          <p:nvGraphicFramePr>
            <p:cNvPr id="18" name="Object 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663376095"/>
                </p:ext>
              </p:extLst>
            </p:nvPr>
          </p:nvGraphicFramePr>
          <p:xfrm>
            <a:off x="2575626" y="2365375"/>
            <a:ext cx="736600" cy="1003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4" imgW="736560" imgH="1002960" progId="Equation.DSMT4">
                    <p:embed/>
                  </p:oleObj>
                </mc:Choice>
                <mc:Fallback>
                  <p:oleObj name="Equation" r:id="rId14" imgW="736560" imgH="1002960" progId="Equation.DSMT4">
                    <p:embed/>
                    <p:pic>
                      <p:nvPicPr>
                        <p:cNvPr id="0" name="Picture 1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75626" y="2365375"/>
                          <a:ext cx="736600" cy="10033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9" name="Group 18"/>
          <p:cNvGrpSpPr/>
          <p:nvPr/>
        </p:nvGrpSpPr>
        <p:grpSpPr>
          <a:xfrm>
            <a:off x="4227545" y="2371024"/>
            <a:ext cx="1214941" cy="1003300"/>
            <a:chOff x="3814259" y="2371024"/>
            <a:chExt cx="1214941" cy="1003300"/>
          </a:xfrm>
        </p:grpSpPr>
        <p:graphicFrame>
          <p:nvGraphicFramePr>
            <p:cNvPr id="20" name="Object 1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84791249"/>
                </p:ext>
              </p:extLst>
            </p:nvPr>
          </p:nvGraphicFramePr>
          <p:xfrm>
            <a:off x="4292600" y="2371024"/>
            <a:ext cx="736600" cy="1003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6" imgW="736280" imgH="1002865" progId="Equation.DSMT4">
                    <p:embed/>
                  </p:oleObj>
                </mc:Choice>
                <mc:Fallback>
                  <p:oleObj name="Equation" r:id="rId16" imgW="736280" imgH="1002865" progId="Equation.DSMT4">
                    <p:embed/>
                    <p:pic>
                      <p:nvPicPr>
                        <p:cNvPr id="0" name="Picture 1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92600" y="2371024"/>
                          <a:ext cx="736600" cy="10033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chemeClr val="bg2">
                                    <a:alpha val="74998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" name="TextBox 20"/>
            <p:cNvSpPr txBox="1"/>
            <p:nvPr/>
          </p:nvSpPr>
          <p:spPr>
            <a:xfrm>
              <a:off x="3814259" y="2557066"/>
              <a:ext cx="49598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sz="2800" dirty="0"/>
                <a:t>c.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6086104" y="2366963"/>
            <a:ext cx="1251321" cy="1003300"/>
            <a:chOff x="5791200" y="2366963"/>
            <a:chExt cx="1251321" cy="1003300"/>
          </a:xfrm>
        </p:grpSpPr>
        <p:graphicFrame>
          <p:nvGraphicFramePr>
            <p:cNvPr id="23" name="Object 1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74252299"/>
                </p:ext>
              </p:extLst>
            </p:nvPr>
          </p:nvGraphicFramePr>
          <p:xfrm>
            <a:off x="6305921" y="2366963"/>
            <a:ext cx="736600" cy="1003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8" imgW="736560" imgH="1002960" progId="Equation.DSMT4">
                    <p:embed/>
                  </p:oleObj>
                </mc:Choice>
                <mc:Fallback>
                  <p:oleObj name="Equation" r:id="rId18" imgW="736560" imgH="1002960" progId="Equation.DSMT4">
                    <p:embed/>
                    <p:pic>
                      <p:nvPicPr>
                        <p:cNvPr id="0" name="Picture 1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305921" y="2366963"/>
                          <a:ext cx="736600" cy="10033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4" name="TextBox 23"/>
            <p:cNvSpPr txBox="1"/>
            <p:nvPr/>
          </p:nvSpPr>
          <p:spPr>
            <a:xfrm>
              <a:off x="5791200" y="2557066"/>
              <a:ext cx="49598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sz="2800" dirty="0"/>
                <a:t>d.</a:t>
              </a:r>
            </a:p>
          </p:txBody>
        </p:sp>
      </p:grpSp>
      <p:graphicFrame>
        <p:nvGraphicFramePr>
          <p:cNvPr id="25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4956726"/>
              </p:ext>
            </p:extLst>
          </p:nvPr>
        </p:nvGraphicFramePr>
        <p:xfrm>
          <a:off x="2631807" y="4380795"/>
          <a:ext cx="59055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5896800" imgH="264960" progId="Equation.DSMT4">
                  <p:embed/>
                </p:oleObj>
              </mc:Choice>
              <mc:Fallback>
                <p:oleObj name="Equation" r:id="rId20" imgW="5896800" imgH="264960" progId="Equation.DSMT4">
                  <p:embed/>
                  <p:pic>
                    <p:nvPicPr>
                      <p:cNvPr id="0" name="Picture 1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1807" y="4380795"/>
                        <a:ext cx="59055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 </a:t>
            </a:r>
            <a:r>
              <a:rPr lang="en-US" dirty="0">
                <a:solidFill>
                  <a:schemeClr val="accent1"/>
                </a:solidFill>
              </a:rPr>
              <a:t>Example 3: </a:t>
            </a:r>
            <a:r>
              <a:rPr lang="en-US" dirty="0"/>
              <a:t>Using the Rule for Power </a:t>
            </a:r>
            <a:br>
              <a:rPr lang="en-US" dirty="0"/>
            </a:br>
            <a:r>
              <a:rPr lang="en-US" dirty="0"/>
              <a:t>of a Quotient</a:t>
            </a:r>
            <a:r>
              <a:rPr lang="en-US" sz="3200" dirty="0">
                <a:solidFill>
                  <a:schemeClr val="accent1"/>
                </a:solidFill>
              </a:rPr>
              <a:t> (cont.)</a:t>
            </a:r>
          </a:p>
        </p:txBody>
      </p:sp>
      <p:sp>
        <p:nvSpPr>
          <p:cNvPr id="7" name="Rectangle 3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72000"/>
          </a:xfrm>
          <a:prstGeom prst="rect">
            <a:avLst/>
          </a:prstGeom>
        </p:spPr>
        <p:txBody>
          <a:bodyPr/>
          <a:lstStyle/>
          <a:p>
            <a:pPr marL="514350" indent="-514350">
              <a:buFont typeface="+mj-lt"/>
              <a:buAutoNum type="alphaLcPeriod" startAt="3"/>
            </a:pPr>
            <a:r>
              <a:rPr lang="en-US" i="0" dirty="0">
                <a:solidFill>
                  <a:schemeClr val="tx1"/>
                </a:solidFill>
              </a:rPr>
              <a:t>  </a:t>
            </a:r>
          </a:p>
          <a:p>
            <a:pPr>
              <a:buFont typeface="Courier New" pitchFamily="49" charset="0"/>
              <a:buNone/>
            </a:pPr>
            <a:endParaRPr lang="en-US" i="0" dirty="0">
              <a:solidFill>
                <a:schemeClr val="tx1"/>
              </a:solidFill>
            </a:endParaRPr>
          </a:p>
          <a:p>
            <a:pPr marL="514350" indent="-514350">
              <a:spcBef>
                <a:spcPts val="1900"/>
              </a:spcBef>
              <a:buFont typeface="+mj-lt"/>
              <a:buAutoNum type="alphaLcPeriod" startAt="4"/>
            </a:pPr>
            <a:r>
              <a:rPr lang="en-US" dirty="0">
                <a:solidFill>
                  <a:schemeClr val="tx1"/>
                </a:solidFill>
              </a:rPr>
              <a:t> </a:t>
            </a:r>
            <a:endParaRPr lang="en-US" i="0" dirty="0">
              <a:solidFill>
                <a:schemeClr val="tx1"/>
              </a:solidFill>
            </a:endParaRPr>
          </a:p>
          <a:p>
            <a:pPr>
              <a:buFont typeface="Courier New" pitchFamily="49" charset="0"/>
              <a:buNone/>
            </a:pPr>
            <a:endParaRPr lang="en-US" b="1" i="0" dirty="0">
              <a:solidFill>
                <a:schemeClr val="tx1"/>
              </a:solidFill>
            </a:endParaRPr>
          </a:p>
        </p:txBody>
      </p:sp>
      <p:graphicFrame>
        <p:nvGraphicFramePr>
          <p:cNvPr id="8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5076971"/>
              </p:ext>
            </p:extLst>
          </p:nvPr>
        </p:nvGraphicFramePr>
        <p:xfrm>
          <a:off x="958850" y="1257300"/>
          <a:ext cx="736600" cy="100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36560" imgH="1002960" progId="Equation.DSMT4">
                  <p:embed/>
                </p:oleObj>
              </mc:Choice>
              <mc:Fallback>
                <p:oleObj name="Equation" r:id="rId2" imgW="736560" imgH="1002960" progId="Equation.DSMT4">
                  <p:embed/>
                  <p:pic>
                    <p:nvPicPr>
                      <p:cNvPr id="0" name="Picture 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8850" y="1257300"/>
                        <a:ext cx="736600" cy="100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7368448"/>
              </p:ext>
            </p:extLst>
          </p:nvPr>
        </p:nvGraphicFramePr>
        <p:xfrm>
          <a:off x="952500" y="2432050"/>
          <a:ext cx="736600" cy="100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36560" imgH="1002960" progId="Equation.DSMT4">
                  <p:embed/>
                </p:oleObj>
              </mc:Choice>
              <mc:Fallback>
                <p:oleObj name="Equation" r:id="rId4" imgW="736560" imgH="1002960" progId="Equation.DSMT4">
                  <p:embed/>
                  <p:pic>
                    <p:nvPicPr>
                      <p:cNvPr id="0" name="Picture 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2500" y="2432050"/>
                        <a:ext cx="736600" cy="1003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1717321"/>
              </p:ext>
            </p:extLst>
          </p:nvPr>
        </p:nvGraphicFramePr>
        <p:xfrm>
          <a:off x="1720314" y="1310716"/>
          <a:ext cx="6858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85800" imgH="876300" progId="Equation.DSMT4">
                  <p:embed/>
                </p:oleObj>
              </mc:Choice>
              <mc:Fallback>
                <p:oleObj name="Equation" r:id="rId6" imgW="685800" imgH="876300" progId="Equation.DSMT4">
                  <p:embed/>
                  <p:pic>
                    <p:nvPicPr>
                      <p:cNvPr id="0" name="Picture 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20314" y="1310716"/>
                        <a:ext cx="6858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3340363"/>
              </p:ext>
            </p:extLst>
          </p:nvPr>
        </p:nvGraphicFramePr>
        <p:xfrm>
          <a:off x="2482314" y="1340528"/>
          <a:ext cx="7239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723586" imgH="837836" progId="Equation.DSMT4">
                  <p:embed/>
                </p:oleObj>
              </mc:Choice>
              <mc:Fallback>
                <p:oleObj name="Equation" r:id="rId8" imgW="723586" imgH="837836" progId="Equation.DSMT4">
                  <p:embed/>
                  <p:pic>
                    <p:nvPicPr>
                      <p:cNvPr id="0" name="Picture 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2314" y="1340528"/>
                        <a:ext cx="7239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2838276"/>
              </p:ext>
            </p:extLst>
          </p:nvPr>
        </p:nvGraphicFramePr>
        <p:xfrm>
          <a:off x="1714500" y="2486002"/>
          <a:ext cx="6858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85800" imgH="876300" progId="Equation.DSMT4">
                  <p:embed/>
                </p:oleObj>
              </mc:Choice>
              <mc:Fallback>
                <p:oleObj name="Equation" r:id="rId10" imgW="685800" imgH="876300" progId="Equation.DSMT4">
                  <p:embed/>
                  <p:pic>
                    <p:nvPicPr>
                      <p:cNvPr id="0" name="Picture 6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4500" y="2486002"/>
                        <a:ext cx="6858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2589337"/>
              </p:ext>
            </p:extLst>
          </p:nvPr>
        </p:nvGraphicFramePr>
        <p:xfrm>
          <a:off x="2514600" y="2486002"/>
          <a:ext cx="7239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723586" imgH="875920" progId="Equation.DSMT4">
                  <p:embed/>
                </p:oleObj>
              </mc:Choice>
              <mc:Fallback>
                <p:oleObj name="Equation" r:id="rId12" imgW="723586" imgH="875920" progId="Equation.DSMT4">
                  <p:embed/>
                  <p:pic>
                    <p:nvPicPr>
                      <p:cNvPr id="0" name="Picture 6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2486002"/>
                        <a:ext cx="7239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 txBox="1">
            <a:spLocks/>
          </p:cNvSpPr>
          <p:nvPr/>
        </p:nvSpPr>
        <p:spPr>
          <a:xfrm>
            <a:off x="457200" y="1280160"/>
            <a:ext cx="82296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Simplify each expression by using the appropriate rules for exponents.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100000"/>
              </a:spcBef>
              <a:spcAft>
                <a:spcPts val="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Solution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36609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lvl="0" indent="-514350">
              <a:spcBef>
                <a:spcPct val="20000"/>
              </a:spcBef>
              <a:buFont typeface="+mj-lt"/>
              <a:buAutoNum type="alphaLcPeriod"/>
              <a:defRPr/>
            </a:pPr>
            <a:r>
              <a:rPr lang="en-US" sz="2800" noProof="0" dirty="0"/>
              <a:t> </a:t>
            </a:r>
            <a:endParaRPr kumimoji="0" lang="en-US" sz="2800" i="0" u="none" strike="noStrike" kern="1200" cap="none" spc="0" normalizeH="0" baseline="0" noProof="0" dirty="0">
              <a:ln>
                <a:noFill/>
              </a:ln>
              <a:solidFill>
                <a:srgbClr val="36609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4: </a:t>
            </a:r>
            <a:r>
              <a:rPr lang="en-US" dirty="0"/>
              <a:t>Using Combinations of Rules for Exponents</a:t>
            </a:r>
            <a:endParaRPr lang="en-US" sz="3200" dirty="0">
              <a:solidFill>
                <a:schemeClr val="accent1"/>
              </a:solidFill>
            </a:endParaRPr>
          </a:p>
        </p:txBody>
      </p:sp>
      <p:graphicFrame>
        <p:nvGraphicFramePr>
          <p:cNvPr id="9" name="Object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91654890"/>
              </p:ext>
            </p:extLst>
          </p:nvPr>
        </p:nvGraphicFramePr>
        <p:xfrm>
          <a:off x="952500" y="2318274"/>
          <a:ext cx="11049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104840" imgH="1054080" progId="Equation.DSMT4">
                  <p:embed/>
                </p:oleObj>
              </mc:Choice>
              <mc:Fallback>
                <p:oleObj name="Equation" r:id="rId2" imgW="1104840" imgH="1054080" progId="Equation.DSMT4">
                  <p:embed/>
                  <p:pic>
                    <p:nvPicPr>
                      <p:cNvPr id="0" name="Picture 6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2500" y="2318274"/>
                        <a:ext cx="1104900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1254264"/>
              </p:ext>
            </p:extLst>
          </p:nvPr>
        </p:nvGraphicFramePr>
        <p:xfrm>
          <a:off x="2209801" y="4445000"/>
          <a:ext cx="1301745" cy="118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308100" imgH="1193800" progId="Equation.DSMT4">
                  <p:embed/>
                </p:oleObj>
              </mc:Choice>
              <mc:Fallback>
                <p:oleObj name="Equation" r:id="rId4" imgW="1308100" imgH="1193800" progId="Equation.DSMT4">
                  <p:embed/>
                  <p:pic>
                    <p:nvPicPr>
                      <p:cNvPr id="0" name="Picture 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1" y="4445000"/>
                        <a:ext cx="1301745" cy="118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269122"/>
              </p:ext>
            </p:extLst>
          </p:nvPr>
        </p:nvGraphicFramePr>
        <p:xfrm>
          <a:off x="995363" y="4406900"/>
          <a:ext cx="1119187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104840" imgH="1054080" progId="Equation.DSMT4">
                  <p:embed/>
                </p:oleObj>
              </mc:Choice>
              <mc:Fallback>
                <p:oleObj name="Equation" r:id="rId6" imgW="1104840" imgH="1054080" progId="Equation.DSMT4">
                  <p:embed/>
                  <p:pic>
                    <p:nvPicPr>
                      <p:cNvPr id="0" name="Picture 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5363" y="4406900"/>
                        <a:ext cx="1119187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7588976"/>
              </p:ext>
            </p:extLst>
          </p:nvPr>
        </p:nvGraphicFramePr>
        <p:xfrm>
          <a:off x="3663950" y="4445000"/>
          <a:ext cx="14732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473200" imgH="1016000" progId="Equation.DSMT4">
                  <p:embed/>
                </p:oleObj>
              </mc:Choice>
              <mc:Fallback>
                <p:oleObj name="Equation" r:id="rId8" imgW="1473200" imgH="1016000" progId="Equation.DSMT4">
                  <p:embed/>
                  <p:pic>
                    <p:nvPicPr>
                      <p:cNvPr id="0" name="Picture 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63950" y="4445000"/>
                        <a:ext cx="1473200" cy="101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0418240"/>
              </p:ext>
            </p:extLst>
          </p:nvPr>
        </p:nvGraphicFramePr>
        <p:xfrm>
          <a:off x="5295900" y="4512958"/>
          <a:ext cx="10795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079500" imgH="939800" progId="Equation.DSMT4">
                  <p:embed/>
                </p:oleObj>
              </mc:Choice>
              <mc:Fallback>
                <p:oleObj name="Equation" r:id="rId10" imgW="1079500" imgH="939800" progId="Equation.DSMT4">
                  <p:embed/>
                  <p:pic>
                    <p:nvPicPr>
                      <p:cNvPr id="0" name="Picture 6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5900" y="4512958"/>
                        <a:ext cx="1079500" cy="93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3521284"/>
              </p:ext>
            </p:extLst>
          </p:nvPr>
        </p:nvGraphicFramePr>
        <p:xfrm>
          <a:off x="5160076" y="2294334"/>
          <a:ext cx="1167907" cy="108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180800" imgH="1091880" progId="Equation.DSMT4">
                  <p:embed/>
                </p:oleObj>
              </mc:Choice>
              <mc:Fallback>
                <p:oleObj name="Equation" r:id="rId12" imgW="1180800" imgH="1091880" progId="Equation.DSMT4">
                  <p:embed/>
                  <p:pic>
                    <p:nvPicPr>
                      <p:cNvPr id="0" name="Picture 6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60076" y="2294334"/>
                        <a:ext cx="1167907" cy="108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648200" y="2557066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/>
              <a:t>b.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 txBox="1">
            <a:spLocks/>
          </p:cNvSpPr>
          <p:nvPr/>
        </p:nvSpPr>
        <p:spPr>
          <a:xfrm>
            <a:off x="457200" y="1280160"/>
            <a:ext cx="82296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 typeface="+mj-lt"/>
              <a:buAutoNum type="alphaLcPeriod" startAt="2"/>
              <a:tabLst>
                <a:tab pos="355600" algn="l"/>
                <a:tab pos="452438" algn="l"/>
              </a:tabLst>
              <a:defRPr/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Method 1: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Simplify inside the parentheses first.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2800" dirty="0"/>
          </a:p>
          <a:p>
            <a:pPr>
              <a:spcBef>
                <a:spcPts val="3000"/>
              </a:spcBef>
              <a:tabLst>
                <a:tab pos="355600" algn="l"/>
              </a:tabLst>
              <a:defRPr/>
            </a:pPr>
            <a:r>
              <a:rPr lang="en-US" sz="2800" b="1" dirty="0"/>
              <a:t>	 Method 2:</a:t>
            </a:r>
            <a:r>
              <a:rPr lang="en-US" sz="2800" dirty="0"/>
              <a:t>  Apply the power of a quotient rule first.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Example 4: </a:t>
            </a:r>
            <a:r>
              <a:rPr lang="en-US" dirty="0"/>
              <a:t>Using Combinations of Rules for Exponents</a:t>
            </a:r>
            <a:r>
              <a:rPr lang="en-US" sz="3200" dirty="0">
                <a:solidFill>
                  <a:schemeClr val="accent1"/>
                </a:solidFill>
              </a:rPr>
              <a:t> (cont.)</a:t>
            </a:r>
          </a:p>
        </p:txBody>
      </p:sp>
      <p:graphicFrame>
        <p:nvGraphicFramePr>
          <p:cNvPr id="9" name="Object 6"/>
          <p:cNvGraphicFramePr>
            <a:graphicFrameLocks noGrp="1" noChangeAspect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1313059751"/>
              </p:ext>
            </p:extLst>
          </p:nvPr>
        </p:nvGraphicFramePr>
        <p:xfrm>
          <a:off x="985838" y="1905000"/>
          <a:ext cx="1181100" cy="109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180800" imgH="1091880" progId="Equation.DSMT4">
                  <p:embed/>
                </p:oleObj>
              </mc:Choice>
              <mc:Fallback>
                <p:oleObj name="Equation" r:id="rId2" imgW="1180800" imgH="1091880" progId="Equation.DSMT4">
                  <p:embed/>
                  <p:pic>
                    <p:nvPicPr>
                      <p:cNvPr id="0" name="Picture 12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5838" y="1905000"/>
                        <a:ext cx="1181100" cy="1092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905641"/>
              </p:ext>
            </p:extLst>
          </p:nvPr>
        </p:nvGraphicFramePr>
        <p:xfrm>
          <a:off x="2205388" y="2133600"/>
          <a:ext cx="20320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032000" imgH="635000" progId="Equation.DSMT4">
                  <p:embed/>
                </p:oleObj>
              </mc:Choice>
              <mc:Fallback>
                <p:oleObj name="Equation" r:id="rId4" imgW="2032000" imgH="635000" progId="Equation.DSMT4">
                  <p:embed/>
                  <p:pic>
                    <p:nvPicPr>
                      <p:cNvPr id="0" name="Picture 1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5388" y="2133600"/>
                        <a:ext cx="2032000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8452025"/>
              </p:ext>
            </p:extLst>
          </p:nvPr>
        </p:nvGraphicFramePr>
        <p:xfrm>
          <a:off x="4269138" y="2133600"/>
          <a:ext cx="16764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675673" imgH="634725" progId="Equation.DSMT4">
                  <p:embed/>
                </p:oleObj>
              </mc:Choice>
              <mc:Fallback>
                <p:oleObj name="Equation" r:id="rId6" imgW="1675673" imgH="634725" progId="Equation.DSMT4">
                  <p:embed/>
                  <p:pic>
                    <p:nvPicPr>
                      <p:cNvPr id="0" name="Picture 1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9138" y="2133600"/>
                        <a:ext cx="1676400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0156317"/>
              </p:ext>
            </p:extLst>
          </p:nvPr>
        </p:nvGraphicFramePr>
        <p:xfrm>
          <a:off x="5977288" y="2228314"/>
          <a:ext cx="14478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447800" imgH="381000" progId="Equation.DSMT4">
                  <p:embed/>
                </p:oleObj>
              </mc:Choice>
              <mc:Fallback>
                <p:oleObj name="Equation" r:id="rId8" imgW="1447800" imgH="381000" progId="Equation.DSMT4">
                  <p:embed/>
                  <p:pic>
                    <p:nvPicPr>
                      <p:cNvPr id="0" name="Picture 1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77288" y="2228314"/>
                        <a:ext cx="14478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0368631"/>
              </p:ext>
            </p:extLst>
          </p:nvPr>
        </p:nvGraphicFramePr>
        <p:xfrm>
          <a:off x="7456838" y="2041548"/>
          <a:ext cx="9779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977900" imgH="838200" progId="Equation.DSMT4">
                  <p:embed/>
                </p:oleObj>
              </mc:Choice>
              <mc:Fallback>
                <p:oleObj name="Equation" r:id="rId10" imgW="977900" imgH="838200" progId="Equation.DSMT4">
                  <p:embed/>
                  <p:pic>
                    <p:nvPicPr>
                      <p:cNvPr id="0" name="Picture 1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56838" y="2041548"/>
                        <a:ext cx="9779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963986"/>
              </p:ext>
            </p:extLst>
          </p:nvPr>
        </p:nvGraphicFramePr>
        <p:xfrm>
          <a:off x="2210666" y="3733800"/>
          <a:ext cx="1384300" cy="1282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384300" imgH="1282700" progId="Equation.DSMT4">
                  <p:embed/>
                </p:oleObj>
              </mc:Choice>
              <mc:Fallback>
                <p:oleObj name="Equation" r:id="rId12" imgW="1384300" imgH="1282700" progId="Equation.DSMT4">
                  <p:embed/>
                  <p:pic>
                    <p:nvPicPr>
                      <p:cNvPr id="0" name="Picture 1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0666" y="3733800"/>
                        <a:ext cx="1384300" cy="1282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6226240"/>
              </p:ext>
            </p:extLst>
          </p:nvPr>
        </p:nvGraphicFramePr>
        <p:xfrm>
          <a:off x="990600" y="3829050"/>
          <a:ext cx="1181100" cy="109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180800" imgH="1091880" progId="Equation.DSMT4">
                  <p:embed/>
                </p:oleObj>
              </mc:Choice>
              <mc:Fallback>
                <p:oleObj name="Equation" r:id="rId14" imgW="1180800" imgH="1091880" progId="Equation.DSMT4">
                  <p:embed/>
                  <p:pic>
                    <p:nvPicPr>
                      <p:cNvPr id="0" name="Picture 1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3829050"/>
                        <a:ext cx="1181100" cy="1092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2882268"/>
              </p:ext>
            </p:extLst>
          </p:nvPr>
        </p:nvGraphicFramePr>
        <p:xfrm>
          <a:off x="3671166" y="3886200"/>
          <a:ext cx="15113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511300" imgH="939800" progId="Equation.DSMT4">
                  <p:embed/>
                </p:oleObj>
              </mc:Choice>
              <mc:Fallback>
                <p:oleObj name="Equation" r:id="rId16" imgW="1511300" imgH="939800" progId="Equation.DSMT4">
                  <p:embed/>
                  <p:pic>
                    <p:nvPicPr>
                      <p:cNvPr id="0" name="Picture 1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71166" y="3886200"/>
                        <a:ext cx="1511300" cy="93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8912625"/>
              </p:ext>
            </p:extLst>
          </p:nvPr>
        </p:nvGraphicFramePr>
        <p:xfrm>
          <a:off x="2210666" y="5210244"/>
          <a:ext cx="17018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701800" imgH="393700" progId="Equation.DSMT4">
                  <p:embed/>
                </p:oleObj>
              </mc:Choice>
              <mc:Fallback>
                <p:oleObj name="Equation" r:id="rId18" imgW="1701800" imgH="393700" progId="Equation.DSMT4">
                  <p:embed/>
                  <p:pic>
                    <p:nvPicPr>
                      <p:cNvPr id="0" name="Picture 1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0666" y="5210244"/>
                        <a:ext cx="17018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2080590"/>
              </p:ext>
            </p:extLst>
          </p:nvPr>
        </p:nvGraphicFramePr>
        <p:xfrm>
          <a:off x="5258666" y="3937000"/>
          <a:ext cx="11684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168400" imgH="876300" progId="Equation.DSMT4">
                  <p:embed/>
                </p:oleObj>
              </mc:Choice>
              <mc:Fallback>
                <p:oleObj name="Equation" r:id="rId20" imgW="1168400" imgH="876300" progId="Equation.DSMT4">
                  <p:embed/>
                  <p:pic>
                    <p:nvPicPr>
                      <p:cNvPr id="0" name="Picture 1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8666" y="3937000"/>
                        <a:ext cx="11684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7079537"/>
              </p:ext>
            </p:extLst>
          </p:nvPr>
        </p:nvGraphicFramePr>
        <p:xfrm>
          <a:off x="3988666" y="5216594"/>
          <a:ext cx="13208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320227" imgH="380835" progId="Equation.DSMT4">
                  <p:embed/>
                </p:oleObj>
              </mc:Choice>
              <mc:Fallback>
                <p:oleObj name="Equation" r:id="rId22" imgW="1320227" imgH="380835" progId="Equation.DSMT4">
                  <p:embed/>
                  <p:pic>
                    <p:nvPicPr>
                      <p:cNvPr id="0" name="Picture 1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88666" y="5216594"/>
                        <a:ext cx="13208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5022261"/>
              </p:ext>
            </p:extLst>
          </p:nvPr>
        </p:nvGraphicFramePr>
        <p:xfrm>
          <a:off x="5379316" y="5029200"/>
          <a:ext cx="9779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977900" imgH="838200" progId="Equation.DSMT4">
                  <p:embed/>
                </p:oleObj>
              </mc:Choice>
              <mc:Fallback>
                <p:oleObj name="Equation" r:id="rId24" imgW="977900" imgH="838200" progId="Equation.DSMT4">
                  <p:embed/>
                  <p:pic>
                    <p:nvPicPr>
                      <p:cNvPr id="0" name="Picture 1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79316" y="5029200"/>
                        <a:ext cx="9779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280160"/>
            <a:ext cx="8229600" cy="100584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2800" dirty="0"/>
              <a:t>Note that the answer is the same even though the rules were applied in a different order. </a:t>
            </a:r>
          </a:p>
        </p:txBody>
      </p:sp>
      <p:sp>
        <p:nvSpPr>
          <p:cNvPr id="7" name="Rectangle 5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sz="3200">
                <a:solidFill>
                  <a:schemeClr val="accent1"/>
                </a:solidFill>
              </a:rPr>
              <a:t>Example 4: Using Combinations of Rules for Exponents (cont.)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457200" y="1280160"/>
            <a:ext cx="82296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buFont typeface="Courier New" pitchFamily="49" charset="0"/>
              <a:buNone/>
            </a:pPr>
            <a:r>
              <a:rPr lang="en-US" sz="2800" dirty="0"/>
              <a:t>Simplify:  </a:t>
            </a:r>
          </a:p>
          <a:p>
            <a:pPr>
              <a:spcBef>
                <a:spcPts val="1800"/>
              </a:spcBef>
              <a:spcAft>
                <a:spcPts val="600"/>
              </a:spcAft>
              <a:buFont typeface="Courier New" pitchFamily="49" charset="0"/>
              <a:buNone/>
            </a:pPr>
            <a:r>
              <a:rPr lang="en-US" sz="2800" b="1" dirty="0"/>
              <a:t>Solution</a:t>
            </a:r>
          </a:p>
          <a:p>
            <a:pPr>
              <a:buFont typeface="Courier New" pitchFamily="49" charset="0"/>
              <a:buNone/>
            </a:pPr>
            <a:r>
              <a:rPr lang="en-US" sz="2800" b="1" dirty="0"/>
              <a:t>Method 1:</a:t>
            </a:r>
            <a:r>
              <a:rPr lang="en-US" sz="2800" dirty="0"/>
              <a:t> Use the ideas of reciprocals first.</a:t>
            </a:r>
          </a:p>
          <a:p>
            <a:pPr>
              <a:buFont typeface="Courier New" pitchFamily="49" charset="0"/>
              <a:buNone/>
            </a:pPr>
            <a:endParaRPr lang="en-US" sz="2800" dirty="0"/>
          </a:p>
          <a:p>
            <a:pPr>
              <a:buFont typeface="Courier New" pitchFamily="49" charset="0"/>
              <a:buNone/>
            </a:pPr>
            <a:endParaRPr lang="en-US" sz="2800" dirty="0"/>
          </a:p>
          <a:p>
            <a:pPr>
              <a:spcBef>
                <a:spcPts val="2400"/>
              </a:spcBef>
              <a:buFont typeface="Courier New" pitchFamily="49" charset="0"/>
              <a:buNone/>
            </a:pPr>
            <a:r>
              <a:rPr lang="en-US" sz="2800" b="1" dirty="0"/>
              <a:t>Method 2:</a:t>
            </a:r>
            <a:r>
              <a:rPr lang="en-US" sz="2800" dirty="0"/>
              <a:t> Apply the power of a quotient rule first.</a:t>
            </a:r>
          </a:p>
          <a:p>
            <a:pPr>
              <a:buFont typeface="Courier New" pitchFamily="49" charset="0"/>
              <a:buNone/>
            </a:pPr>
            <a:endParaRPr lang="en-US" sz="2800" dirty="0"/>
          </a:p>
        </p:txBody>
      </p:sp>
      <p:sp>
        <p:nvSpPr>
          <p:cNvPr id="5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5: </a:t>
            </a:r>
            <a:r>
              <a:rPr lang="en-US" dirty="0"/>
              <a:t>Using Two Approaches with Fractional Expressions and Negative Exponents</a:t>
            </a:r>
            <a:endParaRPr lang="en-US" sz="3200" dirty="0">
              <a:solidFill>
                <a:schemeClr val="accent1"/>
              </a:solidFill>
            </a:endParaRPr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87304012"/>
              </p:ext>
            </p:extLst>
          </p:nvPr>
        </p:nvGraphicFramePr>
        <p:xfrm>
          <a:off x="1892300" y="1041400"/>
          <a:ext cx="1003300" cy="109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002960" imgH="1091880" progId="Equation.DSMT4">
                  <p:embed/>
                </p:oleObj>
              </mc:Choice>
              <mc:Fallback>
                <p:oleObj name="Equation" r:id="rId2" imgW="1002960" imgH="1091880" progId="Equation.DSMT4">
                  <p:embed/>
                  <p:pic>
                    <p:nvPicPr>
                      <p:cNvPr id="0" name="Picture 10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92300" y="1041400"/>
                        <a:ext cx="1003300" cy="1092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0521053"/>
              </p:ext>
            </p:extLst>
          </p:nvPr>
        </p:nvGraphicFramePr>
        <p:xfrm>
          <a:off x="2520950" y="2895600"/>
          <a:ext cx="1003300" cy="109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02960" imgH="1091880" progId="Equation.DSMT4">
                  <p:embed/>
                </p:oleObj>
              </mc:Choice>
              <mc:Fallback>
                <p:oleObj name="Equation" r:id="rId4" imgW="1002960" imgH="1091880" progId="Equation.DSMT4">
                  <p:embed/>
                  <p:pic>
                    <p:nvPicPr>
                      <p:cNvPr id="0" name="Picture 10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20950" y="2895600"/>
                        <a:ext cx="1003300" cy="1092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2127737"/>
              </p:ext>
            </p:extLst>
          </p:nvPr>
        </p:nvGraphicFramePr>
        <p:xfrm>
          <a:off x="2597150" y="4603750"/>
          <a:ext cx="1003300" cy="109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002960" imgH="1091880" progId="Equation.DSMT4">
                  <p:embed/>
                </p:oleObj>
              </mc:Choice>
              <mc:Fallback>
                <p:oleObj name="Equation" r:id="rId6" imgW="1002960" imgH="1091880" progId="Equation.DSMT4">
                  <p:embed/>
                  <p:pic>
                    <p:nvPicPr>
                      <p:cNvPr id="0" name="Picture 1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7150" y="4603750"/>
                        <a:ext cx="1003300" cy="1092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9170516"/>
              </p:ext>
            </p:extLst>
          </p:nvPr>
        </p:nvGraphicFramePr>
        <p:xfrm>
          <a:off x="3594100" y="2895600"/>
          <a:ext cx="1143000" cy="109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143000" imgH="1091880" progId="Equation.DSMT4">
                  <p:embed/>
                </p:oleObj>
              </mc:Choice>
              <mc:Fallback>
                <p:oleObj name="Equation" r:id="rId8" imgW="1143000" imgH="1091880" progId="Equation.DSMT4">
                  <p:embed/>
                  <p:pic>
                    <p:nvPicPr>
                      <p:cNvPr id="0" name="Picture 1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94100" y="2895600"/>
                        <a:ext cx="1143000" cy="1092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0726406"/>
              </p:ext>
            </p:extLst>
          </p:nvPr>
        </p:nvGraphicFramePr>
        <p:xfrm>
          <a:off x="4800600" y="2959054"/>
          <a:ext cx="939800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939800" imgH="927100" progId="Equation.DSMT4">
                  <p:embed/>
                </p:oleObj>
              </mc:Choice>
              <mc:Fallback>
                <p:oleObj name="Equation" r:id="rId10" imgW="939800" imgH="927100" progId="Equation.DSMT4">
                  <p:embed/>
                  <p:pic>
                    <p:nvPicPr>
                      <p:cNvPr id="0" name="Picture 1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2959054"/>
                        <a:ext cx="939800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7"/>
          <p:cNvGraphicFramePr>
            <a:graphicFrameLocks noChangeAspect="1"/>
          </p:cNvGraphicFramePr>
          <p:nvPr/>
        </p:nvGraphicFramePr>
        <p:xfrm>
          <a:off x="5791200" y="3003550"/>
          <a:ext cx="7874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787400" imgH="876300" progId="Equation.DSMT4">
                  <p:embed/>
                </p:oleObj>
              </mc:Choice>
              <mc:Fallback>
                <p:oleObj name="Equation" r:id="rId12" imgW="787400" imgH="876300" progId="Equation.DSMT4">
                  <p:embed/>
                  <p:pic>
                    <p:nvPicPr>
                      <p:cNvPr id="0" name="Picture 10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1200" y="3003550"/>
                        <a:ext cx="7874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7142740"/>
              </p:ext>
            </p:extLst>
          </p:nvPr>
        </p:nvGraphicFramePr>
        <p:xfrm>
          <a:off x="3667125" y="4508500"/>
          <a:ext cx="1193800" cy="1282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193800" imgH="1282700" progId="Equation.DSMT4">
                  <p:embed/>
                </p:oleObj>
              </mc:Choice>
              <mc:Fallback>
                <p:oleObj name="Equation" r:id="rId14" imgW="1193800" imgH="1282700" progId="Equation.DSMT4">
                  <p:embed/>
                  <p:pic>
                    <p:nvPicPr>
                      <p:cNvPr id="0" name="Picture 1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67125" y="4508500"/>
                        <a:ext cx="1193800" cy="1282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9130896"/>
              </p:ext>
            </p:extLst>
          </p:nvPr>
        </p:nvGraphicFramePr>
        <p:xfrm>
          <a:off x="4921250" y="4670402"/>
          <a:ext cx="10541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054100" imgH="939800" progId="Equation.DSMT4">
                  <p:embed/>
                </p:oleObj>
              </mc:Choice>
              <mc:Fallback>
                <p:oleObj name="Equation" r:id="rId16" imgW="1054100" imgH="939800" progId="Equation.DSMT4">
                  <p:embed/>
                  <p:pic>
                    <p:nvPicPr>
                      <p:cNvPr id="0" name="Picture 1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1250" y="4670402"/>
                        <a:ext cx="1054100" cy="93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8201634"/>
              </p:ext>
            </p:extLst>
          </p:nvPr>
        </p:nvGraphicFramePr>
        <p:xfrm>
          <a:off x="6035675" y="4670402"/>
          <a:ext cx="9144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914400" imgH="939800" progId="Equation.DSMT4">
                  <p:embed/>
                </p:oleObj>
              </mc:Choice>
              <mc:Fallback>
                <p:oleObj name="Equation" r:id="rId18" imgW="914400" imgH="939800" progId="Equation.DSMT4">
                  <p:embed/>
                  <p:pic>
                    <p:nvPicPr>
                      <p:cNvPr id="0" name="Picture 1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5675" y="4670402"/>
                        <a:ext cx="914400" cy="93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9039850"/>
              </p:ext>
            </p:extLst>
          </p:nvPr>
        </p:nvGraphicFramePr>
        <p:xfrm>
          <a:off x="7010400" y="4673508"/>
          <a:ext cx="7874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787400" imgH="876300" progId="Equation.DSMT4">
                  <p:embed/>
                </p:oleObj>
              </mc:Choice>
              <mc:Fallback>
                <p:oleObj name="Equation" r:id="rId20" imgW="787400" imgH="876300" progId="Equation.DSMT4">
                  <p:embed/>
                  <p:pic>
                    <p:nvPicPr>
                      <p:cNvPr id="0" name="Picture 1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0400" y="4673508"/>
                        <a:ext cx="7874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17198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457200" y="1280160"/>
            <a:ext cx="82296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2800" dirty="0"/>
              <a:t>This example involves the application of a variety of steps. Study it carefully and see if you can get the same result by following a different sequence of steps.</a:t>
            </a:r>
          </a:p>
          <a:p>
            <a:endParaRPr lang="en-US" sz="2000" dirty="0"/>
          </a:p>
          <a:p>
            <a:pPr>
              <a:spcBef>
                <a:spcPts val="600"/>
              </a:spcBef>
            </a:pPr>
            <a:r>
              <a:rPr lang="en-US" sz="2800" dirty="0"/>
              <a:t>Simplify:</a:t>
            </a:r>
          </a:p>
          <a:p>
            <a:endParaRPr lang="en-US" sz="2800" dirty="0"/>
          </a:p>
          <a:p>
            <a:r>
              <a:rPr lang="en-US" sz="2800" b="1" dirty="0"/>
              <a:t>Solution</a:t>
            </a:r>
          </a:p>
          <a:p>
            <a:pPr>
              <a:spcBef>
                <a:spcPts val="900"/>
              </a:spcBef>
            </a:pPr>
            <a:r>
              <a:rPr lang="en-US" sz="2800" b="1" dirty="0"/>
              <a:t>Method 1:</a:t>
            </a:r>
            <a:r>
              <a:rPr lang="en-US" sz="2800" dirty="0"/>
              <a:t> Simplify inside the parentheses first.</a:t>
            </a:r>
            <a:endParaRPr lang="en-US" sz="2800" b="1" dirty="0"/>
          </a:p>
        </p:txBody>
      </p:sp>
      <p:sp>
        <p:nvSpPr>
          <p:cNvPr id="5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6: </a:t>
            </a:r>
            <a:r>
              <a:rPr lang="en-US" dirty="0"/>
              <a:t>Simplifying A More Complex Problem</a:t>
            </a:r>
            <a:endParaRPr lang="en-US" sz="3200" dirty="0">
              <a:solidFill>
                <a:schemeClr val="accent1"/>
              </a:solidFill>
            </a:endParaRPr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8247054"/>
              </p:ext>
            </p:extLst>
          </p:nvPr>
        </p:nvGraphicFramePr>
        <p:xfrm>
          <a:off x="1883834" y="2630838"/>
          <a:ext cx="3073400" cy="109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073400" imgH="1092200" progId="Equation.DSMT4">
                  <p:embed/>
                </p:oleObj>
              </mc:Choice>
              <mc:Fallback>
                <p:oleObj name="Equation" r:id="rId2" imgW="3073400" imgH="1092200" progId="Equation.DSMT4">
                  <p:embed/>
                  <p:pic>
                    <p:nvPicPr>
                      <p:cNvPr id="0" name="Picture 3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83834" y="2630838"/>
                        <a:ext cx="3073400" cy="1092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1026465"/>
              </p:ext>
            </p:extLst>
          </p:nvPr>
        </p:nvGraphicFramePr>
        <p:xfrm>
          <a:off x="781050" y="4800600"/>
          <a:ext cx="3022600" cy="109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022560" imgH="1091880" progId="Equation.DSMT4">
                  <p:embed/>
                </p:oleObj>
              </mc:Choice>
              <mc:Fallback>
                <p:oleObj name="Equation" r:id="rId4" imgW="3022560" imgH="1091880" progId="Equation.DSMT4">
                  <p:embed/>
                  <p:pic>
                    <p:nvPicPr>
                      <p:cNvPr id="0" name="Picture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1050" y="4800600"/>
                        <a:ext cx="3022600" cy="1092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9009830"/>
              </p:ext>
            </p:extLst>
          </p:nvPr>
        </p:nvGraphicFramePr>
        <p:xfrm>
          <a:off x="3890963" y="4868863"/>
          <a:ext cx="4529137" cy="979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673520" imgH="1002960" progId="Equation.DSMT4">
                  <p:embed/>
                </p:oleObj>
              </mc:Choice>
              <mc:Fallback>
                <p:oleObj name="Equation" r:id="rId6" imgW="4673520" imgH="1002960" progId="Equation.DSMT4">
                  <p:embed/>
                  <p:pic>
                    <p:nvPicPr>
                      <p:cNvPr id="0" name="Picture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90963" y="4868863"/>
                        <a:ext cx="4529137" cy="979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97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Example 6: </a:t>
            </a:r>
            <a:r>
              <a:rPr lang="en-US" dirty="0"/>
              <a:t>Simplifying A More Complex Problem</a:t>
            </a:r>
            <a:r>
              <a:rPr lang="en-US" sz="3200" dirty="0">
                <a:solidFill>
                  <a:schemeClr val="accent1"/>
                </a:solidFill>
              </a:rPr>
              <a:t> (cont.)</a:t>
            </a:r>
          </a:p>
        </p:txBody>
      </p:sp>
      <p:graphicFrame>
        <p:nvGraphicFramePr>
          <p:cNvPr id="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3827066"/>
              </p:ext>
            </p:extLst>
          </p:nvPr>
        </p:nvGraphicFramePr>
        <p:xfrm>
          <a:off x="598488" y="1143000"/>
          <a:ext cx="3209925" cy="979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314520" imgH="1002960" progId="Equation.DSMT4">
                  <p:embed/>
                </p:oleObj>
              </mc:Choice>
              <mc:Fallback>
                <p:oleObj name="Equation" r:id="rId2" imgW="3314520" imgH="1002960" progId="Equation.DSMT4">
                  <p:embed/>
                  <p:pic>
                    <p:nvPicPr>
                      <p:cNvPr id="0" name="Picture 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8488" y="1143000"/>
                        <a:ext cx="3209925" cy="979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3389210"/>
              </p:ext>
            </p:extLst>
          </p:nvPr>
        </p:nvGraphicFramePr>
        <p:xfrm>
          <a:off x="609600" y="2170112"/>
          <a:ext cx="4994275" cy="979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155920" imgH="1002960" progId="Equation.DSMT4">
                  <p:embed/>
                </p:oleObj>
              </mc:Choice>
              <mc:Fallback>
                <p:oleObj name="Equation" r:id="rId4" imgW="5155920" imgH="1002960" progId="Equation.DSMT4">
                  <p:embed/>
                  <p:pic>
                    <p:nvPicPr>
                      <p:cNvPr id="0" name="Picture 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2170112"/>
                        <a:ext cx="4994275" cy="979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3757556"/>
              </p:ext>
            </p:extLst>
          </p:nvPr>
        </p:nvGraphicFramePr>
        <p:xfrm>
          <a:off x="622300" y="3200400"/>
          <a:ext cx="28829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870640" imgH="923400" progId="Equation.DSMT4">
                  <p:embed/>
                </p:oleObj>
              </mc:Choice>
              <mc:Fallback>
                <p:oleObj name="Equation" r:id="rId6" imgW="2870640" imgH="923400" progId="Equation.DSMT4">
                  <p:embed/>
                  <p:pic>
                    <p:nvPicPr>
                      <p:cNvPr id="0" name="Picture 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300" y="3200400"/>
                        <a:ext cx="2882900" cy="93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2250649"/>
              </p:ext>
            </p:extLst>
          </p:nvPr>
        </p:nvGraphicFramePr>
        <p:xfrm>
          <a:off x="685800" y="4329529"/>
          <a:ext cx="15240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508400" imgH="886680" progId="Equation.DSMT4">
                  <p:embed/>
                </p:oleObj>
              </mc:Choice>
              <mc:Fallback>
                <p:oleObj name="Equation" r:id="rId8" imgW="1508400" imgH="886680" progId="Equation.DSMT4">
                  <p:embed/>
                  <p:pic>
                    <p:nvPicPr>
                      <p:cNvPr id="0" name="Picture 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4329529"/>
                        <a:ext cx="15240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0784683"/>
              </p:ext>
            </p:extLst>
          </p:nvPr>
        </p:nvGraphicFramePr>
        <p:xfrm>
          <a:off x="2438400" y="4382113"/>
          <a:ext cx="13208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320227" imgH="901309" progId="Equation.DSMT4">
                  <p:embed/>
                </p:oleObj>
              </mc:Choice>
              <mc:Fallback>
                <p:oleObj name="Equation" r:id="rId10" imgW="1320227" imgH="901309" progId="Equation.DSMT4">
                  <p:embed/>
                  <p:pic>
                    <p:nvPicPr>
                      <p:cNvPr id="0" name="Picture 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4382113"/>
                        <a:ext cx="13208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99422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Properties: Summary of the Rules for Exponents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7" name="Rectangle 3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4587240"/>
          </a:xfrm>
          <a:prstGeom prst="rect">
            <a:avLst/>
          </a:prstGeom>
          <a:solidFill>
            <a:srgbClr val="FFFFCC"/>
          </a:solidFill>
          <a:ln w="28575">
            <a:solidFill>
              <a:srgbClr val="000000"/>
            </a:solidFill>
          </a:ln>
        </p:spPr>
        <p:txBody>
          <a:bodyPr>
            <a:noAutofit/>
          </a:bodyPr>
          <a:lstStyle/>
          <a:p>
            <a:pPr marL="0" indent="0">
              <a:buFont typeface="Courier New" pitchFamily="49" charset="0"/>
              <a:buNone/>
              <a:tabLst>
                <a:tab pos="463550" algn="l"/>
              </a:tabLst>
            </a:pPr>
            <a:r>
              <a:rPr lang="en-US" i="0" dirty="0">
                <a:solidFill>
                  <a:srgbClr val="000000"/>
                </a:solidFill>
              </a:rPr>
              <a:t>The following rules are true for any nonzero real number </a:t>
            </a:r>
            <a:r>
              <a:rPr lang="en-US" i="1" dirty="0">
                <a:solidFill>
                  <a:srgbClr val="000000"/>
                </a:solidFill>
              </a:rPr>
              <a:t>a</a:t>
            </a:r>
            <a:r>
              <a:rPr lang="en-US" i="0" dirty="0">
                <a:solidFill>
                  <a:srgbClr val="000000"/>
                </a:solidFill>
              </a:rPr>
              <a:t> and integers </a:t>
            </a:r>
            <a:r>
              <a:rPr lang="en-US" i="1" dirty="0">
                <a:solidFill>
                  <a:srgbClr val="000000"/>
                </a:solidFill>
              </a:rPr>
              <a:t>m</a:t>
            </a:r>
            <a:r>
              <a:rPr lang="en-US" i="0" dirty="0">
                <a:solidFill>
                  <a:srgbClr val="000000"/>
                </a:solidFill>
              </a:rPr>
              <a:t> and </a:t>
            </a:r>
            <a:r>
              <a:rPr lang="en-US" i="1" dirty="0">
                <a:solidFill>
                  <a:srgbClr val="000000"/>
                </a:solidFill>
              </a:rPr>
              <a:t>n</a:t>
            </a:r>
            <a:r>
              <a:rPr lang="en-US" dirty="0">
                <a:solidFill>
                  <a:srgbClr val="000000"/>
                </a:solidFill>
              </a:rPr>
              <a:t>.</a:t>
            </a:r>
            <a:endParaRPr lang="en-US" i="0" dirty="0">
              <a:solidFill>
                <a:srgbClr val="000000"/>
              </a:solidFill>
            </a:endParaRPr>
          </a:p>
          <a:p>
            <a:pPr marL="514350" indent="-514350">
              <a:buFont typeface="+mj-lt"/>
              <a:buAutoNum type="arabicPeriod"/>
              <a:tabLst>
                <a:tab pos="463550" algn="l"/>
              </a:tabLst>
            </a:pPr>
            <a:r>
              <a:rPr lang="en-US" i="0" dirty="0">
                <a:solidFill>
                  <a:srgbClr val="000000"/>
                </a:solidFill>
              </a:rPr>
              <a:t>The exponent 1:  </a:t>
            </a:r>
            <a:r>
              <a:rPr lang="en-US" b="1" i="1" dirty="0">
                <a:solidFill>
                  <a:srgbClr val="0000FF"/>
                </a:solidFill>
              </a:rPr>
              <a:t>a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i="0" dirty="0">
                <a:solidFill>
                  <a:srgbClr val="0000FF"/>
                </a:solidFill>
              </a:rPr>
              <a:t>= </a:t>
            </a:r>
            <a:r>
              <a:rPr lang="en-US" b="1" i="1" dirty="0">
                <a:solidFill>
                  <a:srgbClr val="0000FF"/>
                </a:solidFill>
              </a:rPr>
              <a:t>a</a:t>
            </a:r>
            <a:r>
              <a:rPr lang="en-US" b="1" i="0" baseline="30000" dirty="0">
                <a:solidFill>
                  <a:srgbClr val="0000FF"/>
                </a:solidFill>
              </a:rPr>
              <a:t>1</a:t>
            </a:r>
          </a:p>
          <a:p>
            <a:pPr marL="514350" indent="-514350">
              <a:spcBef>
                <a:spcPts val="1200"/>
              </a:spcBef>
              <a:buFont typeface="+mj-lt"/>
              <a:buAutoNum type="arabicPeriod"/>
              <a:tabLst>
                <a:tab pos="463550" algn="l"/>
              </a:tabLst>
            </a:pPr>
            <a:r>
              <a:rPr lang="en-US" i="0" dirty="0">
                <a:solidFill>
                  <a:srgbClr val="000000"/>
                </a:solidFill>
              </a:rPr>
              <a:t>The exponent 0:  </a:t>
            </a:r>
            <a:r>
              <a:rPr lang="en-US" b="1" i="1" dirty="0">
                <a:solidFill>
                  <a:srgbClr val="0000FF"/>
                </a:solidFill>
              </a:rPr>
              <a:t>a</a:t>
            </a:r>
            <a:r>
              <a:rPr lang="en-US" b="1" i="0" baseline="30000" dirty="0">
                <a:solidFill>
                  <a:srgbClr val="0000FF"/>
                </a:solidFill>
              </a:rPr>
              <a:t>0</a:t>
            </a:r>
            <a:r>
              <a:rPr lang="en-US" i="0" dirty="0">
                <a:solidFill>
                  <a:srgbClr val="0000FF"/>
                </a:solidFill>
              </a:rPr>
              <a:t> = </a:t>
            </a:r>
            <a:r>
              <a:rPr lang="en-US" b="1" i="0" dirty="0">
                <a:solidFill>
                  <a:srgbClr val="0000FF"/>
                </a:solidFill>
              </a:rPr>
              <a:t>1</a:t>
            </a:r>
          </a:p>
          <a:p>
            <a:pPr marL="514350" indent="-514350">
              <a:spcBef>
                <a:spcPts val="1200"/>
              </a:spcBef>
              <a:buFont typeface="+mj-lt"/>
              <a:buAutoNum type="arabicPeriod"/>
              <a:tabLst>
                <a:tab pos="463550" algn="l"/>
              </a:tabLst>
            </a:pPr>
            <a:r>
              <a:rPr lang="en-US" i="0" dirty="0">
                <a:solidFill>
                  <a:srgbClr val="000000"/>
                </a:solidFill>
              </a:rPr>
              <a:t>The product rule:  </a:t>
            </a:r>
            <a:r>
              <a:rPr lang="en-US" b="1" i="1" dirty="0">
                <a:solidFill>
                  <a:srgbClr val="0000FF"/>
                </a:solidFill>
              </a:rPr>
              <a:t>a</a:t>
            </a:r>
            <a:r>
              <a:rPr lang="en-US" b="1" i="1" baseline="30000" dirty="0">
                <a:solidFill>
                  <a:srgbClr val="0000FF"/>
                </a:solidFill>
              </a:rPr>
              <a:t>m</a:t>
            </a:r>
            <a:r>
              <a:rPr lang="en-US" i="0" dirty="0">
                <a:solidFill>
                  <a:srgbClr val="0000FF"/>
                </a:solidFill>
              </a:rPr>
              <a:t> · </a:t>
            </a:r>
            <a:r>
              <a:rPr lang="en-US" b="1" i="1" dirty="0">
                <a:solidFill>
                  <a:srgbClr val="0000FF"/>
                </a:solidFill>
              </a:rPr>
              <a:t>a</a:t>
            </a:r>
            <a:r>
              <a:rPr lang="en-US" b="1" i="1" baseline="30000" dirty="0">
                <a:solidFill>
                  <a:srgbClr val="0000FF"/>
                </a:solidFill>
              </a:rPr>
              <a:t>n</a:t>
            </a:r>
            <a:r>
              <a:rPr lang="en-US" i="0" dirty="0">
                <a:solidFill>
                  <a:srgbClr val="0000FF"/>
                </a:solidFill>
              </a:rPr>
              <a:t> = </a:t>
            </a:r>
            <a:r>
              <a:rPr lang="en-US" b="1" i="1" dirty="0">
                <a:solidFill>
                  <a:srgbClr val="0000FF"/>
                </a:solidFill>
              </a:rPr>
              <a:t>a</a:t>
            </a:r>
            <a:r>
              <a:rPr lang="en-US" b="1" i="1" baseline="30000" dirty="0">
                <a:solidFill>
                  <a:srgbClr val="0000FF"/>
                </a:solidFill>
              </a:rPr>
              <a:t>m</a:t>
            </a:r>
            <a:r>
              <a:rPr lang="en-US" b="1" baseline="30000" dirty="0">
                <a:solidFill>
                  <a:srgbClr val="0000FF"/>
                </a:solidFill>
              </a:rPr>
              <a:t> </a:t>
            </a:r>
            <a:r>
              <a:rPr lang="en-US" b="1" i="0" baseline="30000" dirty="0">
                <a:solidFill>
                  <a:srgbClr val="0000FF"/>
                </a:solidFill>
              </a:rPr>
              <a:t>+ </a:t>
            </a:r>
            <a:r>
              <a:rPr lang="en-US" b="1" i="1" baseline="30000" dirty="0">
                <a:solidFill>
                  <a:srgbClr val="0000FF"/>
                </a:solidFill>
              </a:rPr>
              <a:t>n</a:t>
            </a:r>
          </a:p>
          <a:p>
            <a:pPr marL="514350" indent="-514350">
              <a:spcBef>
                <a:spcPct val="55000"/>
              </a:spcBef>
              <a:buFont typeface="+mj-lt"/>
              <a:buAutoNum type="arabicPeriod"/>
              <a:tabLst>
                <a:tab pos="463550" algn="l"/>
              </a:tabLst>
            </a:pPr>
            <a:r>
              <a:rPr lang="en-US" i="0" dirty="0">
                <a:solidFill>
                  <a:srgbClr val="000000"/>
                </a:solidFill>
              </a:rPr>
              <a:t>The quotient rule: </a:t>
            </a:r>
          </a:p>
          <a:p>
            <a:pPr marL="514350" indent="-514350">
              <a:spcBef>
                <a:spcPct val="100000"/>
              </a:spcBef>
              <a:buFont typeface="+mj-lt"/>
              <a:buAutoNum type="arabicPeriod"/>
              <a:tabLst>
                <a:tab pos="463550" algn="l"/>
              </a:tabLst>
            </a:pPr>
            <a:r>
              <a:rPr lang="en-US" i="0" dirty="0">
                <a:solidFill>
                  <a:srgbClr val="000000"/>
                </a:solidFill>
              </a:rPr>
              <a:t>Negative exponents: </a:t>
            </a:r>
          </a:p>
          <a:p>
            <a:pPr marL="0" indent="0">
              <a:spcBef>
                <a:spcPct val="100000"/>
              </a:spcBef>
              <a:buFont typeface="Courier New" pitchFamily="49" charset="0"/>
              <a:buNone/>
              <a:tabLst>
                <a:tab pos="463550" algn="l"/>
              </a:tabLst>
            </a:pPr>
            <a:endParaRPr lang="en-US" dirty="0">
              <a:solidFill>
                <a:srgbClr val="000000"/>
              </a:solidFill>
            </a:endParaRPr>
          </a:p>
        </p:txBody>
      </p:sp>
      <p:graphicFrame>
        <p:nvGraphicFramePr>
          <p:cNvPr id="9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001200"/>
              </p:ext>
            </p:extLst>
          </p:nvPr>
        </p:nvGraphicFramePr>
        <p:xfrm>
          <a:off x="3810000" y="3886200"/>
          <a:ext cx="14478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47800" imgH="889000" progId="Equation.DSMT4">
                  <p:embed/>
                </p:oleObj>
              </mc:Choice>
              <mc:Fallback>
                <p:oleObj name="Equation" r:id="rId2" imgW="1447800" imgH="889000" progId="Equation.DSMT4">
                  <p:embed/>
                  <p:pic>
                    <p:nvPicPr>
                      <p:cNvPr id="0" name="Picture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0" y="3886200"/>
                        <a:ext cx="1447800" cy="889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5716615"/>
              </p:ext>
            </p:extLst>
          </p:nvPr>
        </p:nvGraphicFramePr>
        <p:xfrm>
          <a:off x="4114800" y="4724400"/>
          <a:ext cx="12573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257300" imgH="838200" progId="Equation.DSMT4">
                  <p:embed/>
                </p:oleObj>
              </mc:Choice>
              <mc:Fallback>
                <p:oleObj name="Equation" r:id="rId4" imgW="1257300" imgH="838200" progId="Equation.DSMT4">
                  <p:embed/>
                  <p:pic>
                    <p:nvPicPr>
                      <p:cNvPr id="0" name="Picture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4724400"/>
                        <a:ext cx="1257300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Example 6: </a:t>
            </a:r>
            <a:r>
              <a:rPr lang="en-US" dirty="0"/>
              <a:t>Simplifying A More Complex Problem</a:t>
            </a:r>
            <a:r>
              <a:rPr lang="en-US" sz="3200" dirty="0">
                <a:solidFill>
                  <a:schemeClr val="accent1"/>
                </a:solidFill>
              </a:rPr>
              <a:t> (cont.)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32103"/>
              </p:ext>
            </p:extLst>
          </p:nvPr>
        </p:nvGraphicFramePr>
        <p:xfrm>
          <a:off x="566738" y="1895475"/>
          <a:ext cx="3022600" cy="109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022560" imgH="1091880" progId="Equation.DSMT4">
                  <p:embed/>
                </p:oleObj>
              </mc:Choice>
              <mc:Fallback>
                <p:oleObj name="Equation" r:id="rId2" imgW="3022560" imgH="1091880" progId="Equation.DSMT4">
                  <p:embed/>
                  <p:pic>
                    <p:nvPicPr>
                      <p:cNvPr id="0" name="Picture 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6738" y="1895475"/>
                        <a:ext cx="3022600" cy="1092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0144515"/>
              </p:ext>
            </p:extLst>
          </p:nvPr>
        </p:nvGraphicFramePr>
        <p:xfrm>
          <a:off x="3597275" y="1958975"/>
          <a:ext cx="4764088" cy="1027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749480" imgH="1015920" progId="Equation.DSMT4">
                  <p:embed/>
                </p:oleObj>
              </mc:Choice>
              <mc:Fallback>
                <p:oleObj name="Equation" r:id="rId4" imgW="4749480" imgH="1015920" progId="Equation.DSMT4">
                  <p:embed/>
                  <p:pic>
                    <p:nvPicPr>
                      <p:cNvPr id="0" name="Picture 8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97275" y="1958975"/>
                        <a:ext cx="4764088" cy="1027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271885"/>
              </p:ext>
            </p:extLst>
          </p:nvPr>
        </p:nvGraphicFramePr>
        <p:xfrm>
          <a:off x="3664486" y="3301354"/>
          <a:ext cx="35179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517900" imgH="939800" progId="Equation.DSMT4">
                  <p:embed/>
                </p:oleObj>
              </mc:Choice>
              <mc:Fallback>
                <p:oleObj name="Equation" r:id="rId6" imgW="3517900" imgH="939800" progId="Equation.DSMT4">
                  <p:embed/>
                  <p:pic>
                    <p:nvPicPr>
                      <p:cNvPr id="0" name="Picture 8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64486" y="3301354"/>
                        <a:ext cx="3517900" cy="93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1579043"/>
              </p:ext>
            </p:extLst>
          </p:nvPr>
        </p:nvGraphicFramePr>
        <p:xfrm>
          <a:off x="3664486" y="4546600"/>
          <a:ext cx="25400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540000" imgH="939800" progId="Equation.DSMT4">
                  <p:embed/>
                </p:oleObj>
              </mc:Choice>
              <mc:Fallback>
                <p:oleObj name="Equation" r:id="rId8" imgW="2540000" imgH="939800" progId="Equation.DSMT4">
                  <p:embed/>
                  <p:pic>
                    <p:nvPicPr>
                      <p:cNvPr id="0" name="Picture 8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64486" y="4546600"/>
                        <a:ext cx="2540000" cy="93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548640"/>
          </a:xfrm>
        </p:spPr>
        <p:txBody>
          <a:bodyPr/>
          <a:lstStyle/>
          <a:p>
            <a:r>
              <a:rPr lang="en-US" b="1" dirty="0"/>
              <a:t>Method 2:</a:t>
            </a:r>
            <a:r>
              <a:rPr lang="en-US" dirty="0"/>
              <a:t> Apply the power of a quotient rule first.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746231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Example 6: </a:t>
            </a:r>
            <a:r>
              <a:rPr lang="en-US" dirty="0"/>
              <a:t>Simplifying A More Complex Problem</a:t>
            </a:r>
            <a:r>
              <a:rPr lang="en-US" sz="3200" dirty="0">
                <a:solidFill>
                  <a:schemeClr val="accent1"/>
                </a:solidFill>
              </a:rPr>
              <a:t> (cont.)</a:t>
            </a:r>
          </a:p>
        </p:txBody>
      </p:sp>
      <p:graphicFrame>
        <p:nvGraphicFramePr>
          <p:cNvPr id="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2780259"/>
              </p:ext>
            </p:extLst>
          </p:nvPr>
        </p:nvGraphicFramePr>
        <p:xfrm>
          <a:off x="3314700" y="2482935"/>
          <a:ext cx="22987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298700" imgH="876300" progId="Equation.DSMT4">
                  <p:embed/>
                </p:oleObj>
              </mc:Choice>
              <mc:Fallback>
                <p:oleObj name="Equation" r:id="rId2" imgW="2298700" imgH="876300" progId="Equation.DSMT4">
                  <p:embed/>
                  <p:pic>
                    <p:nvPicPr>
                      <p:cNvPr id="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14700" y="2482935"/>
                        <a:ext cx="22987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4041539"/>
              </p:ext>
            </p:extLst>
          </p:nvPr>
        </p:nvGraphicFramePr>
        <p:xfrm>
          <a:off x="3314700" y="1295400"/>
          <a:ext cx="15494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549400" imgH="939800" progId="Equation.DSMT4">
                  <p:embed/>
                </p:oleObj>
              </mc:Choice>
              <mc:Fallback>
                <p:oleObj name="Equation" r:id="rId4" imgW="1549400" imgH="939800" progId="Equation.DSMT4">
                  <p:embed/>
                  <p:pic>
                    <p:nvPicPr>
                      <p:cNvPr id="1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14700" y="1295400"/>
                        <a:ext cx="1549400" cy="93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9529702"/>
              </p:ext>
            </p:extLst>
          </p:nvPr>
        </p:nvGraphicFramePr>
        <p:xfrm>
          <a:off x="3314700" y="3647440"/>
          <a:ext cx="15621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562100" imgH="876300" progId="Equation.DSMT4">
                  <p:embed/>
                </p:oleObj>
              </mc:Choice>
              <mc:Fallback>
                <p:oleObj name="Equation" r:id="rId6" imgW="1562100" imgH="876300" progId="Equation.DSMT4">
                  <p:embed/>
                  <p:pic>
                    <p:nvPicPr>
                      <p:cNvPr id="11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14700" y="3647440"/>
                        <a:ext cx="15621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0667920"/>
              </p:ext>
            </p:extLst>
          </p:nvPr>
        </p:nvGraphicFramePr>
        <p:xfrm>
          <a:off x="3314700" y="4806716"/>
          <a:ext cx="13208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320227" imgH="901309" progId="Equation.DSMT4">
                  <p:embed/>
                </p:oleObj>
              </mc:Choice>
              <mc:Fallback>
                <p:oleObj name="Equation" r:id="rId8" imgW="1320227" imgH="901309" progId="Equation.DSMT4">
                  <p:embed/>
                  <p:pic>
                    <p:nvPicPr>
                      <p:cNvPr id="12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14700" y="4806716"/>
                        <a:ext cx="13208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9777D0-84E5-B4BB-B653-39397D3CA6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96621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Properties: Summary of the Rules for Exponents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5" name="TextBox 3"/>
          <p:cNvSpPr>
            <a:spLocks noGrp="1" noChangeArrowheads="1"/>
          </p:cNvSpPr>
          <p:nvPr>
            <p:ph idx="1"/>
          </p:nvPr>
        </p:nvSpPr>
        <p:spPr>
          <a:xfrm>
            <a:off x="457200" y="1280160"/>
            <a:ext cx="8229600" cy="4130040"/>
          </a:xfrm>
          <a:prstGeom prst="rect">
            <a:avLst/>
          </a:prstGeom>
          <a:solidFill>
            <a:srgbClr val="FFFFCC"/>
          </a:solidFill>
          <a:ln w="28575">
            <a:solidFill>
              <a:srgbClr val="000000"/>
            </a:solidFill>
          </a:ln>
        </p:spPr>
        <p:txBody>
          <a:bodyPr>
            <a:noAutofit/>
          </a:bodyPr>
          <a:lstStyle/>
          <a:p>
            <a:pPr marL="0" indent="0">
              <a:buFont typeface="Courier New" pitchFamily="49" charset="0"/>
              <a:buNone/>
              <a:tabLst>
                <a:tab pos="520700" algn="l"/>
              </a:tabLst>
            </a:pPr>
            <a:r>
              <a:rPr lang="en-US" i="0" dirty="0">
                <a:solidFill>
                  <a:srgbClr val="000000"/>
                </a:solidFill>
              </a:rPr>
              <a:t>The following rules are true for any nonzero real numbers </a:t>
            </a:r>
            <a:r>
              <a:rPr lang="en-US" i="1" dirty="0">
                <a:solidFill>
                  <a:srgbClr val="000000"/>
                </a:solidFill>
              </a:rPr>
              <a:t>a</a:t>
            </a:r>
            <a:r>
              <a:rPr lang="en-US" i="0" dirty="0">
                <a:solidFill>
                  <a:srgbClr val="000000"/>
                </a:solidFill>
              </a:rPr>
              <a:t> and </a:t>
            </a:r>
            <a:r>
              <a:rPr lang="en-US" i="1" dirty="0">
                <a:solidFill>
                  <a:srgbClr val="000000"/>
                </a:solidFill>
              </a:rPr>
              <a:t>b</a:t>
            </a:r>
            <a:r>
              <a:rPr lang="en-US" i="0" dirty="0">
                <a:solidFill>
                  <a:srgbClr val="000000"/>
                </a:solidFill>
              </a:rPr>
              <a:t> and integers </a:t>
            </a:r>
            <a:r>
              <a:rPr lang="en-US" i="1" dirty="0">
                <a:solidFill>
                  <a:srgbClr val="000000"/>
                </a:solidFill>
              </a:rPr>
              <a:t>m</a:t>
            </a:r>
            <a:r>
              <a:rPr lang="en-US" i="0" dirty="0">
                <a:solidFill>
                  <a:srgbClr val="000000"/>
                </a:solidFill>
              </a:rPr>
              <a:t> and </a:t>
            </a:r>
            <a:r>
              <a:rPr lang="en-US" i="1" dirty="0">
                <a:solidFill>
                  <a:srgbClr val="000000"/>
                </a:solidFill>
              </a:rPr>
              <a:t>n</a:t>
            </a:r>
            <a:r>
              <a:rPr lang="en-US" dirty="0">
                <a:solidFill>
                  <a:srgbClr val="000000"/>
                </a:solidFill>
              </a:rPr>
              <a:t>.</a:t>
            </a:r>
            <a:endParaRPr lang="en-US" i="0" dirty="0">
              <a:solidFill>
                <a:srgbClr val="000000"/>
              </a:solidFill>
            </a:endParaRPr>
          </a:p>
          <a:p>
            <a:pPr marL="514350" indent="-514350">
              <a:buFont typeface="+mj-lt"/>
              <a:buAutoNum type="arabicPeriod"/>
              <a:tabLst>
                <a:tab pos="520700" algn="l"/>
              </a:tabLst>
            </a:pPr>
            <a:r>
              <a:rPr lang="en-US" i="0" dirty="0">
                <a:solidFill>
                  <a:srgbClr val="000000"/>
                </a:solidFill>
              </a:rPr>
              <a:t>The exponent 1:  </a:t>
            </a:r>
            <a:r>
              <a:rPr lang="en-US" b="1" i="1" dirty="0">
                <a:solidFill>
                  <a:srgbClr val="0000FF"/>
                </a:solidFill>
              </a:rPr>
              <a:t>a</a:t>
            </a:r>
            <a:r>
              <a:rPr lang="en-US" b="1" dirty="0">
                <a:solidFill>
                  <a:srgbClr val="0000FF"/>
                </a:solidFill>
              </a:rPr>
              <a:t> </a:t>
            </a:r>
            <a:r>
              <a:rPr lang="en-US" b="1" i="0" dirty="0">
                <a:solidFill>
                  <a:srgbClr val="0000FF"/>
                </a:solidFill>
                <a:latin typeface="Symbol" pitchFamily="18" charset="2"/>
              </a:rPr>
              <a:t>=</a:t>
            </a:r>
            <a:r>
              <a:rPr lang="en-US" b="1" dirty="0">
                <a:solidFill>
                  <a:srgbClr val="0000FF"/>
                </a:solidFill>
              </a:rPr>
              <a:t> </a:t>
            </a:r>
            <a:r>
              <a:rPr lang="en-US" b="1" i="1" dirty="0">
                <a:solidFill>
                  <a:srgbClr val="0000FF"/>
                </a:solidFill>
              </a:rPr>
              <a:t>a</a:t>
            </a:r>
            <a:r>
              <a:rPr lang="en-US" b="1" i="0" baseline="46000" dirty="0">
                <a:solidFill>
                  <a:srgbClr val="0000FF"/>
                </a:solidFill>
              </a:rPr>
              <a:t>1</a:t>
            </a:r>
          </a:p>
          <a:p>
            <a:pPr marL="514350" indent="-514350">
              <a:buFont typeface="+mj-lt"/>
              <a:buAutoNum type="arabicPeriod"/>
              <a:tabLst>
                <a:tab pos="520700" algn="l"/>
              </a:tabLst>
            </a:pPr>
            <a:r>
              <a:rPr lang="en-US" i="0" dirty="0">
                <a:solidFill>
                  <a:srgbClr val="000000"/>
                </a:solidFill>
              </a:rPr>
              <a:t>	The exponent 0:  </a:t>
            </a:r>
            <a:r>
              <a:rPr lang="en-US" b="1" i="1" dirty="0">
                <a:solidFill>
                  <a:srgbClr val="0000FF"/>
                </a:solidFill>
              </a:rPr>
              <a:t>a</a:t>
            </a:r>
            <a:r>
              <a:rPr lang="en-US" b="1" i="0" baseline="46000" dirty="0">
                <a:solidFill>
                  <a:srgbClr val="0000FF"/>
                </a:solidFill>
              </a:rPr>
              <a:t>0 </a:t>
            </a:r>
            <a:r>
              <a:rPr lang="en-US" b="1" i="0" dirty="0">
                <a:solidFill>
                  <a:srgbClr val="0000FF"/>
                </a:solidFill>
                <a:latin typeface="Symbol" pitchFamily="18" charset="2"/>
              </a:rPr>
              <a:t>= </a:t>
            </a:r>
            <a:r>
              <a:rPr lang="en-US" b="1" i="0" dirty="0">
                <a:solidFill>
                  <a:srgbClr val="0000FF"/>
                </a:solidFill>
              </a:rPr>
              <a:t>1</a:t>
            </a:r>
            <a:endParaRPr lang="en-US" i="0" dirty="0">
              <a:solidFill>
                <a:srgbClr val="0000FF"/>
              </a:solidFill>
            </a:endParaRPr>
          </a:p>
          <a:p>
            <a:pPr marL="514350" indent="-514350">
              <a:buFont typeface="+mj-lt"/>
              <a:buAutoNum type="arabicPeriod"/>
              <a:tabLst>
                <a:tab pos="520700" algn="l"/>
              </a:tabLst>
            </a:pPr>
            <a:r>
              <a:rPr lang="en-US" i="0" dirty="0">
                <a:solidFill>
                  <a:srgbClr val="000000"/>
                </a:solidFill>
              </a:rPr>
              <a:t>The product rule:  </a:t>
            </a:r>
            <a:r>
              <a:rPr lang="en-US" b="1" i="1" dirty="0">
                <a:solidFill>
                  <a:srgbClr val="0000FF"/>
                </a:solidFill>
              </a:rPr>
              <a:t>a</a:t>
            </a:r>
            <a:r>
              <a:rPr lang="en-US" b="1" i="1" baseline="46000" dirty="0">
                <a:solidFill>
                  <a:srgbClr val="0000FF"/>
                </a:solidFill>
              </a:rPr>
              <a:t>m</a:t>
            </a:r>
            <a:r>
              <a:rPr lang="en-US" i="0" dirty="0">
                <a:solidFill>
                  <a:srgbClr val="0000FF"/>
                </a:solidFill>
              </a:rPr>
              <a:t> · </a:t>
            </a:r>
            <a:r>
              <a:rPr lang="en-US" b="1" i="1" dirty="0">
                <a:solidFill>
                  <a:srgbClr val="0000FF"/>
                </a:solidFill>
              </a:rPr>
              <a:t>a</a:t>
            </a:r>
            <a:r>
              <a:rPr lang="en-US" b="1" i="1" baseline="46000" dirty="0">
                <a:solidFill>
                  <a:srgbClr val="0000FF"/>
                </a:solidFill>
              </a:rPr>
              <a:t>n</a:t>
            </a:r>
            <a:r>
              <a:rPr lang="en-US" b="1" i="0" dirty="0">
                <a:solidFill>
                  <a:srgbClr val="0000FF"/>
                </a:solidFill>
                <a:latin typeface="Symbol" pitchFamily="18" charset="2"/>
              </a:rPr>
              <a:t>=</a:t>
            </a:r>
            <a:r>
              <a:rPr lang="en-US" b="1" dirty="0">
                <a:solidFill>
                  <a:srgbClr val="0000FF"/>
                </a:solidFill>
              </a:rPr>
              <a:t> </a:t>
            </a:r>
            <a:r>
              <a:rPr lang="en-US" b="1" i="1" dirty="0">
                <a:solidFill>
                  <a:srgbClr val="0000FF"/>
                </a:solidFill>
              </a:rPr>
              <a:t>a</a:t>
            </a:r>
            <a:r>
              <a:rPr lang="en-US" b="1" i="1" baseline="46000" dirty="0">
                <a:solidFill>
                  <a:srgbClr val="0000FF"/>
                </a:solidFill>
              </a:rPr>
              <a:t>m</a:t>
            </a:r>
            <a:r>
              <a:rPr lang="en-US" b="1" baseline="46000" dirty="0">
                <a:solidFill>
                  <a:srgbClr val="0000FF"/>
                </a:solidFill>
              </a:rPr>
              <a:t> </a:t>
            </a:r>
            <a:r>
              <a:rPr lang="en-US" b="1" i="0" baseline="46000" dirty="0">
                <a:solidFill>
                  <a:srgbClr val="0000FF"/>
                </a:solidFill>
                <a:latin typeface="Symbol" pitchFamily="18" charset="2"/>
              </a:rPr>
              <a:t>+ </a:t>
            </a:r>
            <a:r>
              <a:rPr lang="en-US" b="1" i="1" baseline="46000" dirty="0">
                <a:solidFill>
                  <a:srgbClr val="0000FF"/>
                </a:solidFill>
              </a:rPr>
              <a:t>n</a:t>
            </a:r>
            <a:endParaRPr lang="en-US" i="1" dirty="0">
              <a:solidFill>
                <a:srgbClr val="0000FF"/>
              </a:solidFill>
            </a:endParaRPr>
          </a:p>
          <a:p>
            <a:pPr marL="0" indent="0">
              <a:buFont typeface="Courier New" pitchFamily="49" charset="0"/>
              <a:buNone/>
              <a:tabLst>
                <a:tab pos="520700" algn="l"/>
              </a:tabLst>
            </a:pPr>
            <a:endParaRPr lang="en-US" sz="1200" b="1" i="0" dirty="0">
              <a:solidFill>
                <a:srgbClr val="000000"/>
              </a:solidFill>
            </a:endParaRPr>
          </a:p>
          <a:p>
            <a:pPr marL="514350" indent="-514350">
              <a:buFont typeface="+mj-lt"/>
              <a:buAutoNum type="arabicPeriod" startAt="4"/>
              <a:tabLst>
                <a:tab pos="520700" algn="l"/>
              </a:tabLst>
            </a:pPr>
            <a:r>
              <a:rPr lang="en-US" i="0" dirty="0">
                <a:solidFill>
                  <a:srgbClr val="000000"/>
                </a:solidFill>
              </a:rPr>
              <a:t>The quotient rule: </a:t>
            </a:r>
          </a:p>
          <a:p>
            <a:pPr marL="0" indent="0">
              <a:buFont typeface="Courier New" pitchFamily="49" charset="0"/>
              <a:buNone/>
              <a:tabLst>
                <a:tab pos="520700" algn="l"/>
              </a:tabLst>
            </a:pPr>
            <a:endParaRPr lang="en-US" i="0" dirty="0">
              <a:solidFill>
                <a:srgbClr val="000000"/>
              </a:solidFill>
            </a:endParaRPr>
          </a:p>
        </p:txBody>
      </p:sp>
      <p:graphicFrame>
        <p:nvGraphicFramePr>
          <p:cNvPr id="6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0353762"/>
              </p:ext>
            </p:extLst>
          </p:nvPr>
        </p:nvGraphicFramePr>
        <p:xfrm>
          <a:off x="3816350" y="3810000"/>
          <a:ext cx="15113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511300" imgH="889000" progId="Equation.DSMT4">
                  <p:embed/>
                </p:oleObj>
              </mc:Choice>
              <mc:Fallback>
                <p:oleObj name="Equation" r:id="rId2" imgW="1511300" imgH="889000" progId="Equation.DSMT4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6350" y="3810000"/>
                        <a:ext cx="1511300" cy="88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478887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>
          <a:xfrm>
            <a:off x="457200" y="1280160"/>
            <a:ext cx="8229600" cy="3672840"/>
          </a:xfrm>
          <a:prstGeom prst="rect">
            <a:avLst/>
          </a:prstGeom>
          <a:solidFill>
            <a:srgbClr val="FFFFCC"/>
          </a:solidFill>
          <a:ln w="28575">
            <a:solidFill>
              <a:srgbClr val="000000"/>
            </a:solidFill>
          </a:ln>
        </p:spPr>
        <p:txBody>
          <a:bodyPr>
            <a:noAutofit/>
          </a:bodyPr>
          <a:lstStyle/>
          <a:p>
            <a:pPr marL="514350" indent="-514350">
              <a:spcBef>
                <a:spcPct val="45000"/>
              </a:spcBef>
              <a:buFont typeface="+mj-lt"/>
              <a:buAutoNum type="arabicPeriod" startAt="5"/>
              <a:tabLst>
                <a:tab pos="520700" algn="l"/>
              </a:tabLst>
            </a:pPr>
            <a:endParaRPr lang="en-US" sz="2800" dirty="0">
              <a:solidFill>
                <a:srgbClr val="000000"/>
              </a:solidFill>
            </a:endParaRPr>
          </a:p>
          <a:p>
            <a:pPr marL="514350" indent="-514350">
              <a:spcBef>
                <a:spcPct val="45000"/>
              </a:spcBef>
              <a:buFont typeface="+mj-lt"/>
              <a:buAutoNum type="arabicPeriod" startAt="5"/>
              <a:tabLst>
                <a:tab pos="520700" algn="l"/>
              </a:tabLst>
            </a:pPr>
            <a:r>
              <a:rPr lang="en-US" sz="2800" dirty="0">
                <a:solidFill>
                  <a:srgbClr val="000000"/>
                </a:solidFill>
              </a:rPr>
              <a:t>Negative exponents: 	</a:t>
            </a:r>
          </a:p>
          <a:p>
            <a:pPr marL="514350" indent="-514350">
              <a:spcBef>
                <a:spcPts val="1800"/>
              </a:spcBef>
              <a:buFont typeface="+mj-lt"/>
              <a:buAutoNum type="arabicPeriod" startAt="6"/>
              <a:tabLst>
                <a:tab pos="520700" algn="l"/>
              </a:tabLst>
            </a:pPr>
            <a:r>
              <a:rPr lang="en-US" sz="2800" dirty="0">
                <a:solidFill>
                  <a:srgbClr val="000000"/>
                </a:solidFill>
              </a:rPr>
              <a:t>Power rule: </a:t>
            </a:r>
            <a:endParaRPr lang="en-US" sz="2800" baseline="46000" dirty="0">
              <a:solidFill>
                <a:srgbClr val="000000"/>
              </a:solidFill>
            </a:endParaRPr>
          </a:p>
          <a:p>
            <a:pPr marL="514350" indent="-514350">
              <a:spcBef>
                <a:spcPct val="50000"/>
              </a:spcBef>
              <a:buFont typeface="+mj-lt"/>
              <a:buAutoNum type="arabicPeriod" startAt="7"/>
              <a:tabLst>
                <a:tab pos="520700" algn="l"/>
              </a:tabLst>
            </a:pPr>
            <a:r>
              <a:rPr lang="en-US" sz="2800" dirty="0">
                <a:solidFill>
                  <a:srgbClr val="000000"/>
                </a:solidFill>
              </a:rPr>
              <a:t>Power of a product:  </a:t>
            </a:r>
            <a:r>
              <a:rPr lang="en-US" sz="2800" dirty="0">
                <a:solidFill>
                  <a:srgbClr val="0000FF"/>
                </a:solidFill>
              </a:rPr>
              <a:t>(</a:t>
            </a:r>
            <a:r>
              <a:rPr lang="en-US" sz="2800" b="1" i="1" dirty="0">
                <a:solidFill>
                  <a:srgbClr val="0000FF"/>
                </a:solidFill>
              </a:rPr>
              <a:t>ab</a:t>
            </a:r>
            <a:r>
              <a:rPr lang="en-US" sz="2800" dirty="0">
                <a:solidFill>
                  <a:srgbClr val="0000FF"/>
                </a:solidFill>
              </a:rPr>
              <a:t>)</a:t>
            </a:r>
            <a:r>
              <a:rPr lang="en-US" sz="2800" b="1" i="1" baseline="46000" dirty="0">
                <a:solidFill>
                  <a:srgbClr val="0000FF"/>
                </a:solidFill>
              </a:rPr>
              <a:t>n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>
                <a:solidFill>
                  <a:srgbClr val="0000FF"/>
                </a:solidFill>
                <a:latin typeface="Symbol" pitchFamily="18" charset="2"/>
              </a:rPr>
              <a:t>=  </a:t>
            </a:r>
            <a:r>
              <a:rPr lang="en-US" sz="2800" b="1" i="1" dirty="0" err="1">
                <a:solidFill>
                  <a:srgbClr val="0000FF"/>
                </a:solidFill>
              </a:rPr>
              <a:t>a</a:t>
            </a:r>
            <a:r>
              <a:rPr lang="en-US" sz="2800" b="1" i="1" baseline="46000" dirty="0" err="1">
                <a:solidFill>
                  <a:srgbClr val="0000FF"/>
                </a:solidFill>
              </a:rPr>
              <a:t>n</a:t>
            </a:r>
            <a:r>
              <a:rPr lang="en-US" sz="2800" b="1" i="1" dirty="0" err="1">
                <a:solidFill>
                  <a:srgbClr val="0000FF"/>
                </a:solidFill>
              </a:rPr>
              <a:t>b</a:t>
            </a:r>
            <a:r>
              <a:rPr lang="en-US" sz="2800" b="1" i="1" baseline="46000" dirty="0" err="1">
                <a:solidFill>
                  <a:srgbClr val="0000FF"/>
                </a:solidFill>
              </a:rPr>
              <a:t>n</a:t>
            </a:r>
            <a:r>
              <a:rPr lang="en-US" sz="2800" dirty="0">
                <a:solidFill>
                  <a:srgbClr val="000000"/>
                </a:solidFill>
              </a:rPr>
              <a:t>.	</a:t>
            </a:r>
          </a:p>
          <a:p>
            <a:pPr marL="514350" indent="-514350">
              <a:spcBef>
                <a:spcPct val="100000"/>
              </a:spcBef>
              <a:buFont typeface="+mj-lt"/>
              <a:buAutoNum type="arabicPeriod" startAt="8"/>
              <a:tabLst>
                <a:tab pos="520700" algn="l"/>
              </a:tabLst>
            </a:pPr>
            <a:r>
              <a:rPr lang="en-US" sz="2800" dirty="0">
                <a:solidFill>
                  <a:srgbClr val="000000"/>
                </a:solidFill>
              </a:rPr>
              <a:t>Power of a quotient:	</a:t>
            </a:r>
          </a:p>
        </p:txBody>
      </p:sp>
      <p:sp>
        <p:nvSpPr>
          <p:cNvPr id="5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Properties: Summary of the Rules for Exponents (cont.)</a:t>
            </a:r>
            <a:endParaRPr lang="en-US" dirty="0">
              <a:solidFill>
                <a:schemeClr val="accent1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17597804"/>
              </p:ext>
            </p:extLst>
          </p:nvPr>
        </p:nvGraphicFramePr>
        <p:xfrm>
          <a:off x="4191000" y="1732386"/>
          <a:ext cx="1090613" cy="78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279800" imgH="914040" progId="Equation.DSMT4">
                  <p:embed/>
                </p:oleObj>
              </mc:Choice>
              <mc:Fallback>
                <p:oleObj name="Equation" r:id="rId2" imgW="1279800" imgH="914040" progId="Equation.DSMT4">
                  <p:embed/>
                  <p:pic>
                    <p:nvPicPr>
                      <p:cNvPr id="0" name="Picture 2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1732386"/>
                        <a:ext cx="1090613" cy="781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6608710"/>
              </p:ext>
            </p:extLst>
          </p:nvPr>
        </p:nvGraphicFramePr>
        <p:xfrm>
          <a:off x="4103688" y="3816350"/>
          <a:ext cx="1625600" cy="1014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612800" imgH="1002960" progId="Equation.DSMT4">
                  <p:embed/>
                </p:oleObj>
              </mc:Choice>
              <mc:Fallback>
                <p:oleObj name="Equation" r:id="rId4" imgW="1612800" imgH="1002960" progId="Equation.DSMT4">
                  <p:embed/>
                  <p:pic>
                    <p:nvPicPr>
                      <p:cNvPr id="0" name="Picture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03688" y="3816350"/>
                        <a:ext cx="1625600" cy="1014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5">
            <a:extLst>
              <a:ext uri="{FF2B5EF4-FFF2-40B4-BE49-F238E27FC236}">
                <a16:creationId xmlns:a16="http://schemas.microsoft.com/office/drawing/2014/main" id="{03993920-F53F-B924-5F95-4757E659F39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7369000"/>
              </p:ext>
            </p:extLst>
          </p:nvPr>
        </p:nvGraphicFramePr>
        <p:xfrm>
          <a:off x="2839869" y="2482373"/>
          <a:ext cx="17653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765300" imgH="647700" progId="Equation.DSMT4">
                  <p:embed/>
                </p:oleObj>
              </mc:Choice>
              <mc:Fallback>
                <p:oleObj name="Equation" r:id="rId6" imgW="1765300" imgH="647700" progId="Equation.DSMT4">
                  <p:embed/>
                  <p:pic>
                    <p:nvPicPr>
                      <p:cNvPr id="8" name="Object 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9869" y="2482373"/>
                        <a:ext cx="176530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347121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 txBox="1">
            <a:spLocks/>
          </p:cNvSpPr>
          <p:nvPr/>
        </p:nvSpPr>
        <p:spPr>
          <a:xfrm>
            <a:off x="457200" y="1280160"/>
            <a:ext cx="8229600" cy="3108543"/>
          </a:xfrm>
          <a:prstGeom prst="rect">
            <a:avLst/>
          </a:prstGeom>
          <a:solidFill>
            <a:srgbClr val="FFFFCC"/>
          </a:solidFill>
          <a:ln w="28575">
            <a:solidFill>
              <a:srgbClr val="000000"/>
            </a:solidFill>
          </a:ln>
        </p:spPr>
        <p:txBody>
          <a:bodyPr>
            <a:spAutoFit/>
          </a:bodyPr>
          <a:lstStyle/>
          <a:p>
            <a:pPr>
              <a:tabLst>
                <a:tab pos="977900" algn="l"/>
              </a:tabLst>
            </a:pPr>
            <a:r>
              <a:rPr lang="en-US" sz="2800" dirty="0">
                <a:solidFill>
                  <a:srgbClr val="000000"/>
                </a:solidFill>
              </a:rPr>
              <a:t>If </a:t>
            </a:r>
            <a:r>
              <a:rPr lang="en-US" sz="2800" i="1" dirty="0">
                <a:solidFill>
                  <a:srgbClr val="000000"/>
                </a:solidFill>
              </a:rPr>
              <a:t>a</a:t>
            </a:r>
            <a:r>
              <a:rPr lang="en-US" sz="2800" dirty="0">
                <a:solidFill>
                  <a:srgbClr val="000000"/>
                </a:solidFill>
              </a:rPr>
              <a:t> is a nonzero real number and </a:t>
            </a:r>
            <a:r>
              <a:rPr lang="en-US" sz="2800" i="1" dirty="0">
                <a:solidFill>
                  <a:srgbClr val="000000"/>
                </a:solidFill>
              </a:rPr>
              <a:t>m</a:t>
            </a:r>
            <a:r>
              <a:rPr lang="en-US" sz="2800" dirty="0">
                <a:solidFill>
                  <a:srgbClr val="000000"/>
                </a:solidFill>
              </a:rPr>
              <a:t> and </a:t>
            </a:r>
            <a:r>
              <a:rPr lang="en-US" sz="2800" i="1" dirty="0">
                <a:solidFill>
                  <a:srgbClr val="000000"/>
                </a:solidFill>
              </a:rPr>
              <a:t>n</a:t>
            </a:r>
            <a:r>
              <a:rPr lang="en-US" sz="2800" dirty="0">
                <a:solidFill>
                  <a:srgbClr val="000000"/>
                </a:solidFill>
              </a:rPr>
              <a:t> are integers, then</a:t>
            </a:r>
          </a:p>
          <a:p>
            <a:pPr>
              <a:tabLst>
                <a:tab pos="977900" algn="l"/>
              </a:tabLst>
            </a:pPr>
            <a:endParaRPr lang="en-US" sz="2800" dirty="0">
              <a:solidFill>
                <a:srgbClr val="000000"/>
              </a:solidFill>
            </a:endParaRPr>
          </a:p>
          <a:p>
            <a:pPr>
              <a:tabLst>
                <a:tab pos="977900" algn="l"/>
              </a:tabLst>
            </a:pPr>
            <a:endParaRPr lang="en-US" sz="2800" dirty="0">
              <a:solidFill>
                <a:srgbClr val="000000"/>
              </a:solidFill>
            </a:endParaRPr>
          </a:p>
          <a:p>
            <a:pPr>
              <a:tabLst>
                <a:tab pos="977900" algn="l"/>
              </a:tabLst>
            </a:pPr>
            <a:r>
              <a:rPr lang="en-US" sz="2800" dirty="0">
                <a:solidFill>
                  <a:srgbClr val="000000"/>
                </a:solidFill>
              </a:rPr>
              <a:t>In other words, the value of a power raised to a power can be found by multiplying the exponents and keeping the base.</a:t>
            </a:r>
          </a:p>
        </p:txBody>
      </p:sp>
      <p:sp>
        <p:nvSpPr>
          <p:cNvPr id="7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Properties: Power Rule for Exponents</a:t>
            </a:r>
            <a:endParaRPr lang="en-US" sz="3200" dirty="0">
              <a:solidFill>
                <a:schemeClr val="accent1"/>
              </a:solidFill>
            </a:endParaRPr>
          </a:p>
        </p:txBody>
      </p:sp>
      <p:graphicFrame>
        <p:nvGraphicFramePr>
          <p:cNvPr id="8" name="Object 5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99976925"/>
              </p:ext>
            </p:extLst>
          </p:nvPr>
        </p:nvGraphicFramePr>
        <p:xfrm>
          <a:off x="3657600" y="2095500"/>
          <a:ext cx="17653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765300" imgH="647700" progId="Equation.DSMT4">
                  <p:embed/>
                </p:oleObj>
              </mc:Choice>
              <mc:Fallback>
                <p:oleObj name="Equation" r:id="rId2" imgW="1765300" imgH="647700" progId="Equation.DSMT4">
                  <p:embed/>
                  <p:pic>
                    <p:nvPicPr>
                      <p:cNvPr id="0" name="Picture 1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2095500"/>
                        <a:ext cx="176530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280160"/>
            <a:ext cx="82296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Simplify each expression by using the power rule for exponents.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Solution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36609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lvl="0" indent="-514350">
              <a:spcBef>
                <a:spcPct val="20000"/>
              </a:spcBef>
              <a:buFont typeface="+mj-lt"/>
              <a:buAutoNum type="alphaLcPeriod"/>
              <a:defRPr/>
            </a:pPr>
            <a:r>
              <a:rPr lang="en-US" sz="2800" dirty="0"/>
              <a:t> </a:t>
            </a:r>
          </a:p>
          <a:p>
            <a:pPr marL="514350" indent="-514350">
              <a:lnSpc>
                <a:spcPct val="150000"/>
              </a:lnSpc>
              <a:spcBef>
                <a:spcPts val="1200"/>
              </a:spcBef>
              <a:buFont typeface="+mj-lt"/>
              <a:buAutoNum type="alphaLcPeriod"/>
              <a:defRPr/>
            </a:pPr>
            <a:r>
              <a:rPr lang="en-US" sz="2800" dirty="0"/>
              <a:t> </a:t>
            </a:r>
          </a:p>
          <a:p>
            <a:pPr marL="514350" indent="-514350">
              <a:lnSpc>
                <a:spcPct val="150000"/>
              </a:lnSpc>
              <a:spcBef>
                <a:spcPts val="1200"/>
              </a:spcBef>
              <a:buFont typeface="+mj-lt"/>
              <a:buAutoNum type="alphaLcPeriod"/>
              <a:defRPr/>
            </a:pPr>
            <a:r>
              <a:rPr lang="en-US" sz="2800" noProof="0" dirty="0"/>
              <a:t> </a:t>
            </a:r>
            <a:endParaRPr kumimoji="0" lang="en-US" sz="2800" i="0" u="none" strike="noStrike" kern="1200" cap="none" spc="0" normalizeH="0" baseline="0" noProof="0" dirty="0">
              <a:ln>
                <a:noFill/>
              </a:ln>
              <a:solidFill>
                <a:srgbClr val="36609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1: </a:t>
            </a:r>
            <a:r>
              <a:rPr lang="en-US" dirty="0"/>
              <a:t>Using the Power Rule for Exponents</a:t>
            </a:r>
            <a:endParaRPr lang="en-US" sz="3200" dirty="0"/>
          </a:p>
        </p:txBody>
      </p:sp>
      <p:graphicFrame>
        <p:nvGraphicFramePr>
          <p:cNvPr id="8" name="Object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657526467"/>
              </p:ext>
            </p:extLst>
          </p:nvPr>
        </p:nvGraphicFramePr>
        <p:xfrm>
          <a:off x="990600" y="2286000"/>
          <a:ext cx="7493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49300" imgH="647700" progId="Equation.DSMT4">
                  <p:embed/>
                </p:oleObj>
              </mc:Choice>
              <mc:Fallback>
                <p:oleObj name="Equation" r:id="rId2" imgW="749300" imgH="647700" progId="Equation.DSMT4">
                  <p:embed/>
                  <p:pic>
                    <p:nvPicPr>
                      <p:cNvPr id="0" name="Picture 21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2286000"/>
                        <a:ext cx="74930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5543969"/>
              </p:ext>
            </p:extLst>
          </p:nvPr>
        </p:nvGraphicFramePr>
        <p:xfrm>
          <a:off x="874713" y="3439762"/>
          <a:ext cx="725487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10891" imgH="634725" progId="Equation.DSMT4">
                  <p:embed/>
                </p:oleObj>
              </mc:Choice>
              <mc:Fallback>
                <p:oleObj name="Equation" r:id="rId4" imgW="710891" imgH="634725" progId="Equation.DSMT4">
                  <p:embed/>
                  <p:pic>
                    <p:nvPicPr>
                      <p:cNvPr id="0" name="Picture 2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4713" y="3439762"/>
                        <a:ext cx="725487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0007051"/>
              </p:ext>
            </p:extLst>
          </p:nvPr>
        </p:nvGraphicFramePr>
        <p:xfrm>
          <a:off x="3435350" y="2287588"/>
          <a:ext cx="831850" cy="642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25480" imgH="634680" progId="Equation.DSMT4">
                  <p:embed/>
                </p:oleObj>
              </mc:Choice>
              <mc:Fallback>
                <p:oleObj name="Equation" r:id="rId6" imgW="825480" imgH="634680" progId="Equation.DSMT4">
                  <p:embed/>
                  <p:pic>
                    <p:nvPicPr>
                      <p:cNvPr id="0" name="Picture 2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35350" y="2287588"/>
                        <a:ext cx="831850" cy="642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1875088"/>
              </p:ext>
            </p:extLst>
          </p:nvPr>
        </p:nvGraphicFramePr>
        <p:xfrm>
          <a:off x="914400" y="4211658"/>
          <a:ext cx="862013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63225" imgH="634725" progId="Equation.DSMT4">
                  <p:embed/>
                </p:oleObj>
              </mc:Choice>
              <mc:Fallback>
                <p:oleObj name="Equation" r:id="rId8" imgW="863225" imgH="634725" progId="Equation.DSMT4">
                  <p:embed/>
                  <p:pic>
                    <p:nvPicPr>
                      <p:cNvPr id="0" name="Picture 2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4211658"/>
                        <a:ext cx="862013" cy="635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32080"/>
              </p:ext>
            </p:extLst>
          </p:nvPr>
        </p:nvGraphicFramePr>
        <p:xfrm>
          <a:off x="1676400" y="3517900"/>
          <a:ext cx="8509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850531" imgH="406224" progId="Equation.DSMT4">
                  <p:embed/>
                </p:oleObj>
              </mc:Choice>
              <mc:Fallback>
                <p:oleObj name="Equation" r:id="rId10" imgW="850531" imgH="406224" progId="Equation.DSMT4">
                  <p:embed/>
                  <p:pic>
                    <p:nvPicPr>
                      <p:cNvPr id="0" name="Picture 2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3517900"/>
                        <a:ext cx="8509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6071744"/>
              </p:ext>
            </p:extLst>
          </p:nvPr>
        </p:nvGraphicFramePr>
        <p:xfrm>
          <a:off x="2590800" y="3556000"/>
          <a:ext cx="6096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09600" imgH="368300" progId="Equation.DSMT4">
                  <p:embed/>
                </p:oleObj>
              </mc:Choice>
              <mc:Fallback>
                <p:oleObj name="Equation" r:id="rId12" imgW="609600" imgH="368300" progId="Equation.DSMT4">
                  <p:embed/>
                  <p:pic>
                    <p:nvPicPr>
                      <p:cNvPr id="0" name="Picture 2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3556000"/>
                        <a:ext cx="6096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0991254"/>
              </p:ext>
            </p:extLst>
          </p:nvPr>
        </p:nvGraphicFramePr>
        <p:xfrm>
          <a:off x="5029200" y="4211658"/>
          <a:ext cx="8255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825142" imgH="634725" progId="Equation.DSMT4">
                  <p:embed/>
                </p:oleObj>
              </mc:Choice>
              <mc:Fallback>
                <p:oleObj name="Equation" r:id="rId14" imgW="825142" imgH="634725" progId="Equation.DSMT4">
                  <p:embed/>
                  <p:pic>
                    <p:nvPicPr>
                      <p:cNvPr id="0" name="Picture 2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4211658"/>
                        <a:ext cx="825500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5191404"/>
              </p:ext>
            </p:extLst>
          </p:nvPr>
        </p:nvGraphicFramePr>
        <p:xfrm>
          <a:off x="5791200" y="4104386"/>
          <a:ext cx="10668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066800" imgH="1079500" progId="Equation.DSMT4">
                  <p:embed/>
                </p:oleObj>
              </mc:Choice>
              <mc:Fallback>
                <p:oleObj name="Equation" r:id="rId16" imgW="1066800" imgH="1079500" progId="Equation.DSMT4">
                  <p:embed/>
                  <p:pic>
                    <p:nvPicPr>
                      <p:cNvPr id="0" name="Picture 2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1200" y="4104386"/>
                        <a:ext cx="1066800" cy="1079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7232166"/>
              </p:ext>
            </p:extLst>
          </p:nvPr>
        </p:nvGraphicFramePr>
        <p:xfrm>
          <a:off x="6858000" y="4104386"/>
          <a:ext cx="9398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939392" imgH="850531" progId="Equation.DSMT4">
                  <p:embed/>
                </p:oleObj>
              </mc:Choice>
              <mc:Fallback>
                <p:oleObj name="Equation" r:id="rId18" imgW="939392" imgH="850531" progId="Equation.DSMT4">
                  <p:embed/>
                  <p:pic>
                    <p:nvPicPr>
                      <p:cNvPr id="0" name="Picture 2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0" y="4104386"/>
                        <a:ext cx="939800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5551021"/>
              </p:ext>
            </p:extLst>
          </p:nvPr>
        </p:nvGraphicFramePr>
        <p:xfrm>
          <a:off x="7848600" y="4104386"/>
          <a:ext cx="7874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787400" imgH="838200" progId="Equation.DSMT4">
                  <p:embed/>
                </p:oleObj>
              </mc:Choice>
              <mc:Fallback>
                <p:oleObj name="Equation" r:id="rId20" imgW="787400" imgH="838200" progId="Equation.DSMT4">
                  <p:embed/>
                  <p:pic>
                    <p:nvPicPr>
                      <p:cNvPr id="0" name="Picture 2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48600" y="4104386"/>
                        <a:ext cx="7874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09499"/>
              </p:ext>
            </p:extLst>
          </p:nvPr>
        </p:nvGraphicFramePr>
        <p:xfrm>
          <a:off x="4594225" y="4438650"/>
          <a:ext cx="358775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342720" imgH="241200" progId="Equation.DSMT4">
                  <p:embed/>
                </p:oleObj>
              </mc:Choice>
              <mc:Fallback>
                <p:oleObj name="Equation" r:id="rId22" imgW="342720" imgH="241200" progId="Equation.DSMT4">
                  <p:embed/>
                  <p:pic>
                    <p:nvPicPr>
                      <p:cNvPr id="0" name="Picture 2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94225" y="4438650"/>
                        <a:ext cx="358775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1328902"/>
              </p:ext>
            </p:extLst>
          </p:nvPr>
        </p:nvGraphicFramePr>
        <p:xfrm>
          <a:off x="1752600" y="4256786"/>
          <a:ext cx="9652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964781" imgH="406224" progId="Equation.DSMT4">
                  <p:embed/>
                </p:oleObj>
              </mc:Choice>
              <mc:Fallback>
                <p:oleObj name="Equation" r:id="rId24" imgW="964781" imgH="406224" progId="Equation.DSMT4">
                  <p:embed/>
                  <p:pic>
                    <p:nvPicPr>
                      <p:cNvPr id="0" name="Picture 2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4256786"/>
                        <a:ext cx="9652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7107414"/>
              </p:ext>
            </p:extLst>
          </p:nvPr>
        </p:nvGraphicFramePr>
        <p:xfrm>
          <a:off x="2794000" y="4294886"/>
          <a:ext cx="8382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838200" imgH="368300" progId="Equation.DSMT4">
                  <p:embed/>
                </p:oleObj>
              </mc:Choice>
              <mc:Fallback>
                <p:oleObj name="Equation" r:id="rId26" imgW="838200" imgH="368300" progId="Equation.DSMT4">
                  <p:embed/>
                  <p:pic>
                    <p:nvPicPr>
                      <p:cNvPr id="0" name="Picture 2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94000" y="4294886"/>
                        <a:ext cx="8382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5209192"/>
              </p:ext>
            </p:extLst>
          </p:nvPr>
        </p:nvGraphicFramePr>
        <p:xfrm>
          <a:off x="3708400" y="4104386"/>
          <a:ext cx="7874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787400" imgH="838200" progId="Equation.DSMT4">
                  <p:embed/>
                </p:oleObj>
              </mc:Choice>
              <mc:Fallback>
                <p:oleObj name="Equation" r:id="rId28" imgW="787400" imgH="838200" progId="Equation.DSMT4">
                  <p:embed/>
                  <p:pic>
                    <p:nvPicPr>
                      <p:cNvPr id="0" name="Picture 2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4104386"/>
                        <a:ext cx="7874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0278444"/>
              </p:ext>
            </p:extLst>
          </p:nvPr>
        </p:nvGraphicFramePr>
        <p:xfrm>
          <a:off x="5338763" y="2287588"/>
          <a:ext cx="833437" cy="642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825480" imgH="634680" progId="Equation.DSMT4">
                  <p:embed/>
                </p:oleObj>
              </mc:Choice>
              <mc:Fallback>
                <p:oleObj name="Equation" r:id="rId30" imgW="825480" imgH="634680" progId="Equation.DSMT4">
                  <p:embed/>
                  <p:pic>
                    <p:nvPicPr>
                      <p:cNvPr id="0" name="Picture 2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8763" y="2287588"/>
                        <a:ext cx="833437" cy="642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3171330"/>
              </p:ext>
            </p:extLst>
          </p:nvPr>
        </p:nvGraphicFramePr>
        <p:xfrm>
          <a:off x="7348537" y="2287588"/>
          <a:ext cx="804863" cy="642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799920" imgH="634680" progId="Equation.DSMT4">
                  <p:embed/>
                </p:oleObj>
              </mc:Choice>
              <mc:Fallback>
                <p:oleObj name="Equation" r:id="rId32" imgW="799920" imgH="634680" progId="Equation.DSMT4">
                  <p:embed/>
                  <p:pic>
                    <p:nvPicPr>
                      <p:cNvPr id="0" name="Picture 2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48537" y="2287588"/>
                        <a:ext cx="804863" cy="642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8857410"/>
              </p:ext>
            </p:extLst>
          </p:nvPr>
        </p:nvGraphicFramePr>
        <p:xfrm>
          <a:off x="1883833" y="5074186"/>
          <a:ext cx="10922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1091726" imgH="482391" progId="Equation.DSMT4">
                  <p:embed/>
                </p:oleObj>
              </mc:Choice>
              <mc:Fallback>
                <p:oleObj name="Equation" r:id="rId34" imgW="1091726" imgH="482391" progId="Equation.DSMT4">
                  <p:embed/>
                  <p:pic>
                    <p:nvPicPr>
                      <p:cNvPr id="0" name="Picture 2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83833" y="5074186"/>
                        <a:ext cx="10922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4873901"/>
              </p:ext>
            </p:extLst>
          </p:nvPr>
        </p:nvGraphicFramePr>
        <p:xfrm>
          <a:off x="914400" y="5008748"/>
          <a:ext cx="8509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850900" imgH="647700" progId="Equation.DSMT4">
                  <p:embed/>
                </p:oleObj>
              </mc:Choice>
              <mc:Fallback>
                <p:oleObj name="Equation" r:id="rId36" imgW="850900" imgH="647700" progId="Equation.DSMT4">
                  <p:embed/>
                  <p:pic>
                    <p:nvPicPr>
                      <p:cNvPr id="0" name="Picture 2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5008748"/>
                        <a:ext cx="85090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5510863"/>
              </p:ext>
            </p:extLst>
          </p:nvPr>
        </p:nvGraphicFramePr>
        <p:xfrm>
          <a:off x="3094566" y="5112286"/>
          <a:ext cx="8255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825142" imgH="444307" progId="Equation.DSMT4">
                  <p:embed/>
                </p:oleObj>
              </mc:Choice>
              <mc:Fallback>
                <p:oleObj name="Equation" r:id="rId38" imgW="825142" imgH="444307" progId="Equation.DSMT4">
                  <p:embed/>
                  <p:pic>
                    <p:nvPicPr>
                      <p:cNvPr id="0" name="Picture 2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94566" y="5112286"/>
                        <a:ext cx="8255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3309968"/>
              </p:ext>
            </p:extLst>
          </p:nvPr>
        </p:nvGraphicFramePr>
        <p:xfrm>
          <a:off x="4038600" y="4921786"/>
          <a:ext cx="7874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787400" imgH="901700" progId="Equation.DSMT4">
                  <p:embed/>
                </p:oleObj>
              </mc:Choice>
              <mc:Fallback>
                <p:oleObj name="Equation" r:id="rId40" imgW="787400" imgH="901700" progId="Equation.DSMT4">
                  <p:embed/>
                  <p:pic>
                    <p:nvPicPr>
                      <p:cNvPr id="0" name="Picture 2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4921786"/>
                        <a:ext cx="7874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0443563"/>
              </p:ext>
            </p:extLst>
          </p:nvPr>
        </p:nvGraphicFramePr>
        <p:xfrm>
          <a:off x="4216400" y="3657600"/>
          <a:ext cx="43180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2" imgW="4305960" imgH="264960" progId="Equation.DSMT4">
                  <p:embed/>
                </p:oleObj>
              </mc:Choice>
              <mc:Fallback>
                <p:oleObj name="Equation" r:id="rId42" imgW="4305960" imgH="264960" progId="Equation.DSMT4">
                  <p:embed/>
                  <p:pic>
                    <p:nvPicPr>
                      <p:cNvPr id="0" name="Picture 2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6400" y="3657600"/>
                        <a:ext cx="43180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2937296" y="2362200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b.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852356" y="2372380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c.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899696" y="2362200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d.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Example 1: </a:t>
            </a:r>
            <a:r>
              <a:rPr lang="en-US" dirty="0"/>
              <a:t>Using the Power Rule for Exponents</a:t>
            </a:r>
            <a:r>
              <a:rPr lang="en-US" dirty="0">
                <a:solidFill>
                  <a:schemeClr val="accent1"/>
                </a:solidFill>
              </a:rPr>
              <a:t> (cont.)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7" name="Rectangle 3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1996440"/>
          </a:xfrm>
          <a:prstGeom prst="rect">
            <a:avLst/>
          </a:prstGeom>
        </p:spPr>
        <p:txBody>
          <a:bodyPr/>
          <a:lstStyle/>
          <a:p>
            <a:pPr marL="514350" lvl="0" indent="-514350">
              <a:buFont typeface="+mj-lt"/>
              <a:buAutoNum type="alphaLcPeriod" startAt="4"/>
              <a:defRPr/>
            </a:pPr>
            <a:r>
              <a:rPr lang="en-US" dirty="0">
                <a:solidFill>
                  <a:schemeClr val="tx1"/>
                </a:solidFill>
              </a:rPr>
              <a:t> </a:t>
            </a:r>
          </a:p>
          <a:p>
            <a:pPr marL="0" indent="0">
              <a:lnSpc>
                <a:spcPct val="90000"/>
              </a:lnSpc>
              <a:spcBef>
                <a:spcPts val="1200"/>
              </a:spcBef>
              <a:buFont typeface="Courier New" pitchFamily="49" charset="0"/>
              <a:buNone/>
              <a:tabLst>
                <a:tab pos="452438" algn="l"/>
              </a:tabLst>
            </a:pPr>
            <a:endParaRPr lang="en-US" i="0" dirty="0">
              <a:solidFill>
                <a:schemeClr val="tx1"/>
              </a:solidFill>
            </a:endParaRPr>
          </a:p>
          <a:p>
            <a:pPr marL="0" indent="0">
              <a:lnSpc>
                <a:spcPct val="90000"/>
              </a:lnSpc>
              <a:spcBef>
                <a:spcPts val="1200"/>
              </a:spcBef>
              <a:buFont typeface="Courier New" pitchFamily="49" charset="0"/>
              <a:buNone/>
              <a:tabLst>
                <a:tab pos="452438" algn="l"/>
              </a:tabLst>
            </a:pPr>
            <a:r>
              <a:rPr lang="en-US" i="0" dirty="0">
                <a:solidFill>
                  <a:schemeClr val="tx1"/>
                </a:solidFill>
              </a:rPr>
              <a:t>	Another approach, because we have a numerical 	base, would be</a:t>
            </a:r>
          </a:p>
        </p:txBody>
      </p:sp>
      <p:graphicFrame>
        <p:nvGraphicFramePr>
          <p:cNvPr id="8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8622174"/>
              </p:ext>
            </p:extLst>
          </p:nvPr>
        </p:nvGraphicFramePr>
        <p:xfrm>
          <a:off x="990600" y="3378200"/>
          <a:ext cx="8001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99753" imgH="634725" progId="Equation.DSMT4">
                  <p:embed/>
                </p:oleObj>
              </mc:Choice>
              <mc:Fallback>
                <p:oleObj name="Equation" r:id="rId2" imgW="799753" imgH="634725" progId="Equation.DSMT4">
                  <p:embed/>
                  <p:pic>
                    <p:nvPicPr>
                      <p:cNvPr id="0" name="Picture 9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3378200"/>
                        <a:ext cx="800100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3086833"/>
              </p:ext>
            </p:extLst>
          </p:nvPr>
        </p:nvGraphicFramePr>
        <p:xfrm>
          <a:off x="990600" y="1231900"/>
          <a:ext cx="8001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99753" imgH="634725" progId="Equation.DSMT4">
                  <p:embed/>
                </p:oleObj>
              </mc:Choice>
              <mc:Fallback>
                <p:oleObj name="Equation" r:id="rId4" imgW="799753" imgH="634725" progId="Equation.DSMT4">
                  <p:embed/>
                  <p:pic>
                    <p:nvPicPr>
                      <p:cNvPr id="0" name="Picture 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1231900"/>
                        <a:ext cx="800100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457200" y="4227493"/>
            <a:ext cx="82296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tabLst>
                <a:tab pos="452438" algn="l"/>
              </a:tabLst>
            </a:pPr>
            <a:r>
              <a:rPr lang="en-US" sz="2800" dirty="0"/>
              <a:t>	We see that while the base and exponent may be 	different, the value is the same.</a:t>
            </a:r>
          </a:p>
        </p:txBody>
      </p:sp>
      <p:graphicFrame>
        <p:nvGraphicFramePr>
          <p:cNvPr id="1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8026224"/>
              </p:ext>
            </p:extLst>
          </p:nvPr>
        </p:nvGraphicFramePr>
        <p:xfrm>
          <a:off x="1841500" y="1295400"/>
          <a:ext cx="9398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939392" imgH="406224" progId="Equation.DSMT4">
                  <p:embed/>
                </p:oleObj>
              </mc:Choice>
              <mc:Fallback>
                <p:oleObj name="Equation" r:id="rId6" imgW="939392" imgH="406224" progId="Equation.DSMT4">
                  <p:embed/>
                  <p:pic>
                    <p:nvPicPr>
                      <p:cNvPr id="0" name="Picture 9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41500" y="1295400"/>
                        <a:ext cx="9398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3750908"/>
              </p:ext>
            </p:extLst>
          </p:nvPr>
        </p:nvGraphicFramePr>
        <p:xfrm>
          <a:off x="2870200" y="1333500"/>
          <a:ext cx="7112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711200" imgH="368300" progId="Equation.DSMT4">
                  <p:embed/>
                </p:oleObj>
              </mc:Choice>
              <mc:Fallback>
                <p:oleObj name="Equation" r:id="rId8" imgW="711200" imgH="368300" progId="Equation.DSMT4">
                  <p:embed/>
                  <p:pic>
                    <p:nvPicPr>
                      <p:cNvPr id="0" name="Picture 9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70200" y="1333500"/>
                        <a:ext cx="7112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8635253"/>
              </p:ext>
            </p:extLst>
          </p:nvPr>
        </p:nvGraphicFramePr>
        <p:xfrm>
          <a:off x="3670300" y="1143000"/>
          <a:ext cx="6731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72808" imgH="837836" progId="Equation.DSMT4">
                  <p:embed/>
                </p:oleObj>
              </mc:Choice>
              <mc:Fallback>
                <p:oleObj name="Equation" r:id="rId10" imgW="672808" imgH="837836" progId="Equation.DSMT4">
                  <p:embed/>
                  <p:pic>
                    <p:nvPicPr>
                      <p:cNvPr id="0" name="Picture 9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70300" y="1143000"/>
                        <a:ext cx="6731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8912644"/>
              </p:ext>
            </p:extLst>
          </p:nvPr>
        </p:nvGraphicFramePr>
        <p:xfrm>
          <a:off x="4578350" y="1263742"/>
          <a:ext cx="27051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705100" imgH="647700" progId="Equation.DSMT4">
                  <p:embed/>
                </p:oleObj>
              </mc:Choice>
              <mc:Fallback>
                <p:oleObj name="Equation" r:id="rId12" imgW="2705100" imgH="647700" progId="Equation.DSMT4">
                  <p:embed/>
                  <p:pic>
                    <p:nvPicPr>
                      <p:cNvPr id="0" name="Picture 9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8350" y="1263742"/>
                        <a:ext cx="270510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0452394"/>
              </p:ext>
            </p:extLst>
          </p:nvPr>
        </p:nvGraphicFramePr>
        <p:xfrm>
          <a:off x="1841500" y="3429000"/>
          <a:ext cx="9525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952087" imgH="533169" progId="Equation.DSMT4">
                  <p:embed/>
                </p:oleObj>
              </mc:Choice>
              <mc:Fallback>
                <p:oleObj name="Equation" r:id="rId14" imgW="952087" imgH="533169" progId="Equation.DSMT4">
                  <p:embed/>
                  <p:pic>
                    <p:nvPicPr>
                      <p:cNvPr id="0" name="Picture 10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41500" y="3429000"/>
                        <a:ext cx="9525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6574696"/>
              </p:ext>
            </p:extLst>
          </p:nvPr>
        </p:nvGraphicFramePr>
        <p:xfrm>
          <a:off x="2832100" y="3229044"/>
          <a:ext cx="749300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740520" imgH="914040" progId="Equation.DSMT4">
                  <p:embed/>
                </p:oleObj>
              </mc:Choice>
              <mc:Fallback>
                <p:oleObj name="Equation" r:id="rId16" imgW="740520" imgH="914040" progId="Equation.DSMT4">
                  <p:embed/>
                  <p:pic>
                    <p:nvPicPr>
                      <p:cNvPr id="0" name="Picture 10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2100" y="3229044"/>
                        <a:ext cx="749300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0390131"/>
              </p:ext>
            </p:extLst>
          </p:nvPr>
        </p:nvGraphicFramePr>
        <p:xfrm>
          <a:off x="4578350" y="3400494"/>
          <a:ext cx="27686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768600" imgH="647700" progId="Equation.DSMT4">
                  <p:embed/>
                </p:oleObj>
              </mc:Choice>
              <mc:Fallback>
                <p:oleObj name="Equation" r:id="rId18" imgW="2768600" imgH="647700" progId="Equation.DSMT4">
                  <p:embed/>
                  <p:pic>
                    <p:nvPicPr>
                      <p:cNvPr id="0" name="Picture 10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8350" y="3400494"/>
                        <a:ext cx="276860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 txBox="1">
            <a:spLocks/>
          </p:cNvSpPr>
          <p:nvPr/>
        </p:nvSpPr>
        <p:spPr>
          <a:xfrm>
            <a:off x="457200" y="1280160"/>
            <a:ext cx="8229600" cy="2462213"/>
          </a:xfrm>
          <a:prstGeom prst="rect">
            <a:avLst/>
          </a:prstGeom>
          <a:solidFill>
            <a:srgbClr val="FFFFCC"/>
          </a:solidFill>
          <a:ln w="28575">
            <a:solidFill>
              <a:srgbClr val="000000"/>
            </a:solidFill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tabLst>
                <a:tab pos="977900" algn="l"/>
              </a:tabLst>
            </a:pPr>
            <a:r>
              <a:rPr lang="en-US" sz="2800" dirty="0">
                <a:solidFill>
                  <a:srgbClr val="000000"/>
                </a:solidFill>
              </a:rPr>
              <a:t>If </a:t>
            </a:r>
            <a:r>
              <a:rPr lang="en-US" sz="2800" i="1" dirty="0">
                <a:solidFill>
                  <a:srgbClr val="000000"/>
                </a:solidFill>
              </a:rPr>
              <a:t>a</a:t>
            </a:r>
            <a:r>
              <a:rPr lang="en-US" sz="2800" dirty="0">
                <a:solidFill>
                  <a:srgbClr val="000000"/>
                </a:solidFill>
              </a:rPr>
              <a:t> and </a:t>
            </a:r>
            <a:r>
              <a:rPr lang="en-US" sz="2800" i="1" dirty="0">
                <a:solidFill>
                  <a:srgbClr val="000000"/>
                </a:solidFill>
              </a:rPr>
              <a:t>b</a:t>
            </a:r>
            <a:r>
              <a:rPr lang="en-US" sz="2800" dirty="0">
                <a:solidFill>
                  <a:srgbClr val="000000"/>
                </a:solidFill>
              </a:rPr>
              <a:t> are nonzero real numbers and </a:t>
            </a:r>
            <a:r>
              <a:rPr lang="en-US" sz="2800" i="1" dirty="0">
                <a:solidFill>
                  <a:srgbClr val="000000"/>
                </a:solidFill>
              </a:rPr>
              <a:t>n</a:t>
            </a:r>
            <a:r>
              <a:rPr lang="en-US" sz="2800" dirty="0">
                <a:solidFill>
                  <a:srgbClr val="000000"/>
                </a:solidFill>
              </a:rPr>
              <a:t> is an integer, then</a:t>
            </a:r>
          </a:p>
          <a:p>
            <a:pPr>
              <a:tabLst>
                <a:tab pos="977900" algn="l"/>
              </a:tabLst>
            </a:pPr>
            <a:endParaRPr lang="en-US" sz="2800" dirty="0">
              <a:solidFill>
                <a:srgbClr val="000000"/>
              </a:solidFill>
            </a:endParaRPr>
          </a:p>
          <a:p>
            <a:pPr>
              <a:spcBef>
                <a:spcPct val="50000"/>
              </a:spcBef>
              <a:tabLst>
                <a:tab pos="977900" algn="l"/>
              </a:tabLst>
            </a:pPr>
            <a:r>
              <a:rPr lang="en-US" sz="2800" dirty="0">
                <a:solidFill>
                  <a:srgbClr val="000000"/>
                </a:solidFill>
              </a:rPr>
              <a:t>In words, a power of a product is found by raising each factor to that power.</a:t>
            </a:r>
          </a:p>
        </p:txBody>
      </p:sp>
      <p:sp>
        <p:nvSpPr>
          <p:cNvPr id="9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Properties: Rule for Power of a Product</a:t>
            </a:r>
            <a:endParaRPr lang="en-US" sz="3200" dirty="0">
              <a:solidFill>
                <a:schemeClr val="accent1"/>
              </a:solidFill>
            </a:endParaRPr>
          </a:p>
        </p:txBody>
      </p:sp>
      <p:graphicFrame>
        <p:nvGraphicFramePr>
          <p:cNvPr id="10" name="Object 8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65743490"/>
              </p:ext>
            </p:extLst>
          </p:nvPr>
        </p:nvGraphicFramePr>
        <p:xfrm>
          <a:off x="3505200" y="2108200"/>
          <a:ext cx="18923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892300" imgH="558800" progId="Equation.DSMT4">
                  <p:embed/>
                </p:oleObj>
              </mc:Choice>
              <mc:Fallback>
                <p:oleObj name="Equation" r:id="rId2" imgW="1892300" imgH="558800" progId="Equation.DSMT4">
                  <p:embed/>
                  <p:pic>
                    <p:nvPicPr>
                      <p:cNvPr id="0" name="Picture 1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0" y="2108200"/>
                        <a:ext cx="18923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2: </a:t>
            </a:r>
            <a:r>
              <a:rPr lang="en-US" dirty="0"/>
              <a:t>Using the Rule for Power </a:t>
            </a:r>
            <a:br>
              <a:rPr lang="en-US" dirty="0"/>
            </a:br>
            <a:r>
              <a:rPr lang="en-US" dirty="0"/>
              <a:t>of a Product </a:t>
            </a:r>
          </a:p>
        </p:txBody>
      </p:sp>
      <p:sp>
        <p:nvSpPr>
          <p:cNvPr id="16" name="Rectangle 3"/>
          <p:cNvSpPr>
            <a:spLocks noGrp="1"/>
          </p:cNvSpPr>
          <p:nvPr>
            <p:ph idx="1"/>
          </p:nvPr>
        </p:nvSpPr>
        <p:spPr>
          <a:xfrm>
            <a:off x="463550" y="1086604"/>
            <a:ext cx="8229600" cy="47807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indent="0" algn="just">
              <a:spcBef>
                <a:spcPct val="50000"/>
              </a:spcBef>
              <a:buFont typeface="Courier New" pitchFamily="49" charset="0"/>
              <a:buNone/>
              <a:tabLst>
                <a:tab pos="463550" algn="l"/>
              </a:tabLst>
            </a:pPr>
            <a:r>
              <a:rPr lang="en-US" i="0" dirty="0">
                <a:solidFill>
                  <a:schemeClr val="tx1"/>
                </a:solidFill>
              </a:rPr>
              <a:t>Simplify each expression by using the rule for power of a product.</a:t>
            </a:r>
          </a:p>
          <a:p>
            <a:pPr marL="514350" indent="-514350" algn="just">
              <a:lnSpc>
                <a:spcPct val="200000"/>
              </a:lnSpc>
              <a:spcBef>
                <a:spcPct val="50000"/>
              </a:spcBef>
              <a:buFont typeface="+mj-lt"/>
              <a:buAutoNum type="alphaLcPeriod"/>
              <a:tabLst>
                <a:tab pos="463550" algn="l"/>
              </a:tabLst>
            </a:pPr>
            <a:r>
              <a:rPr lang="en-US" i="0" baseline="46000" dirty="0">
                <a:solidFill>
                  <a:schemeClr val="tx1"/>
                </a:solidFill>
              </a:rPr>
              <a:t> 		</a:t>
            </a:r>
          </a:p>
          <a:p>
            <a:pPr marL="0" indent="0" algn="just">
              <a:spcBef>
                <a:spcPts val="2400"/>
              </a:spcBef>
              <a:buFont typeface="Courier New" pitchFamily="49" charset="0"/>
              <a:buNone/>
              <a:tabLst>
                <a:tab pos="463550" algn="l"/>
              </a:tabLst>
            </a:pPr>
            <a:r>
              <a:rPr lang="en-US" b="1" i="0" dirty="0">
                <a:solidFill>
                  <a:schemeClr val="tx1"/>
                </a:solidFill>
              </a:rPr>
              <a:t>Solution</a:t>
            </a:r>
            <a:endParaRPr lang="en-US" i="0" baseline="46000" dirty="0">
              <a:solidFill>
                <a:srgbClr val="FF0008"/>
              </a:solidFill>
            </a:endParaRPr>
          </a:p>
          <a:p>
            <a:pPr marL="514350" indent="-514350" algn="just">
              <a:spcBef>
                <a:spcPct val="50000"/>
              </a:spcBef>
              <a:buFont typeface="+mj-lt"/>
              <a:buAutoNum type="alphaLcPeriod"/>
              <a:tabLst>
                <a:tab pos="463550" algn="l"/>
              </a:tabLst>
            </a:pPr>
            <a:r>
              <a:rPr lang="en-US" dirty="0">
                <a:solidFill>
                  <a:schemeClr val="tx1"/>
                </a:solidFill>
              </a:rPr>
              <a:t> </a:t>
            </a:r>
          </a:p>
          <a:p>
            <a:pPr marL="514350" indent="-514350" algn="just">
              <a:spcBef>
                <a:spcPct val="50000"/>
              </a:spcBef>
              <a:buFont typeface="+mj-lt"/>
              <a:buAutoNum type="alphaLcPeriod"/>
              <a:tabLst>
                <a:tab pos="463550" algn="l"/>
              </a:tabLst>
            </a:pPr>
            <a:r>
              <a:rPr lang="en-US" dirty="0">
                <a:solidFill>
                  <a:schemeClr val="tx1"/>
                </a:solidFill>
              </a:rPr>
              <a:t> </a:t>
            </a:r>
            <a:endParaRPr lang="en-US" i="0" baseline="46000" dirty="0">
              <a:solidFill>
                <a:srgbClr val="0000FF"/>
              </a:solidFill>
            </a:endParaRPr>
          </a:p>
          <a:p>
            <a:pPr marL="514350" indent="-514350" algn="just">
              <a:spcBef>
                <a:spcPct val="50000"/>
              </a:spcBef>
              <a:buFont typeface="+mj-lt"/>
              <a:buAutoNum type="alphaLcPeriod"/>
              <a:tabLst>
                <a:tab pos="463550" algn="l"/>
              </a:tabLst>
            </a:pPr>
            <a:r>
              <a:rPr lang="en-US" dirty="0">
                <a:solidFill>
                  <a:schemeClr val="tx1"/>
                </a:solidFill>
              </a:rPr>
              <a:t> </a:t>
            </a:r>
            <a:endParaRPr lang="en-US" i="0" baseline="46000" dirty="0">
              <a:solidFill>
                <a:schemeClr val="tx1"/>
              </a:solidFill>
            </a:endParaRPr>
          </a:p>
          <a:p>
            <a:pPr algn="just">
              <a:spcBef>
                <a:spcPct val="50000"/>
              </a:spcBef>
              <a:tabLst>
                <a:tab pos="463550" algn="l"/>
              </a:tabLst>
            </a:pPr>
            <a:endParaRPr lang="en-US" i="0" baseline="46000" dirty="0">
              <a:solidFill>
                <a:srgbClr val="FF0008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865947" y="3572101"/>
            <a:ext cx="8627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0000FF"/>
                </a:solidFill>
              </a:rPr>
              <a:t>(5</a:t>
            </a:r>
            <a:r>
              <a:rPr lang="en-US" sz="2800" i="1" dirty="0">
                <a:solidFill>
                  <a:srgbClr val="0000FF"/>
                </a:solidFill>
              </a:rPr>
              <a:t>x</a:t>
            </a:r>
            <a:r>
              <a:rPr lang="en-US" sz="2800" dirty="0">
                <a:solidFill>
                  <a:srgbClr val="0000FF"/>
                </a:solidFill>
              </a:rPr>
              <a:t>)</a:t>
            </a:r>
            <a:r>
              <a:rPr lang="en-US" sz="2800" baseline="46000" dirty="0">
                <a:solidFill>
                  <a:srgbClr val="0000FF"/>
                </a:solidFill>
              </a:rPr>
              <a:t>2</a:t>
            </a:r>
            <a:endParaRPr lang="en-US" sz="2800" dirty="0"/>
          </a:p>
        </p:txBody>
      </p:sp>
      <p:sp>
        <p:nvSpPr>
          <p:cNvPr id="21" name="Rectangle 20"/>
          <p:cNvSpPr/>
          <p:nvPr/>
        </p:nvSpPr>
        <p:spPr>
          <a:xfrm>
            <a:off x="1699967" y="3612519"/>
            <a:ext cx="12731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000087"/>
                </a:solidFill>
                <a:latin typeface="Symbol" pitchFamily="18" charset="2"/>
              </a:rPr>
              <a:t>=</a:t>
            </a:r>
            <a:r>
              <a:rPr lang="en-US" sz="2800" dirty="0">
                <a:solidFill>
                  <a:srgbClr val="000087"/>
                </a:solidFill>
              </a:rPr>
              <a:t> 5</a:t>
            </a:r>
            <a:r>
              <a:rPr lang="en-US" sz="2800" baseline="46000" dirty="0">
                <a:solidFill>
                  <a:srgbClr val="000087"/>
                </a:solidFill>
              </a:rPr>
              <a:t>2 </a:t>
            </a:r>
            <a:r>
              <a:rPr lang="en-US" sz="2800" dirty="0">
                <a:solidFill>
                  <a:srgbClr val="000087"/>
                </a:solidFill>
              </a:rPr>
              <a:t>· </a:t>
            </a:r>
            <a:r>
              <a:rPr lang="en-US" sz="2800" i="1" dirty="0">
                <a:solidFill>
                  <a:srgbClr val="000087"/>
                </a:solidFill>
              </a:rPr>
              <a:t>x</a:t>
            </a:r>
            <a:r>
              <a:rPr lang="en-US" sz="2800" baseline="46000" dirty="0">
                <a:solidFill>
                  <a:srgbClr val="000087"/>
                </a:solidFill>
              </a:rPr>
              <a:t>2</a:t>
            </a:r>
            <a:endParaRPr lang="en-US" sz="2800" dirty="0"/>
          </a:p>
        </p:txBody>
      </p:sp>
      <p:sp>
        <p:nvSpPr>
          <p:cNvPr id="22" name="Rectangle 21"/>
          <p:cNvSpPr/>
          <p:nvPr/>
        </p:nvSpPr>
        <p:spPr>
          <a:xfrm>
            <a:off x="2956998" y="3588393"/>
            <a:ext cx="1106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000099"/>
                </a:solidFill>
                <a:latin typeface="Symbol" pitchFamily="18" charset="2"/>
              </a:rPr>
              <a:t>=</a:t>
            </a:r>
            <a:r>
              <a:rPr lang="en-US" sz="2800" dirty="0">
                <a:solidFill>
                  <a:srgbClr val="FF0008"/>
                </a:solidFill>
              </a:rPr>
              <a:t> 25</a:t>
            </a:r>
            <a:r>
              <a:rPr lang="en-US" sz="2800" i="1" dirty="0">
                <a:solidFill>
                  <a:srgbClr val="FF0008"/>
                </a:solidFill>
              </a:rPr>
              <a:t>x</a:t>
            </a:r>
            <a:r>
              <a:rPr lang="en-US" sz="2800" baseline="46000" dirty="0">
                <a:solidFill>
                  <a:srgbClr val="FF0008"/>
                </a:solidFill>
              </a:rPr>
              <a:t>2</a:t>
            </a:r>
            <a:endParaRPr lang="en-US" sz="2800" dirty="0"/>
          </a:p>
        </p:txBody>
      </p:sp>
      <p:sp>
        <p:nvSpPr>
          <p:cNvPr id="23" name="Rectangle 22"/>
          <p:cNvSpPr/>
          <p:nvPr/>
        </p:nvSpPr>
        <p:spPr>
          <a:xfrm>
            <a:off x="859672" y="4173130"/>
            <a:ext cx="8402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0000FF"/>
                </a:solidFill>
              </a:rPr>
              <a:t>(</a:t>
            </a:r>
            <a:r>
              <a:rPr lang="en-US" sz="2800" i="1" dirty="0" err="1">
                <a:solidFill>
                  <a:srgbClr val="0000FF"/>
                </a:solidFill>
              </a:rPr>
              <a:t>xy</a:t>
            </a:r>
            <a:r>
              <a:rPr lang="en-US" sz="2800" dirty="0">
                <a:solidFill>
                  <a:srgbClr val="0000FF"/>
                </a:solidFill>
              </a:rPr>
              <a:t>)</a:t>
            </a:r>
            <a:r>
              <a:rPr lang="en-US" sz="2800" baseline="46000" dirty="0">
                <a:solidFill>
                  <a:srgbClr val="0000FF"/>
                </a:solidFill>
              </a:rPr>
              <a:t>3</a:t>
            </a:r>
            <a:endParaRPr lang="en-US" sz="2800" dirty="0"/>
          </a:p>
        </p:txBody>
      </p:sp>
      <p:sp>
        <p:nvSpPr>
          <p:cNvPr id="24" name="Rectangle 23"/>
          <p:cNvSpPr/>
          <p:nvPr/>
        </p:nvSpPr>
        <p:spPr>
          <a:xfrm>
            <a:off x="1728684" y="4198674"/>
            <a:ext cx="12506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000087"/>
                </a:solidFill>
                <a:latin typeface="Symbol" pitchFamily="18" charset="2"/>
              </a:rPr>
              <a:t>=</a:t>
            </a:r>
            <a:r>
              <a:rPr lang="en-US" sz="2800" dirty="0">
                <a:solidFill>
                  <a:srgbClr val="000087"/>
                </a:solidFill>
              </a:rPr>
              <a:t> </a:t>
            </a:r>
            <a:r>
              <a:rPr lang="en-US" sz="2800" i="1" dirty="0">
                <a:solidFill>
                  <a:srgbClr val="000087"/>
                </a:solidFill>
              </a:rPr>
              <a:t>x</a:t>
            </a:r>
            <a:r>
              <a:rPr lang="en-US" sz="2800" baseline="30000" dirty="0">
                <a:solidFill>
                  <a:srgbClr val="000087"/>
                </a:solidFill>
              </a:rPr>
              <a:t>3 </a:t>
            </a:r>
            <a:r>
              <a:rPr lang="en-US" sz="2800" dirty="0">
                <a:solidFill>
                  <a:srgbClr val="000087"/>
                </a:solidFill>
              </a:rPr>
              <a:t>· </a:t>
            </a:r>
            <a:r>
              <a:rPr lang="en-US" sz="2800" i="1" dirty="0">
                <a:solidFill>
                  <a:srgbClr val="000087"/>
                </a:solidFill>
              </a:rPr>
              <a:t>y</a:t>
            </a:r>
            <a:r>
              <a:rPr lang="en-US" sz="2800" baseline="30000" dirty="0">
                <a:solidFill>
                  <a:srgbClr val="000087"/>
                </a:solidFill>
              </a:rPr>
              <a:t>3</a:t>
            </a:r>
            <a:endParaRPr lang="en-US" sz="2800" dirty="0"/>
          </a:p>
        </p:txBody>
      </p:sp>
      <p:sp>
        <p:nvSpPr>
          <p:cNvPr id="25" name="Rectangle 24"/>
          <p:cNvSpPr/>
          <p:nvPr/>
        </p:nvSpPr>
        <p:spPr>
          <a:xfrm>
            <a:off x="2956158" y="4211659"/>
            <a:ext cx="10230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000099"/>
                </a:solidFill>
                <a:latin typeface="Symbol" pitchFamily="18" charset="2"/>
              </a:rPr>
              <a:t>=</a:t>
            </a:r>
            <a:r>
              <a:rPr lang="en-US" sz="2800" dirty="0">
                <a:solidFill>
                  <a:srgbClr val="FF0008"/>
                </a:solidFill>
              </a:rPr>
              <a:t> </a:t>
            </a:r>
            <a:r>
              <a:rPr lang="en-US" sz="2800" i="1" dirty="0">
                <a:solidFill>
                  <a:srgbClr val="FF0008"/>
                </a:solidFill>
              </a:rPr>
              <a:t>x</a:t>
            </a:r>
            <a:r>
              <a:rPr lang="en-US" sz="2800" baseline="46000" dirty="0">
                <a:solidFill>
                  <a:srgbClr val="FF0008"/>
                </a:solidFill>
              </a:rPr>
              <a:t>3</a:t>
            </a:r>
            <a:r>
              <a:rPr lang="en-US" sz="2800" i="1" dirty="0">
                <a:solidFill>
                  <a:srgbClr val="FF0008"/>
                </a:solidFill>
              </a:rPr>
              <a:t>y</a:t>
            </a:r>
            <a:r>
              <a:rPr lang="en-US" sz="2800" baseline="46000" dirty="0">
                <a:solidFill>
                  <a:srgbClr val="FF0008"/>
                </a:solidFill>
              </a:rPr>
              <a:t>3</a:t>
            </a:r>
            <a:endParaRPr lang="en-US" sz="2800" dirty="0"/>
          </a:p>
        </p:txBody>
      </p:sp>
      <p:graphicFrame>
        <p:nvGraphicFramePr>
          <p:cNvPr id="2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2263626"/>
              </p:ext>
            </p:extLst>
          </p:nvPr>
        </p:nvGraphicFramePr>
        <p:xfrm>
          <a:off x="2470150" y="2108200"/>
          <a:ext cx="73025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23600" imgH="533160" progId="Equation.DSMT4">
                  <p:embed/>
                </p:oleObj>
              </mc:Choice>
              <mc:Fallback>
                <p:oleObj name="Equation" r:id="rId2" imgW="723600" imgH="533160" progId="Equation.DSMT4">
                  <p:embed/>
                  <p:pic>
                    <p:nvPicPr>
                      <p:cNvPr id="0" name="Picture 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70150" y="2108200"/>
                        <a:ext cx="730250" cy="542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7153884"/>
              </p:ext>
            </p:extLst>
          </p:nvPr>
        </p:nvGraphicFramePr>
        <p:xfrm>
          <a:off x="3886200" y="2108200"/>
          <a:ext cx="1125537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17440" imgH="533160" progId="Equation.DSMT4">
                  <p:embed/>
                </p:oleObj>
              </mc:Choice>
              <mc:Fallback>
                <p:oleObj name="Equation" r:id="rId4" imgW="1117440" imgH="533160" progId="Equation.DSMT4">
                  <p:embed/>
                  <p:pic>
                    <p:nvPicPr>
                      <p:cNvPr id="0" name="Picture 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2108200"/>
                        <a:ext cx="1125537" cy="542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461697"/>
              </p:ext>
            </p:extLst>
          </p:nvPr>
        </p:nvGraphicFramePr>
        <p:xfrm>
          <a:off x="5823849" y="2108200"/>
          <a:ext cx="87312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63280" imgH="533160" progId="Equation.DSMT4">
                  <p:embed/>
                </p:oleObj>
              </mc:Choice>
              <mc:Fallback>
                <p:oleObj name="Equation" r:id="rId6" imgW="863280" imgH="533160" progId="Equation.DSMT4">
                  <p:embed/>
                  <p:pic>
                    <p:nvPicPr>
                      <p:cNvPr id="0" name="Picture 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23849" y="2108200"/>
                        <a:ext cx="873125" cy="542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2156612"/>
              </p:ext>
            </p:extLst>
          </p:nvPr>
        </p:nvGraphicFramePr>
        <p:xfrm>
          <a:off x="7548563" y="2057400"/>
          <a:ext cx="1138237" cy="642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130040" imgH="634680" progId="Equation.DSMT4">
                  <p:embed/>
                </p:oleObj>
              </mc:Choice>
              <mc:Fallback>
                <p:oleObj name="Equation" r:id="rId8" imgW="1130040" imgH="634680" progId="Equation.DSMT4">
                  <p:embed/>
                  <p:pic>
                    <p:nvPicPr>
                      <p:cNvPr id="0" name="Picture 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8563" y="2057400"/>
                        <a:ext cx="1138237" cy="642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3064716"/>
              </p:ext>
            </p:extLst>
          </p:nvPr>
        </p:nvGraphicFramePr>
        <p:xfrm>
          <a:off x="940278" y="2125452"/>
          <a:ext cx="74295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736560" imgH="533160" progId="Equation.DSMT4">
                  <p:embed/>
                </p:oleObj>
              </mc:Choice>
              <mc:Fallback>
                <p:oleObj name="Equation" r:id="rId10" imgW="736560" imgH="533160" progId="Equation.DSMT4">
                  <p:embed/>
                  <p:pic>
                    <p:nvPicPr>
                      <p:cNvPr id="0" name="Picture 6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0278" y="2125452"/>
                        <a:ext cx="742950" cy="542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tangle 30"/>
          <p:cNvSpPr/>
          <p:nvPr/>
        </p:nvSpPr>
        <p:spPr>
          <a:xfrm>
            <a:off x="834606" y="4828092"/>
            <a:ext cx="12731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0000FF"/>
                </a:solidFill>
              </a:rPr>
              <a:t>(</a:t>
            </a:r>
            <a:r>
              <a:rPr lang="en-US" sz="2800" dirty="0">
                <a:solidFill>
                  <a:srgbClr val="0000FF"/>
                </a:solidFill>
                <a:latin typeface="Symbol" pitchFamily="18" charset="2"/>
              </a:rPr>
              <a:t>-</a:t>
            </a:r>
            <a:r>
              <a:rPr lang="en-US" sz="2800" dirty="0">
                <a:solidFill>
                  <a:srgbClr val="0000FF"/>
                </a:solidFill>
              </a:rPr>
              <a:t>7</a:t>
            </a:r>
            <a:r>
              <a:rPr lang="en-US" sz="2800" i="1" dirty="0">
                <a:solidFill>
                  <a:srgbClr val="0000FF"/>
                </a:solidFill>
              </a:rPr>
              <a:t>ab</a:t>
            </a:r>
            <a:r>
              <a:rPr lang="en-US" sz="2800" dirty="0">
                <a:solidFill>
                  <a:srgbClr val="0000FF"/>
                </a:solidFill>
              </a:rPr>
              <a:t>)</a:t>
            </a:r>
            <a:r>
              <a:rPr lang="en-US" sz="2800" baseline="46000" dirty="0">
                <a:solidFill>
                  <a:srgbClr val="0000FF"/>
                </a:solidFill>
              </a:rPr>
              <a:t>2</a:t>
            </a:r>
            <a:endParaRPr lang="en-US" sz="2800" dirty="0"/>
          </a:p>
        </p:txBody>
      </p:sp>
      <p:sp>
        <p:nvSpPr>
          <p:cNvPr id="32" name="Rectangle 31"/>
          <p:cNvSpPr/>
          <p:nvPr/>
        </p:nvSpPr>
        <p:spPr>
          <a:xfrm>
            <a:off x="1977081" y="4844384"/>
            <a:ext cx="1829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000087"/>
                </a:solidFill>
                <a:latin typeface="Symbol" pitchFamily="18" charset="2"/>
              </a:rPr>
              <a:t>=</a:t>
            </a:r>
            <a:r>
              <a:rPr lang="en-US" sz="2800" dirty="0">
                <a:solidFill>
                  <a:srgbClr val="000087"/>
                </a:solidFill>
              </a:rPr>
              <a:t> (</a:t>
            </a:r>
            <a:r>
              <a:rPr lang="en-US" sz="2800" dirty="0">
                <a:solidFill>
                  <a:srgbClr val="000087"/>
                </a:solidFill>
                <a:latin typeface="Symbol" pitchFamily="18" charset="2"/>
              </a:rPr>
              <a:t>-</a:t>
            </a:r>
            <a:r>
              <a:rPr lang="en-US" sz="2800" dirty="0">
                <a:solidFill>
                  <a:srgbClr val="000087"/>
                </a:solidFill>
              </a:rPr>
              <a:t>7)</a:t>
            </a:r>
            <a:r>
              <a:rPr lang="en-US" sz="2800" baseline="46000" dirty="0">
                <a:solidFill>
                  <a:srgbClr val="000087"/>
                </a:solidFill>
              </a:rPr>
              <a:t>2 </a:t>
            </a:r>
            <a:r>
              <a:rPr lang="en-US" sz="2800" i="1" dirty="0">
                <a:solidFill>
                  <a:srgbClr val="000087"/>
                </a:solidFill>
              </a:rPr>
              <a:t>a</a:t>
            </a:r>
            <a:r>
              <a:rPr lang="en-US" sz="2800" baseline="46000" dirty="0">
                <a:solidFill>
                  <a:srgbClr val="000087"/>
                </a:solidFill>
              </a:rPr>
              <a:t>2</a:t>
            </a:r>
            <a:r>
              <a:rPr lang="en-US" sz="2800" i="1" dirty="0">
                <a:solidFill>
                  <a:srgbClr val="000087"/>
                </a:solidFill>
              </a:rPr>
              <a:t>b</a:t>
            </a:r>
            <a:r>
              <a:rPr lang="en-US" sz="2800" baseline="46000" dirty="0">
                <a:solidFill>
                  <a:srgbClr val="000087"/>
                </a:solidFill>
              </a:rPr>
              <a:t>2</a:t>
            </a:r>
            <a:endParaRPr lang="en-US" sz="2800" dirty="0"/>
          </a:p>
        </p:txBody>
      </p:sp>
      <p:sp>
        <p:nvSpPr>
          <p:cNvPr id="33" name="Rectangle 32"/>
          <p:cNvSpPr/>
          <p:nvPr/>
        </p:nvSpPr>
        <p:spPr>
          <a:xfrm>
            <a:off x="3702892" y="4875834"/>
            <a:ext cx="14414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000099"/>
                </a:solidFill>
                <a:latin typeface="Symbol" pitchFamily="18" charset="2"/>
              </a:rPr>
              <a:t>=</a:t>
            </a:r>
            <a:r>
              <a:rPr lang="en-US" sz="2800" dirty="0">
                <a:solidFill>
                  <a:srgbClr val="FF0008"/>
                </a:solidFill>
              </a:rPr>
              <a:t> 49</a:t>
            </a:r>
            <a:r>
              <a:rPr lang="en-US" sz="2800" i="1" dirty="0">
                <a:solidFill>
                  <a:srgbClr val="FF0008"/>
                </a:solidFill>
              </a:rPr>
              <a:t>a</a:t>
            </a:r>
            <a:r>
              <a:rPr lang="en-US" sz="2800" baseline="46000" dirty="0">
                <a:solidFill>
                  <a:srgbClr val="FF0008"/>
                </a:solidFill>
              </a:rPr>
              <a:t>2</a:t>
            </a:r>
            <a:r>
              <a:rPr lang="en-US" sz="2800" i="1" dirty="0">
                <a:solidFill>
                  <a:srgbClr val="FF0008"/>
                </a:solidFill>
              </a:rPr>
              <a:t>b</a:t>
            </a:r>
            <a:r>
              <a:rPr lang="en-US" sz="2800" baseline="46000" dirty="0">
                <a:solidFill>
                  <a:srgbClr val="FF0008"/>
                </a:solidFill>
              </a:rPr>
              <a:t>2</a:t>
            </a:r>
            <a:endParaRPr lang="en-US" sz="2800" dirty="0"/>
          </a:p>
        </p:txBody>
      </p:sp>
      <p:graphicFrame>
        <p:nvGraphicFramePr>
          <p:cNvPr id="3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5837086"/>
              </p:ext>
            </p:extLst>
          </p:nvPr>
        </p:nvGraphicFramePr>
        <p:xfrm>
          <a:off x="4579962" y="3748012"/>
          <a:ext cx="37465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729960" imgH="264960" progId="Equation.DSMT4">
                  <p:embed/>
                </p:oleObj>
              </mc:Choice>
              <mc:Fallback>
                <p:oleObj name="Equation" r:id="rId12" imgW="3729960" imgH="264960" progId="Equation.DSMT4">
                  <p:embed/>
                  <p:pic>
                    <p:nvPicPr>
                      <p:cNvPr id="0" name="Picture 6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9962" y="3748012"/>
                        <a:ext cx="37465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2031522" y="2132012"/>
            <a:ext cx="53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b.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436192" y="2123386"/>
            <a:ext cx="53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c.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410200" y="2114760"/>
            <a:ext cx="53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d.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119670" y="2132012"/>
            <a:ext cx="53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31" grpId="0"/>
      <p:bldP spid="32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E1F1D9CE-2A95-41E6-AFD7-36151E350826}"/>
              </a:ext>
            </a:extLst>
          </p:cNvPr>
          <p:cNvSpPr txBox="1">
            <a:spLocks/>
          </p:cNvSpPr>
          <p:nvPr/>
        </p:nvSpPr>
        <p:spPr>
          <a:xfrm>
            <a:off x="490151" y="1328552"/>
            <a:ext cx="8229600" cy="397764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514350" lvl="0" indent="-514350">
              <a:spcBef>
                <a:spcPct val="50000"/>
              </a:spcBef>
              <a:buFont typeface="+mj-lt"/>
              <a:buAutoNum type="alphaLcPeriod" startAt="4"/>
              <a:tabLst>
                <a:tab pos="5111750" algn="l"/>
              </a:tabLst>
              <a:defRPr/>
            </a:pPr>
            <a:r>
              <a:rPr lang="en-US" sz="2800" dirty="0"/>
              <a:t>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endParaRPr lang="en-US" sz="2800" dirty="0"/>
          </a:p>
          <a:p>
            <a:pPr>
              <a:spcBef>
                <a:spcPts val="2000"/>
              </a:spcBef>
              <a:tabLst>
                <a:tab pos="452438" algn="l"/>
                <a:tab pos="5199063" algn="l"/>
              </a:tabLst>
              <a:defRPr/>
            </a:pPr>
            <a:r>
              <a:rPr lang="en-US" sz="2800" dirty="0"/>
              <a:t>	</a:t>
            </a:r>
          </a:p>
          <a:p>
            <a:pPr>
              <a:spcBef>
                <a:spcPts val="2000"/>
              </a:spcBef>
              <a:tabLst>
                <a:tab pos="452438" algn="l"/>
                <a:tab pos="5199063" algn="l"/>
              </a:tabLst>
              <a:defRPr/>
            </a:pPr>
            <a:r>
              <a:rPr lang="en-US" sz="2800" dirty="0"/>
              <a:t>	</a:t>
            </a:r>
            <a:r>
              <a:rPr lang="en-US" sz="2800" b="1" dirty="0"/>
              <a:t>				</a:t>
            </a:r>
            <a:endParaRPr lang="en-US" sz="2800" dirty="0"/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4900"/>
              </a:spcBef>
              <a:spcAft>
                <a:spcPts val="0"/>
              </a:spcAft>
              <a:buClrTx/>
              <a:buSzTx/>
              <a:buFont typeface="+mj-lt"/>
              <a:buAutoNum type="alphaLcPeriod" startAt="5"/>
              <a:tabLst>
                <a:tab pos="463550" algn="l"/>
              </a:tabLst>
              <a:defRPr/>
            </a:pPr>
            <a:r>
              <a:rPr lang="en-US" sz="2800" dirty="0"/>
              <a:t> </a:t>
            </a:r>
            <a:endParaRPr kumimoji="0" lang="en-US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36609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457200" y="1280160"/>
            <a:ext cx="82296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>
              <a:spcBef>
                <a:spcPct val="50000"/>
              </a:spcBef>
              <a:tabLst>
                <a:tab pos="5111750" algn="l"/>
              </a:tabLst>
              <a:defRPr/>
            </a:pPr>
            <a:r>
              <a:rPr lang="en-US" sz="2800" dirty="0"/>
              <a:t>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lang="en-US" sz="2800" dirty="0"/>
              <a:t>or, using the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en-US" sz="2800" dirty="0"/>
              <a:t>rule of </a:t>
            </a:r>
          </a:p>
          <a:p>
            <a:pPr>
              <a:spcBef>
                <a:spcPts val="2000"/>
              </a:spcBef>
              <a:tabLst>
                <a:tab pos="452438" algn="l"/>
                <a:tab pos="5199063" algn="l"/>
              </a:tabLst>
              <a:defRPr/>
            </a:pPr>
            <a:r>
              <a:rPr lang="en-US" sz="2800" dirty="0"/>
              <a:t>	negative exponents first and then the rule for the </a:t>
            </a:r>
          </a:p>
          <a:p>
            <a:pPr>
              <a:spcBef>
                <a:spcPts val="2000"/>
              </a:spcBef>
              <a:tabLst>
                <a:tab pos="452438" algn="l"/>
                <a:tab pos="5199063" algn="l"/>
              </a:tabLst>
              <a:defRPr/>
            </a:pPr>
            <a:r>
              <a:rPr lang="en-US" sz="2800" dirty="0"/>
              <a:t>	power of a product,</a:t>
            </a:r>
            <a:r>
              <a:rPr lang="en-US" sz="2800" dirty="0">
                <a:solidFill>
                  <a:srgbClr val="366092"/>
                </a:solidFill>
              </a:rPr>
              <a:t> </a:t>
            </a:r>
            <a:r>
              <a:rPr lang="en-US" sz="2800" b="1" dirty="0"/>
              <a:t>				</a:t>
            </a:r>
            <a:endParaRPr lang="en-US" sz="2800" dirty="0"/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4900"/>
              </a:spcBef>
              <a:spcAft>
                <a:spcPts val="0"/>
              </a:spcAft>
              <a:buClrTx/>
              <a:buSzTx/>
              <a:tabLst>
                <a:tab pos="463550" algn="l"/>
              </a:tabLst>
              <a:defRPr/>
            </a:pPr>
            <a:r>
              <a:rPr lang="en-US" sz="2800" dirty="0"/>
              <a:t> </a:t>
            </a:r>
            <a:endParaRPr kumimoji="0" lang="en-US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36609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Example 2: </a:t>
            </a:r>
            <a:r>
              <a:rPr lang="en-US" dirty="0"/>
              <a:t>Using the Rule for Power </a:t>
            </a:r>
            <a:br>
              <a:rPr lang="en-US" dirty="0"/>
            </a:br>
            <a:r>
              <a:rPr lang="en-US" dirty="0"/>
              <a:t>of a Product </a:t>
            </a:r>
            <a:r>
              <a:rPr lang="en-US" sz="3200" dirty="0">
                <a:solidFill>
                  <a:schemeClr val="accent1"/>
                </a:solidFill>
              </a:rPr>
              <a:t>(cont.)</a:t>
            </a:r>
          </a:p>
        </p:txBody>
      </p:sp>
      <p:graphicFrame>
        <p:nvGraphicFramePr>
          <p:cNvPr id="16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3880540"/>
              </p:ext>
            </p:extLst>
          </p:nvPr>
        </p:nvGraphicFramePr>
        <p:xfrm>
          <a:off x="3898900" y="2645476"/>
          <a:ext cx="8636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863225" imgH="533169" progId="Equation.DSMT4">
                  <p:embed/>
                </p:oleObj>
              </mc:Choice>
              <mc:Fallback>
                <p:oleObj name="Equation" r:id="rId2" imgW="863225" imgH="533169" progId="Equation.DSMT4">
                  <p:embed/>
                  <p:pic>
                    <p:nvPicPr>
                      <p:cNvPr id="0" name="Picture 1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98900" y="2645476"/>
                        <a:ext cx="863600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4287915"/>
              </p:ext>
            </p:extLst>
          </p:nvPr>
        </p:nvGraphicFramePr>
        <p:xfrm>
          <a:off x="1905000" y="1328552"/>
          <a:ext cx="13208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320227" imgH="380835" progId="Equation.DSMT4">
                  <p:embed/>
                </p:oleObj>
              </mc:Choice>
              <mc:Fallback>
                <p:oleObj name="Equation" r:id="rId4" imgW="1320227" imgH="380835" progId="Equation.DSMT4">
                  <p:embed/>
                  <p:pic>
                    <p:nvPicPr>
                      <p:cNvPr id="0" name="Picture 1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1328552"/>
                        <a:ext cx="13208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6932326"/>
              </p:ext>
            </p:extLst>
          </p:nvPr>
        </p:nvGraphicFramePr>
        <p:xfrm>
          <a:off x="990600" y="1284288"/>
          <a:ext cx="8636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63225" imgH="533169" progId="Equation.DSMT4">
                  <p:embed/>
                </p:oleObj>
              </mc:Choice>
              <mc:Fallback>
                <p:oleObj name="Equation" r:id="rId6" imgW="863225" imgH="533169" progId="Equation.DSMT4">
                  <p:embed/>
                  <p:pic>
                    <p:nvPicPr>
                      <p:cNvPr id="0" name="Picture 1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1284288"/>
                        <a:ext cx="8636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3722376"/>
              </p:ext>
            </p:extLst>
          </p:nvPr>
        </p:nvGraphicFramePr>
        <p:xfrm>
          <a:off x="3276600" y="1143000"/>
          <a:ext cx="12192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219200" imgH="838200" progId="Equation.DSMT4">
                  <p:embed/>
                </p:oleObj>
              </mc:Choice>
              <mc:Fallback>
                <p:oleObj name="Equation" r:id="rId8" imgW="1219200" imgH="838200" progId="Equation.DSMT4">
                  <p:embed/>
                  <p:pic>
                    <p:nvPicPr>
                      <p:cNvPr id="0" name="Picture 1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1143000"/>
                        <a:ext cx="12192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5649212"/>
              </p:ext>
            </p:extLst>
          </p:nvPr>
        </p:nvGraphicFramePr>
        <p:xfrm>
          <a:off x="4597400" y="1143000"/>
          <a:ext cx="9779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977900" imgH="838200" progId="Equation.DSMT4">
                  <p:embed/>
                </p:oleObj>
              </mc:Choice>
              <mc:Fallback>
                <p:oleObj name="Equation" r:id="rId10" imgW="977900" imgH="838200" progId="Equation.DSMT4">
                  <p:embed/>
                  <p:pic>
                    <p:nvPicPr>
                      <p:cNvPr id="0" name="Picture 1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97400" y="1143000"/>
                        <a:ext cx="9779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5522903"/>
              </p:ext>
            </p:extLst>
          </p:nvPr>
        </p:nvGraphicFramePr>
        <p:xfrm>
          <a:off x="4813300" y="2503838"/>
          <a:ext cx="11049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104900" imgH="990600" progId="Equation.DSMT4">
                  <p:embed/>
                </p:oleObj>
              </mc:Choice>
              <mc:Fallback>
                <p:oleObj name="Equation" r:id="rId12" imgW="1104900" imgH="990600" progId="Equation.DSMT4">
                  <p:embed/>
                  <p:pic>
                    <p:nvPicPr>
                      <p:cNvPr id="0" name="Picture 1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13300" y="2503838"/>
                        <a:ext cx="1104900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5756821"/>
              </p:ext>
            </p:extLst>
          </p:nvPr>
        </p:nvGraphicFramePr>
        <p:xfrm>
          <a:off x="5956300" y="2503838"/>
          <a:ext cx="9779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977900" imgH="838200" progId="Equation.DSMT4">
                  <p:embed/>
                </p:oleObj>
              </mc:Choice>
              <mc:Fallback>
                <p:oleObj name="Equation" r:id="rId14" imgW="977900" imgH="838200" progId="Equation.DSMT4">
                  <p:embed/>
                  <p:pic>
                    <p:nvPicPr>
                      <p:cNvPr id="0" name="Picture 1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56300" y="2503838"/>
                        <a:ext cx="9779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5528535"/>
              </p:ext>
            </p:extLst>
          </p:nvPr>
        </p:nvGraphicFramePr>
        <p:xfrm>
          <a:off x="990600" y="3689304"/>
          <a:ext cx="11303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129810" imgH="634725" progId="Equation.DSMT4">
                  <p:embed/>
                </p:oleObj>
              </mc:Choice>
              <mc:Fallback>
                <p:oleObj name="Equation" r:id="rId16" imgW="1129810" imgH="634725" progId="Equation.DSMT4">
                  <p:embed/>
                  <p:pic>
                    <p:nvPicPr>
                      <p:cNvPr id="0" name="Picture 1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3689304"/>
                        <a:ext cx="1130300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191025"/>
              </p:ext>
            </p:extLst>
          </p:nvPr>
        </p:nvGraphicFramePr>
        <p:xfrm>
          <a:off x="2133600" y="3689304"/>
          <a:ext cx="18542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854200" imgH="635000" progId="Equation.DSMT4">
                  <p:embed/>
                </p:oleObj>
              </mc:Choice>
              <mc:Fallback>
                <p:oleObj name="Equation" r:id="rId18" imgW="1854200" imgH="635000" progId="Equation.DSMT4">
                  <p:embed/>
                  <p:pic>
                    <p:nvPicPr>
                      <p:cNvPr id="0" name="Picture 1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3689304"/>
                        <a:ext cx="1854200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1918352"/>
              </p:ext>
            </p:extLst>
          </p:nvPr>
        </p:nvGraphicFramePr>
        <p:xfrm>
          <a:off x="4038600" y="3784554"/>
          <a:ext cx="13081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307532" imgH="444307" progId="Equation.DSMT4">
                  <p:embed/>
                </p:oleObj>
              </mc:Choice>
              <mc:Fallback>
                <p:oleObj name="Equation" r:id="rId20" imgW="1307532" imgH="444307" progId="Equation.DSMT4">
                  <p:embed/>
                  <p:pic>
                    <p:nvPicPr>
                      <p:cNvPr id="0" name="Picture 1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3784554"/>
                        <a:ext cx="13081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1827742"/>
              </p:ext>
            </p:extLst>
          </p:nvPr>
        </p:nvGraphicFramePr>
        <p:xfrm>
          <a:off x="5410200" y="3556000"/>
          <a:ext cx="7747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774364" imgH="939392" progId="Equation.DSMT4">
                  <p:embed/>
                </p:oleObj>
              </mc:Choice>
              <mc:Fallback>
                <p:oleObj name="Equation" r:id="rId22" imgW="774364" imgH="939392" progId="Equation.DSMT4">
                  <p:embed/>
                  <p:pic>
                    <p:nvPicPr>
                      <p:cNvPr id="0" name="Picture 1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0200" y="3556000"/>
                        <a:ext cx="774700" cy="93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Caution: Negative Numbers and Exponents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3E1717-2736-89D0-B6B1-29937D6681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  <a:p>
            <a:endParaRPr lang="en-US" dirty="0"/>
          </a:p>
          <a:p>
            <a:endParaRPr lang="en-I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543F458A-3F40-2AC1-7BA4-B95ECB6475F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58993" y="1280160"/>
                <a:ext cx="8229600" cy="3539430"/>
              </a:xfrm>
              <a:prstGeom prst="rect">
                <a:avLst/>
              </a:prstGeom>
              <a:solidFill>
                <a:srgbClr val="FFFFCC"/>
              </a:solidFill>
              <a:ln w="28575">
                <a:solidFill>
                  <a:srgbClr val="000000"/>
                </a:solidFill>
              </a:ln>
            </p:spPr>
            <p:txBody>
              <a:bodyPr>
                <a:spAutoFit/>
              </a:bodyPr>
              <a:lstStyle/>
              <a:p>
                <a:pPr>
                  <a:tabLst>
                    <a:tab pos="977900" algn="l"/>
                  </a:tabLst>
                </a:pPr>
                <a:r>
                  <a:rPr lang="en-US" sz="2800" spc="10" dirty="0">
                    <a:solidFill>
                      <a:srgbClr val="000000"/>
                    </a:solidFill>
                  </a:rPr>
                  <a:t>In an expression such as </a:t>
                </a:r>
                <a14:m>
                  <m:oMath xmlns:m="http://schemas.openxmlformats.org/officeDocument/2006/math">
                    <m:r>
                      <a:rPr lang="en-US" sz="2800" i="1" spc="10" dirty="0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en-US" sz="2800" i="1" spc="10" dirty="0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pc="10" dirty="0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800" b="0" i="1" spc="10" dirty="0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800" spc="10" dirty="0">
                    <a:solidFill>
                      <a:srgbClr val="000000"/>
                    </a:solidFill>
                  </a:rPr>
                  <a:t>, we know that </a:t>
                </a:r>
                <a14:m>
                  <m:oMath xmlns:m="http://schemas.openxmlformats.org/officeDocument/2006/math">
                    <m:r>
                      <a:rPr lang="en-US" sz="2800" i="1" spc="10" dirty="0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−1</m:t>
                    </m:r>
                    <m:r>
                      <a:rPr lang="en-US" sz="2800" i="1" spc="1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spc="10" dirty="0">
                    <a:solidFill>
                      <a:srgbClr val="000000"/>
                    </a:solidFill>
                  </a:rPr>
                  <a:t>is understood to be the coefficient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 spc="10" dirty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i="1" spc="10" dirty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800" i="1" spc="10" dirty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800" spc="10" dirty="0">
                    <a:solidFill>
                      <a:srgbClr val="000000"/>
                    </a:solidFill>
                  </a:rPr>
                  <a:t>. That is, </a:t>
                </a:r>
                <a:br>
                  <a:rPr lang="en-US" sz="2800" spc="10" dirty="0">
                    <a:solidFill>
                      <a:srgbClr val="000000"/>
                    </a:solidFill>
                  </a:rPr>
                </a:br>
                <a14:m>
                  <m:oMath xmlns:m="http://schemas.openxmlformats.org/officeDocument/2006/math">
                    <m:r>
                      <a:rPr lang="en-US" sz="2800" i="1" spc="10" dirty="0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en-US" sz="2800" i="1" spc="10" dirty="0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pc="10" dirty="0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800" b="0" i="1" spc="10" dirty="0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800" b="0" i="1" spc="10" dirty="0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i="1" spc="10" dirty="0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−1⋅</m:t>
                    </m:r>
                    <m:sSup>
                      <m:sSupPr>
                        <m:ctrlPr>
                          <a:rPr lang="en-US" sz="2800" i="1" spc="10" dirty="0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pc="10" dirty="0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800" b="0" i="1" spc="10" dirty="0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800" spc="10" dirty="0">
                    <a:solidFill>
                      <a:srgbClr val="000000"/>
                    </a:solidFill>
                  </a:rPr>
                  <a:t>. </a:t>
                </a:r>
              </a:p>
              <a:p>
                <a:pPr>
                  <a:tabLst>
                    <a:tab pos="977900" algn="l"/>
                  </a:tabLst>
                </a:pPr>
                <a:endParaRPr lang="en-US" sz="2800" spc="10" dirty="0">
                  <a:solidFill>
                    <a:srgbClr val="000000"/>
                  </a:solidFill>
                </a:endParaRPr>
              </a:p>
              <a:p>
                <a:pPr>
                  <a:tabLst>
                    <a:tab pos="977900" algn="l"/>
                  </a:tabLst>
                </a:pPr>
                <a:r>
                  <a:rPr lang="en-US" sz="2800" spc="10" dirty="0">
                    <a:solidFill>
                      <a:srgbClr val="000000"/>
                    </a:solidFill>
                  </a:rPr>
                  <a:t>The same is true for expressions with numbers such as </a:t>
                </a:r>
                <a14:m>
                  <m:oMath xmlns:m="http://schemas.openxmlformats.org/officeDocument/2006/math">
                    <m:r>
                      <a:rPr lang="en-US" sz="2800" i="1" spc="10" dirty="0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en-US" sz="2800" i="1" spc="10" dirty="0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pc="10" dirty="0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p>
                        <m:r>
                          <a:rPr lang="en-US" sz="2800" b="0" i="1" spc="10" dirty="0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800" spc="10" dirty="0">
                    <a:solidFill>
                      <a:srgbClr val="000000"/>
                    </a:solidFill>
                  </a:rPr>
                  <a:t>. That is, </a:t>
                </a:r>
              </a:p>
              <a:p>
                <a:pPr>
                  <a:tabLst>
                    <a:tab pos="977900" algn="l"/>
                  </a:tabLst>
                </a:pPr>
                <a:endParaRPr lang="en-US" sz="2800" spc="10" dirty="0">
                  <a:solidFill>
                    <a:srgbClr val="000000"/>
                  </a:solidFill>
                </a:endParaRPr>
              </a:p>
              <a:p>
                <a:pPr>
                  <a:tabLst>
                    <a:tab pos="977900" algn="l"/>
                  </a:tabLst>
                </a:pPr>
                <a:endParaRPr lang="en-US" sz="2800" spc="1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543F458A-3F40-2AC1-7BA4-B95ECB6475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8993" y="1280160"/>
                <a:ext cx="8229600" cy="3539430"/>
              </a:xfrm>
              <a:prstGeom prst="rect">
                <a:avLst/>
              </a:prstGeom>
              <a:blipFill>
                <a:blip r:embed="rId2"/>
                <a:stretch>
                  <a:fillRect l="-1328" t="-1195" r="-812"/>
                </a:stretch>
              </a:blipFill>
              <a:ln w="28575"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en-I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2">
                <a:extLst>
                  <a:ext uri="{FF2B5EF4-FFF2-40B4-BE49-F238E27FC236}">
                    <a16:creationId xmlns:a16="http://schemas.microsoft.com/office/drawing/2014/main" id="{E0CC9E65-11A8-12B4-571E-8C8DF897ACA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828800" y="3896225"/>
                <a:ext cx="5715000" cy="914400"/>
              </a:xfrm>
              <a:prstGeom prst="rect">
                <a:avLst/>
              </a:prstGeom>
            </p:spPr>
            <p:txBody>
              <a:bodyPr anchor="ctr" anchorCtr="1">
                <a:normAutofit/>
              </a:bodyPr>
              <a:lstStyle>
                <a:lvl1pPr algn="ctr" defTabSz="914400" rtl="0" eaLnBrk="1" latinLnBrk="0" hangingPunct="1">
                  <a:lnSpc>
                    <a:spcPts val="3000"/>
                  </a:lnSpc>
                  <a:spcBef>
                    <a:spcPct val="0"/>
                  </a:spcBef>
                  <a:buNone/>
                  <a:defRPr sz="3200" kern="1200" baseline="0">
                    <a:solidFill>
                      <a:srgbClr val="1F497D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>
                  <a:tabLst>
                    <a:tab pos="9779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pc="10" smtClean="0">
                          <a:solidFill>
                            <a:srgbClr val="0000FF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2800" i="1" spc="1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i="1" spc="1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e>
                        <m:sup>
                          <m:r>
                            <a:rPr lang="en-US" sz="2800" i="1" spc="1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i="1" spc="10">
                          <a:solidFill>
                            <a:srgbClr val="0000FF"/>
                          </a:solidFill>
                          <a:latin typeface="Cambria Math" panose="02040503050406030204" pitchFamily="18" charset="0"/>
                        </a:rPr>
                        <m:t>=−1</m:t>
                      </m:r>
                      <m:r>
                        <a:rPr lang="en-US" sz="2800" i="1" spc="10" dirty="0">
                          <a:solidFill>
                            <a:srgbClr val="0000FF"/>
                          </a:solidFill>
                          <a:latin typeface="Cambria Math" panose="02040503050406030204" pitchFamily="18" charset="0"/>
                        </a:rPr>
                        <m:t>⋅</m:t>
                      </m:r>
                      <m:sSup>
                        <m:sSupPr>
                          <m:ctrlPr>
                            <a:rPr lang="en-US" sz="2800" i="1" spc="1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i="1" spc="1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e>
                        <m:sup>
                          <m:r>
                            <a:rPr lang="en-US" sz="2800" i="1" spc="1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i="1" spc="10">
                          <a:solidFill>
                            <a:srgbClr val="0000FF"/>
                          </a:solidFill>
                          <a:latin typeface="Cambria Math" panose="02040503050406030204" pitchFamily="18" charset="0"/>
                        </a:rPr>
                        <m:t>=−1</m:t>
                      </m:r>
                      <m:r>
                        <a:rPr lang="en-US" sz="2800" i="1" spc="10" dirty="0">
                          <a:solidFill>
                            <a:srgbClr val="0000FF"/>
                          </a:solidFill>
                          <a:latin typeface="Cambria Math" panose="02040503050406030204" pitchFamily="18" charset="0"/>
                        </a:rPr>
                        <m:t>⋅</m:t>
                      </m:r>
                      <m:r>
                        <a:rPr lang="en-US" sz="2800" i="1" spc="10">
                          <a:solidFill>
                            <a:srgbClr val="0000FF"/>
                          </a:solidFill>
                          <a:latin typeface="Cambria Math" panose="02040503050406030204" pitchFamily="18" charset="0"/>
                        </a:rPr>
                        <m:t>49=−49</m:t>
                      </m:r>
                      <m:r>
                        <a:rPr lang="en-US" sz="2800" i="1" spc="1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 sz="2800" spc="1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Rectangle 2">
                <a:extLst>
                  <a:ext uri="{FF2B5EF4-FFF2-40B4-BE49-F238E27FC236}">
                    <a16:creationId xmlns:a16="http://schemas.microsoft.com/office/drawing/2014/main" id="{E0CC9E65-11A8-12B4-571E-8C8DF897AC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8800" y="3896225"/>
                <a:ext cx="5715000" cy="9144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864471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rgbClr val="366092"/>
      </a:dk1>
      <a:lt1>
        <a:srgbClr val="FFFFFF"/>
      </a:lt1>
      <a:dk2>
        <a:srgbClr val="4F81BD"/>
      </a:dk2>
      <a:lt2>
        <a:srgbClr val="FFFFFF"/>
      </a:lt2>
      <a:accent1>
        <a:srgbClr val="1F497D"/>
      </a:accent1>
      <a:accent2>
        <a:srgbClr val="366092"/>
      </a:accent2>
      <a:accent3>
        <a:srgbClr val="FFFFCC"/>
      </a:accent3>
      <a:accent4>
        <a:srgbClr val="B8CCE4"/>
      </a:accent4>
      <a:accent5>
        <a:srgbClr val="DBE5F1"/>
      </a:accent5>
      <a:accent6>
        <a:srgbClr val="C6D9F0"/>
      </a:accent6>
      <a:hlink>
        <a:srgbClr val="92CDDC"/>
      </a:hlink>
      <a:folHlink>
        <a:srgbClr val="8DB3E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327C35045E9A749BE72BEEA1A150D0C" ma:contentTypeVersion="12" ma:contentTypeDescription="Create a new document." ma:contentTypeScope="" ma:versionID="633a2773a9f76dfd71188a0563b3e502">
  <xsd:schema xmlns:xsd="http://www.w3.org/2001/XMLSchema" xmlns:xs="http://www.w3.org/2001/XMLSchema" xmlns:p="http://schemas.microsoft.com/office/2006/metadata/properties" xmlns:ns2="06d9c582-05c2-476b-83d2-72ab8b1380b2" xmlns:ns3="fdab59f7-c3a7-48e5-acd8-618ce834776e" targetNamespace="http://schemas.microsoft.com/office/2006/metadata/properties" ma:root="true" ma:fieldsID="923767ee85a3fd3d8ff712a3e992742a" ns2:_="" ns3:_="">
    <xsd:import namespace="06d9c582-05c2-476b-83d2-72ab8b1380b2"/>
    <xsd:import namespace="fdab59f7-c3a7-48e5-acd8-618ce834776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BillingMetadata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d9c582-05c2-476b-83d2-72ab8b1380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11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0d033b2a-f064-4877-9db0-61a81d7103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ab59f7-c3a7-48e5-acd8-618ce834776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5c102bf4-6fae-482a-8201-639cb6b5c521}" ma:internalName="TaxCatchAll" ma:showField="CatchAllData" ma:web="fdab59f7-c3a7-48e5-acd8-618ce834776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dab59f7-c3a7-48e5-acd8-618ce834776e" xsi:nil="true"/>
    <lcf76f155ced4ddcb4097134ff3c332f xmlns="06d9c582-05c2-476b-83d2-72ab8b1380b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CFED446-AC9E-42E8-B328-BAC6C97E1450}"/>
</file>

<file path=customXml/itemProps2.xml><?xml version="1.0" encoding="utf-8"?>
<ds:datastoreItem xmlns:ds="http://schemas.openxmlformats.org/officeDocument/2006/customXml" ds:itemID="{65706107-682E-412B-8B27-89BC650E3890}"/>
</file>

<file path=customXml/itemProps3.xml><?xml version="1.0" encoding="utf-8"?>
<ds:datastoreItem xmlns:ds="http://schemas.openxmlformats.org/officeDocument/2006/customXml" ds:itemID="{BC67AB01-78AD-4A76-BE66-D309C441C7CC}"/>
</file>

<file path=docProps/app.xml><?xml version="1.0" encoding="utf-8"?>
<Properties xmlns="http://schemas.openxmlformats.org/officeDocument/2006/extended-properties" xmlns:vt="http://schemas.openxmlformats.org/officeDocument/2006/docPropsVTypes">
  <TotalTime>1415</TotalTime>
  <Words>922</Words>
  <Application>Microsoft Office PowerPoint</Application>
  <PresentationFormat>On-screen Show (4:3)</PresentationFormat>
  <Paragraphs>142</Paragraphs>
  <Slides>23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Arial</vt:lpstr>
      <vt:lpstr>Calibri</vt:lpstr>
      <vt:lpstr>Cambria Math</vt:lpstr>
      <vt:lpstr>Courier New</vt:lpstr>
      <vt:lpstr>Symbol</vt:lpstr>
      <vt:lpstr>Office Theme</vt:lpstr>
      <vt:lpstr>Equation</vt:lpstr>
      <vt:lpstr>Section 7.2</vt:lpstr>
      <vt:lpstr>Properties: Summary of the Rules for Exponents</vt:lpstr>
      <vt:lpstr>Properties: Power Rule for Exponents</vt:lpstr>
      <vt:lpstr>Example 1: Using the Power Rule for Exponents</vt:lpstr>
      <vt:lpstr>Example 1: Using the Power Rule for Exponents (cont.)</vt:lpstr>
      <vt:lpstr>Properties: Rule for Power of a Product</vt:lpstr>
      <vt:lpstr>Example 2: Using the Rule for Power  of a Product </vt:lpstr>
      <vt:lpstr>Example 2: Using the Rule for Power  of a Product (cont.)</vt:lpstr>
      <vt:lpstr>Caution: Negative Numbers and Exponents</vt:lpstr>
      <vt:lpstr>Caution: Negative Numbers and Exponents (cont.)</vt:lpstr>
      <vt:lpstr>Properties: Rule for Power of a Quotient</vt:lpstr>
      <vt:lpstr> Example 3: Using the Rule for Power  of a Quotient</vt:lpstr>
      <vt:lpstr> Example 3: Using the Rule for Power  of a Quotient (cont.)</vt:lpstr>
      <vt:lpstr>Example 4: Using Combinations of Rules for Exponents</vt:lpstr>
      <vt:lpstr>Example 4: Using Combinations of Rules for Exponents (cont.)</vt:lpstr>
      <vt:lpstr>Example 4: Using Combinations of Rules for Exponents (cont.)</vt:lpstr>
      <vt:lpstr>Example 5: Using Two Approaches with Fractional Expressions and Negative Exponents</vt:lpstr>
      <vt:lpstr>Example 6: Simplifying A More Complex Problem</vt:lpstr>
      <vt:lpstr>Example 6: Simplifying A More Complex Problem (cont.)</vt:lpstr>
      <vt:lpstr>Example 6: Simplifying A More Complex Problem (cont.)</vt:lpstr>
      <vt:lpstr>Example 6: Simplifying A More Complex Problem (cont.)</vt:lpstr>
      <vt:lpstr>Properties: Summary of the Rules for Exponents</vt:lpstr>
      <vt:lpstr>Properties: Summary of the Rules for Exponents (cont.)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Introductory Algebra, 7th Edition</dc:title>
  <dc:creator>Hawkes Learning</dc:creator>
  <cp:lastModifiedBy>Rebecca Johnson</cp:lastModifiedBy>
  <cp:revision>177</cp:revision>
  <dcterms:created xsi:type="dcterms:W3CDTF">2013-04-26T14:43:13Z</dcterms:created>
  <dcterms:modified xsi:type="dcterms:W3CDTF">2024-08-12T19:26:40Z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0x010100B327C35045E9A749BE72BEEA1A150D0C</vt:lpwstr>
  </property>
  <property fmtid="{D5CDD505-2E9C-101B-9397-08002B2CF9AE}" pid="3" name="Order">
    <vt:r8>100</vt:r8>
  </property>
</Properties>
</file>