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0" r:id="rId3"/>
    <p:sldId id="283" r:id="rId4"/>
    <p:sldId id="261" r:id="rId5"/>
    <p:sldId id="262" r:id="rId6"/>
    <p:sldId id="263" r:id="rId7"/>
    <p:sldId id="266" r:id="rId8"/>
    <p:sldId id="284" r:id="rId9"/>
    <p:sldId id="267" r:id="rId10"/>
    <p:sldId id="268" r:id="rId11"/>
    <p:sldId id="269" r:id="rId12"/>
    <p:sldId id="270" r:id="rId13"/>
    <p:sldId id="271" r:id="rId14"/>
    <p:sldId id="28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6608C"/>
    <a:srgbClr val="C00000"/>
    <a:srgbClr val="2D7D9F"/>
    <a:srgbClr val="0000FF"/>
    <a:srgbClr val="000099"/>
    <a:srgbClr val="9900FF"/>
    <a:srgbClr val="FF00FF"/>
    <a:srgbClr val="FFFFCC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0" autoAdjust="0"/>
    <p:restoredTop sz="94660"/>
  </p:normalViewPr>
  <p:slideViewPr>
    <p:cSldViewPr>
      <p:cViewPr varScale="1">
        <p:scale>
          <a:sx n="82" d="100"/>
          <a:sy n="82" d="100"/>
        </p:scale>
        <p:origin x="1454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19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06C8C-854D-4A7C-A3FE-3DBBAFE00FA9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0441D-D731-4991-A4A8-BAD1DA5356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9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46.emf"/><Relationship Id="rId3" Type="http://schemas.openxmlformats.org/officeDocument/2006/relationships/image" Target="../media/image41.wmf"/><Relationship Id="rId7" Type="http://schemas.openxmlformats.org/officeDocument/2006/relationships/image" Target="../media/image43.emf"/><Relationship Id="rId12" Type="http://schemas.openxmlformats.org/officeDocument/2006/relationships/oleObject" Target="../embeddings/oleObject51.bin"/><Relationship Id="rId2" Type="http://schemas.openxmlformats.org/officeDocument/2006/relationships/oleObject" Target="../embeddings/oleObject4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45.emf"/><Relationship Id="rId5" Type="http://schemas.openxmlformats.org/officeDocument/2006/relationships/image" Target="../media/image42.emf"/><Relationship Id="rId15" Type="http://schemas.openxmlformats.org/officeDocument/2006/relationships/image" Target="../media/image47.e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44.emf"/><Relationship Id="rId14" Type="http://schemas.openxmlformats.org/officeDocument/2006/relationships/oleObject" Target="../embeddings/oleObject5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53.emf"/><Relationship Id="rId18" Type="http://schemas.openxmlformats.org/officeDocument/2006/relationships/oleObject" Target="../embeddings/oleObject61.bin"/><Relationship Id="rId3" Type="http://schemas.openxmlformats.org/officeDocument/2006/relationships/image" Target="../media/image48.emf"/><Relationship Id="rId21" Type="http://schemas.openxmlformats.org/officeDocument/2006/relationships/image" Target="../media/image57.wmf"/><Relationship Id="rId7" Type="http://schemas.openxmlformats.org/officeDocument/2006/relationships/image" Target="../media/image50.e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55.wmf"/><Relationship Id="rId25" Type="http://schemas.openxmlformats.org/officeDocument/2006/relationships/image" Target="../media/image59.wmf"/><Relationship Id="rId2" Type="http://schemas.openxmlformats.org/officeDocument/2006/relationships/oleObject" Target="../embeddings/oleObject53.bin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52.emf"/><Relationship Id="rId24" Type="http://schemas.openxmlformats.org/officeDocument/2006/relationships/oleObject" Target="../embeddings/oleObject64.bin"/><Relationship Id="rId5" Type="http://schemas.openxmlformats.org/officeDocument/2006/relationships/image" Target="../media/image49.wmf"/><Relationship Id="rId15" Type="http://schemas.openxmlformats.org/officeDocument/2006/relationships/image" Target="../media/image54.emf"/><Relationship Id="rId23" Type="http://schemas.openxmlformats.org/officeDocument/2006/relationships/image" Target="../media/image58.emf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56.e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51.emf"/><Relationship Id="rId14" Type="http://schemas.openxmlformats.org/officeDocument/2006/relationships/oleObject" Target="../embeddings/oleObject59.bin"/><Relationship Id="rId22" Type="http://schemas.openxmlformats.org/officeDocument/2006/relationships/oleObject" Target="../embeddings/oleObject6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oleObject" Target="../embeddings/oleObject65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66.emf"/><Relationship Id="rId18" Type="http://schemas.openxmlformats.org/officeDocument/2006/relationships/oleObject" Target="../embeddings/oleObject74.bin"/><Relationship Id="rId3" Type="http://schemas.openxmlformats.org/officeDocument/2006/relationships/image" Target="../media/image61.wmf"/><Relationship Id="rId21" Type="http://schemas.openxmlformats.org/officeDocument/2006/relationships/image" Target="../media/image70.emf"/><Relationship Id="rId7" Type="http://schemas.openxmlformats.org/officeDocument/2006/relationships/image" Target="../media/image63.e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68.emf"/><Relationship Id="rId2" Type="http://schemas.openxmlformats.org/officeDocument/2006/relationships/oleObject" Target="../embeddings/oleObject66.bin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65.emf"/><Relationship Id="rId5" Type="http://schemas.openxmlformats.org/officeDocument/2006/relationships/image" Target="../media/image62.emf"/><Relationship Id="rId15" Type="http://schemas.openxmlformats.org/officeDocument/2006/relationships/image" Target="../media/image67.emf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69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64.emf"/><Relationship Id="rId14" Type="http://schemas.openxmlformats.org/officeDocument/2006/relationships/oleObject" Target="../embeddings/oleObject7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oleObject" Target="../embeddings/oleObject76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emf"/><Relationship Id="rId4" Type="http://schemas.openxmlformats.org/officeDocument/2006/relationships/oleObject" Target="../embeddings/oleObject77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2.emf"/><Relationship Id="rId7" Type="http://schemas.openxmlformats.org/officeDocument/2006/relationships/oleObject" Target="../embeddings/oleObject4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.e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8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12.emf"/><Relationship Id="rId7" Type="http://schemas.openxmlformats.org/officeDocument/2006/relationships/image" Target="../media/image14.wmf"/><Relationship Id="rId12" Type="http://schemas.openxmlformats.org/officeDocument/2006/relationships/image" Target="../media/image16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13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2.emf"/><Relationship Id="rId18" Type="http://schemas.openxmlformats.org/officeDocument/2006/relationships/image" Target="../media/image24.emf"/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12" Type="http://schemas.openxmlformats.org/officeDocument/2006/relationships/oleObject" Target="../embeddings/oleObject23.bin"/><Relationship Id="rId17" Type="http://schemas.openxmlformats.org/officeDocument/2006/relationships/oleObject" Target="../embeddings/oleObject26.bin"/><Relationship Id="rId2" Type="http://schemas.openxmlformats.org/officeDocument/2006/relationships/oleObject" Target="../embeddings/oleObject18.bin"/><Relationship Id="rId16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1.emf"/><Relationship Id="rId5" Type="http://schemas.openxmlformats.org/officeDocument/2006/relationships/image" Target="../media/image18.emf"/><Relationship Id="rId15" Type="http://schemas.openxmlformats.org/officeDocument/2006/relationships/oleObject" Target="../embeddings/oleObject25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0.emf"/><Relationship Id="rId14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25.emf"/><Relationship Id="rId21" Type="http://schemas.openxmlformats.org/officeDocument/2006/relationships/oleObject" Target="../embeddings/oleObject38.bin"/><Relationship Id="rId7" Type="http://schemas.openxmlformats.org/officeDocument/2006/relationships/image" Target="../media/image27.emf"/><Relationship Id="rId12" Type="http://schemas.openxmlformats.org/officeDocument/2006/relationships/oleObject" Target="../embeddings/oleObject32.bin"/><Relationship Id="rId17" Type="http://schemas.openxmlformats.org/officeDocument/2006/relationships/oleObject" Target="../embeddings/oleObject35.bin"/><Relationship Id="rId2" Type="http://schemas.openxmlformats.org/officeDocument/2006/relationships/oleObject" Target="../embeddings/oleObject27.bin"/><Relationship Id="rId16" Type="http://schemas.openxmlformats.org/officeDocument/2006/relationships/image" Target="../media/image31.emf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29.emf"/><Relationship Id="rId5" Type="http://schemas.openxmlformats.org/officeDocument/2006/relationships/image" Target="../media/image26.emf"/><Relationship Id="rId15" Type="http://schemas.openxmlformats.org/officeDocument/2006/relationships/oleObject" Target="../embeddings/oleObject34.bin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28.emf"/><Relationship Id="rId14" Type="http://schemas.openxmlformats.org/officeDocument/2006/relationships/oleObject" Target="../embeddings/oleObject33.bin"/><Relationship Id="rId22" Type="http://schemas.openxmlformats.org/officeDocument/2006/relationships/image" Target="../media/image3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39.wmf"/><Relationship Id="rId3" Type="http://schemas.openxmlformats.org/officeDocument/2006/relationships/image" Target="../media/image34.emf"/><Relationship Id="rId7" Type="http://schemas.openxmlformats.org/officeDocument/2006/relationships/image" Target="../media/image36.emf"/><Relationship Id="rId12" Type="http://schemas.openxmlformats.org/officeDocument/2006/relationships/oleObject" Target="../embeddings/oleObject44.bin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38.emf"/><Relationship Id="rId5" Type="http://schemas.openxmlformats.org/officeDocument/2006/relationships/image" Target="../media/image35.emf"/><Relationship Id="rId15" Type="http://schemas.openxmlformats.org/officeDocument/2006/relationships/image" Target="../media/image40.e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37.emf"/><Relationship Id="rId14" Type="http://schemas.openxmlformats.org/officeDocument/2006/relationships/oleObject" Target="../embeddings/oleObject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828800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7.8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200400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Division with Polynomials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Using The Division Algorithm (cont.)</a:t>
            </a:r>
          </a:p>
        </p:txBody>
      </p:sp>
      <p:sp>
        <p:nvSpPr>
          <p:cNvPr id="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077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indent="0">
              <a:spcBef>
                <a:spcPts val="18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In the form             we can write</a:t>
            </a:r>
          </a:p>
          <a:p>
            <a:pPr marL="0" indent="0">
              <a:spcBef>
                <a:spcPct val="75000"/>
              </a:spcBef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spcBef>
                <a:spcPts val="0"/>
              </a:spcBef>
            </a:pPr>
            <a:endParaRPr lang="en-US" b="1" dirty="0">
              <a:solidFill>
                <a:schemeClr val="tx1"/>
              </a:solidFill>
            </a:endParaRPr>
          </a:p>
          <a:p>
            <a:pPr marL="342900" indent="-342900">
              <a:spcBef>
                <a:spcPts val="0"/>
              </a:spcBef>
            </a:pPr>
            <a:endParaRPr lang="en-US" b="1" dirty="0">
              <a:solidFill>
                <a:schemeClr val="tx1"/>
              </a:solidFill>
            </a:endParaRPr>
          </a:p>
          <a:p>
            <a:pPr marL="342900" indent="-342900"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Check</a:t>
            </a:r>
          </a:p>
          <a:p>
            <a:pPr marL="342900" indent="-342900">
              <a:spcBef>
                <a:spcPts val="600"/>
              </a:spcBef>
            </a:pPr>
            <a:r>
              <a:rPr lang="en-US" dirty="0">
                <a:solidFill>
                  <a:schemeClr val="tx1"/>
                </a:solidFill>
              </a:rPr>
              <a:t>Show </a:t>
            </a: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2263422" y="1151466"/>
          <a:ext cx="838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8200" imgH="825500" progId="Equation.DSMT4">
                  <p:embed/>
                </p:oleObj>
              </mc:Choice>
              <mc:Fallback>
                <p:oleObj name="Equation" r:id="rId2" imgW="838200" imgH="825500" progId="Equation.DSMT4">
                  <p:embed/>
                  <p:pic>
                    <p:nvPicPr>
                      <p:cNvPr id="0" name="Picture 4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3422" y="1151466"/>
                        <a:ext cx="838200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620215"/>
              </p:ext>
            </p:extLst>
          </p:nvPr>
        </p:nvGraphicFramePr>
        <p:xfrm>
          <a:off x="1746250" y="2063750"/>
          <a:ext cx="17653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55360" imgH="914040" progId="Equation.DSMT4">
                  <p:embed/>
                </p:oleObj>
              </mc:Choice>
              <mc:Fallback>
                <p:oleObj name="Equation" r:id="rId4" imgW="1755360" imgH="914040" progId="Equation.DSMT4">
                  <p:embed/>
                  <p:pic>
                    <p:nvPicPr>
                      <p:cNvPr id="0" name="Picture 4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250" y="2063750"/>
                        <a:ext cx="1765300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585437"/>
              </p:ext>
            </p:extLst>
          </p:nvPr>
        </p:nvGraphicFramePr>
        <p:xfrm>
          <a:off x="1508125" y="3937000"/>
          <a:ext cx="1778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64360" imgH="301680" progId="Equation.DSMT4">
                  <p:embed/>
                </p:oleObj>
              </mc:Choice>
              <mc:Fallback>
                <p:oleObj name="Equation" r:id="rId6" imgW="1764360" imgH="301680" progId="Equation.DSMT4">
                  <p:embed/>
                  <p:pic>
                    <p:nvPicPr>
                      <p:cNvPr id="0" name="Picture 4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8125" y="3937000"/>
                        <a:ext cx="17780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46784"/>
              </p:ext>
            </p:extLst>
          </p:nvPr>
        </p:nvGraphicFramePr>
        <p:xfrm>
          <a:off x="1752600" y="4654550"/>
          <a:ext cx="2692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78760" imgH="594000" progId="Equation.DSMT4">
                  <p:embed/>
                </p:oleObj>
              </mc:Choice>
              <mc:Fallback>
                <p:oleObj name="Equation" r:id="rId8" imgW="2678760" imgH="594000" progId="Equation.DSMT4">
                  <p:embed/>
                  <p:pic>
                    <p:nvPicPr>
                      <p:cNvPr id="0" name="Picture 4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654550"/>
                        <a:ext cx="26924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986035"/>
              </p:ext>
            </p:extLst>
          </p:nvPr>
        </p:nvGraphicFramePr>
        <p:xfrm>
          <a:off x="3600450" y="2101850"/>
          <a:ext cx="2476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68520" imgH="886680" progId="Equation.DSMT4">
                  <p:embed/>
                </p:oleObj>
              </mc:Choice>
              <mc:Fallback>
                <p:oleObj name="Equation" r:id="rId10" imgW="2468520" imgH="886680" progId="Equation.DSMT4">
                  <p:embed/>
                  <p:pic>
                    <p:nvPicPr>
                      <p:cNvPr id="0" name="Picture 4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450" y="2101850"/>
                        <a:ext cx="24765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46093"/>
              </p:ext>
            </p:extLst>
          </p:nvPr>
        </p:nvGraphicFramePr>
        <p:xfrm>
          <a:off x="4527550" y="4648200"/>
          <a:ext cx="3238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27400" imgH="447840" progId="Equation.DSMT4">
                  <p:embed/>
                </p:oleObj>
              </mc:Choice>
              <mc:Fallback>
                <p:oleObj name="Equation" r:id="rId12" imgW="3227400" imgH="447840" progId="Equation.DSMT4">
                  <p:embed/>
                  <p:pic>
                    <p:nvPicPr>
                      <p:cNvPr id="0" name="Picture 4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7550" y="4648200"/>
                        <a:ext cx="3238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561207"/>
              </p:ext>
            </p:extLst>
          </p:nvPr>
        </p:nvGraphicFramePr>
        <p:xfrm>
          <a:off x="4546600" y="5321300"/>
          <a:ext cx="2019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11320" imgH="411120" progId="Equation.DSMT4">
                  <p:embed/>
                </p:oleObj>
              </mc:Choice>
              <mc:Fallback>
                <p:oleObj name="Equation" r:id="rId14" imgW="2011320" imgH="411120" progId="Equation.DSMT4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5321300"/>
                        <a:ext cx="2019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</a:t>
            </a:r>
            <a:r>
              <a:rPr lang="en-US" dirty="0">
                <a:solidFill>
                  <a:schemeClr val="accent1"/>
                </a:solidFill>
              </a:rPr>
              <a:t>Using Long Division (Remainder 0)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097280"/>
            <a:ext cx="8229600" cy="4846320"/>
          </a:xfrm>
          <a:prstGeom prst="rect">
            <a:avLst/>
          </a:prstGeom>
        </p:spPr>
        <p:txBody>
          <a:bodyPr/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Divide                                                       by using the division algorithm.</a:t>
            </a: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spcBef>
                <a:spcPct val="40000"/>
              </a:spcBef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569816"/>
              </p:ext>
            </p:extLst>
          </p:nvPr>
        </p:nvGraphicFramePr>
        <p:xfrm>
          <a:off x="1483685" y="1041564"/>
          <a:ext cx="4368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61040" imgH="649080" progId="Equation.DSMT4">
                  <p:embed/>
                </p:oleObj>
              </mc:Choice>
              <mc:Fallback>
                <p:oleObj name="Equation" r:id="rId2" imgW="4361040" imgH="649080" progId="Equation.DSMT4">
                  <p:embed/>
                  <p:pic>
                    <p:nvPicPr>
                      <p:cNvPr id="0" name="Picture 8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3685" y="1041564"/>
                        <a:ext cx="436880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68977"/>
              </p:ext>
            </p:extLst>
          </p:nvPr>
        </p:nvGraphicFramePr>
        <p:xfrm>
          <a:off x="4159189" y="1955043"/>
          <a:ext cx="508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7780" imgH="393529" progId="Equation.DSMT4">
                  <p:embed/>
                </p:oleObj>
              </mc:Choice>
              <mc:Fallback>
                <p:oleObj name="Equation" r:id="rId4" imgW="507780" imgH="393529" progId="Equation.DSMT4">
                  <p:embed/>
                  <p:pic>
                    <p:nvPicPr>
                      <p:cNvPr id="0" name="Picture 8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189" y="1955043"/>
                        <a:ext cx="508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192946"/>
              </p:ext>
            </p:extLst>
          </p:nvPr>
        </p:nvGraphicFramePr>
        <p:xfrm>
          <a:off x="7316904" y="5440248"/>
          <a:ext cx="1727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18640" imgH="447840" progId="Equation.DSMT4">
                  <p:embed/>
                </p:oleObj>
              </mc:Choice>
              <mc:Fallback>
                <p:oleObj name="Equation" r:id="rId6" imgW="1718640" imgH="447840" progId="Equation.DSMT4">
                  <p:embed/>
                  <p:pic>
                    <p:nvPicPr>
                      <p:cNvPr id="0" name="Picture 8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6904" y="5440248"/>
                        <a:ext cx="1727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073107"/>
              </p:ext>
            </p:extLst>
          </p:nvPr>
        </p:nvGraphicFramePr>
        <p:xfrm>
          <a:off x="2152157" y="2335213"/>
          <a:ext cx="3746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729960" imgH="749520" progId="Equation.DSMT4">
                  <p:embed/>
                </p:oleObj>
              </mc:Choice>
              <mc:Fallback>
                <p:oleObj name="Equation" r:id="rId8" imgW="3729960" imgH="749520" progId="Equation.DSMT4">
                  <p:embed/>
                  <p:pic>
                    <p:nvPicPr>
                      <p:cNvPr id="0" name="Picture 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2157" y="2335213"/>
                        <a:ext cx="37465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75423"/>
              </p:ext>
            </p:extLst>
          </p:nvPr>
        </p:nvGraphicFramePr>
        <p:xfrm>
          <a:off x="2833194" y="2909888"/>
          <a:ext cx="2032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20320" imgH="557640" progId="Equation.DSMT4">
                  <p:embed/>
                </p:oleObj>
              </mc:Choice>
              <mc:Fallback>
                <p:oleObj name="Equation" r:id="rId10" imgW="2020320" imgH="557640" progId="Equation.DSMT4">
                  <p:embed/>
                  <p:pic>
                    <p:nvPicPr>
                      <p:cNvPr id="0" name="Picture 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194" y="2909888"/>
                        <a:ext cx="2032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549079"/>
              </p:ext>
            </p:extLst>
          </p:nvPr>
        </p:nvGraphicFramePr>
        <p:xfrm>
          <a:off x="3823794" y="3398838"/>
          <a:ext cx="167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63920" imgH="447840" progId="Equation.DSMT4">
                  <p:embed/>
                </p:oleObj>
              </mc:Choice>
              <mc:Fallback>
                <p:oleObj name="Equation" r:id="rId12" imgW="1663920" imgH="447840" progId="Equation.DSMT4">
                  <p:embed/>
                  <p:pic>
                    <p:nvPicPr>
                      <p:cNvPr id="0" name="Picture 8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3794" y="3398838"/>
                        <a:ext cx="1676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214188"/>
              </p:ext>
            </p:extLst>
          </p:nvPr>
        </p:nvGraphicFramePr>
        <p:xfrm>
          <a:off x="3506294" y="3830638"/>
          <a:ext cx="2146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30120" imgH="530280" progId="Equation.DSMT4">
                  <p:embed/>
                </p:oleObj>
              </mc:Choice>
              <mc:Fallback>
                <p:oleObj name="Equation" r:id="rId14" imgW="2130120" imgH="530280" progId="Equation.DSMT4">
                  <p:embed/>
                  <p:pic>
                    <p:nvPicPr>
                      <p:cNvPr id="0" name="Picture 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6294" y="3830638"/>
                        <a:ext cx="21463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534961"/>
              </p:ext>
            </p:extLst>
          </p:nvPr>
        </p:nvGraphicFramePr>
        <p:xfrm>
          <a:off x="5112844" y="4402312"/>
          <a:ext cx="863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63225" imgH="291973" progId="Equation.DSMT4">
                  <p:embed/>
                </p:oleObj>
              </mc:Choice>
              <mc:Fallback>
                <p:oleObj name="Equation" r:id="rId16" imgW="863225" imgH="291973" progId="Equation.DSMT4">
                  <p:embed/>
                  <p:pic>
                    <p:nvPicPr>
                      <p:cNvPr id="0" name="Picture 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2844" y="4402312"/>
                        <a:ext cx="8636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832041"/>
              </p:ext>
            </p:extLst>
          </p:nvPr>
        </p:nvGraphicFramePr>
        <p:xfrm>
          <a:off x="4724400" y="4711700"/>
          <a:ext cx="1371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62240" imgH="530280" progId="Equation.DSMT4">
                  <p:embed/>
                </p:oleObj>
              </mc:Choice>
              <mc:Fallback>
                <p:oleObj name="Equation" r:id="rId18" imgW="1362240" imgH="530280" progId="Equation.DSMT4">
                  <p:embed/>
                  <p:pic>
                    <p:nvPicPr>
                      <p:cNvPr id="0" name="Picture 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711700"/>
                        <a:ext cx="13716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141155"/>
              </p:ext>
            </p:extLst>
          </p:nvPr>
        </p:nvGraphicFramePr>
        <p:xfrm>
          <a:off x="5802148" y="5275008"/>
          <a:ext cx="215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5713" imgH="291847" progId="Equation.DSMT4">
                  <p:embed/>
                </p:oleObj>
              </mc:Choice>
              <mc:Fallback>
                <p:oleObj name="Equation" r:id="rId20" imgW="215713" imgH="291847" progId="Equation.DSMT4">
                  <p:embed/>
                  <p:pic>
                    <p:nvPicPr>
                      <p:cNvPr id="0" name="Picture 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2148" y="5275008"/>
                        <a:ext cx="215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298389" y="5473317"/>
            <a:ext cx="724541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dirty="0"/>
              <a:t>There is no remainder, thus the quotient is simply  </a:t>
            </a:r>
          </a:p>
        </p:txBody>
      </p:sp>
      <p:graphicFrame>
        <p:nvGraphicFramePr>
          <p:cNvPr id="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930775"/>
              </p:ext>
            </p:extLst>
          </p:nvPr>
        </p:nvGraphicFramePr>
        <p:xfrm>
          <a:off x="4705317" y="2068676"/>
          <a:ext cx="584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76000" imgH="264960" progId="Equation.DSMT4">
                  <p:embed/>
                </p:oleObj>
              </mc:Choice>
              <mc:Fallback>
                <p:oleObj name="Equation" r:id="rId22" imgW="576000" imgH="264960" progId="Equation.DSMT4">
                  <p:embed/>
                  <p:pic>
                    <p:nvPicPr>
                      <p:cNvPr id="0" name="Picture 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17" y="2068676"/>
                        <a:ext cx="584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883754"/>
              </p:ext>
            </p:extLst>
          </p:nvPr>
        </p:nvGraphicFramePr>
        <p:xfrm>
          <a:off x="5381592" y="2069343"/>
          <a:ext cx="558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58800" imgH="279400" progId="Equation.DSMT4">
                  <p:embed/>
                </p:oleObj>
              </mc:Choice>
              <mc:Fallback>
                <p:oleObj name="Equation" r:id="rId24" imgW="558800" imgH="279400" progId="Equation.DSMT4">
                  <p:embed/>
                  <p:pic>
                    <p:nvPicPr>
                      <p:cNvPr id="0" name="Picture 8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592" y="2069343"/>
                        <a:ext cx="558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C2076C9-21C8-DF6F-8706-6164097448BD}"/>
              </a:ext>
            </a:extLst>
          </p:cNvPr>
          <p:cNvSpPr/>
          <p:nvPr/>
        </p:nvSpPr>
        <p:spPr>
          <a:xfrm>
            <a:off x="475757" y="2092903"/>
            <a:ext cx="167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Solution</a:t>
            </a:r>
            <a:endParaRPr 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>
                <a:solidFill>
                  <a:schemeClr val="accent1"/>
                </a:solidFill>
              </a:rPr>
              <a:t>Using Long </a:t>
            </a:r>
            <a:r>
              <a:rPr lang="en-US" sz="3200" dirty="0">
                <a:solidFill>
                  <a:schemeClr val="accent1"/>
                </a:solidFill>
              </a:rPr>
              <a:t>Division (Terms Missing)</a:t>
            </a: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</a:rPr>
              <a:t>Simplify                                 using </a:t>
            </a:r>
            <a:r>
              <a:rPr lang="en-IN" dirty="0"/>
              <a:t>the division algorithm.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Note that 0 is written as a placeholder for any missing powers of the variable. In this way, like terms are easily aligned vertically.</a:t>
            </a: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629029"/>
              </p:ext>
            </p:extLst>
          </p:nvPr>
        </p:nvGraphicFramePr>
        <p:xfrm>
          <a:off x="1841500" y="1168400"/>
          <a:ext cx="24638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50160" imgH="969120" progId="Equation.DSMT4">
                  <p:embed/>
                </p:oleObj>
              </mc:Choice>
              <mc:Fallback>
                <p:oleObj name="Equation" r:id="rId2" imgW="2450160" imgH="969120" progId="Equation.DSMT4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0" y="1168400"/>
                        <a:ext cx="2463800" cy="97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Using Long Division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(Terms Missing)(c</a:t>
            </a:r>
            <a:r>
              <a:rPr lang="en-US" sz="3200" dirty="0">
                <a:solidFill>
                  <a:schemeClr val="accent1"/>
                </a:solidFill>
              </a:rPr>
              <a:t>ont.)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147358"/>
              </p:ext>
            </p:extLst>
          </p:nvPr>
        </p:nvGraphicFramePr>
        <p:xfrm>
          <a:off x="3624835" y="1299908"/>
          <a:ext cx="33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0057" imgH="380835" progId="Equation.DSMT4">
                  <p:embed/>
                </p:oleObj>
              </mc:Choice>
              <mc:Fallback>
                <p:oleObj name="Equation" r:id="rId2" imgW="330057" imgH="380835" progId="Equation.DSMT4">
                  <p:embed/>
                  <p:pic>
                    <p:nvPicPr>
                      <p:cNvPr id="0" name="Picture 3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4835" y="1299908"/>
                        <a:ext cx="3302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638800" y="4926181"/>
            <a:ext cx="299183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Note that the remainder is of smaller degree than the divisor.</a:t>
            </a: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824281"/>
              </p:ext>
            </p:extLst>
          </p:nvPr>
        </p:nvGraphicFramePr>
        <p:xfrm>
          <a:off x="498587" y="1674813"/>
          <a:ext cx="4787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772520" imgH="749520" progId="Equation.DSMT4">
                  <p:embed/>
                </p:oleObj>
              </mc:Choice>
              <mc:Fallback>
                <p:oleObj name="Equation" r:id="rId4" imgW="4772520" imgH="749520" progId="Equation.DSMT4">
                  <p:embed/>
                  <p:pic>
                    <p:nvPicPr>
                      <p:cNvPr id="0" name="Picture 3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587" y="1674813"/>
                        <a:ext cx="4787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315186"/>
              </p:ext>
            </p:extLst>
          </p:nvPr>
        </p:nvGraphicFramePr>
        <p:xfrm>
          <a:off x="1662225" y="2344738"/>
          <a:ext cx="2463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50160" imgH="712800" progId="Equation.DSMT4">
                  <p:embed/>
                </p:oleObj>
              </mc:Choice>
              <mc:Fallback>
                <p:oleObj name="Equation" r:id="rId6" imgW="2450160" imgH="712800" progId="Equation.DSMT4">
                  <p:embed/>
                  <p:pic>
                    <p:nvPicPr>
                      <p:cNvPr id="0" name="Picture 3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225" y="2344738"/>
                        <a:ext cx="2463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025454"/>
              </p:ext>
            </p:extLst>
          </p:nvPr>
        </p:nvGraphicFramePr>
        <p:xfrm>
          <a:off x="2756012" y="3089275"/>
          <a:ext cx="1879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64800" imgH="447840" progId="Equation.DSMT4">
                  <p:embed/>
                </p:oleObj>
              </mc:Choice>
              <mc:Fallback>
                <p:oleObj name="Equation" r:id="rId8" imgW="1864800" imgH="447840" progId="Equation.DSMT4">
                  <p:embed/>
                  <p:pic>
                    <p:nvPicPr>
                      <p:cNvPr id="0" name="Picture 3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6012" y="3089275"/>
                        <a:ext cx="1879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951854"/>
              </p:ext>
            </p:extLst>
          </p:nvPr>
        </p:nvGraphicFramePr>
        <p:xfrm>
          <a:off x="2360725" y="3598863"/>
          <a:ext cx="2387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77080" imgH="712800" progId="Equation.DSMT4">
                  <p:embed/>
                </p:oleObj>
              </mc:Choice>
              <mc:Fallback>
                <p:oleObj name="Equation" r:id="rId10" imgW="2377080" imgH="712800" progId="Equation.DSMT4">
                  <p:embed/>
                  <p:pic>
                    <p:nvPicPr>
                      <p:cNvPr id="0" name="Picture 3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725" y="3598863"/>
                        <a:ext cx="23876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370208"/>
              </p:ext>
            </p:extLst>
          </p:nvPr>
        </p:nvGraphicFramePr>
        <p:xfrm>
          <a:off x="3435462" y="4217988"/>
          <a:ext cx="1714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0280" imgH="447840" progId="Equation.DSMT4">
                  <p:embed/>
                </p:oleObj>
              </mc:Choice>
              <mc:Fallback>
                <p:oleObj name="Equation" r:id="rId12" imgW="1700280" imgH="447840" progId="Equation.DSMT4">
                  <p:embed/>
                  <p:pic>
                    <p:nvPicPr>
                      <p:cNvPr id="0" name="Picture 3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5462" y="4217988"/>
                        <a:ext cx="1714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659292"/>
              </p:ext>
            </p:extLst>
          </p:nvPr>
        </p:nvGraphicFramePr>
        <p:xfrm>
          <a:off x="3057637" y="4710113"/>
          <a:ext cx="2400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386080" imgH="712800" progId="Equation.DSMT4">
                  <p:embed/>
                </p:oleObj>
              </mc:Choice>
              <mc:Fallback>
                <p:oleObj name="Equation" r:id="rId14" imgW="2386080" imgH="712800" progId="Equation.DSMT4">
                  <p:embed/>
                  <p:pic>
                    <p:nvPicPr>
                      <p:cNvPr id="0" name="Picture 3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637" y="4710113"/>
                        <a:ext cx="24003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322544"/>
              </p:ext>
            </p:extLst>
          </p:nvPr>
        </p:nvGraphicFramePr>
        <p:xfrm>
          <a:off x="4289537" y="5500688"/>
          <a:ext cx="1041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32840" imgH="264960" progId="Equation.DSMT4">
                  <p:embed/>
                </p:oleObj>
              </mc:Choice>
              <mc:Fallback>
                <p:oleObj name="Equation" r:id="rId16" imgW="1032840" imgH="264960" progId="Equation.DSMT4">
                  <p:embed/>
                  <p:pic>
                    <p:nvPicPr>
                      <p:cNvPr id="0" name="Picture 3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9537" y="5500688"/>
                        <a:ext cx="1041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083780"/>
              </p:ext>
            </p:extLst>
          </p:nvPr>
        </p:nvGraphicFramePr>
        <p:xfrm>
          <a:off x="4052539" y="1439608"/>
          <a:ext cx="584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83947" imgH="241195" progId="Equation.DSMT4">
                  <p:embed/>
                </p:oleObj>
              </mc:Choice>
              <mc:Fallback>
                <p:oleObj name="Equation" r:id="rId18" imgW="583947" imgH="241195" progId="Equation.DSMT4">
                  <p:embed/>
                  <p:pic>
                    <p:nvPicPr>
                      <p:cNvPr id="0" name="Picture 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539" y="1439608"/>
                        <a:ext cx="5842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658025"/>
              </p:ext>
            </p:extLst>
          </p:nvPr>
        </p:nvGraphicFramePr>
        <p:xfrm>
          <a:off x="4753087" y="1395413"/>
          <a:ext cx="520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11920" imgH="264960" progId="Equation.DSMT4">
                  <p:embed/>
                </p:oleObj>
              </mc:Choice>
              <mc:Fallback>
                <p:oleObj name="Equation" r:id="rId20" imgW="511920" imgH="264960" progId="Equation.DSMT4">
                  <p:embed/>
                  <p:pic>
                    <p:nvPicPr>
                      <p:cNvPr id="0" name="Picture 3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3087" y="1395413"/>
                        <a:ext cx="520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Using Long Division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(Terms Missing)(cont.)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0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</a:rPr>
              <a:t>Thus, the quotient is </a:t>
            </a:r>
            <a:r>
              <a:rPr lang="en-US" i="1" dirty="0">
                <a:solidFill>
                  <a:srgbClr val="FF0008"/>
                </a:solidFill>
              </a:rPr>
              <a:t>x</a:t>
            </a:r>
            <a:r>
              <a:rPr lang="en-US" i="0" baseline="30000" dirty="0">
                <a:solidFill>
                  <a:srgbClr val="FF0008"/>
                </a:solidFill>
              </a:rPr>
              <a:t>2</a:t>
            </a:r>
            <a:r>
              <a:rPr lang="en-US" i="0" dirty="0">
                <a:solidFill>
                  <a:srgbClr val="FF0008"/>
                </a:solidFill>
              </a:rPr>
              <a:t> </a:t>
            </a:r>
            <a:r>
              <a:rPr lang="en-US" i="0" dirty="0">
                <a:solidFill>
                  <a:srgbClr val="FF0008"/>
                </a:solidFill>
                <a:latin typeface="Symbol" pitchFamily="18" charset="2"/>
              </a:rPr>
              <a:t>+</a:t>
            </a:r>
            <a:r>
              <a:rPr lang="en-US" i="0" dirty="0">
                <a:solidFill>
                  <a:srgbClr val="FF0008"/>
                </a:solidFill>
              </a:rPr>
              <a:t> </a:t>
            </a:r>
            <a:r>
              <a:rPr lang="en-US" i="1" dirty="0">
                <a:solidFill>
                  <a:srgbClr val="FF0008"/>
                </a:solidFill>
              </a:rPr>
              <a:t>x</a:t>
            </a:r>
            <a:r>
              <a:rPr lang="en-US" i="0" dirty="0">
                <a:solidFill>
                  <a:srgbClr val="FF0008"/>
                </a:solidFill>
              </a:rPr>
              <a:t> </a:t>
            </a:r>
            <a:r>
              <a:rPr lang="en-US" dirty="0">
                <a:solidFill>
                  <a:srgbClr val="FF0008"/>
                </a:solidFill>
                <a:latin typeface="Symbol" pitchFamily="18" charset="2"/>
              </a:rPr>
              <a:t>+</a:t>
            </a:r>
            <a:r>
              <a:rPr lang="en-US" i="0" dirty="0">
                <a:solidFill>
                  <a:srgbClr val="FF0008"/>
                </a:solidFill>
              </a:rPr>
              <a:t> 8</a:t>
            </a:r>
            <a:r>
              <a:rPr lang="en-US" i="0" dirty="0">
                <a:solidFill>
                  <a:schemeClr val="tx1"/>
                </a:solidFill>
              </a:rPr>
              <a:t> and the remainder is     </a:t>
            </a:r>
            <a:r>
              <a:rPr lang="en-US" i="0" dirty="0">
                <a:solidFill>
                  <a:srgbClr val="FF0008"/>
                </a:solidFill>
              </a:rPr>
              <a:t>3</a:t>
            </a:r>
            <a:r>
              <a:rPr lang="en-US" i="1" dirty="0">
                <a:solidFill>
                  <a:srgbClr val="FF0008"/>
                </a:solidFill>
              </a:rPr>
              <a:t>x</a:t>
            </a:r>
            <a:r>
              <a:rPr lang="en-US" i="0" dirty="0">
                <a:solidFill>
                  <a:srgbClr val="FF0008"/>
                </a:solidFill>
              </a:rPr>
              <a:t> </a:t>
            </a:r>
            <a:r>
              <a:rPr lang="en-US" i="0" dirty="0">
                <a:solidFill>
                  <a:srgbClr val="FF0008"/>
                </a:solidFill>
                <a:latin typeface="Symbol" pitchFamily="18" charset="2"/>
              </a:rPr>
              <a:t>-</a:t>
            </a:r>
            <a:r>
              <a:rPr lang="en-US" i="0" dirty="0">
                <a:solidFill>
                  <a:srgbClr val="FF0008"/>
                </a:solidFill>
              </a:rPr>
              <a:t> 11</a:t>
            </a:r>
            <a:r>
              <a:rPr lang="en-US" i="0" dirty="0">
                <a:solidFill>
                  <a:schemeClr val="tx1"/>
                </a:solidFill>
              </a:rPr>
              <a:t>.</a:t>
            </a:r>
          </a:p>
          <a:p>
            <a:pPr marL="0" indent="0">
              <a:spcBef>
                <a:spcPct val="450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In the form            , we can write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2286000" y="2187222"/>
          <a:ext cx="838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8200" imgH="825500" progId="Equation.DSMT4">
                  <p:embed/>
                </p:oleObj>
              </mc:Choice>
              <mc:Fallback>
                <p:oleObj name="Equation" r:id="rId2" imgW="838200" imgH="825500" progId="Equation.DSMT4">
                  <p:embed/>
                  <p:pic>
                    <p:nvPicPr>
                      <p:cNvPr id="0" name="Picture 3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187222"/>
                        <a:ext cx="838200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304795"/>
              </p:ext>
            </p:extLst>
          </p:nvPr>
        </p:nvGraphicFramePr>
        <p:xfrm>
          <a:off x="2476500" y="3149600"/>
          <a:ext cx="3225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8040" imgH="941400" progId="Equation.DSMT4">
                  <p:embed/>
                </p:oleObj>
              </mc:Choice>
              <mc:Fallback>
                <p:oleObj name="Equation" r:id="rId4" imgW="3218040" imgH="941400" progId="Equation.DSMT4">
                  <p:embed/>
                  <p:pic>
                    <p:nvPicPr>
                      <p:cNvPr id="0" name="Picture 3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3149600"/>
                        <a:ext cx="3225800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Dividing by a Monomial</a:t>
            </a:r>
          </a:p>
        </p:txBody>
      </p:sp>
      <p:sp>
        <p:nvSpPr>
          <p:cNvPr id="10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6812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Divide each polynomial by the monomial denominator by writing each fraction as the sum (or difference) of fractions. Simplify each fraction, if possible.</a:t>
            </a:r>
          </a:p>
          <a:p>
            <a:pPr marL="514350" indent="-514350">
              <a:spcBef>
                <a:spcPct val="65000"/>
              </a:spcBef>
              <a:buFont typeface="+mj-lt"/>
              <a:buAutoNum type="alphaLcPeriod"/>
            </a:pPr>
            <a:r>
              <a:rPr lang="en-US" i="0" dirty="0">
                <a:solidFill>
                  <a:schemeClr val="tx1"/>
                </a:solidFill>
              </a:rPr>
              <a:t> </a:t>
            </a:r>
            <a:r>
              <a:rPr lang="en-US" b="1" i="0" dirty="0">
                <a:solidFill>
                  <a:schemeClr val="tx1"/>
                </a:solidFill>
              </a:rPr>
              <a:t>	</a:t>
            </a:r>
          </a:p>
          <a:p>
            <a:pPr marL="0" indent="0">
              <a:spcBef>
                <a:spcPct val="10000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514350" indent="-514350">
              <a:spcBef>
                <a:spcPct val="100000"/>
              </a:spcBef>
              <a:buFont typeface="+mj-lt"/>
              <a:buAutoNum type="alphaLcPeriod"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100000"/>
              </a:spcBef>
            </a:pP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dirty="0">
              <a:solidFill>
                <a:schemeClr val="tx1"/>
              </a:solidFill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97198"/>
              </p:ext>
            </p:extLst>
          </p:nvPr>
        </p:nvGraphicFramePr>
        <p:xfrm>
          <a:off x="995363" y="2724150"/>
          <a:ext cx="19431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28880" imgH="914040" progId="Equation.DSMT4">
                  <p:embed/>
                </p:oleObj>
              </mc:Choice>
              <mc:Fallback>
                <p:oleObj name="Equation" r:id="rId2" imgW="1928880" imgH="914040" progId="Equation.DSMT4">
                  <p:embed/>
                  <p:pic>
                    <p:nvPicPr>
                      <p:cNvPr id="0" name="Picture 8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5363" y="2724150"/>
                        <a:ext cx="1943100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701664"/>
              </p:ext>
            </p:extLst>
          </p:nvPr>
        </p:nvGraphicFramePr>
        <p:xfrm>
          <a:off x="1109663" y="4365835"/>
          <a:ext cx="19431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28880" imgH="914040" progId="Equation.DSMT4">
                  <p:embed/>
                </p:oleObj>
              </mc:Choice>
              <mc:Fallback>
                <p:oleObj name="Equation" r:id="rId4" imgW="1928880" imgH="914040" progId="Equation.DSMT4">
                  <p:embed/>
                  <p:pic>
                    <p:nvPicPr>
                      <p:cNvPr id="0" name="Picture 8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4365835"/>
                        <a:ext cx="1943100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71131"/>
              </p:ext>
            </p:extLst>
          </p:nvPr>
        </p:nvGraphicFramePr>
        <p:xfrm>
          <a:off x="3103563" y="4384885"/>
          <a:ext cx="24003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86080" imgH="914040" progId="Equation.DSMT4">
                  <p:embed/>
                </p:oleObj>
              </mc:Choice>
              <mc:Fallback>
                <p:oleObj name="Equation" r:id="rId5" imgW="2386080" imgH="914040" progId="Equation.DSMT4">
                  <p:embed/>
                  <p:pic>
                    <p:nvPicPr>
                      <p:cNvPr id="0" name="Picture 8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563" y="4384885"/>
                        <a:ext cx="24003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798044"/>
              </p:ext>
            </p:extLst>
          </p:nvPr>
        </p:nvGraphicFramePr>
        <p:xfrm>
          <a:off x="5575300" y="4389648"/>
          <a:ext cx="19685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56240" imgH="914040" progId="Equation.DSMT4">
                  <p:embed/>
                </p:oleObj>
              </mc:Choice>
              <mc:Fallback>
                <p:oleObj name="Equation" r:id="rId7" imgW="1956240" imgH="914040" progId="Equation.DSMT4">
                  <p:embed/>
                  <p:pic>
                    <p:nvPicPr>
                      <p:cNvPr id="0" name="Picture 8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5300" y="4389648"/>
                        <a:ext cx="19685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829404"/>
              </p:ext>
            </p:extLst>
          </p:nvPr>
        </p:nvGraphicFramePr>
        <p:xfrm>
          <a:off x="4876800" y="2743200"/>
          <a:ext cx="25781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68960" imgH="987120" progId="Equation.DSMT4">
                  <p:embed/>
                </p:oleObj>
              </mc:Choice>
              <mc:Fallback>
                <p:oleObj name="Equation" r:id="rId9" imgW="2568960" imgH="987120" progId="Equation.DSMT4">
                  <p:embed/>
                  <p:pic>
                    <p:nvPicPr>
                      <p:cNvPr id="0" name="Picture 8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743200"/>
                        <a:ext cx="2578100" cy="100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191000" y="2831158"/>
            <a:ext cx="473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b.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 startAt="2"/>
            </a:pPr>
            <a:r>
              <a:rPr lang="en-US" dirty="0"/>
              <a:t> </a:t>
            </a:r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Dividing by a Monomial (cont.)</a:t>
            </a: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438694"/>
              </p:ext>
            </p:extLst>
          </p:nvPr>
        </p:nvGraphicFramePr>
        <p:xfrm>
          <a:off x="1106488" y="1147763"/>
          <a:ext cx="262572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16120" imgH="939600" progId="Equation.DSMT4">
                  <p:embed/>
                </p:oleObj>
              </mc:Choice>
              <mc:Fallback>
                <p:oleObj name="Equation" r:id="rId2" imgW="2616120" imgH="939600" progId="Equation.DSMT4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488" y="1147763"/>
                        <a:ext cx="262572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177564"/>
              </p:ext>
            </p:extLst>
          </p:nvPr>
        </p:nvGraphicFramePr>
        <p:xfrm>
          <a:off x="3784600" y="1114789"/>
          <a:ext cx="29972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89440" imgH="987120" progId="Equation.DSMT4">
                  <p:embed/>
                </p:oleObj>
              </mc:Choice>
              <mc:Fallback>
                <p:oleObj name="Equation" r:id="rId4" imgW="2989440" imgH="987120" progId="Equation.DSMT4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1114789"/>
                        <a:ext cx="29972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516088"/>
              </p:ext>
            </p:extLst>
          </p:nvPr>
        </p:nvGraphicFramePr>
        <p:xfrm>
          <a:off x="3798241" y="2318114"/>
          <a:ext cx="2019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11320" imgH="466200" progId="Equation.DSMT4">
                  <p:embed/>
                </p:oleObj>
              </mc:Choice>
              <mc:Fallback>
                <p:oleObj name="Equation" r:id="rId6" imgW="2011320" imgH="466200" progId="Equation.DSMT4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8241" y="2318114"/>
                        <a:ext cx="2019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899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Theorem: The Division Algorithm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591479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i="0" dirty="0">
                <a:solidFill>
                  <a:srgbClr val="000000"/>
                </a:solidFill>
              </a:rPr>
              <a:t>For polynomials </a:t>
            </a:r>
            <a:r>
              <a:rPr lang="en-US" i="1" dirty="0">
                <a:solidFill>
                  <a:srgbClr val="000000"/>
                </a:solidFill>
              </a:rPr>
              <a:t>P</a:t>
            </a:r>
            <a:r>
              <a:rPr lang="en-US" i="0" dirty="0">
                <a:solidFill>
                  <a:srgbClr val="000000"/>
                </a:solidFill>
              </a:rPr>
              <a:t> and </a:t>
            </a:r>
            <a:r>
              <a:rPr lang="en-US" i="1" dirty="0">
                <a:solidFill>
                  <a:srgbClr val="000000"/>
                </a:solidFill>
              </a:rPr>
              <a:t>D</a:t>
            </a:r>
            <a:r>
              <a:rPr lang="en-US" i="0" dirty="0">
                <a:solidFill>
                  <a:srgbClr val="000000"/>
                </a:solidFill>
              </a:rPr>
              <a:t>, the division algorithm gives</a:t>
            </a: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rgbClr val="000000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rgbClr val="000000"/>
              </a:solidFill>
            </a:endParaRPr>
          </a:p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rgbClr val="000000"/>
                </a:solidFill>
              </a:rPr>
              <a:t>where </a:t>
            </a:r>
            <a:r>
              <a:rPr lang="en-US" i="1" dirty="0">
                <a:solidFill>
                  <a:srgbClr val="000000"/>
                </a:solidFill>
              </a:rPr>
              <a:t>Q</a:t>
            </a:r>
            <a:r>
              <a:rPr lang="en-US" i="0" dirty="0">
                <a:solidFill>
                  <a:srgbClr val="000000"/>
                </a:solidFill>
              </a:rPr>
              <a:t> and </a:t>
            </a:r>
            <a:r>
              <a:rPr lang="en-US" i="1" dirty="0">
                <a:solidFill>
                  <a:srgbClr val="000000"/>
                </a:solidFill>
              </a:rPr>
              <a:t>R</a:t>
            </a:r>
            <a:r>
              <a:rPr lang="en-US" i="0" dirty="0">
                <a:solidFill>
                  <a:srgbClr val="000000"/>
                </a:solidFill>
              </a:rPr>
              <a:t> are polynomials and the </a:t>
            </a: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rgbClr val="C00000"/>
                </a:solidFill>
              </a:rPr>
              <a:t>degree of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R</a:t>
            </a:r>
            <a:r>
              <a:rPr lang="en-US" i="0" dirty="0">
                <a:solidFill>
                  <a:srgbClr val="C00000"/>
                </a:solidFill>
              </a:rPr>
              <a:t> &lt; </a:t>
            </a:r>
            <a:r>
              <a:rPr lang="en-US" b="1" i="0" dirty="0">
                <a:solidFill>
                  <a:srgbClr val="C00000"/>
                </a:solidFill>
              </a:rPr>
              <a:t>degree of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D</a:t>
            </a:r>
            <a:r>
              <a:rPr lang="en-US" i="0" dirty="0">
                <a:solidFill>
                  <a:srgbClr val="000000"/>
                </a:solidFill>
              </a:rPr>
              <a:t>.</a:t>
            </a:r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785133"/>
              </p:ext>
            </p:extLst>
          </p:nvPr>
        </p:nvGraphicFramePr>
        <p:xfrm>
          <a:off x="3168650" y="1841500"/>
          <a:ext cx="2806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7560" imgH="886680" progId="Equation.DSMT4">
                  <p:embed/>
                </p:oleObj>
              </mc:Choice>
              <mc:Fallback>
                <p:oleObj name="Equation" r:id="rId2" imgW="2797560" imgH="886680" progId="Equation.DSMT4">
                  <p:embed/>
                  <p:pic>
                    <p:nvPicPr>
                      <p:cNvPr id="0" name="Picture 3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8650" y="1841500"/>
                        <a:ext cx="28067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Simplify                        by using long </a:t>
            </a:r>
            <a:r>
              <a:rPr lang="en-US" sz="2800" dirty="0"/>
              <a:t>algorithm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</a:t>
            </a:r>
            <a:r>
              <a:rPr lang="en-US" dirty="0">
                <a:solidFill>
                  <a:schemeClr val="accent1"/>
                </a:solidFill>
              </a:rPr>
              <a:t>Using The Division Algorithm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912970"/>
              </p:ext>
            </p:extLst>
          </p:nvPr>
        </p:nvGraphicFramePr>
        <p:xfrm>
          <a:off x="1803400" y="1079500"/>
          <a:ext cx="17653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5360" imgH="914040" progId="Equation.DSMT4">
                  <p:embed/>
                </p:oleObj>
              </mc:Choice>
              <mc:Fallback>
                <p:oleObj name="Equation" r:id="rId2" imgW="1755360" imgH="914040" progId="Equation.DSMT4">
                  <p:embed/>
                  <p:pic>
                    <p:nvPicPr>
                      <p:cNvPr id="0" name="Picture 5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1079500"/>
                        <a:ext cx="1765300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05940"/>
              </p:ext>
            </p:extLst>
          </p:nvPr>
        </p:nvGraphicFramePr>
        <p:xfrm>
          <a:off x="1860550" y="3259138"/>
          <a:ext cx="2730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15120" imgH="749520" progId="Equation.DSMT4">
                  <p:embed/>
                </p:oleObj>
              </mc:Choice>
              <mc:Fallback>
                <p:oleObj name="Equation" r:id="rId4" imgW="2715120" imgH="749520" progId="Equation.DSMT4">
                  <p:embed/>
                  <p:pic>
                    <p:nvPicPr>
                      <p:cNvPr id="0" name="Picture 5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0550" y="3259138"/>
                        <a:ext cx="273050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286000" y="2643322"/>
            <a:ext cx="184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Calculation</a:t>
            </a:r>
            <a:endParaRPr lang="en-US" sz="2800" b="1" i="1" dirty="0">
              <a:latin typeface="Calibri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60260" y="2643322"/>
            <a:ext cx="1947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Explanation</a:t>
            </a:r>
            <a:endParaRPr lang="en-US" sz="2800" dirty="0"/>
          </a:p>
        </p:txBody>
      </p:sp>
      <p:sp>
        <p:nvSpPr>
          <p:cNvPr id="25" name="Rectangle 24"/>
          <p:cNvSpPr/>
          <p:nvPr/>
        </p:nvSpPr>
        <p:spPr>
          <a:xfrm>
            <a:off x="457200" y="3329122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1: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260260" y="3329122"/>
            <a:ext cx="342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Write both polynomials in order of descending powers. </a:t>
            </a:r>
            <a:r>
              <a:rPr lang="en-US" sz="2000" b="1" dirty="0">
                <a:solidFill>
                  <a:srgbClr val="008080"/>
                </a:solidFill>
                <a:latin typeface="Calibri" pitchFamily="34" charset="0"/>
              </a:rPr>
              <a:t>If any powers are missing, fill in with 0s.</a:t>
            </a:r>
            <a:endParaRPr lang="en-US" sz="2000" b="1" i="1" dirty="0">
              <a:solidFill>
                <a:srgbClr val="00808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Using The Division Algorithm (cont.)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29200" y="3877112"/>
            <a:ext cx="3657600" cy="199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Multiply 3</a:t>
            </a:r>
            <a:r>
              <a:rPr lang="en-US" sz="2000" i="1" dirty="0">
                <a:solidFill>
                  <a:srgbClr val="00808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 times (2</a:t>
            </a:r>
            <a:r>
              <a:rPr lang="en-US" sz="2000" i="1" dirty="0">
                <a:solidFill>
                  <a:srgbClr val="00808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 </a:t>
            </a:r>
            <a:r>
              <a:rPr lang="en-US" sz="2000" dirty="0">
                <a:solidFill>
                  <a:srgbClr val="00808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 1) and write the terms of the product, </a:t>
            </a:r>
          </a:p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6</a:t>
            </a:r>
            <a:r>
              <a:rPr lang="en-US" sz="2000" i="1" dirty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en-US" sz="2000" baseline="30000" dirty="0">
                <a:solidFill>
                  <a:srgbClr val="FF0000"/>
                </a:solidFill>
                <a:latin typeface="Calibri" pitchFamily="34" charset="0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3</a:t>
            </a:r>
            <a:r>
              <a:rPr lang="en-US" sz="2000" i="1" dirty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, under the like terms in the dividend. Use a negative sign to indicate that the product is to be subtracted.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3962400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3:</a:t>
            </a:r>
          </a:p>
        </p:txBody>
      </p:sp>
      <p:graphicFrame>
        <p:nvGraphicFramePr>
          <p:cNvPr id="1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168216"/>
              </p:ext>
            </p:extLst>
          </p:nvPr>
        </p:nvGraphicFramePr>
        <p:xfrm>
          <a:off x="2549525" y="4521200"/>
          <a:ext cx="1790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82720" imgH="712800" progId="Equation.DSMT4">
                  <p:embed/>
                </p:oleObj>
              </mc:Choice>
              <mc:Fallback>
                <p:oleObj name="Equation" r:id="rId2" imgW="1782720" imgH="712800" progId="Equation.DSMT4">
                  <p:embed/>
                  <p:pic>
                    <p:nvPicPr>
                      <p:cNvPr id="0" name="Picture 6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9525" y="4521200"/>
                        <a:ext cx="1790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65276"/>
              </p:ext>
            </p:extLst>
          </p:nvPr>
        </p:nvGraphicFramePr>
        <p:xfrm>
          <a:off x="1770063" y="3900488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25360" imgH="749520" progId="Equation.DSMT4">
                  <p:embed/>
                </p:oleObj>
              </mc:Choice>
              <mc:Fallback>
                <p:oleObj name="Equation" r:id="rId4" imgW="2925360" imgH="749520" progId="Equation.DSMT4">
                  <p:embed/>
                  <p:pic>
                    <p:nvPicPr>
                      <p:cNvPr id="0" name="Picture 6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3900488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582400"/>
              </p:ext>
            </p:extLst>
          </p:nvPr>
        </p:nvGraphicFramePr>
        <p:xfrm>
          <a:off x="3803070" y="3594997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0835" imgH="291973" progId="Equation.DSMT4">
                  <p:embed/>
                </p:oleObj>
              </mc:Choice>
              <mc:Fallback>
                <p:oleObj name="Equation" r:id="rId6" imgW="380835" imgH="291973" progId="Equation.DSMT4">
                  <p:embed/>
                  <p:pic>
                    <p:nvPicPr>
                      <p:cNvPr id="0" name="Picture 6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3070" y="3594997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887432"/>
              </p:ext>
            </p:extLst>
          </p:nvPr>
        </p:nvGraphicFramePr>
        <p:xfrm>
          <a:off x="5027613" y="1797050"/>
          <a:ext cx="2811462" cy="139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960" imgH="1384200" progId="Equation.DSMT4">
                  <p:embed/>
                </p:oleObj>
              </mc:Choice>
              <mc:Fallback>
                <p:oleObj name="Equation" r:id="rId8" imgW="2793960" imgH="1384200" progId="Equation.DSMT4">
                  <p:embed/>
                  <p:pic>
                    <p:nvPicPr>
                      <p:cNvPr id="0" name="Picture 6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613" y="1797050"/>
                        <a:ext cx="2811462" cy="1398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361416"/>
              </p:ext>
            </p:extLst>
          </p:nvPr>
        </p:nvGraphicFramePr>
        <p:xfrm>
          <a:off x="1697038" y="2043113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25360" imgH="749520" progId="Equation.DSMT4">
                  <p:embed/>
                </p:oleObj>
              </mc:Choice>
              <mc:Fallback>
                <p:oleObj name="Equation" r:id="rId10" imgW="2925360" imgH="749520" progId="Equation.DSMT4">
                  <p:embed/>
                  <p:pic>
                    <p:nvPicPr>
                      <p:cNvPr id="0" name="Picture 6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038" y="2043113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155128"/>
              </p:ext>
            </p:extLst>
          </p:nvPr>
        </p:nvGraphicFramePr>
        <p:xfrm>
          <a:off x="3721100" y="1729653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3760" imgH="264960" progId="Equation.DSMT4">
                  <p:embed/>
                </p:oleObj>
              </mc:Choice>
              <mc:Fallback>
                <p:oleObj name="Equation" r:id="rId11" imgW="383760" imgH="264960" progId="Equation.DSMT4">
                  <p:embed/>
                  <p:pic>
                    <p:nvPicPr>
                      <p:cNvPr id="0" name="Picture 6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1729653"/>
                        <a:ext cx="393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57200" y="2127941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2: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286000" y="1143000"/>
            <a:ext cx="184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Calculation</a:t>
            </a:r>
            <a:endParaRPr lang="en-US" sz="2800" b="1" i="1" dirty="0">
              <a:latin typeface="Calibri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260260" y="1143000"/>
            <a:ext cx="1947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Explanation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8"/>
          <p:cNvSpPr>
            <a:spLocks noChangeShapeType="1"/>
          </p:cNvSpPr>
          <p:nvPr/>
        </p:nvSpPr>
        <p:spPr bwMode="auto">
          <a:xfrm flipH="1">
            <a:off x="4724400" y="4845336"/>
            <a:ext cx="14748" cy="717264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4368820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5: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2138351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4:</a:t>
            </a:r>
          </a:p>
        </p:txBody>
      </p:sp>
      <p:sp>
        <p:nvSpPr>
          <p:cNvPr id="9" name="Rectangle 8"/>
          <p:cNvSpPr/>
          <p:nvPr/>
        </p:nvSpPr>
        <p:spPr>
          <a:xfrm>
            <a:off x="5257800" y="2212618"/>
            <a:ext cx="3301225" cy="759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Subtract 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6</a:t>
            </a:r>
            <a:r>
              <a:rPr lang="en-US" sz="2000" i="1" dirty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en-US" sz="2000" baseline="30000" dirty="0">
                <a:solidFill>
                  <a:srgbClr val="FF0000"/>
                </a:solidFill>
                <a:latin typeface="Calibri" pitchFamily="34" charset="0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3</a:t>
            </a:r>
            <a:r>
              <a:rPr lang="en-US" sz="2000" i="1" dirty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by changing </a:t>
            </a:r>
          </a:p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signs and adding.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57800" y="4495800"/>
            <a:ext cx="2171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1200"/>
              </a:spcBef>
              <a:spcAft>
                <a:spcPct val="0"/>
              </a:spcAft>
              <a:defRPr/>
            </a:pPr>
            <a:r>
              <a:rPr lang="en-US" sz="2000" dirty="0">
                <a:solidFill>
                  <a:srgbClr val="008080"/>
                </a:solidFill>
              </a:rPr>
              <a:t>Bring down the </a:t>
            </a:r>
            <a:r>
              <a:rPr lang="en-US" sz="20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>
                <a:solidFill>
                  <a:srgbClr val="008080"/>
                </a:solidFill>
              </a:rPr>
              <a:t>.</a:t>
            </a:r>
          </a:p>
        </p:txBody>
      </p:sp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243877"/>
              </p:ext>
            </p:extLst>
          </p:nvPr>
        </p:nvGraphicFramePr>
        <p:xfrm>
          <a:off x="2590800" y="2689225"/>
          <a:ext cx="1574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3120" imgH="557640" progId="Equation.DSMT4">
                  <p:embed/>
                </p:oleObj>
              </mc:Choice>
              <mc:Fallback>
                <p:oleObj name="Equation" r:id="rId2" imgW="1563120" imgH="557640" progId="Equation.DSMT4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689225"/>
                        <a:ext cx="1574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535286"/>
              </p:ext>
            </p:extLst>
          </p:nvPr>
        </p:nvGraphicFramePr>
        <p:xfrm>
          <a:off x="3505200" y="3276600"/>
          <a:ext cx="635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1360" imgH="264960" progId="Equation.DSMT4">
                  <p:embed/>
                </p:oleObj>
              </mc:Choice>
              <mc:Fallback>
                <p:oleObj name="Equation" r:id="rId4" imgW="621360" imgH="264960" progId="Equation.DSMT4">
                  <p:embed/>
                  <p:pic>
                    <p:nvPicPr>
                      <p:cNvPr id="0" name="Picture 6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276600"/>
                        <a:ext cx="635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403826"/>
              </p:ext>
            </p:extLst>
          </p:nvPr>
        </p:nvGraphicFramePr>
        <p:xfrm>
          <a:off x="1714500" y="2052638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25360" imgH="749520" progId="Equation.DSMT4">
                  <p:embed/>
                </p:oleObj>
              </mc:Choice>
              <mc:Fallback>
                <p:oleObj name="Equation" r:id="rId6" imgW="2925360" imgH="749520" progId="Equation.DSMT4">
                  <p:embed/>
                  <p:pic>
                    <p:nvPicPr>
                      <p:cNvPr id="0" name="Picture 6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052638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542741"/>
              </p:ext>
            </p:extLst>
          </p:nvPr>
        </p:nvGraphicFramePr>
        <p:xfrm>
          <a:off x="3763962" y="1754188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3760" imgH="264960" progId="Equation.DSMT4">
                  <p:embed/>
                </p:oleObj>
              </mc:Choice>
              <mc:Fallback>
                <p:oleObj name="Equation" r:id="rId8" imgW="383760" imgH="264960" progId="Equation.DSMT4">
                  <p:embed/>
                  <p:pic>
                    <p:nvPicPr>
                      <p:cNvPr id="0" name="Picture 6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3962" y="1754188"/>
                        <a:ext cx="393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125149"/>
              </p:ext>
            </p:extLst>
          </p:nvPr>
        </p:nvGraphicFramePr>
        <p:xfrm>
          <a:off x="2590800" y="4935538"/>
          <a:ext cx="1574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63120" imgH="557640" progId="Equation.DSMT4">
                  <p:embed/>
                </p:oleObj>
              </mc:Choice>
              <mc:Fallback>
                <p:oleObj name="Equation" r:id="rId10" imgW="1563120" imgH="557640" progId="Equation.DSMT4">
                  <p:embed/>
                  <p:pic>
                    <p:nvPicPr>
                      <p:cNvPr id="0" name="Picture 6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935538"/>
                        <a:ext cx="1574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06387"/>
              </p:ext>
            </p:extLst>
          </p:nvPr>
        </p:nvGraphicFramePr>
        <p:xfrm>
          <a:off x="3581400" y="5562600"/>
          <a:ext cx="635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1360" imgH="264960" progId="Equation.DSMT4">
                  <p:embed/>
                </p:oleObj>
              </mc:Choice>
              <mc:Fallback>
                <p:oleObj name="Equation" r:id="rId12" imgW="621360" imgH="264960" progId="Equation.DSMT4">
                  <p:embed/>
                  <p:pic>
                    <p:nvPicPr>
                      <p:cNvPr id="0" name="Picture 6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562600"/>
                        <a:ext cx="635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850374"/>
              </p:ext>
            </p:extLst>
          </p:nvPr>
        </p:nvGraphicFramePr>
        <p:xfrm>
          <a:off x="1712912" y="4283075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25360" imgH="749520" progId="Equation.DSMT4">
                  <p:embed/>
                </p:oleObj>
              </mc:Choice>
              <mc:Fallback>
                <p:oleObj name="Equation" r:id="rId14" imgW="2925360" imgH="749520" progId="Equation.DSMT4">
                  <p:embed/>
                  <p:pic>
                    <p:nvPicPr>
                      <p:cNvPr id="0" name="Picture 6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912" y="4283075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593312"/>
              </p:ext>
            </p:extLst>
          </p:nvPr>
        </p:nvGraphicFramePr>
        <p:xfrm>
          <a:off x="3778392" y="3954026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35" imgH="291973" progId="Equation.DSMT4">
                  <p:embed/>
                </p:oleObj>
              </mc:Choice>
              <mc:Fallback>
                <p:oleObj name="Equation" r:id="rId15" imgW="380835" imgH="291973" progId="Equation.DSMT4">
                  <p:embed/>
                  <p:pic>
                    <p:nvPicPr>
                      <p:cNvPr id="0" name="Picture 6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392" y="3954026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900820"/>
              </p:ext>
            </p:extLst>
          </p:nvPr>
        </p:nvGraphicFramePr>
        <p:xfrm>
          <a:off x="4267200" y="5562600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83760" imgH="264960" progId="Equation.DSMT4">
                  <p:embed/>
                </p:oleObj>
              </mc:Choice>
              <mc:Fallback>
                <p:oleObj name="Equation" r:id="rId17" imgW="383760" imgH="264960" progId="Equation.DSMT4">
                  <p:embed/>
                  <p:pic>
                    <p:nvPicPr>
                      <p:cNvPr id="0" name="Picture 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5562600"/>
                        <a:ext cx="393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2286000" y="1229380"/>
            <a:ext cx="184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Calculation</a:t>
            </a:r>
            <a:endParaRPr lang="en-US" sz="2800" b="1" i="1" dirty="0">
              <a:latin typeface="Calibri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260260" y="1229380"/>
            <a:ext cx="1947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Explanation</a:t>
            </a:r>
            <a:endParaRPr lang="en-US" sz="2800" dirty="0"/>
          </a:p>
        </p:txBody>
      </p:sp>
      <p:sp>
        <p:nvSpPr>
          <p:cNvPr id="22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Using The Division Algorithm (cont.)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Using The Division Algorithm (cont.)</a:t>
            </a:r>
          </a:p>
        </p:txBody>
      </p:sp>
      <p:graphicFrame>
        <p:nvGraphicFramePr>
          <p:cNvPr id="7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718508"/>
              </p:ext>
            </p:extLst>
          </p:nvPr>
        </p:nvGraphicFramePr>
        <p:xfrm>
          <a:off x="5276850" y="1905000"/>
          <a:ext cx="27178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06120" imgH="1343880" progId="Equation.DSMT4">
                  <p:embed/>
                </p:oleObj>
              </mc:Choice>
              <mc:Fallback>
                <p:oleObj name="Equation" r:id="rId2" imgW="2706120" imgH="1343880" progId="Equation.DSMT4">
                  <p:embed/>
                  <p:pic>
                    <p:nvPicPr>
                      <p:cNvPr id="0" name="Picture 8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6850" y="1905000"/>
                        <a:ext cx="2717800" cy="135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57200" y="1915180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6:</a:t>
            </a:r>
          </a:p>
        </p:txBody>
      </p:sp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366415"/>
              </p:ext>
            </p:extLst>
          </p:nvPr>
        </p:nvGraphicFramePr>
        <p:xfrm>
          <a:off x="2646363" y="2359025"/>
          <a:ext cx="1574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63120" imgH="557640" progId="Equation.DSMT4">
                  <p:embed/>
                </p:oleObj>
              </mc:Choice>
              <mc:Fallback>
                <p:oleObj name="Equation" r:id="rId4" imgW="1563120" imgH="557640" progId="Equation.DSMT4">
                  <p:embed/>
                  <p:pic>
                    <p:nvPicPr>
                      <p:cNvPr id="0" name="Picture 8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363" y="2359025"/>
                        <a:ext cx="1574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288977"/>
              </p:ext>
            </p:extLst>
          </p:nvPr>
        </p:nvGraphicFramePr>
        <p:xfrm>
          <a:off x="3505200" y="2987675"/>
          <a:ext cx="1155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2640" imgH="356400" progId="Equation.DSMT4">
                  <p:embed/>
                </p:oleObj>
              </mc:Choice>
              <mc:Fallback>
                <p:oleObj name="Equation" r:id="rId6" imgW="1142640" imgH="356400" progId="Equation.DSMT4">
                  <p:embed/>
                  <p:pic>
                    <p:nvPicPr>
                      <p:cNvPr id="0" name="Picture 8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987675"/>
                        <a:ext cx="1155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989012"/>
              </p:ext>
            </p:extLst>
          </p:nvPr>
        </p:nvGraphicFramePr>
        <p:xfrm>
          <a:off x="1754188" y="1828800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25360" imgH="749520" progId="Equation.DSMT4">
                  <p:embed/>
                </p:oleObj>
              </mc:Choice>
              <mc:Fallback>
                <p:oleObj name="Equation" r:id="rId8" imgW="2925360" imgH="749520" progId="Equation.DSMT4">
                  <p:embed/>
                  <p:pic>
                    <p:nvPicPr>
                      <p:cNvPr id="0" name="Picture 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4188" y="1828800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126097"/>
              </p:ext>
            </p:extLst>
          </p:nvPr>
        </p:nvGraphicFramePr>
        <p:xfrm>
          <a:off x="4254500" y="1530350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3760" imgH="264960" progId="Equation.DSMT4">
                  <p:embed/>
                </p:oleObj>
              </mc:Choice>
              <mc:Fallback>
                <p:oleObj name="Equation" r:id="rId10" imgW="383760" imgH="264960" progId="Equation.DSMT4">
                  <p:embed/>
                  <p:pic>
                    <p:nvPicPr>
                      <p:cNvPr id="0" name="Picture 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0" y="1530350"/>
                        <a:ext cx="393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878520"/>
              </p:ext>
            </p:extLst>
          </p:nvPr>
        </p:nvGraphicFramePr>
        <p:xfrm>
          <a:off x="3821545" y="1524000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80835" imgH="291973" progId="Equation.DSMT4">
                  <p:embed/>
                </p:oleObj>
              </mc:Choice>
              <mc:Fallback>
                <p:oleObj name="Equation" r:id="rId12" imgW="380835" imgH="291973" progId="Equation.DSMT4">
                  <p:embed/>
                  <p:pic>
                    <p:nvPicPr>
                      <p:cNvPr id="0" name="Picture 8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1545" y="1524000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5181600" y="3928408"/>
            <a:ext cx="358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Multiply </a:t>
            </a:r>
            <a:r>
              <a:rPr lang="en-US" sz="2000" dirty="0">
                <a:solidFill>
                  <a:srgbClr val="00808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2 times (2</a:t>
            </a:r>
            <a:r>
              <a:rPr lang="en-US" sz="2000" i="1" dirty="0">
                <a:solidFill>
                  <a:srgbClr val="00808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 </a:t>
            </a:r>
            <a:r>
              <a:rPr lang="en-US" sz="2000" dirty="0">
                <a:solidFill>
                  <a:srgbClr val="00808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 1) and write the terms of the product, </a:t>
            </a:r>
            <a:r>
              <a:rPr lang="en-US" sz="20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4</a:t>
            </a:r>
            <a:r>
              <a:rPr lang="en-US" sz="2000" i="1" dirty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+ 2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, under the like terms in the expression </a:t>
            </a:r>
            <a:r>
              <a:rPr lang="en-US" sz="2000" dirty="0">
                <a:solidFill>
                  <a:srgbClr val="00808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4</a:t>
            </a:r>
            <a:r>
              <a:rPr lang="en-US" sz="2000" i="1" dirty="0">
                <a:solidFill>
                  <a:srgbClr val="008080"/>
                </a:solidFill>
                <a:latin typeface="Calibri" pitchFamily="34" charset="0"/>
              </a:rPr>
              <a:t>x </a:t>
            </a:r>
            <a:r>
              <a:rPr lang="en-US" sz="2000" dirty="0">
                <a:solidFill>
                  <a:srgbClr val="00808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 2.  Use a negative sign to indicate that the product is to be subtracted.</a:t>
            </a:r>
            <a:endParaRPr lang="en-US" sz="2000" dirty="0">
              <a:solidFill>
                <a:srgbClr val="008080"/>
              </a:solidFill>
            </a:endParaRPr>
          </a:p>
        </p:txBody>
      </p:sp>
      <p:graphicFrame>
        <p:nvGraphicFramePr>
          <p:cNvPr id="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166294"/>
              </p:ext>
            </p:extLst>
          </p:nvPr>
        </p:nvGraphicFramePr>
        <p:xfrm>
          <a:off x="2638425" y="4389438"/>
          <a:ext cx="1574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63120" imgH="557640" progId="Equation.DSMT4">
                  <p:embed/>
                </p:oleObj>
              </mc:Choice>
              <mc:Fallback>
                <p:oleObj name="Equation" r:id="rId14" imgW="1563120" imgH="557640" progId="Equation.DSMT4">
                  <p:embed/>
                  <p:pic>
                    <p:nvPicPr>
                      <p:cNvPr id="0" name="Picture 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4389438"/>
                        <a:ext cx="1574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324254"/>
              </p:ext>
            </p:extLst>
          </p:nvPr>
        </p:nvGraphicFramePr>
        <p:xfrm>
          <a:off x="3451225" y="5048250"/>
          <a:ext cx="1219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06720" imgH="356400" progId="Equation.DSMT4">
                  <p:embed/>
                </p:oleObj>
              </mc:Choice>
              <mc:Fallback>
                <p:oleObj name="Equation" r:id="rId15" imgW="1206720" imgH="356400" progId="Equation.DSMT4">
                  <p:embed/>
                  <p:pic>
                    <p:nvPicPr>
                      <p:cNvPr id="0" name="Picture 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5048250"/>
                        <a:ext cx="1219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145993"/>
              </p:ext>
            </p:extLst>
          </p:nvPr>
        </p:nvGraphicFramePr>
        <p:xfrm>
          <a:off x="1746250" y="3765550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25360" imgH="749520" progId="Equation.DSMT4">
                  <p:embed/>
                </p:oleObj>
              </mc:Choice>
              <mc:Fallback>
                <p:oleObj name="Equation" r:id="rId17" imgW="2925360" imgH="749520" progId="Equation.DSMT4">
                  <p:embed/>
                  <p:pic>
                    <p:nvPicPr>
                      <p:cNvPr id="0" name="Picture 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250" y="3765550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989417"/>
              </p:ext>
            </p:extLst>
          </p:nvPr>
        </p:nvGraphicFramePr>
        <p:xfrm>
          <a:off x="4262438" y="3490913"/>
          <a:ext cx="4032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93480" imgH="279360" progId="Equation.DSMT4">
                  <p:embed/>
                </p:oleObj>
              </mc:Choice>
              <mc:Fallback>
                <p:oleObj name="Equation" r:id="rId18" imgW="393480" imgH="279360" progId="Equation.DSMT4">
                  <p:embed/>
                  <p:pic>
                    <p:nvPicPr>
                      <p:cNvPr id="0" name="Picture 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2438" y="3490913"/>
                        <a:ext cx="403225" cy="29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004290"/>
              </p:ext>
            </p:extLst>
          </p:nvPr>
        </p:nvGraphicFramePr>
        <p:xfrm>
          <a:off x="3803070" y="3490755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80835" imgH="291973" progId="Equation.DSMT4">
                  <p:embed/>
                </p:oleObj>
              </mc:Choice>
              <mc:Fallback>
                <p:oleObj name="Equation" r:id="rId20" imgW="380835" imgH="291973" progId="Equation.DSMT4">
                  <p:embed/>
                  <p:pic>
                    <p:nvPicPr>
                      <p:cNvPr id="0" name="Picture 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3070" y="3490755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737199"/>
              </p:ext>
            </p:extLst>
          </p:nvPr>
        </p:nvGraphicFramePr>
        <p:xfrm>
          <a:off x="2984500" y="5434013"/>
          <a:ext cx="1865313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54000" imgH="545760" progId="Equation.DSMT4">
                  <p:embed/>
                </p:oleObj>
              </mc:Choice>
              <mc:Fallback>
                <p:oleObj name="Equation" r:id="rId21" imgW="1854000" imgH="545760" progId="Equation.DSMT4">
                  <p:embed/>
                  <p:pic>
                    <p:nvPicPr>
                      <p:cNvPr id="0" name="Picture 8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500" y="5434013"/>
                        <a:ext cx="1865313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57200" y="3827208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7: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286000" y="1000780"/>
            <a:ext cx="184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Calculation</a:t>
            </a:r>
            <a:endParaRPr lang="en-US" sz="2800" b="1" i="1" dirty="0">
              <a:latin typeface="Calibri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60260" y="1000780"/>
            <a:ext cx="1947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Explanation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058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Using The Division Algorithm (cont.)</a:t>
            </a: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538842"/>
              </p:ext>
            </p:extLst>
          </p:nvPr>
        </p:nvGraphicFramePr>
        <p:xfrm>
          <a:off x="2559050" y="2744788"/>
          <a:ext cx="1574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3120" imgH="557640" progId="Equation.DSMT4">
                  <p:embed/>
                </p:oleObj>
              </mc:Choice>
              <mc:Fallback>
                <p:oleObj name="Equation" r:id="rId2" imgW="1563120" imgH="557640" progId="Equation.DSMT4">
                  <p:embed/>
                  <p:pic>
                    <p:nvPicPr>
                      <p:cNvPr id="0" name="Picture 4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9050" y="2744788"/>
                        <a:ext cx="15748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545170"/>
              </p:ext>
            </p:extLst>
          </p:nvPr>
        </p:nvGraphicFramePr>
        <p:xfrm>
          <a:off x="3371850" y="3403600"/>
          <a:ext cx="1219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06720" imgH="356400" progId="Equation.DSMT4">
                  <p:embed/>
                </p:oleObj>
              </mc:Choice>
              <mc:Fallback>
                <p:oleObj name="Equation" r:id="rId4" imgW="1206720" imgH="356400" progId="Equation.DSMT4">
                  <p:embed/>
                  <p:pic>
                    <p:nvPicPr>
                      <p:cNvPr id="0" name="Picture 4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1850" y="3403600"/>
                        <a:ext cx="1219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670161"/>
              </p:ext>
            </p:extLst>
          </p:nvPr>
        </p:nvGraphicFramePr>
        <p:xfrm>
          <a:off x="3336573" y="3784600"/>
          <a:ext cx="1308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98160" imgH="530280" progId="Equation.DSMT4">
                  <p:embed/>
                </p:oleObj>
              </mc:Choice>
              <mc:Fallback>
                <p:oleObj name="Equation" r:id="rId6" imgW="1298160" imgH="530280" progId="Equation.DSMT4">
                  <p:embed/>
                  <p:pic>
                    <p:nvPicPr>
                      <p:cNvPr id="0" name="Picture 4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6573" y="3784600"/>
                        <a:ext cx="13081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202384"/>
              </p:ext>
            </p:extLst>
          </p:nvPr>
        </p:nvGraphicFramePr>
        <p:xfrm>
          <a:off x="4180182" y="4379913"/>
          <a:ext cx="4445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29480" imgH="356400" progId="Equation.DSMT4">
                  <p:embed/>
                </p:oleObj>
              </mc:Choice>
              <mc:Fallback>
                <p:oleObj name="Equation" r:id="rId8" imgW="429480" imgH="356400" progId="Equation.DSMT4">
                  <p:embed/>
                  <p:pic>
                    <p:nvPicPr>
                      <p:cNvPr id="0" name="Picture 4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0182" y="4379913"/>
                        <a:ext cx="4445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734027"/>
              </p:ext>
            </p:extLst>
          </p:nvPr>
        </p:nvGraphicFramePr>
        <p:xfrm>
          <a:off x="1652588" y="2092325"/>
          <a:ext cx="2933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925360" imgH="749520" progId="Equation.DSMT4">
                  <p:embed/>
                </p:oleObj>
              </mc:Choice>
              <mc:Fallback>
                <p:oleObj name="Equation" r:id="rId10" imgW="2925360" imgH="749520" progId="Equation.DSMT4">
                  <p:embed/>
                  <p:pic>
                    <p:nvPicPr>
                      <p:cNvPr id="0" name="Picture 4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2092325"/>
                        <a:ext cx="2933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877581"/>
              </p:ext>
            </p:extLst>
          </p:nvPr>
        </p:nvGraphicFramePr>
        <p:xfrm>
          <a:off x="3699165" y="1787882"/>
          <a:ext cx="38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80835" imgH="291973" progId="Equation.DSMT4">
                  <p:embed/>
                </p:oleObj>
              </mc:Choice>
              <mc:Fallback>
                <p:oleObj name="Equation" r:id="rId12" imgW="380835" imgH="291973" progId="Equation.DSMT4">
                  <p:embed/>
                  <p:pic>
                    <p:nvPicPr>
                      <p:cNvPr id="0" name="Picture 4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9165" y="1787882"/>
                        <a:ext cx="38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636026"/>
              </p:ext>
            </p:extLst>
          </p:nvPr>
        </p:nvGraphicFramePr>
        <p:xfrm>
          <a:off x="4095170" y="1793875"/>
          <a:ext cx="469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56840" imgH="264960" progId="Equation.DSMT4">
                  <p:embed/>
                </p:oleObj>
              </mc:Choice>
              <mc:Fallback>
                <p:oleObj name="Equation" r:id="rId14" imgW="456840" imgH="264960" progId="Equation.DSMT4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170" y="1793875"/>
                        <a:ext cx="469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57200" y="2175384"/>
            <a:ext cx="1212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Step 8: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0038" y="2198018"/>
            <a:ext cx="32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Subtract </a:t>
            </a:r>
            <a:r>
              <a:rPr lang="en-US" sz="20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4</a:t>
            </a:r>
            <a:r>
              <a:rPr lang="en-US" sz="2000" i="1" dirty="0">
                <a:solidFill>
                  <a:srgbClr val="FF0000"/>
                </a:solidFill>
                <a:latin typeface="Calibri" pitchFamily="34" charset="0"/>
              </a:rPr>
              <a:t>x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+ 2 </a:t>
            </a:r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by changing signs and adding.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" y="4989493"/>
            <a:ext cx="82296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Thus, the quotient is </a:t>
            </a:r>
            <a:r>
              <a:rPr lang="en-US" sz="2800" dirty="0">
                <a:solidFill>
                  <a:srgbClr val="FF0008"/>
                </a:solidFill>
              </a:rPr>
              <a:t>3</a:t>
            </a:r>
            <a:r>
              <a:rPr lang="en-US" sz="2800" i="1" dirty="0">
                <a:solidFill>
                  <a:srgbClr val="FF0008"/>
                </a:solidFill>
              </a:rPr>
              <a:t>x</a:t>
            </a:r>
            <a:r>
              <a:rPr lang="en-US" sz="2800" dirty="0">
                <a:solidFill>
                  <a:srgbClr val="FF0008"/>
                </a:solidFill>
              </a:rPr>
              <a:t> </a:t>
            </a:r>
            <a:r>
              <a:rPr lang="en-US" sz="2800" dirty="0">
                <a:solidFill>
                  <a:srgbClr val="FF0008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FF0008"/>
                </a:solidFill>
              </a:rPr>
              <a:t> 2</a:t>
            </a:r>
            <a:r>
              <a:rPr lang="en-US" sz="2800" dirty="0"/>
              <a:t> and the remainder is </a:t>
            </a:r>
            <a:r>
              <a:rPr lang="en-US" sz="2800" dirty="0">
                <a:solidFill>
                  <a:srgbClr val="FF0008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FF0008"/>
                </a:solidFill>
              </a:rPr>
              <a:t>4</a:t>
            </a:r>
            <a:r>
              <a:rPr lang="en-US" sz="2800" dirty="0"/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286000" y="1229380"/>
            <a:ext cx="184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350"/>
              </a:spcBef>
              <a:spcAft>
                <a:spcPct val="0"/>
              </a:spcAft>
            </a:pPr>
            <a:r>
              <a:rPr lang="en-US" sz="2800" b="1" dirty="0">
                <a:latin typeface="Calibri" pitchFamily="34" charset="0"/>
              </a:rPr>
              <a:t>Calculation</a:t>
            </a:r>
            <a:endParaRPr lang="en-US" sz="2800" b="1" i="1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60260" y="1229380"/>
            <a:ext cx="1947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Explanation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9EE8E7-053D-4626-B949-B164B5C29B08}"/>
</file>

<file path=customXml/itemProps2.xml><?xml version="1.0" encoding="utf-8"?>
<ds:datastoreItem xmlns:ds="http://schemas.openxmlformats.org/officeDocument/2006/customXml" ds:itemID="{E705F192-0EC4-49AA-B6AD-53C242BC33BA}"/>
</file>

<file path=customXml/itemProps3.xml><?xml version="1.0" encoding="utf-8"?>
<ds:datastoreItem xmlns:ds="http://schemas.openxmlformats.org/officeDocument/2006/customXml" ds:itemID="{49F92348-82AC-44DE-83D8-7C291CE7C049}"/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482</Words>
  <Application>Microsoft Office PowerPoint</Application>
  <PresentationFormat>On-screen Show (4:3)</PresentationFormat>
  <Paragraphs>74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Courier New</vt:lpstr>
      <vt:lpstr>Symbol</vt:lpstr>
      <vt:lpstr>Office Theme</vt:lpstr>
      <vt:lpstr>Equation</vt:lpstr>
      <vt:lpstr>Section 7.8</vt:lpstr>
      <vt:lpstr>Example 1: Dividing by a Monomial</vt:lpstr>
      <vt:lpstr>Example 1: Dividing by a Monomial (cont.)</vt:lpstr>
      <vt:lpstr>Theorem: The Division Algorithm</vt:lpstr>
      <vt:lpstr>Example 2: Using The Division Algorithm</vt:lpstr>
      <vt:lpstr>Example 2: Using The Division Algorithm (cont.)</vt:lpstr>
      <vt:lpstr>Example 2: Using The Division Algorithm (cont.)</vt:lpstr>
      <vt:lpstr>Example 2: Using The Division Algorithm (cont.)</vt:lpstr>
      <vt:lpstr>Example 2: Using The Division Algorithm (cont.)</vt:lpstr>
      <vt:lpstr>Example 2: Using The Division Algorithm (cont.)</vt:lpstr>
      <vt:lpstr>Example 3: Using Long Division (Remainder 0)</vt:lpstr>
      <vt:lpstr>Example 4: Using Long Division (Terms Missing)</vt:lpstr>
      <vt:lpstr>Example 4: Using Long Division  (Terms Missing)(cont.)</vt:lpstr>
      <vt:lpstr>Example 4: Using Long Division  (Terms Missing)(cont.)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219</cp:revision>
  <dcterms:created xsi:type="dcterms:W3CDTF">2013-04-26T14:43:13Z</dcterms:created>
  <dcterms:modified xsi:type="dcterms:W3CDTF">2024-08-12T19:33:22Z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