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83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2D7D9F"/>
    <a:srgbClr val="FF00FF"/>
    <a:srgbClr val="000000"/>
    <a:srgbClr val="FFFFCC"/>
    <a:srgbClr val="008080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4660"/>
  </p:normalViewPr>
  <p:slideViewPr>
    <p:cSldViewPr>
      <p:cViewPr varScale="1">
        <p:scale>
          <a:sx n="82" d="100"/>
          <a:sy n="82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75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DAFE5-51A1-4CFC-BC58-3177697E29B4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A4BA0-5794-4BA3-87BF-38645FDD1D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3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4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4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0.emf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6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7.emf"/><Relationship Id="rId12" Type="http://schemas.openxmlformats.org/officeDocument/2006/relationships/oleObject" Target="../embeddings/oleObject36.bin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5" Type="http://schemas.openxmlformats.org/officeDocument/2006/relationships/image" Target="../media/image41.e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8.emf"/><Relationship Id="rId14" Type="http://schemas.openxmlformats.org/officeDocument/2006/relationships/oleObject" Target="../embeddings/oleObject37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4.emf"/><Relationship Id="rId12" Type="http://schemas.openxmlformats.org/officeDocument/2006/relationships/oleObject" Target="../embeddings/oleObject43.bin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6.emf"/><Relationship Id="rId5" Type="http://schemas.openxmlformats.org/officeDocument/2006/relationships/image" Target="../media/image43.e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2.e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6.e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6.4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Applications: Distance-Rate-Time, Number Problems, Amounts, and Cost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Note</a:t>
            </a:r>
          </a:p>
        </p:txBody>
      </p:sp>
      <p:sp>
        <p:nvSpPr>
          <p:cNvPr id="5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8158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5875" indent="-15875">
              <a:spcBef>
                <a:spcPct val="0"/>
              </a:spcBef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You should consider making tables similar to those illustrated in Examples 1, 2, and 4 when working with applications.  These tables can help you organize the information in a more understandable form.</a:t>
            </a:r>
            <a:r>
              <a:rPr lang="en-US" i="0" dirty="0"/>
              <a:t> </a:t>
            </a:r>
            <a:endParaRPr lang="en-US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89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Solving a Number Problem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sum of two numbers is </a:t>
            </a:r>
            <a:r>
              <a:rPr lang="en-US" i="0" dirty="0">
                <a:solidFill>
                  <a:srgbClr val="0000FF"/>
                </a:solidFill>
              </a:rPr>
              <a:t>80</a:t>
            </a:r>
            <a:r>
              <a:rPr lang="en-US" i="0" dirty="0">
                <a:solidFill>
                  <a:schemeClr val="tx1"/>
                </a:solidFill>
              </a:rPr>
              <a:t> and their difference is </a:t>
            </a:r>
            <a:r>
              <a:rPr lang="en-US" i="0" dirty="0">
                <a:solidFill>
                  <a:srgbClr val="0000FF"/>
                </a:solidFill>
              </a:rPr>
              <a:t>10</a:t>
            </a:r>
            <a:r>
              <a:rPr lang="en-US" i="0" dirty="0">
                <a:solidFill>
                  <a:schemeClr val="tx1"/>
                </a:solidFill>
              </a:rPr>
              <a:t>.  What are the two numbers?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	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one number 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	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the other number.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system of linear equations is as follows.</a:t>
            </a:r>
          </a:p>
        </p:txBody>
      </p:sp>
      <p:graphicFrame>
        <p:nvGraphicFramePr>
          <p:cNvPr id="153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625481"/>
              </p:ext>
            </p:extLst>
          </p:nvPr>
        </p:nvGraphicFramePr>
        <p:xfrm>
          <a:off x="1974850" y="4438650"/>
          <a:ext cx="1625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8200" imgH="1051200" progId="Equation.DSMT4">
                  <p:embed/>
                </p:oleObj>
              </mc:Choice>
              <mc:Fallback>
                <p:oleObj name="Equation" r:id="rId2" imgW="1618200" imgH="1051200" progId="Equation.DSMT4">
                  <p:embed/>
                  <p:pic>
                    <p:nvPicPr>
                      <p:cNvPr id="0" name="Picture 3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4438650"/>
                        <a:ext cx="1625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038600" y="4495800"/>
            <a:ext cx="1670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sum is 80.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5011992"/>
            <a:ext cx="2286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difference is 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Now use the addition method to solve the system.</a:t>
            </a:r>
          </a:p>
          <a:p>
            <a:endParaRPr lang="en-US" dirty="0"/>
          </a:p>
        </p:txBody>
      </p:sp>
      <p:sp>
        <p:nvSpPr>
          <p:cNvPr id="15362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Solving a Number Problem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15365" name="Object 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66748370"/>
              </p:ext>
            </p:extLst>
          </p:nvPr>
        </p:nvGraphicFramePr>
        <p:xfrm>
          <a:off x="2085975" y="2009775"/>
          <a:ext cx="14160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4320" imgH="923400" progId="Equation.DSMT4">
                  <p:embed/>
                </p:oleObj>
              </mc:Choice>
              <mc:Fallback>
                <p:oleObj name="Equation" r:id="rId2" imgW="1444320" imgH="923400" progId="Equation.DSMT4">
                  <p:embed/>
                  <p:pic>
                    <p:nvPicPr>
                      <p:cNvPr id="0" name="Picture 5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2009775"/>
                        <a:ext cx="14160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793864"/>
              </p:ext>
            </p:extLst>
          </p:nvPr>
        </p:nvGraphicFramePr>
        <p:xfrm>
          <a:off x="2070100" y="3054350"/>
          <a:ext cx="1422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7960" imgH="356400" progId="Equation.DSMT4">
                  <p:embed/>
                </p:oleObj>
              </mc:Choice>
              <mc:Fallback>
                <p:oleObj name="Equation" r:id="rId4" imgW="1407960" imgH="356400" progId="Equation.DSMT4">
                  <p:embed/>
                  <p:pic>
                    <p:nvPicPr>
                      <p:cNvPr id="0" name="Picture 5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3054350"/>
                        <a:ext cx="1422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506242"/>
              </p:ext>
            </p:extLst>
          </p:nvPr>
        </p:nvGraphicFramePr>
        <p:xfrm>
          <a:off x="2166938" y="3481388"/>
          <a:ext cx="1346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4520" imgH="356400" progId="Equation.DSMT4">
                  <p:embed/>
                </p:oleObj>
              </mc:Choice>
              <mc:Fallback>
                <p:oleObj name="Equation" r:id="rId6" imgW="1334520" imgH="356400" progId="Equation.DSMT4">
                  <p:embed/>
                  <p:pic>
                    <p:nvPicPr>
                      <p:cNvPr id="0" name="Picture 5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3481388"/>
                        <a:ext cx="1346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0" y="3896380"/>
            <a:ext cx="6639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Back substitute </a:t>
            </a:r>
            <a:r>
              <a:rPr lang="en-US" sz="2800" dirty="0">
                <a:solidFill>
                  <a:srgbClr val="FF00FF"/>
                </a:solidFill>
              </a:rPr>
              <a:t>45</a:t>
            </a:r>
            <a:r>
              <a:rPr lang="en-US" sz="2800" dirty="0"/>
              <a:t> for </a:t>
            </a:r>
            <a:r>
              <a:rPr lang="en-US" sz="2800" i="1" dirty="0"/>
              <a:t>x</a:t>
            </a:r>
            <a:r>
              <a:rPr lang="en-US" sz="2800" dirty="0"/>
              <a:t> in the first equation.</a:t>
            </a:r>
          </a:p>
        </p:txBody>
      </p:sp>
      <p:graphicFrame>
        <p:nvGraphicFramePr>
          <p:cNvPr id="41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258421"/>
              </p:ext>
            </p:extLst>
          </p:nvPr>
        </p:nvGraphicFramePr>
        <p:xfrm>
          <a:off x="2959100" y="4514850"/>
          <a:ext cx="1828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19080" imgH="356400" progId="Equation.DSMT4">
                  <p:embed/>
                </p:oleObj>
              </mc:Choice>
              <mc:Fallback>
                <p:oleObj name="Equation" r:id="rId8" imgW="1819080" imgH="356400" progId="Equation.DSMT4">
                  <p:embed/>
                  <p:pic>
                    <p:nvPicPr>
                      <p:cNvPr id="0" name="Picture 5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4514850"/>
                        <a:ext cx="1828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020039"/>
              </p:ext>
            </p:extLst>
          </p:nvPr>
        </p:nvGraphicFramePr>
        <p:xfrm>
          <a:off x="3740150" y="5035550"/>
          <a:ext cx="2324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13000" imgH="329040" progId="Equation.DSMT4">
                  <p:embed/>
                </p:oleObj>
              </mc:Choice>
              <mc:Fallback>
                <p:oleObj name="Equation" r:id="rId10" imgW="2313000" imgH="329040" progId="Equation.DSMT4">
                  <p:embed/>
                  <p:pic>
                    <p:nvPicPr>
                      <p:cNvPr id="0" name="Picture 5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5035550"/>
                        <a:ext cx="2324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5358928"/>
            <a:ext cx="4913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The two numbers are </a:t>
            </a:r>
            <a:r>
              <a:rPr lang="en-US" sz="2800" dirty="0">
                <a:solidFill>
                  <a:srgbClr val="FF0008"/>
                </a:solidFill>
              </a:rPr>
              <a:t>45 </a:t>
            </a:r>
            <a:r>
              <a:rPr lang="en-US" sz="2800" dirty="0"/>
              <a:t>and</a:t>
            </a:r>
            <a:r>
              <a:rPr lang="en-US" sz="2800" dirty="0">
                <a:solidFill>
                  <a:srgbClr val="FF0008"/>
                </a:solidFill>
              </a:rPr>
              <a:t> 35</a:t>
            </a:r>
            <a:r>
              <a:rPr lang="en-US" sz="2800" dirty="0"/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0" hangingPunct="0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Check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ctr" eaLnBrk="0" hangingPunct="0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45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35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80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45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35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10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Solving a Number Problem (cont.)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Application: Counting Coins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Mike has </a:t>
            </a:r>
            <a:r>
              <a:rPr lang="en-US" i="0" dirty="0">
                <a:solidFill>
                  <a:srgbClr val="0000FF"/>
                </a:solidFill>
              </a:rPr>
              <a:t>$1.05 </a:t>
            </a:r>
            <a:r>
              <a:rPr lang="en-US" i="0" dirty="0">
                <a:solidFill>
                  <a:schemeClr val="tx1"/>
                </a:solidFill>
              </a:rPr>
              <a:t>worth of change in nickels and quarters. If he has twice as many nickels as quarters, how many of each type of coin does he have?</a:t>
            </a:r>
          </a:p>
        </p:txBody>
      </p:sp>
      <p:pic>
        <p:nvPicPr>
          <p:cNvPr id="17412" name="Picture 4" descr="Ch_10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41625"/>
            <a:ext cx="3200400" cy="2111375"/>
          </a:xfrm>
          <a:prstGeom prst="round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Counting Coins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1099873" name="Group 97"/>
          <p:cNvGraphicFramePr>
            <a:graphicFrameLocks noGrp="1"/>
          </p:cNvGraphicFramePr>
          <p:nvPr>
            <p:ph idx="1"/>
          </p:nvPr>
        </p:nvGraphicFramePr>
        <p:xfrm>
          <a:off x="1143000" y="4526280"/>
          <a:ext cx="6858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9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Coins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# of Coins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Value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value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Nickels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0.05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0.05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Quarters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0.25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0.25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295" marR="92295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b="1" dirty="0"/>
              <a:t>Solution</a:t>
            </a:r>
            <a:endParaRPr lang="en-US" sz="2800" dirty="0"/>
          </a:p>
          <a:p>
            <a:r>
              <a:rPr lang="en-US" sz="2800" dirty="0"/>
              <a:t>We use two equations–one relating the number of coins and the other relating the value of the coins.  (The value of each nickel is </a:t>
            </a:r>
            <a:r>
              <a:rPr lang="en-US" sz="2800" dirty="0">
                <a:solidFill>
                  <a:srgbClr val="000099"/>
                </a:solidFill>
              </a:rPr>
              <a:t>5 cents </a:t>
            </a:r>
            <a:r>
              <a:rPr lang="en-US" sz="2800" dirty="0"/>
              <a:t>and the value of each quarter is </a:t>
            </a:r>
            <a:r>
              <a:rPr lang="en-US" sz="2800" dirty="0">
                <a:solidFill>
                  <a:srgbClr val="000099"/>
                </a:solidFill>
              </a:rPr>
              <a:t>25 cents</a:t>
            </a:r>
            <a:r>
              <a:rPr lang="en-US" sz="2800" dirty="0"/>
              <a:t>.)</a:t>
            </a:r>
          </a:p>
          <a:p>
            <a:r>
              <a:rPr lang="en-US" sz="2800" dirty="0"/>
              <a:t>Let	</a:t>
            </a:r>
            <a:r>
              <a:rPr lang="en-US" sz="2800" i="1" dirty="0"/>
              <a:t>n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number of nickels </a:t>
            </a:r>
          </a:p>
          <a:p>
            <a:r>
              <a:rPr lang="en-US" sz="2800" dirty="0"/>
              <a:t>and	</a:t>
            </a:r>
            <a:r>
              <a:rPr lang="en-US" sz="2800" i="1" dirty="0"/>
              <a:t>q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number of quarters.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3345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/>
              <a:t>The system of linear equations is as follows.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ct val="90000"/>
              </a:lnSpc>
              <a:spcBef>
                <a:spcPts val="4200"/>
              </a:spcBef>
            </a:pPr>
            <a:r>
              <a:rPr lang="en-US" sz="2800" dirty="0"/>
              <a:t>Note carefully that in the first equation </a:t>
            </a:r>
            <a:r>
              <a:rPr lang="en-US" sz="2800" i="1" dirty="0"/>
              <a:t>q</a:t>
            </a:r>
            <a:r>
              <a:rPr lang="en-US" sz="2800" dirty="0"/>
              <a:t> is multiplied by 2 because the number of nickels is twice the number of quarters. Therefore, </a:t>
            </a:r>
            <a:r>
              <a:rPr lang="en-US" sz="2800" i="1" dirty="0"/>
              <a:t>n</a:t>
            </a:r>
            <a:r>
              <a:rPr lang="en-US" sz="2800" dirty="0"/>
              <a:t> is bigger.</a:t>
            </a:r>
          </a:p>
        </p:txBody>
      </p:sp>
      <p:sp>
        <p:nvSpPr>
          <p:cNvPr id="1945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Counting Coins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330497"/>
              </p:ext>
            </p:extLst>
          </p:nvPr>
        </p:nvGraphicFramePr>
        <p:xfrm>
          <a:off x="873125" y="2073275"/>
          <a:ext cx="2755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71880" imgH="1051200" progId="Equation.DSMT4">
                  <p:embed/>
                </p:oleObj>
              </mc:Choice>
              <mc:Fallback>
                <p:oleObj name="Equation" r:id="rId2" imgW="3071880" imgH="1051200" progId="Equation.DSMT4">
                  <p:embed/>
                  <p:pic>
                    <p:nvPicPr>
                      <p:cNvPr id="0" name="Picture 3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2073275"/>
                        <a:ext cx="27559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0" y="2057400"/>
            <a:ext cx="5236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There are two times as many nickels as quarters.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0" y="26202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total amount of money is $1.05.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CBCD1-C0E6-A608-8538-18CF403EA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sp>
        <p:nvSpPr>
          <p:cNvPr id="20482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Application: Counting Coins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12557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/>
              <a:t>The first equation is already solved for </a:t>
            </a:r>
            <a:r>
              <a:rPr lang="en-US" sz="2800" i="1" dirty="0"/>
              <a:t>n</a:t>
            </a:r>
            <a:r>
              <a:rPr lang="en-US" sz="2800" dirty="0"/>
              <a:t>, so substituting </a:t>
            </a:r>
            <a:r>
              <a:rPr lang="en-US" sz="2800" dirty="0">
                <a:solidFill>
                  <a:srgbClr val="FF00FF"/>
                </a:solidFill>
              </a:rPr>
              <a:t>2</a:t>
            </a:r>
            <a:r>
              <a:rPr lang="en-US" sz="2800" i="1" dirty="0">
                <a:solidFill>
                  <a:srgbClr val="FF00FF"/>
                </a:solidFill>
              </a:rPr>
              <a:t>q</a:t>
            </a:r>
            <a:r>
              <a:rPr lang="en-US" sz="2800" dirty="0"/>
              <a:t> for </a:t>
            </a:r>
            <a:r>
              <a:rPr lang="en-US" sz="2800" i="1" dirty="0"/>
              <a:t>n</a:t>
            </a:r>
            <a:r>
              <a:rPr lang="en-US" sz="2800" dirty="0"/>
              <a:t> in the second equation gives the following.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3276600"/>
            <a:ext cx="3269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Multiply the equation by </a:t>
            </a:r>
            <a:r>
              <a:rPr lang="en-US" sz="2000" dirty="0">
                <a:solidFill>
                  <a:srgbClr val="FF00FF"/>
                </a:solidFill>
              </a:rPr>
              <a:t>100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5539669"/>
            <a:ext cx="8229600" cy="487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buFont typeface="Courier New" pitchFamily="49" charset="0"/>
              <a:buNone/>
            </a:pPr>
            <a:r>
              <a:rPr lang="en-US" sz="2800" dirty="0"/>
              <a:t>Mike has </a:t>
            </a:r>
            <a:r>
              <a:rPr lang="en-US" sz="2800" dirty="0">
                <a:solidFill>
                  <a:srgbClr val="FF0008"/>
                </a:solidFill>
              </a:rPr>
              <a:t>3 quarters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8"/>
                </a:solidFill>
              </a:rPr>
              <a:t>6 nickels</a:t>
            </a:r>
            <a:r>
              <a:rPr lang="en-US" sz="2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9202" y="4514790"/>
            <a:ext cx="2256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Number of quarters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9202" y="501009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Number of nickels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2133600" y="2463800"/>
          <a:ext cx="331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14218" imgH="469601" progId="Equation.DSMT4">
                  <p:embed/>
                </p:oleObj>
              </mc:Choice>
              <mc:Fallback>
                <p:oleObj name="Equation" r:id="rId2" imgW="3314218" imgH="469601" progId="Equation.DSMT4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463800"/>
                        <a:ext cx="331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139779"/>
              </p:ext>
            </p:extLst>
          </p:nvPr>
        </p:nvGraphicFramePr>
        <p:xfrm>
          <a:off x="2552700" y="2993512"/>
          <a:ext cx="2895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94773" imgH="355508" progId="Equation.DSMT4">
                  <p:embed/>
                </p:oleObj>
              </mc:Choice>
              <mc:Fallback>
                <p:oleObj name="Equation" r:id="rId4" imgW="2894773" imgH="355508" progId="Equation.DSMT4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2993512"/>
                        <a:ext cx="2895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861007"/>
              </p:ext>
            </p:extLst>
          </p:nvPr>
        </p:nvGraphicFramePr>
        <p:xfrm>
          <a:off x="3124200" y="3606800"/>
          <a:ext cx="2247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47693" imgH="355508" progId="Equation.DSMT4">
                  <p:embed/>
                </p:oleObj>
              </mc:Choice>
              <mc:Fallback>
                <p:oleObj name="Equation" r:id="rId6" imgW="2247693" imgH="355508" progId="Equation.DSMT4">
                  <p:embed/>
                  <p:pic>
                    <p:nvPicPr>
                      <p:cNvPr id="0" name="Picture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606800"/>
                        <a:ext cx="2247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064925"/>
              </p:ext>
            </p:extLst>
          </p:nvPr>
        </p:nvGraphicFramePr>
        <p:xfrm>
          <a:off x="3975100" y="4114800"/>
          <a:ext cx="1409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09356" imgH="355508" progId="Equation.DSMT4">
                  <p:embed/>
                </p:oleObj>
              </mc:Choice>
              <mc:Fallback>
                <p:oleObj name="Equation" r:id="rId8" imgW="1409356" imgH="355508" progId="Equation.DSMT4">
                  <p:embed/>
                  <p:pic>
                    <p:nvPicPr>
                      <p:cNvPr id="0" name="Picture 8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4114800"/>
                        <a:ext cx="1409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4330700" y="4559300"/>
          <a:ext cx="711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1016" imgH="355508" progId="Equation.DSMT4">
                  <p:embed/>
                </p:oleObj>
              </mc:Choice>
              <mc:Fallback>
                <p:oleObj name="Equation" r:id="rId10" imgW="711016" imgH="355508" progId="Equation.DSMT4">
                  <p:embed/>
                  <p:pic>
                    <p:nvPicPr>
                      <p:cNvPr id="0" name="Picture 8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4559300"/>
                        <a:ext cx="711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153570"/>
              </p:ext>
            </p:extLst>
          </p:nvPr>
        </p:nvGraphicFramePr>
        <p:xfrm>
          <a:off x="3219450" y="5048250"/>
          <a:ext cx="2235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21560" imgH="356400" progId="Equation.DSMT4">
                  <p:embed/>
                </p:oleObj>
              </mc:Choice>
              <mc:Fallback>
                <p:oleObj name="Equation" r:id="rId12" imgW="2221560" imgH="356400" progId="Equation.DSMT4">
                  <p:embed/>
                  <p:pic>
                    <p:nvPicPr>
                      <p:cNvPr id="0" name="Picture 8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5048250"/>
                        <a:ext cx="2235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562600" y="3540578"/>
            <a:ext cx="3034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so that the coefficients and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62600" y="3790890"/>
            <a:ext cx="2587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constants are integers.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>
                <a:solidFill>
                  <a:schemeClr val="accent1"/>
                </a:solidFill>
              </a:rPr>
              <a:t>Application: Calculating Age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Kathy is </a:t>
            </a:r>
            <a:r>
              <a:rPr lang="en-US" i="0" dirty="0">
                <a:solidFill>
                  <a:srgbClr val="0000FF"/>
                </a:solidFill>
              </a:rPr>
              <a:t>6 years </a:t>
            </a:r>
            <a:r>
              <a:rPr lang="en-US" i="0" dirty="0">
                <a:solidFill>
                  <a:schemeClr val="tx1"/>
                </a:solidFill>
              </a:rPr>
              <a:t>older than her sister, Sue.  In </a:t>
            </a:r>
            <a:r>
              <a:rPr lang="en-US" i="0" dirty="0">
                <a:solidFill>
                  <a:srgbClr val="0000FF"/>
                </a:solidFill>
              </a:rPr>
              <a:t>3 years</a:t>
            </a:r>
            <a:r>
              <a:rPr lang="en-US" i="0" dirty="0">
                <a:solidFill>
                  <a:schemeClr val="tx1"/>
                </a:solidFill>
              </a:rPr>
              <a:t>, she will be twice as old as Sue. How old is each girl now?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We use two equations–one relating their ages now and the other relating their ages in 3 years.</a:t>
            </a:r>
          </a:p>
          <a:p>
            <a:pPr marL="0" indent="0">
              <a:spcBef>
                <a:spcPts val="18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	</a:t>
            </a:r>
            <a:r>
              <a:rPr lang="en-US" i="1" dirty="0">
                <a:solidFill>
                  <a:schemeClr val="tx1"/>
                </a:solidFill>
              </a:rPr>
              <a:t>K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Kathy’s age now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	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Sue’s age 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</a:pPr>
            <a:r>
              <a:rPr lang="en-US" dirty="0"/>
              <a:t>Then the system of linear equations is as follows.</a:t>
            </a:r>
          </a:p>
          <a:p>
            <a:pPr algn="just">
              <a:spcBef>
                <a:spcPct val="0"/>
              </a:spcBef>
            </a:pPr>
            <a:endParaRPr lang="en-US" dirty="0"/>
          </a:p>
          <a:p>
            <a:pPr algn="just">
              <a:spcBef>
                <a:spcPct val="0"/>
              </a:spcBef>
            </a:pPr>
            <a:endParaRPr lang="en-US" dirty="0"/>
          </a:p>
          <a:p>
            <a:pPr algn="just">
              <a:spcBef>
                <a:spcPct val="0"/>
              </a:spcBef>
            </a:pPr>
            <a:endParaRPr lang="en-US" dirty="0"/>
          </a:p>
          <a:p>
            <a:pPr algn="just"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Rewrite the second equation in standard form</a:t>
            </a:r>
          </a:p>
          <a:p>
            <a:pPr algn="just">
              <a:spcBef>
                <a:spcPct val="0"/>
              </a:spcBef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>
                <a:solidFill>
                  <a:schemeClr val="accent1"/>
                </a:solidFill>
              </a:rPr>
              <a:t>Application: Calculating Age 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404404"/>
              </p:ext>
            </p:extLst>
          </p:nvPr>
        </p:nvGraphicFramePr>
        <p:xfrm>
          <a:off x="882650" y="1987550"/>
          <a:ext cx="24003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86080" imgH="1179360" progId="Equation.DSMT4">
                  <p:embed/>
                </p:oleObj>
              </mc:Choice>
              <mc:Fallback>
                <p:oleObj name="Equation" r:id="rId2" imgW="2386080" imgH="1179360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1987550"/>
                        <a:ext cx="24003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581400" y="2057400"/>
            <a:ext cx="4101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difference in their ages is 6 years.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81400" y="2514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In 3 years each age is increased by 3 and Kathy is twice as old as Sue.</a:t>
            </a: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704068"/>
              </p:ext>
            </p:extLst>
          </p:nvPr>
        </p:nvGraphicFramePr>
        <p:xfrm>
          <a:off x="3397773" y="3994748"/>
          <a:ext cx="2235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1560" imgH="594000" progId="Equation.DSMT4">
                  <p:embed/>
                </p:oleObj>
              </mc:Choice>
              <mc:Fallback>
                <p:oleObj name="Equation" r:id="rId4" imgW="2221560" imgH="594000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773" y="3994748"/>
                        <a:ext cx="2235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945841"/>
              </p:ext>
            </p:extLst>
          </p:nvPr>
        </p:nvGraphicFramePr>
        <p:xfrm>
          <a:off x="3391423" y="4648798"/>
          <a:ext cx="1993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83960" imgH="301680" progId="Equation.DSMT4">
                  <p:embed/>
                </p:oleObj>
              </mc:Choice>
              <mc:Fallback>
                <p:oleObj name="Equation" r:id="rId6" imgW="1983960" imgH="301680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1423" y="4648798"/>
                        <a:ext cx="1993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814247"/>
              </p:ext>
            </p:extLst>
          </p:nvPr>
        </p:nvGraphicFramePr>
        <p:xfrm>
          <a:off x="3226323" y="5213948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44320" imgH="264960" progId="Equation.DSMT4">
                  <p:embed/>
                </p:oleObj>
              </mc:Choice>
              <mc:Fallback>
                <p:oleObj name="Equation" r:id="rId8" imgW="1444320" imgH="26496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6323" y="5213948"/>
                        <a:ext cx="146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Application: Distance-Rate-Time (Rates Unknown)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 small plane flew </a:t>
            </a:r>
            <a:r>
              <a:rPr lang="en-US" i="0" dirty="0">
                <a:solidFill>
                  <a:srgbClr val="0000FF"/>
                </a:solidFill>
              </a:rPr>
              <a:t>300 miles </a:t>
            </a:r>
            <a:r>
              <a:rPr lang="en-US" i="0" dirty="0">
                <a:solidFill>
                  <a:schemeClr val="tx1"/>
                </a:solidFill>
              </a:rPr>
              <a:t>in </a:t>
            </a:r>
            <a:r>
              <a:rPr lang="en-US" i="0" dirty="0">
                <a:solidFill>
                  <a:srgbClr val="0000FF"/>
                </a:solidFill>
              </a:rPr>
              <a:t>2 hours </a:t>
            </a:r>
            <a:r>
              <a:rPr lang="en-US" i="0" dirty="0">
                <a:solidFill>
                  <a:schemeClr val="tx1"/>
                </a:solidFill>
              </a:rPr>
              <a:t>flying with the wind. On the return trip, flying against the wind, it traveled only </a:t>
            </a:r>
            <a:r>
              <a:rPr lang="en-US" i="0" dirty="0">
                <a:solidFill>
                  <a:srgbClr val="0000FF"/>
                </a:solidFill>
              </a:rPr>
              <a:t>200 miles </a:t>
            </a:r>
            <a:r>
              <a:rPr lang="en-US" i="0" dirty="0">
                <a:solidFill>
                  <a:schemeClr val="tx1"/>
                </a:solidFill>
              </a:rPr>
              <a:t>in </a:t>
            </a:r>
            <a:r>
              <a:rPr lang="en-US" i="0" dirty="0">
                <a:solidFill>
                  <a:srgbClr val="0000FF"/>
                </a:solidFill>
              </a:rPr>
              <a:t>2 hours</a:t>
            </a:r>
            <a:r>
              <a:rPr lang="en-US" i="0" dirty="0">
                <a:solidFill>
                  <a:schemeClr val="tx1"/>
                </a:solidFill>
              </a:rPr>
              <a:t>. What were the wind speed and the speed of the plane?  (</a:t>
            </a:r>
            <a:r>
              <a:rPr lang="en-US" b="1" i="0" dirty="0">
                <a:solidFill>
                  <a:schemeClr val="tx1"/>
                </a:solidFill>
              </a:rPr>
              <a:t>Note:</a:t>
            </a:r>
            <a:r>
              <a:rPr lang="en-US" i="0" dirty="0">
                <a:solidFill>
                  <a:schemeClr val="tx1"/>
                </a:solidFill>
              </a:rPr>
              <a:t> The “speed of the plane” means how fast the plane would be flying with no wind.)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speed of plane</a:t>
            </a: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w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wind speed.</a:t>
            </a:r>
          </a:p>
        </p:txBody>
      </p:sp>
      <p:pic>
        <p:nvPicPr>
          <p:cNvPr id="6148" name="Picture 4" descr="Ch_10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733800"/>
            <a:ext cx="3352800" cy="1620837"/>
          </a:xfrm>
          <a:prstGeom prst="roundRect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Application: Calculating Age (cont.)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</p:spPr>
        <p:txBody>
          <a:bodyPr>
            <a:spAutoFit/>
          </a:bodyPr>
          <a:lstStyle/>
          <a:p>
            <a:r>
              <a:rPr lang="en-US" dirty="0"/>
              <a:t>Now, solve by addition.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6358676" y="2952690"/>
            <a:ext cx="1967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Sue’s current age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376544"/>
              </p:ext>
            </p:extLst>
          </p:nvPr>
        </p:nvGraphicFramePr>
        <p:xfrm>
          <a:off x="749300" y="1808163"/>
          <a:ext cx="24384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2800" imgH="1179360" progId="Equation.DSMT4">
                  <p:embed/>
                </p:oleObj>
              </mc:Choice>
              <mc:Fallback>
                <p:oleObj name="Equation" r:id="rId2" imgW="2422800" imgH="117936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808163"/>
                        <a:ext cx="24384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58022"/>
              </p:ext>
            </p:extLst>
          </p:nvPr>
        </p:nvGraphicFramePr>
        <p:xfrm>
          <a:off x="4851400" y="3033713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520" imgH="264960" progId="Equation.DSMT4">
                  <p:embed/>
                </p:oleObj>
              </mc:Choice>
              <mc:Fallback>
                <p:oleObj name="Equation" r:id="rId4" imgW="749520" imgH="264960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3033713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358676" y="5086290"/>
            <a:ext cx="2175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Kathy’s current age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5496580"/>
            <a:ext cx="6277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Kathy is </a:t>
            </a:r>
            <a:r>
              <a:rPr lang="en-US" sz="2800" dirty="0">
                <a:solidFill>
                  <a:srgbClr val="FF0008"/>
                </a:solidFill>
              </a:rPr>
              <a:t>9 years</a:t>
            </a:r>
            <a:r>
              <a:rPr lang="en-US" sz="2800" dirty="0"/>
              <a:t> old and Sue is </a:t>
            </a:r>
            <a:r>
              <a:rPr lang="en-US" sz="2800" dirty="0">
                <a:solidFill>
                  <a:srgbClr val="FF0008"/>
                </a:solidFill>
              </a:rPr>
              <a:t>3 years</a:t>
            </a:r>
            <a:r>
              <a:rPr lang="en-US" sz="2800" dirty="0"/>
              <a:t> old.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3382296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Back substitute </a:t>
            </a:r>
            <a:r>
              <a:rPr lang="en-US" sz="2800" i="1" dirty="0"/>
              <a:t>S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FF"/>
                </a:solidFill>
              </a:rPr>
              <a:t>3</a:t>
            </a:r>
            <a:r>
              <a:rPr lang="en-US" sz="2800" dirty="0"/>
              <a:t> into one of the original equations.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327400" y="26416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327400" y="210185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681999"/>
              </p:ext>
            </p:extLst>
          </p:nvPr>
        </p:nvGraphicFramePr>
        <p:xfrm>
          <a:off x="4324350" y="1962150"/>
          <a:ext cx="129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79800" imgH="264960" progId="Equation.DSMT4">
                  <p:embed/>
                </p:oleObj>
              </mc:Choice>
              <mc:Fallback>
                <p:oleObj name="Equation" r:id="rId6" imgW="1279800" imgH="264960" progId="Equation.DSMT4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1962150"/>
                        <a:ext cx="1295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17589"/>
              </p:ext>
            </p:extLst>
          </p:nvPr>
        </p:nvGraphicFramePr>
        <p:xfrm>
          <a:off x="3892550" y="2393950"/>
          <a:ext cx="1981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65600" imgH="484560" progId="Equation.DSMT4">
                  <p:embed/>
                </p:oleObj>
              </mc:Choice>
              <mc:Fallback>
                <p:oleObj name="Equation" r:id="rId8" imgW="1965600" imgH="484560" progId="Equation.DSMT4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2393950"/>
                        <a:ext cx="1981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375562"/>
              </p:ext>
            </p:extLst>
          </p:nvPr>
        </p:nvGraphicFramePr>
        <p:xfrm>
          <a:off x="3829050" y="3968750"/>
          <a:ext cx="1270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1440" imgH="264960" progId="Equation.DSMT4">
                  <p:embed/>
                </p:oleObj>
              </mc:Choice>
              <mc:Fallback>
                <p:oleObj name="Equation" r:id="rId10" imgW="1261440" imgH="264960" progId="Equation.DSMT4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3968750"/>
                        <a:ext cx="1270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552550"/>
              </p:ext>
            </p:extLst>
          </p:nvPr>
        </p:nvGraphicFramePr>
        <p:xfrm>
          <a:off x="4298950" y="4521200"/>
          <a:ext cx="1295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79800" imgH="301680" progId="Equation.DSMT4">
                  <p:embed/>
                </p:oleObj>
              </mc:Choice>
              <mc:Fallback>
                <p:oleObj name="Equation" r:id="rId12" imgW="1279800" imgH="301680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4521200"/>
                        <a:ext cx="1295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45478"/>
              </p:ext>
            </p:extLst>
          </p:nvPr>
        </p:nvGraphicFramePr>
        <p:xfrm>
          <a:off x="4311650" y="5111750"/>
          <a:ext cx="787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76880" imgH="264960" progId="Equation.DSMT4">
                  <p:embed/>
                </p:oleObj>
              </mc:Choice>
              <mc:Fallback>
                <p:oleObj name="Equation" r:id="rId14" imgW="776880" imgH="264960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5111750"/>
                        <a:ext cx="787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Example 6</a:t>
            </a:r>
            <a:r>
              <a:rPr lang="en-US" dirty="0">
                <a:solidFill>
                  <a:schemeClr val="accent1"/>
                </a:solidFill>
              </a:rPr>
              <a:t>: Application: Finding Amounts and Costs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Three hot dogs and two orders of french fries cost </a:t>
            </a:r>
            <a:r>
              <a:rPr lang="en-US" i="0" dirty="0">
                <a:solidFill>
                  <a:srgbClr val="0000FF"/>
                </a:solidFill>
              </a:rPr>
              <a:t>$10.30</a:t>
            </a:r>
            <a:r>
              <a:rPr lang="en-US" i="0" dirty="0">
                <a:solidFill>
                  <a:schemeClr val="tx1"/>
                </a:solidFill>
              </a:rPr>
              <a:t>.  Four hot dogs and four orders of </a:t>
            </a: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i="0" dirty="0">
                <a:solidFill>
                  <a:schemeClr val="tx1"/>
                </a:solidFill>
              </a:rPr>
              <a:t>rench fries cost </a:t>
            </a:r>
            <a:r>
              <a:rPr lang="en-US" i="0" dirty="0">
                <a:solidFill>
                  <a:srgbClr val="0000FF"/>
                </a:solidFill>
              </a:rPr>
              <a:t>$15.60</a:t>
            </a:r>
            <a:r>
              <a:rPr lang="en-US" i="0" dirty="0">
                <a:solidFill>
                  <a:schemeClr val="tx1"/>
                </a:solidFill>
              </a:rPr>
              <a:t>.  What is the cost of a hot dog?  What is the cost of an order of </a:t>
            </a: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i="0" dirty="0">
                <a:solidFill>
                  <a:schemeClr val="tx1"/>
                </a:solidFill>
              </a:rPr>
              <a:t>rench fries?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	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cost of one hot dog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	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cost of one order of </a:t>
            </a: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i="0" dirty="0">
                <a:solidFill>
                  <a:schemeClr val="tx1"/>
                </a:solidFill>
              </a:rPr>
              <a:t>rench fries.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system of linear equations is as follow.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6" name="Rectangle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Example 6: Application: Finding Amounts and Costs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6628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389588"/>
              </p:ext>
            </p:extLst>
          </p:nvPr>
        </p:nvGraphicFramePr>
        <p:xfrm>
          <a:off x="558800" y="1924050"/>
          <a:ext cx="21399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2800" imgH="1051200" progId="Equation.DSMT4">
                  <p:embed/>
                </p:oleObj>
              </mc:Choice>
              <mc:Fallback>
                <p:oleObj name="Equation" r:id="rId2" imgW="2422800" imgH="1051200" progId="Equation.DSMT4">
                  <p:embed/>
                  <p:pic>
                    <p:nvPicPr>
                      <p:cNvPr id="0" name="Picture 85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924050"/>
                        <a:ext cx="21399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2895600"/>
            <a:ext cx="8229600" cy="99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Both equations are in standard form.  Use the addition method to solve the system.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9400" y="1934988"/>
            <a:ext cx="621792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Three hot dogs and two orders of french fries cost $10.30.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2424144"/>
            <a:ext cx="621792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Four hot dogs and four orders of french fries cost $15.60.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012912"/>
              </p:ext>
            </p:extLst>
          </p:nvPr>
        </p:nvGraphicFramePr>
        <p:xfrm>
          <a:off x="438150" y="3886200"/>
          <a:ext cx="32131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99680" imgH="1152000" progId="Equation.DSMT4">
                  <p:embed/>
                </p:oleObj>
              </mc:Choice>
              <mc:Fallback>
                <p:oleObj name="Equation" r:id="rId4" imgW="3199680" imgH="1152000" progId="Equation.DSMT4">
                  <p:embed/>
                  <p:pic>
                    <p:nvPicPr>
                      <p:cNvPr id="0" name="Picture 8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3886200"/>
                        <a:ext cx="32131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810000" y="4723733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3797300" y="4209383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1126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069162"/>
              </p:ext>
            </p:extLst>
          </p:nvPr>
        </p:nvGraphicFramePr>
        <p:xfrm>
          <a:off x="4462420" y="5100638"/>
          <a:ext cx="2527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14240" imgH="356400" progId="Equation.DSMT4">
                  <p:embed/>
                </p:oleObj>
              </mc:Choice>
              <mc:Fallback>
                <p:oleObj name="Equation" r:id="rId6" imgW="2514240" imgH="356400" progId="Equation.DSMT4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20" y="5100638"/>
                        <a:ext cx="2527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583234"/>
              </p:ext>
            </p:extLst>
          </p:nvPr>
        </p:nvGraphicFramePr>
        <p:xfrm>
          <a:off x="4362450" y="4038600"/>
          <a:ext cx="2781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70200" imgH="329040" progId="Equation.DSMT4">
                  <p:embed/>
                </p:oleObj>
              </mc:Choice>
              <mc:Fallback>
                <p:oleObj name="Equation" r:id="rId8" imgW="2770200" imgH="329040" progId="Equation.DSMT4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4038600"/>
                        <a:ext cx="2781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052895"/>
              </p:ext>
            </p:extLst>
          </p:nvPr>
        </p:nvGraphicFramePr>
        <p:xfrm>
          <a:off x="4616450" y="4464050"/>
          <a:ext cx="2451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40800" imgH="511920" progId="Equation.DSMT4">
                  <p:embed/>
                </p:oleObj>
              </mc:Choice>
              <mc:Fallback>
                <p:oleObj name="Equation" r:id="rId10" imgW="2440800" imgH="511920" progId="Equation.DSMT4">
                  <p:embed/>
                  <p:pic>
                    <p:nvPicPr>
                      <p:cNvPr id="0" name="Picture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4464050"/>
                        <a:ext cx="2451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600018"/>
              </p:ext>
            </p:extLst>
          </p:nvPr>
        </p:nvGraphicFramePr>
        <p:xfrm>
          <a:off x="4869635" y="5561013"/>
          <a:ext cx="2032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20320" imgH="356400" progId="Equation.DSMT4">
                  <p:embed/>
                </p:oleObj>
              </mc:Choice>
              <mc:Fallback>
                <p:oleObj name="Equation" r:id="rId12" imgW="2020320" imgH="356400" progId="Equation.DSMT4">
                  <p:embed/>
                  <p:pic>
                    <p:nvPicPr>
                      <p:cNvPr id="0" name="Picture 8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9635" y="5561013"/>
                        <a:ext cx="2032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7067550" y="5334000"/>
            <a:ext cx="1770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Cost of one hot dog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Back substitute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FF"/>
                </a:solidFill>
              </a:rPr>
              <a:t>2.50</a:t>
            </a:r>
            <a:r>
              <a:rPr lang="en-US" sz="2800" dirty="0"/>
              <a:t> into one of the original equations.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substitute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dirty="0">
                <a:solidFill>
                  <a:srgbClr val="FF00FF"/>
                </a:solidFill>
              </a:rPr>
              <a:t>2.50</a:t>
            </a:r>
            <a:r>
              <a:rPr lang="en-US" dirty="0"/>
              <a:t> into one of the original equations.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One hot dog costs </a:t>
            </a:r>
            <a:r>
              <a:rPr lang="en-US" dirty="0">
                <a:solidFill>
                  <a:srgbClr val="FF0008"/>
                </a:solidFill>
              </a:rPr>
              <a:t>$2.50</a:t>
            </a:r>
            <a:r>
              <a:rPr lang="en-US" dirty="0"/>
              <a:t> and one order of french fries costs </a:t>
            </a:r>
            <a:r>
              <a:rPr lang="en-US" dirty="0">
                <a:solidFill>
                  <a:srgbClr val="FF0008"/>
                </a:solidFill>
              </a:rPr>
              <a:t>$1.40</a:t>
            </a:r>
            <a:r>
              <a:rPr lang="en-US" dirty="0"/>
              <a:t>.</a:t>
            </a:r>
          </a:p>
        </p:txBody>
      </p:sp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Example 6: Application: Finding Amounts and Costs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80633" y="3921578"/>
            <a:ext cx="2788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Cost of one order of fries</a:t>
            </a: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743200" y="2362200"/>
          <a:ext cx="278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80680" imgH="380862" progId="Equation.DSMT4">
                  <p:embed/>
                </p:oleObj>
              </mc:Choice>
              <mc:Fallback>
                <p:oleObj name="Equation" r:id="rId2" imgW="2780680" imgH="380862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362200"/>
                        <a:ext cx="2781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086100" y="2912533"/>
          <a:ext cx="2438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37849" imgH="355508" progId="Equation.DSMT4">
                  <p:embed/>
                </p:oleObj>
              </mc:Choice>
              <mc:Fallback>
                <p:oleObj name="Equation" r:id="rId4" imgW="2437849" imgH="355508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2912533"/>
                        <a:ext cx="2438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4013200" y="3437466"/>
          <a:ext cx="1333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293" imgH="355508" progId="Equation.DSMT4">
                  <p:embed/>
                </p:oleObj>
              </mc:Choice>
              <mc:Fallback>
                <p:oleObj name="Equation" r:id="rId6" imgW="1333293" imgH="355508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3437466"/>
                        <a:ext cx="1333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4178300" y="3962400"/>
          <a:ext cx="1155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264" imgH="355508" progId="Equation.DSMT4">
                  <p:embed/>
                </p:oleObj>
              </mc:Choice>
              <mc:Fallback>
                <p:oleObj name="Equation" r:id="rId8" imgW="1155264" imgH="355508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3962400"/>
                        <a:ext cx="1155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Application: Distance-Rate-Time (Rates Unknown) 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1075266" name="Group 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875781"/>
              </p:ext>
            </p:extLst>
          </p:nvPr>
        </p:nvGraphicFramePr>
        <p:xfrm>
          <a:off x="1234440" y="3688128"/>
          <a:ext cx="6675120" cy="118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8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8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                         Rate        ×         Time        =     Distance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With the wind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2(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Against the wind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82" charset="2"/>
                        </a:rPr>
                        <a:t>-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2(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82" charset="2"/>
                        </a:rPr>
                        <a:t>-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879" marR="95879" marT="45712" marB="45712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When flying with the wind, the plane’s actual rate will increase to </a:t>
            </a:r>
            <a:r>
              <a:rPr lang="en-US" sz="2800" i="1" dirty="0">
                <a:solidFill>
                  <a:srgbClr val="000099"/>
                </a:solidFill>
              </a:rPr>
              <a:t>s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i="1" dirty="0">
                <a:solidFill>
                  <a:srgbClr val="000099"/>
                </a:solidFill>
              </a:rPr>
              <a:t>w</a:t>
            </a:r>
            <a:r>
              <a:rPr lang="en-US" sz="2800" dirty="0"/>
              <a:t>.  When flying against the wind, the plane’s actual rate will decrease to </a:t>
            </a:r>
            <a:r>
              <a:rPr lang="en-US" sz="2800" i="1" dirty="0">
                <a:solidFill>
                  <a:srgbClr val="000099"/>
                </a:solidFill>
              </a:rPr>
              <a:t>s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i="1" dirty="0">
                <a:solidFill>
                  <a:srgbClr val="000099"/>
                </a:solidFill>
              </a:rPr>
              <a:t>w</a:t>
            </a:r>
            <a:r>
              <a:rPr lang="en-US" sz="2800" dirty="0"/>
              <a:t>.  (</a:t>
            </a:r>
            <a:r>
              <a:rPr lang="en-US" sz="2800" b="1" dirty="0"/>
              <a:t>Note:</a:t>
            </a:r>
            <a:r>
              <a:rPr lang="en-US" sz="2800" dirty="0"/>
              <a:t> If the wind had been strong enough, the plane could actually have been flying backward, away from its destination.)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/>
          </p:cNvSpPr>
          <p:nvPr/>
        </p:nvSpPr>
        <p:spPr>
          <a:xfrm>
            <a:off x="457200" y="1280160"/>
            <a:ext cx="8229600" cy="5486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The system of linear equations is as follows.</a:t>
            </a:r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buFont typeface="Courier New" pitchFamily="49" charset="0"/>
              <a:buNone/>
            </a:pPr>
            <a:endParaRPr lang="en-US" sz="2800" dirty="0"/>
          </a:p>
        </p:txBody>
      </p:sp>
      <p:sp>
        <p:nvSpPr>
          <p:cNvPr id="8194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Application: Distance-Rate-Time (Rates Unknown) (cont.)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422859"/>
              </p:ext>
            </p:extLst>
          </p:nvPr>
        </p:nvGraphicFramePr>
        <p:xfrm>
          <a:off x="2743201" y="1752600"/>
          <a:ext cx="2286000" cy="1179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840" imgH="1051200" progId="Equation.DSMT4">
                  <p:embed/>
                </p:oleObj>
              </mc:Choice>
              <mc:Fallback>
                <p:oleObj name="Equation" r:id="rId2" imgW="2184840" imgH="1051200" progId="Equation.DSMT4">
                  <p:embed/>
                  <p:pic>
                    <p:nvPicPr>
                      <p:cNvPr id="0" name="Picture 5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1752600"/>
                        <a:ext cx="2286000" cy="1179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5775960" y="2427227"/>
            <a:ext cx="192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Against the wind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75960" y="1912937"/>
            <a:ext cx="1668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With the wind</a:t>
            </a:r>
          </a:p>
        </p:txBody>
      </p:sp>
      <p:sp>
        <p:nvSpPr>
          <p:cNvPr id="16" name="Rectangle 3"/>
          <p:cNvSpPr txBox="1">
            <a:spLocks/>
          </p:cNvSpPr>
          <p:nvPr/>
        </p:nvSpPr>
        <p:spPr>
          <a:xfrm>
            <a:off x="457200" y="2819400"/>
            <a:ext cx="8458200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Apply the distributive property to the left‑hand side of</a:t>
            </a:r>
          </a:p>
          <a:p>
            <a:r>
              <a:rPr lang="en-US" sz="2800" dirty="0"/>
              <a:t>each equation to find an equivalent system of equations. Then use the addition method to solve the system.</a:t>
            </a: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440734"/>
              </p:ext>
            </p:extLst>
          </p:nvPr>
        </p:nvGraphicFramePr>
        <p:xfrm>
          <a:off x="3062951" y="5024694"/>
          <a:ext cx="1955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55570" imgH="380862" progId="Equation.DSMT4">
                  <p:embed/>
                </p:oleObj>
              </mc:Choice>
              <mc:Fallback>
                <p:oleObj name="Equation" r:id="rId4" imgW="1955570" imgH="380862" progId="Equation.DSMT4">
                  <p:embed/>
                  <p:pic>
                    <p:nvPicPr>
                      <p:cNvPr id="0" name="Picture 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951" y="5024694"/>
                        <a:ext cx="1955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829468"/>
              </p:ext>
            </p:extLst>
          </p:nvPr>
        </p:nvGraphicFramePr>
        <p:xfrm>
          <a:off x="3284538" y="5478463"/>
          <a:ext cx="1676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63920" imgH="356400" progId="Equation.DSMT4">
                  <p:embed/>
                </p:oleObj>
              </mc:Choice>
              <mc:Fallback>
                <p:oleObj name="Equation" r:id="rId6" imgW="1663920" imgH="356400" progId="Equation.DSMT4">
                  <p:embed/>
                  <p:pic>
                    <p:nvPicPr>
                      <p:cNvPr id="0" name="Picture 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538" y="5478463"/>
                        <a:ext cx="1676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775960" y="5410200"/>
            <a:ext cx="182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Speed of plane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363378"/>
              </p:ext>
            </p:extLst>
          </p:nvPr>
        </p:nvGraphicFramePr>
        <p:xfrm>
          <a:off x="3048000" y="4267200"/>
          <a:ext cx="1981200" cy="288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1520" imgH="264960" progId="Equation.DSMT4">
                  <p:embed/>
                </p:oleObj>
              </mc:Choice>
              <mc:Fallback>
                <p:oleObj name="Equation" r:id="rId8" imgW="1901520" imgH="264960" progId="Equation.DSMT4">
                  <p:embed/>
                  <p:pic>
                    <p:nvPicPr>
                      <p:cNvPr id="0" name="Picture 5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267200"/>
                        <a:ext cx="1981200" cy="288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344970"/>
              </p:ext>
            </p:extLst>
          </p:nvPr>
        </p:nvGraphicFramePr>
        <p:xfrm>
          <a:off x="3048000" y="4572000"/>
          <a:ext cx="195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55570" imgH="406216" progId="Equation.DSMT4">
                  <p:embed/>
                </p:oleObj>
              </mc:Choice>
              <mc:Fallback>
                <p:oleObj name="Equation" r:id="rId10" imgW="1955570" imgH="406216" progId="Equation.DSMT4">
                  <p:embed/>
                  <p:pic>
                    <p:nvPicPr>
                      <p:cNvPr id="0" name="Picture 5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72000"/>
                        <a:ext cx="1955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775960" y="4496008"/>
            <a:ext cx="192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Against the wind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75960" y="4201856"/>
            <a:ext cx="1668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With the wind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14" grpId="0"/>
      <p:bldP spid="19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substitute </a:t>
            </a:r>
            <a:r>
              <a:rPr lang="en-US" i="1" dirty="0"/>
              <a:t>s </a:t>
            </a:r>
            <a:r>
              <a:rPr lang="en-US" dirty="0"/>
              <a:t>= </a:t>
            </a:r>
            <a:r>
              <a:rPr lang="en-US" dirty="0">
                <a:solidFill>
                  <a:srgbClr val="FF00FF"/>
                </a:solidFill>
              </a:rPr>
              <a:t>125</a:t>
            </a:r>
            <a:r>
              <a:rPr lang="en-US" dirty="0"/>
              <a:t> into one of the original equations.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speed of the plane was </a:t>
            </a:r>
            <a:r>
              <a:rPr lang="en-US" dirty="0">
                <a:solidFill>
                  <a:srgbClr val="FF0008"/>
                </a:solidFill>
              </a:rPr>
              <a:t>125 mph</a:t>
            </a:r>
            <a:r>
              <a:rPr lang="en-US" dirty="0"/>
              <a:t>, and the wind speed was </a:t>
            </a:r>
            <a:r>
              <a:rPr lang="en-US" dirty="0">
                <a:solidFill>
                  <a:srgbClr val="FF0008"/>
                </a:solidFill>
              </a:rPr>
              <a:t>25 mph</a:t>
            </a:r>
            <a:r>
              <a:rPr lang="en-US" dirty="0"/>
              <a:t>. (Checking will show that these numbers do give distances of 300 mi and 200 mi.)</a:t>
            </a:r>
          </a:p>
        </p:txBody>
      </p:sp>
      <p:sp>
        <p:nvSpPr>
          <p:cNvPr id="921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Application: Distance-Rate-Time (Rates Unknown) (cont.)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474948"/>
              </p:ext>
            </p:extLst>
          </p:nvPr>
        </p:nvGraphicFramePr>
        <p:xfrm>
          <a:off x="3290047" y="2679550"/>
          <a:ext cx="196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68247" imgH="292123" progId="Equation.DSMT4">
                  <p:embed/>
                </p:oleObj>
              </mc:Choice>
              <mc:Fallback>
                <p:oleObj name="Equation" r:id="rId2" imgW="1968247" imgH="292123" progId="Equation.DSMT4">
                  <p:embed/>
                  <p:pic>
                    <p:nvPicPr>
                      <p:cNvPr id="0" name="Picture 9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047" y="2679550"/>
                        <a:ext cx="1968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338059"/>
              </p:ext>
            </p:extLst>
          </p:nvPr>
        </p:nvGraphicFramePr>
        <p:xfrm>
          <a:off x="2832847" y="2146150"/>
          <a:ext cx="2413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495" imgH="469601" progId="Equation.DSMT4">
                  <p:embed/>
                </p:oleObj>
              </mc:Choice>
              <mc:Fallback>
                <p:oleObj name="Equation" r:id="rId4" imgW="2412495" imgH="469601" progId="Equation.DSMT4">
                  <p:embed/>
                  <p:pic>
                    <p:nvPicPr>
                      <p:cNvPr id="0" name="Picture 9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847" y="2146150"/>
                        <a:ext cx="2413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504765"/>
              </p:ext>
            </p:extLst>
          </p:nvPr>
        </p:nvGraphicFramePr>
        <p:xfrm>
          <a:off x="4153647" y="3029006"/>
          <a:ext cx="965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08" imgH="292123" progId="Equation.DSMT4">
                  <p:embed/>
                </p:oleObj>
              </mc:Choice>
              <mc:Fallback>
                <p:oleObj name="Equation" r:id="rId6" imgW="965108" imgH="292123" progId="Equation.DSMT4">
                  <p:embed/>
                  <p:pic>
                    <p:nvPicPr>
                      <p:cNvPr id="0" name="Picture 9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3647" y="3029006"/>
                        <a:ext cx="965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871941" y="2981278"/>
            <a:ext cx="1424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Wind 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Application: Distance-Rate-Time (Times Unknown)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38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Two buses leave a bus station traveling in opposite directions. One leaves at </a:t>
            </a:r>
            <a:r>
              <a:rPr lang="en-US" i="0" dirty="0">
                <a:solidFill>
                  <a:srgbClr val="0000FF"/>
                </a:solidFill>
              </a:rPr>
              <a:t>noon</a:t>
            </a:r>
            <a:r>
              <a:rPr lang="en-US" i="0" dirty="0">
                <a:solidFill>
                  <a:schemeClr val="tx1"/>
                </a:solidFill>
              </a:rPr>
              <a:t> and the second leaves at </a:t>
            </a:r>
            <a:r>
              <a:rPr lang="en-US" i="0" dirty="0">
                <a:solidFill>
                  <a:srgbClr val="0000FF"/>
                </a:solidFill>
              </a:rPr>
              <a:t>1 p.m</a:t>
            </a:r>
            <a:r>
              <a:rPr lang="en-US" i="0" dirty="0">
                <a:solidFill>
                  <a:schemeClr val="tx1"/>
                </a:solidFill>
              </a:rPr>
              <a:t>.  The first one travels at an average speed of 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FF"/>
                </a:solidFill>
              </a:rPr>
              <a:t>55 mph</a:t>
            </a:r>
            <a:r>
              <a:rPr lang="en-US" i="0" dirty="0">
                <a:solidFill>
                  <a:schemeClr val="tx1"/>
                </a:solidFill>
              </a:rPr>
              <a:t> and the second one at an average speed of 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FF"/>
                </a:solidFill>
              </a:rPr>
              <a:t>59 mph</a:t>
            </a:r>
            <a:r>
              <a:rPr lang="en-US" i="0" dirty="0">
                <a:solidFill>
                  <a:schemeClr val="tx1"/>
                </a:solidFill>
              </a:rPr>
              <a:t>.  At what time will the buses be </a:t>
            </a:r>
            <a:r>
              <a:rPr lang="en-US" i="0" dirty="0">
                <a:solidFill>
                  <a:srgbClr val="0000FF"/>
                </a:solidFill>
              </a:rPr>
              <a:t>226 miles </a:t>
            </a:r>
            <a:r>
              <a:rPr lang="en-US" i="0" dirty="0">
                <a:solidFill>
                  <a:schemeClr val="tx1"/>
                </a:solidFill>
              </a:rPr>
              <a:t>apart?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86FCD-38AD-E79E-CCF6-213F956EF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15" y="3925044"/>
            <a:ext cx="8135876" cy="16415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Application: Distance-Rate-Time (Times Unknown)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1084457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205581"/>
              </p:ext>
            </p:extLst>
          </p:nvPr>
        </p:nvGraphicFramePr>
        <p:xfrm>
          <a:off x="1325880" y="2941637"/>
          <a:ext cx="649224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 gridSpan="4">
                  <a:txBody>
                    <a:bodyPr/>
                    <a:lstStyle/>
                    <a:p>
                      <a:pPr marL="0" marR="0" lvl="0" indent="0" algn="l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>
                          <a:tab pos="2057400" algn="l"/>
                        </a:tabLst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                      Rate        ×         Time       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Symbol" charset="2"/>
                          <a:cs typeface="Symbol" charset="2"/>
                        </a:rPr>
                        <a:t>=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Distance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Bus 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Bus 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r>
                        <a:rPr kumimoji="0" lang="en-US" sz="20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4053" marR="9405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b="1" dirty="0"/>
              <a:t>Solution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Let	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time of travel for first bus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and	</a:t>
            </a:r>
            <a:r>
              <a:rPr lang="en-US" sz="2800" i="1" dirty="0"/>
              <a:t>y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time of travel for second bus.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800" dirty="0"/>
              <a:t>The system of linear equations is as follows.</a:t>
            </a:r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800" dirty="0"/>
          </a:p>
        </p:txBody>
      </p:sp>
      <p:sp>
        <p:nvSpPr>
          <p:cNvPr id="12290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Application: Distance-Rate-Time (Times Unknown)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337087"/>
              </p:ext>
            </p:extLst>
          </p:nvPr>
        </p:nvGraphicFramePr>
        <p:xfrm>
          <a:off x="889000" y="1982788"/>
          <a:ext cx="2347913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33040" imgH="1051200" progId="Equation.DSMT4">
                  <p:embed/>
                </p:oleObj>
              </mc:Choice>
              <mc:Fallback>
                <p:oleObj name="Equation" r:id="rId2" imgW="2633040" imgH="1051200" progId="Equation.DSMT4">
                  <p:embed/>
                  <p:pic>
                    <p:nvPicPr>
                      <p:cNvPr id="0" name="Picture 54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1982788"/>
                        <a:ext cx="2347913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505200" y="1994046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first bus travels 1 hour longer than the second.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5200" y="2514600"/>
            <a:ext cx="4118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sum of the distances is 226 miles.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992308" y="4955254"/>
          <a:ext cx="1587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6429" imgH="355294" progId="Equation.DSMT4">
                  <p:embed/>
                </p:oleObj>
              </mc:Choice>
              <mc:Fallback>
                <p:oleObj name="Equation" r:id="rId4" imgW="1586429" imgH="355294" progId="Equation.DSMT4">
                  <p:embed/>
                  <p:pic>
                    <p:nvPicPr>
                      <p:cNvPr id="0" name="Picture 5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308" y="4955254"/>
                        <a:ext cx="1587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4521200" y="5488860"/>
          <a:ext cx="965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08" imgH="355508" progId="Equation.DSMT4">
                  <p:embed/>
                </p:oleObj>
              </mc:Choice>
              <mc:Fallback>
                <p:oleObj name="Equation" r:id="rId6" imgW="965108" imgH="355508" progId="Equation.DSMT4">
                  <p:embed/>
                  <p:pic>
                    <p:nvPicPr>
                      <p:cNvPr id="0" name="Picture 5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5488860"/>
                        <a:ext cx="965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457200" y="3170594"/>
            <a:ext cx="8074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800" dirty="0"/>
              <a:t>Now use the substitution method to solve the system.</a:t>
            </a:r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2628900" y="4445000"/>
          <a:ext cx="2946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46033" imgH="355508" progId="Equation.DSMT4">
                  <p:embed/>
                </p:oleObj>
              </mc:Choice>
              <mc:Fallback>
                <p:oleObj name="Equation" r:id="rId8" imgW="2946033" imgH="355508" progId="Equation.DSMT4">
                  <p:embed/>
                  <p:pic>
                    <p:nvPicPr>
                      <p:cNvPr id="0" name="Picture 5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4445000"/>
                        <a:ext cx="2946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727025"/>
              </p:ext>
            </p:extLst>
          </p:nvPr>
        </p:nvGraphicFramePr>
        <p:xfrm>
          <a:off x="2590800" y="3733800"/>
          <a:ext cx="2946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34720" imgH="585000" progId="Equation.DSMT4">
                  <p:embed/>
                </p:oleObj>
              </mc:Choice>
              <mc:Fallback>
                <p:oleObj name="Equation" r:id="rId10" imgW="2934720" imgH="585000" progId="Equation.DSMT4">
                  <p:embed/>
                  <p:pic>
                    <p:nvPicPr>
                      <p:cNvPr id="0" name="Picture 5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733800"/>
                        <a:ext cx="2946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Application: Distance-Rate-Time (Times Unknown)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Back substituting in the first equation gives 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i="0" dirty="0">
                <a:solidFill>
                  <a:srgbClr val="000099"/>
                </a:solidFill>
              </a:rPr>
              <a:t> </a:t>
            </a:r>
            <a:r>
              <a:rPr lang="en-US" i="0" dirty="0">
                <a:solidFill>
                  <a:srgbClr val="000099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99"/>
                </a:solidFill>
              </a:rPr>
              <a:t> (</a:t>
            </a:r>
            <a:r>
              <a:rPr lang="en-US" i="0" dirty="0">
                <a:solidFill>
                  <a:srgbClr val="FF00FF"/>
                </a:solidFill>
              </a:rPr>
              <a:t>1.5</a:t>
            </a:r>
            <a:r>
              <a:rPr lang="en-US" i="0" dirty="0">
                <a:solidFill>
                  <a:srgbClr val="000099"/>
                </a:solidFill>
              </a:rPr>
              <a:t>)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rgbClr val="000099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000099"/>
                </a:solidFill>
              </a:rPr>
              <a:t> 1</a:t>
            </a:r>
            <a:r>
              <a:rPr lang="en-US" i="0" dirty="0">
                <a:solidFill>
                  <a:srgbClr val="002060"/>
                </a:solidFill>
              </a:rPr>
              <a:t> </a:t>
            </a:r>
            <a:r>
              <a:rPr lang="en-US" i="0" dirty="0">
                <a:solidFill>
                  <a:srgbClr val="002060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2060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</a:rPr>
              <a:t>2.5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i="0" dirty="0">
                <a:solidFill>
                  <a:schemeClr val="tx1"/>
                </a:solidFill>
              </a:rPr>
              <a:t>Thus, the first bus travels </a:t>
            </a:r>
            <a:r>
              <a:rPr lang="en-US" i="0" dirty="0">
                <a:solidFill>
                  <a:srgbClr val="FF0008"/>
                </a:solidFill>
              </a:rPr>
              <a:t>2.5 hours</a:t>
            </a:r>
            <a:r>
              <a:rPr lang="en-US" i="0" dirty="0">
                <a:solidFill>
                  <a:schemeClr val="tx1"/>
                </a:solidFill>
              </a:rPr>
              <a:t> and the second bus travels </a:t>
            </a:r>
            <a:r>
              <a:rPr lang="en-US" i="0" dirty="0">
                <a:solidFill>
                  <a:srgbClr val="FF0000"/>
                </a:solidFill>
              </a:rPr>
              <a:t>1.5 hours</a:t>
            </a:r>
            <a:r>
              <a:rPr lang="en-US" i="0" dirty="0">
                <a:solidFill>
                  <a:schemeClr val="tx1"/>
                </a:solidFill>
              </a:rPr>
              <a:t>. The buses will be </a:t>
            </a:r>
            <a:r>
              <a:rPr lang="en-US" i="0" dirty="0">
                <a:solidFill>
                  <a:srgbClr val="FF0008"/>
                </a:solidFill>
              </a:rPr>
              <a:t>226 miles </a:t>
            </a:r>
            <a:r>
              <a:rPr lang="en-US" dirty="0">
                <a:solidFill>
                  <a:schemeClr val="tx1"/>
                </a:solidFill>
              </a:rPr>
              <a:t>apart at </a:t>
            </a:r>
            <a:r>
              <a:rPr lang="en-US" i="0" dirty="0">
                <a:solidFill>
                  <a:srgbClr val="FF0008"/>
                </a:solidFill>
              </a:rPr>
              <a:t>2:30 p.m</a:t>
            </a:r>
            <a:r>
              <a:rPr lang="en-US" i="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Font typeface="Courier New" pitchFamily="49" charset="0"/>
              <a:buNone/>
            </a:pPr>
            <a:endParaRPr lang="en-US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27C35045E9A749BE72BEEA1A150D0C" ma:contentTypeVersion="12" ma:contentTypeDescription="Create a new document." ma:contentTypeScope="" ma:versionID="633a2773a9f76dfd71188a0563b3e502">
  <xsd:schema xmlns:xsd="http://www.w3.org/2001/XMLSchema" xmlns:xs="http://www.w3.org/2001/XMLSchema" xmlns:p="http://schemas.microsoft.com/office/2006/metadata/properties" xmlns:ns2="06d9c582-05c2-476b-83d2-72ab8b1380b2" xmlns:ns3="fdab59f7-c3a7-48e5-acd8-618ce834776e" targetNamespace="http://schemas.microsoft.com/office/2006/metadata/properties" ma:root="true" ma:fieldsID="923767ee85a3fd3d8ff712a3e992742a" ns2:_="" ns3:_="">
    <xsd:import namespace="06d9c582-05c2-476b-83d2-72ab8b1380b2"/>
    <xsd:import namespace="fdab59f7-c3a7-48e5-acd8-618ce83477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d9c582-05c2-476b-83d2-72ab8b1380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033b2a-f064-4877-9db0-61a81d7103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b59f7-c3a7-48e5-acd8-618ce834776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c102bf4-6fae-482a-8201-639cb6b5c521}" ma:internalName="TaxCatchAll" ma:showField="CatchAllData" ma:web="fdab59f7-c3a7-48e5-acd8-618ce83477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ab59f7-c3a7-48e5-acd8-618ce834776e" xsi:nil="true"/>
    <lcf76f155ced4ddcb4097134ff3c332f xmlns="06d9c582-05c2-476b-83d2-72ab8b1380b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14A300-42A6-4422-B0F7-945AFF22584A}"/>
</file>

<file path=customXml/itemProps2.xml><?xml version="1.0" encoding="utf-8"?>
<ds:datastoreItem xmlns:ds="http://schemas.openxmlformats.org/officeDocument/2006/customXml" ds:itemID="{88CC6FC5-4446-4ECB-92E8-3DE34B14F3FE}"/>
</file>

<file path=customXml/itemProps3.xml><?xml version="1.0" encoding="utf-8"?>
<ds:datastoreItem xmlns:ds="http://schemas.openxmlformats.org/officeDocument/2006/customXml" ds:itemID="{C98A79F8-4EC6-4CAA-BD2C-259B29A8AEE9}"/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1355</Words>
  <Application>Microsoft Office PowerPoint</Application>
  <PresentationFormat>On-screen Show (4:3)</PresentationFormat>
  <Paragraphs>173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Symbol</vt:lpstr>
      <vt:lpstr>Office Theme</vt:lpstr>
      <vt:lpstr>Equation</vt:lpstr>
      <vt:lpstr>Section 6.4</vt:lpstr>
      <vt:lpstr>Example 1: Application: Distance-Rate-Time (Rates Unknown)</vt:lpstr>
      <vt:lpstr>Example 1: Application: Distance-Rate-Time (Rates Unknown) (cont.) </vt:lpstr>
      <vt:lpstr>Example 1: Application: Distance-Rate-Time (Rates Unknown) (cont.) </vt:lpstr>
      <vt:lpstr>Example 1: Application: Distance-Rate-Time (Rates Unknown) (cont.) </vt:lpstr>
      <vt:lpstr>Example 2: Application: Distance-Rate-Time (Times Unknown)</vt:lpstr>
      <vt:lpstr>Example 2: Application: Distance-Rate-Time (Times Unknown) (cont.)</vt:lpstr>
      <vt:lpstr>Example 2: Application: Distance-Rate-Time (Times Unknown) (cont.)</vt:lpstr>
      <vt:lpstr>Example 2: Application: Distance-Rate-Time (Times Unknown) (cont.)</vt:lpstr>
      <vt:lpstr>Note</vt:lpstr>
      <vt:lpstr>Example 3: Solving a Number Problem</vt:lpstr>
      <vt:lpstr>Example 3: Solving a Number Problem (cont.)</vt:lpstr>
      <vt:lpstr>Example 3: Solving a Number Problem (cont.)</vt:lpstr>
      <vt:lpstr>Example 4: Application: Counting Coins</vt:lpstr>
      <vt:lpstr>Example 4: Application: Counting Coins (cont.)</vt:lpstr>
      <vt:lpstr>Example 4: Application: Counting Coins (cont.)</vt:lpstr>
      <vt:lpstr>Example 4: Application: Counting Coins (cont.)</vt:lpstr>
      <vt:lpstr>Example 5: Application: Calculating Age</vt:lpstr>
      <vt:lpstr>Example 5: Application: Calculating Age (cont.)</vt:lpstr>
      <vt:lpstr>Example 5: Application: Calculating Age (cont.)</vt:lpstr>
      <vt:lpstr> Example 6: Application: Finding Amounts and Costs</vt:lpstr>
      <vt:lpstr> Example 6: Application: Finding Amounts and Costs (cont.)</vt:lpstr>
      <vt:lpstr> Example 6: Application: Finding Amounts and Costs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Algebra, 7th Edition</dc:title>
  <dc:creator>Hawkes Learning</dc:creator>
  <cp:lastModifiedBy>Rebecca Johnson</cp:lastModifiedBy>
  <cp:revision>172</cp:revision>
  <dcterms:created xsi:type="dcterms:W3CDTF">2013-04-26T14:43:13Z</dcterms:created>
  <dcterms:modified xsi:type="dcterms:W3CDTF">2024-08-12T19:00:26Z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0x010100B327C35045E9A749BE72BEEA1A150D0C</vt:lpwstr>
  </property>
  <property fmtid="{D5CDD505-2E9C-101B-9397-08002B2CF9AE}" pid="3" name="Order">
    <vt:r8>100</vt:r8>
  </property>
</Properties>
</file>