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0" r:id="rId3"/>
    <p:sldId id="261" r:id="rId4"/>
    <p:sldId id="281" r:id="rId5"/>
    <p:sldId id="282" r:id="rId6"/>
    <p:sldId id="263" r:id="rId7"/>
    <p:sldId id="279" r:id="rId8"/>
    <p:sldId id="265" r:id="rId9"/>
    <p:sldId id="280" r:id="rId10"/>
    <p:sldId id="267" r:id="rId11"/>
    <p:sldId id="268" r:id="rId12"/>
    <p:sldId id="269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Belloit, Nicholas G" initials="BNG [3]" lastIdx="1" clrIdx="2"/>
  <p:cmAuthor id="4" name="Belloit, Nicholas G" initials="BNG [4]" lastIdx="1" clrIdx="3"/>
  <p:cmAuthor id="5" name="Belloit, Nicholas G" initials="BNG [5]" lastIdx="1" clrIdx="4"/>
  <p:cmAuthor id="6" name="Belloit, Nicholas G" initials="BNG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2D7D9F"/>
    <a:srgbClr val="009900"/>
    <a:srgbClr val="FF00FF"/>
    <a:srgbClr val="7F0000"/>
    <a:srgbClr val="9900FF"/>
    <a:srgbClr val="000099"/>
    <a:srgbClr val="000000"/>
    <a:srgbClr val="FFFFCC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75" autoAdjust="0"/>
    <p:restoredTop sz="94660"/>
  </p:normalViewPr>
  <p:slideViewPr>
    <p:cSldViewPr>
      <p:cViewPr varScale="1">
        <p:scale>
          <a:sx n="82" d="100"/>
          <a:sy n="82" d="100"/>
        </p:scale>
        <p:origin x="1603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45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A1686-E64B-46B1-A6C7-EC094D2AF7CA}" type="datetimeFigureOut">
              <a:rPr lang="en-US" smtClean="0"/>
              <a:pPr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1536B-6EBF-419F-BFEF-9FCB6741D1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88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 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0.e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32.wmf"/><Relationship Id="rId7" Type="http://schemas.openxmlformats.org/officeDocument/2006/relationships/image" Target="../media/image34.w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33.e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oleObject" Target="../embeddings/oleObject35.bin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2.emf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37.emf"/><Relationship Id="rId7" Type="http://schemas.openxmlformats.org/officeDocument/2006/relationships/image" Target="../media/image39.e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44.e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1.emf"/><Relationship Id="rId5" Type="http://schemas.openxmlformats.org/officeDocument/2006/relationships/image" Target="../media/image38.wmf"/><Relationship Id="rId15" Type="http://schemas.openxmlformats.org/officeDocument/2006/relationships/image" Target="../media/image43.e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45.e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0.emf"/><Relationship Id="rId14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2.emf"/><Relationship Id="rId3" Type="http://schemas.openxmlformats.org/officeDocument/2006/relationships/image" Target="../media/image47.emf"/><Relationship Id="rId7" Type="http://schemas.openxmlformats.org/officeDocument/2006/relationships/image" Target="../media/image49.emf"/><Relationship Id="rId12" Type="http://schemas.openxmlformats.org/officeDocument/2006/relationships/oleObject" Target="../embeddings/oleObject51.bin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1.emf"/><Relationship Id="rId5" Type="http://schemas.openxmlformats.org/officeDocument/2006/relationships/image" Target="../media/image48.emf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12" Type="http://schemas.openxmlformats.org/officeDocument/2006/relationships/oleObject" Target="../embeddings/oleObject9.bin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9.emf"/><Relationship Id="rId5" Type="http://schemas.openxmlformats.org/officeDocument/2006/relationships/image" Target="../media/image6.e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18.wmf"/><Relationship Id="rId3" Type="http://schemas.openxmlformats.org/officeDocument/2006/relationships/image" Target="../media/image13.e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7.bin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emf"/><Relationship Id="rId5" Type="http://schemas.openxmlformats.org/officeDocument/2006/relationships/image" Target="../media/image14.wmf"/><Relationship Id="rId15" Type="http://schemas.openxmlformats.org/officeDocument/2006/relationships/image" Target="../media/image19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6.emf"/><Relationship Id="rId14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3.emf"/><Relationship Id="rId12" Type="http://schemas.openxmlformats.org/officeDocument/2006/relationships/oleObject" Target="../embeddings/oleObject25.bin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6.2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Systems of Linear Equations: Solutions by Substitution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500" lvl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63500" lvl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63500" lvl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63500" lvl="0"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63500" lvl="0">
              <a:defRPr/>
            </a:pPr>
            <a:r>
              <a:rPr lang="en-US" dirty="0">
                <a:solidFill>
                  <a:schemeClr val="tx1"/>
                </a:solidFill>
              </a:rPr>
              <a:t>This last equation (</a:t>
            </a:r>
            <a:r>
              <a:rPr lang="en-US" dirty="0">
                <a:solidFill>
                  <a:srgbClr val="FF0000"/>
                </a:solidFill>
              </a:rPr>
              <a:t>2 </a:t>
            </a:r>
            <a:r>
              <a:rPr lang="en-US" dirty="0">
                <a:solidFill>
                  <a:srgbClr val="FF0000"/>
                </a:solidFill>
                <a:latin typeface="Symbol" charset="2"/>
                <a:cs typeface="Symbol" charset="2"/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 3</a:t>
            </a:r>
            <a:r>
              <a:rPr lang="en-US" dirty="0">
                <a:solidFill>
                  <a:schemeClr val="tx1"/>
                </a:solidFill>
              </a:rPr>
              <a:t>) is </a:t>
            </a:r>
            <a:r>
              <a:rPr lang="en-US" b="1" dirty="0"/>
              <a:t>false</a:t>
            </a:r>
            <a:r>
              <a:rPr lang="en-US" dirty="0"/>
              <a:t>.</a:t>
            </a:r>
            <a:r>
              <a:rPr lang="en-US" dirty="0">
                <a:solidFill>
                  <a:schemeClr val="tx1"/>
                </a:solidFill>
              </a:rPr>
              <a:t> This tells us that the system </a:t>
            </a:r>
            <a:r>
              <a:rPr lang="en-US" dirty="0"/>
              <a:t>is inconsistent and </a:t>
            </a:r>
            <a:r>
              <a:rPr lang="en-US" dirty="0">
                <a:solidFill>
                  <a:schemeClr val="tx1"/>
                </a:solidFill>
              </a:rPr>
              <a:t>has </a:t>
            </a:r>
            <a:r>
              <a:rPr lang="en-US" b="1" dirty="0">
                <a:solidFill>
                  <a:srgbClr val="FF0008"/>
                </a:solidFill>
              </a:rPr>
              <a:t>no solution</a:t>
            </a:r>
            <a:r>
              <a:rPr lang="en-US" dirty="0">
                <a:solidFill>
                  <a:schemeClr val="tx1"/>
                </a:solidFill>
              </a:rPr>
              <a:t>. Graphically, the lines are parallel and there is no intersection. </a:t>
            </a:r>
          </a:p>
          <a:p>
            <a:pPr lvl="0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(No Solution)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040170"/>
              </p:ext>
            </p:extLst>
          </p:nvPr>
        </p:nvGraphicFramePr>
        <p:xfrm>
          <a:off x="2743200" y="1247887"/>
          <a:ext cx="2400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86080" imgH="585000" progId="Equation.DSMT4">
                  <p:embed/>
                </p:oleObj>
              </mc:Choice>
              <mc:Fallback>
                <p:oleObj name="Equation" r:id="rId2" imgW="2386080" imgH="585000" progId="Equation.DSMT4">
                  <p:embed/>
                  <p:pic>
                    <p:nvPicPr>
                      <p:cNvPr id="0" name="Picture 4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247887"/>
                        <a:ext cx="2400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044187"/>
              </p:ext>
            </p:extLst>
          </p:nvPr>
        </p:nvGraphicFramePr>
        <p:xfrm>
          <a:off x="3117850" y="1971787"/>
          <a:ext cx="2057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6987" imgH="292123" progId="Equation.DSMT4">
                  <p:embed/>
                </p:oleObj>
              </mc:Choice>
              <mc:Fallback>
                <p:oleObj name="Equation" r:id="rId4" imgW="2056987" imgH="292123" progId="Equation.DSMT4">
                  <p:embed/>
                  <p:pic>
                    <p:nvPicPr>
                      <p:cNvPr id="0" name="Picture 4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7850" y="1971787"/>
                        <a:ext cx="2057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749573"/>
              </p:ext>
            </p:extLst>
          </p:nvPr>
        </p:nvGraphicFramePr>
        <p:xfrm>
          <a:off x="4483100" y="2460737"/>
          <a:ext cx="685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76440" imgH="264960" progId="Equation.DSMT4">
                  <p:embed/>
                </p:oleObj>
              </mc:Choice>
              <mc:Fallback>
                <p:oleObj name="Equation" r:id="rId6" imgW="676440" imgH="264960" progId="Equation.DSMT4">
                  <p:embed/>
                  <p:pic>
                    <p:nvPicPr>
                      <p:cNvPr id="0" name="Picture 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2460737"/>
                        <a:ext cx="685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800" dirty="0"/>
              <a:t>Use the method of substitution to solve the following system of linear equations.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Solution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Solving the first equation for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gives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Symbol" charset="2"/>
                <a:ea typeface="+mn-ea"/>
                <a:cs typeface="Symbol" charset="2"/>
              </a:rPr>
              <a:t>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Symbol" charset="2"/>
                <a:ea typeface="+mn-ea"/>
                <a:cs typeface="Symbol" charset="2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Substituting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ymbol" charset="2"/>
                <a:ea typeface="+mn-ea"/>
                <a:cs typeface="Symbol" charset="2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the second equation gives the following.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Solving Systems by Substitution (Infinite Solutions)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</a:p>
        </p:txBody>
      </p:sp>
      <p:graphicFrame>
        <p:nvGraphicFramePr>
          <p:cNvPr id="14340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329034"/>
              </p:ext>
            </p:extLst>
          </p:nvPr>
        </p:nvGraphicFramePr>
        <p:xfrm>
          <a:off x="3708400" y="2201863"/>
          <a:ext cx="1727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833" imgH="1015816" progId="Equation.DSMT4">
                  <p:embed/>
                </p:oleObj>
              </mc:Choice>
              <mc:Fallback>
                <p:oleObj name="Equation" r:id="rId2" imgW="1726833" imgH="1015816" progId="Equation.DSMT4">
                  <p:embed/>
                  <p:pic>
                    <p:nvPicPr>
                      <p:cNvPr id="0" name="Picture 14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201863"/>
                        <a:ext cx="17272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280160"/>
            <a:ext cx="8229600" cy="4663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solidFill>
                <a:srgbClr val="366092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This last equation (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ymbol" charset="2"/>
                <a:ea typeface="+mn-ea"/>
                <a:cs typeface="Symbol" charset="2"/>
              </a:rPr>
              <a:t>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)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always true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 This tells us that the </a:t>
            </a:r>
            <a:r>
              <a:rPr lang="en-US" sz="2800" dirty="0"/>
              <a:t>equations are dependent and that the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system has an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infinite number of solutions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lang="en-US" sz="2800" dirty="0"/>
              <a:t>The solutions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are of the form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(1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ymbol" charset="2"/>
                <a:ea typeface="+mn-ea"/>
                <a:cs typeface="Symbol" charset="2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,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for all values of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 (Or, solving</a:t>
            </a:r>
          </a:p>
          <a:p>
            <a:pPr lvl="0">
              <a:spcBef>
                <a:spcPts val="14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one of the equations for </a:t>
            </a:r>
            <a:r>
              <a:rPr lang="en-US" sz="2800" i="1" dirty="0">
                <a:solidFill>
                  <a:srgbClr val="366092"/>
                </a:solidFill>
                <a:latin typeface="Calibri" pitchFamily="34" charset="0"/>
              </a:rPr>
              <a:t>y </a:t>
            </a:r>
            <a:r>
              <a:rPr lang="en-US" sz="2800" dirty="0">
                <a:solidFill>
                  <a:srgbClr val="366092"/>
                </a:solidFill>
                <a:latin typeface="Calibri" pitchFamily="34" charset="0"/>
              </a:rPr>
              <a:t>we have               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for all </a:t>
            </a:r>
          </a:p>
          <a:p>
            <a:pPr lvl="0">
              <a:spcBef>
                <a:spcPts val="14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values of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.) </a:t>
            </a:r>
          </a:p>
        </p:txBody>
      </p:sp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</a:t>
            </a:r>
            <a:r>
              <a:rPr lang="en-US" dirty="0"/>
              <a:t>Solving Systems by Substitution (Infinite Solutions)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chemeClr val="accent1"/>
                </a:solidFill>
              </a:rPr>
              <a:t>(cont.)</a:t>
            </a:r>
          </a:p>
        </p:txBody>
      </p:sp>
      <p:graphicFrame>
        <p:nvGraphicFramePr>
          <p:cNvPr id="15366" name="Object 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060969356"/>
              </p:ext>
            </p:extLst>
          </p:nvPr>
        </p:nvGraphicFramePr>
        <p:xfrm>
          <a:off x="5626100" y="4538132"/>
          <a:ext cx="1689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1478" imgH="927077" progId="Equation.DSMT4">
                  <p:embed/>
                </p:oleObj>
              </mc:Choice>
              <mc:Fallback>
                <p:oleObj name="Equation" r:id="rId2" imgW="1701478" imgH="927077" progId="Equation.DSMT4">
                  <p:embed/>
                  <p:pic>
                    <p:nvPicPr>
                      <p:cNvPr id="0" name="Picture 54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6100" y="4538132"/>
                        <a:ext cx="1689100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409326"/>
              </p:ext>
            </p:extLst>
          </p:nvPr>
        </p:nvGraphicFramePr>
        <p:xfrm>
          <a:off x="3363034" y="1245347"/>
          <a:ext cx="2387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77080" imgH="585000" progId="Equation.DSMT4">
                  <p:embed/>
                </p:oleObj>
              </mc:Choice>
              <mc:Fallback>
                <p:oleObj name="Equation" r:id="rId4" imgW="2377080" imgH="585000" progId="Equation.DSMT4">
                  <p:embed/>
                  <p:pic>
                    <p:nvPicPr>
                      <p:cNvPr id="0" name="Picture 5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3034" y="1245347"/>
                        <a:ext cx="23876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407572"/>
              </p:ext>
            </p:extLst>
          </p:nvPr>
        </p:nvGraphicFramePr>
        <p:xfrm>
          <a:off x="3737684" y="1943847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44310" imgH="355508" progId="Equation.DSMT4">
                  <p:embed/>
                </p:oleObj>
              </mc:Choice>
              <mc:Fallback>
                <p:oleObj name="Equation" r:id="rId6" imgW="2044310" imgH="355508" progId="Equation.DSMT4">
                  <p:embed/>
                  <p:pic>
                    <p:nvPicPr>
                      <p:cNvPr id="0" name="Picture 5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7684" y="1943847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324123"/>
              </p:ext>
            </p:extLst>
          </p:nvPr>
        </p:nvGraphicFramePr>
        <p:xfrm>
          <a:off x="5083884" y="2388347"/>
          <a:ext cx="69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98339" imgH="292123" progId="Equation.DSMT4">
                  <p:embed/>
                </p:oleObj>
              </mc:Choice>
              <mc:Fallback>
                <p:oleObj name="Equation" r:id="rId8" imgW="698339" imgH="292123" progId="Equation.DSMT4">
                  <p:embed/>
                  <p:pic>
                    <p:nvPicPr>
                      <p:cNvPr id="0" name="Picture 5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3884" y="2388347"/>
                        <a:ext cx="698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77230-BA99-23F3-5392-DBA77603B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/>
              <a:t>Use the method of substitution to solve the following system of linear equations.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b="1" dirty="0"/>
          </a:p>
          <a:p>
            <a:r>
              <a:rPr lang="en-US" sz="2800" b="1" dirty="0"/>
              <a:t>Solution</a:t>
            </a:r>
          </a:p>
          <a:p>
            <a:r>
              <a:rPr lang="en-US" sz="2800" dirty="0"/>
              <a:t>Solving the first equation for </a:t>
            </a:r>
            <a:r>
              <a:rPr lang="en-US" sz="2800" i="1" dirty="0"/>
              <a:t>y</a:t>
            </a:r>
            <a:r>
              <a:rPr lang="en-US" sz="2800" dirty="0"/>
              <a:t> gives </a:t>
            </a:r>
            <a:r>
              <a:rPr lang="en-US" sz="2800" i="1" dirty="0">
                <a:solidFill>
                  <a:srgbClr val="000099"/>
                </a:solidFill>
              </a:rPr>
              <a:t>y</a:t>
            </a:r>
            <a:r>
              <a:rPr lang="en-US" sz="2800" dirty="0">
                <a:solidFill>
                  <a:srgbClr val="000099"/>
                </a:solidFill>
              </a:rPr>
              <a:t> </a:t>
            </a:r>
            <a:r>
              <a:rPr lang="en-US" sz="2800" dirty="0">
                <a:solidFill>
                  <a:srgbClr val="000099"/>
                </a:solidFill>
                <a:latin typeface="Symbol" charset="2"/>
                <a:cs typeface="Symbol" charset="2"/>
              </a:rPr>
              <a:t>=</a:t>
            </a:r>
            <a:r>
              <a:rPr lang="en-US" sz="2800" dirty="0">
                <a:solidFill>
                  <a:srgbClr val="000099"/>
                </a:solidFill>
              </a:rPr>
              <a:t> 5 </a:t>
            </a:r>
            <a:r>
              <a:rPr lang="en-US" sz="2800" dirty="0">
                <a:solidFill>
                  <a:srgbClr val="000099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000099"/>
                </a:solidFill>
              </a:rPr>
              <a:t> </a:t>
            </a:r>
            <a:r>
              <a:rPr lang="en-US" sz="2800" i="1" dirty="0">
                <a:solidFill>
                  <a:srgbClr val="000099"/>
                </a:solidFill>
              </a:rPr>
              <a:t>x</a:t>
            </a:r>
            <a:r>
              <a:rPr lang="en-US" sz="2800" dirty="0"/>
              <a:t>. Substituting </a:t>
            </a:r>
            <a:r>
              <a:rPr lang="en-US" sz="2800" dirty="0">
                <a:solidFill>
                  <a:srgbClr val="FF0000"/>
                </a:solidFill>
              </a:rPr>
              <a:t>5 </a:t>
            </a:r>
            <a:r>
              <a:rPr lang="en-US" sz="280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i="1" dirty="0">
                <a:solidFill>
                  <a:srgbClr val="FF0000"/>
                </a:solidFill>
              </a:rPr>
              <a:t>x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for </a:t>
            </a:r>
            <a:r>
              <a:rPr lang="en-US" sz="2800" i="1" dirty="0"/>
              <a:t>y</a:t>
            </a:r>
            <a:r>
              <a:rPr lang="en-US" sz="2800" dirty="0"/>
              <a:t> in the second equation gives the following. </a:t>
            </a:r>
          </a:p>
        </p:txBody>
      </p:sp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Solving Systems by Substitution (Decimal Numbers)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1843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305175" y="2257425"/>
          <a:ext cx="253365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65170" imgH="1028493" progId="Equation.DSMT4">
                  <p:embed/>
                </p:oleObj>
              </mc:Choice>
              <mc:Fallback>
                <p:oleObj name="Equation" r:id="rId2" imgW="2565170" imgH="1028493" progId="Equation.DSMT4">
                  <p:embed/>
                  <p:pic>
                    <p:nvPicPr>
                      <p:cNvPr id="0" name="Picture 14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5175" y="2257425"/>
                        <a:ext cx="253365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Solving Systems by Substitution (Decimal Numbers)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4" name="Rectangle 3"/>
          <p:cNvSpPr/>
          <p:nvPr/>
        </p:nvSpPr>
        <p:spPr>
          <a:xfrm>
            <a:off x="4785852" y="1651337"/>
            <a:ext cx="42057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Multiply by </a:t>
            </a:r>
            <a:r>
              <a:rPr lang="en-US" sz="2000" dirty="0">
                <a:solidFill>
                  <a:srgbClr val="FF0000"/>
                </a:solidFill>
              </a:rPr>
              <a:t>10</a:t>
            </a:r>
            <a:r>
              <a:rPr lang="en-US" sz="2000" dirty="0">
                <a:solidFill>
                  <a:srgbClr val="008080"/>
                </a:solidFill>
              </a:rPr>
              <a:t> so that the corresponding coefficients and constants will be integers. 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737191"/>
              </p:ext>
            </p:extLst>
          </p:nvPr>
        </p:nvGraphicFramePr>
        <p:xfrm>
          <a:off x="1083734" y="1621366"/>
          <a:ext cx="3543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29080" imgH="585000" progId="Equation.DSMT4">
                  <p:embed/>
                </p:oleObj>
              </mc:Choice>
              <mc:Fallback>
                <p:oleObj name="Equation" r:id="rId2" imgW="3529080" imgH="585000" progId="Equation.DSMT4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3734" y="1621366"/>
                        <a:ext cx="3543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243014"/>
              </p:ext>
            </p:extLst>
          </p:nvPr>
        </p:nvGraphicFramePr>
        <p:xfrm>
          <a:off x="1644651" y="1250950"/>
          <a:ext cx="2387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87141" imgH="355508" progId="Equation.DSMT4">
                  <p:embed/>
                </p:oleObj>
              </mc:Choice>
              <mc:Fallback>
                <p:oleObj name="Equation" r:id="rId4" imgW="2387141" imgH="355508" progId="Equation.DSMT4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1" y="1250950"/>
                        <a:ext cx="2387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656567"/>
              </p:ext>
            </p:extLst>
          </p:nvPr>
        </p:nvGraphicFramePr>
        <p:xfrm>
          <a:off x="1494367" y="2241550"/>
          <a:ext cx="2247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39920" imgH="585000" progId="Equation.DSMT4">
                  <p:embed/>
                </p:oleObj>
              </mc:Choice>
              <mc:Fallback>
                <p:oleObj name="Equation" r:id="rId6" imgW="2239920" imgH="5850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367" y="2241550"/>
                        <a:ext cx="22479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292316"/>
              </p:ext>
            </p:extLst>
          </p:nvPr>
        </p:nvGraphicFramePr>
        <p:xfrm>
          <a:off x="2827868" y="3302000"/>
          <a:ext cx="1549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35760" imgH="264960" progId="Equation.DSMT4">
                  <p:embed/>
                </p:oleObj>
              </mc:Choice>
              <mc:Fallback>
                <p:oleObj name="Equation" r:id="rId8" imgW="1535760" imgH="264960" progId="Equation.DSMT4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7868" y="3302000"/>
                        <a:ext cx="1549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041387"/>
              </p:ext>
            </p:extLst>
          </p:nvPr>
        </p:nvGraphicFramePr>
        <p:xfrm>
          <a:off x="2764366" y="3975100"/>
          <a:ext cx="1244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4080" imgH="886680" progId="Equation.DSMT4">
                  <p:embed/>
                </p:oleObj>
              </mc:Choice>
              <mc:Fallback>
                <p:oleObj name="Equation" r:id="rId10" imgW="1234080" imgH="886680" progId="Equation.DSMT4">
                  <p:embed/>
                  <p:pic>
                    <p:nvPicPr>
                      <p:cNvPr id="0" name="Picture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4366" y="3975100"/>
                        <a:ext cx="12446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143318"/>
              </p:ext>
            </p:extLst>
          </p:nvPr>
        </p:nvGraphicFramePr>
        <p:xfrm>
          <a:off x="3035301" y="5020732"/>
          <a:ext cx="711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4800" imgH="264960" progId="Equation.DSMT4">
                  <p:embed/>
                </p:oleObj>
              </mc:Choice>
              <mc:Fallback>
                <p:oleObj name="Equation" r:id="rId12" imgW="694800" imgH="264960" progId="Equation.DSMT4">
                  <p:embed/>
                  <p:pic>
                    <p:nvPicPr>
                      <p:cNvPr id="0" name="Picture 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1" y="5020732"/>
                        <a:ext cx="711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566006"/>
              </p:ext>
            </p:extLst>
          </p:nvPr>
        </p:nvGraphicFramePr>
        <p:xfrm>
          <a:off x="3041650" y="5357283"/>
          <a:ext cx="3060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44520" imgH="585000" progId="Equation.DSMT4">
                  <p:embed/>
                </p:oleObj>
              </mc:Choice>
              <mc:Fallback>
                <p:oleObj name="Equation" r:id="rId14" imgW="3044520" imgH="585000" progId="Equation.DSMT4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650" y="5357283"/>
                        <a:ext cx="30607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765704"/>
              </p:ext>
            </p:extLst>
          </p:nvPr>
        </p:nvGraphicFramePr>
        <p:xfrm>
          <a:off x="1598082" y="2887134"/>
          <a:ext cx="2146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30120" imgH="264960" progId="Equation.DSMT4">
                  <p:embed/>
                </p:oleObj>
              </mc:Choice>
              <mc:Fallback>
                <p:oleObj name="Equation" r:id="rId16" imgW="2130120" imgH="264960" progId="Equation.DSMT4">
                  <p:embed/>
                  <p:pic>
                    <p:nvPicPr>
                      <p:cNvPr id="0" name="Picture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082" y="2887134"/>
                        <a:ext cx="2146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579239"/>
              </p:ext>
            </p:extLst>
          </p:nvPr>
        </p:nvGraphicFramePr>
        <p:xfrm>
          <a:off x="2822045" y="3704166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15280" imgH="264960" progId="Equation.DSMT4">
                  <p:embed/>
                </p:oleObj>
              </mc:Choice>
              <mc:Fallback>
                <p:oleObj name="Equation" r:id="rId18" imgW="1115280" imgH="264960" progId="Equation.DSMT4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2045" y="3704166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</a:t>
            </a:r>
            <a:r>
              <a:rPr lang="en-US" dirty="0"/>
              <a:t>Solving Systems by Substitution (Decimal Numbers)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8956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</a:rPr>
              <a:t>The solution to the system is </a:t>
            </a:r>
            <a:r>
              <a:rPr lang="en-US" dirty="0">
                <a:solidFill>
                  <a:srgbClr val="FF0008"/>
                </a:solidFill>
              </a:rPr>
              <a:t>(6, </a:t>
            </a:r>
            <a:r>
              <a:rPr lang="en-US" dirty="0">
                <a:solidFill>
                  <a:srgbClr val="FF0008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FF0008"/>
                </a:solidFill>
              </a:rPr>
              <a:t>1)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/>
          </a:p>
          <a:p>
            <a:pPr>
              <a:spcBef>
                <a:spcPct val="50000"/>
              </a:spcBef>
            </a:pPr>
            <a:r>
              <a:rPr lang="en-US" i="0" dirty="0">
                <a:solidFill>
                  <a:schemeClr val="tx1"/>
                </a:solidFill>
              </a:rPr>
              <a:t>To check, substitute </a:t>
            </a:r>
            <a:r>
              <a:rPr lang="en-US" i="1" dirty="0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i="0" dirty="0">
                <a:solidFill>
                  <a:srgbClr val="FF0000"/>
                </a:solidFill>
                <a:latin typeface="Symbol" charset="2"/>
                <a:cs typeface="Symbol" charset="2"/>
              </a:rPr>
              <a:t>=</a:t>
            </a:r>
            <a:r>
              <a:rPr lang="en-US" i="0" dirty="0">
                <a:solidFill>
                  <a:srgbClr val="FF0000"/>
                </a:solidFill>
              </a:rPr>
              <a:t> 6 </a:t>
            </a:r>
            <a:r>
              <a:rPr lang="en-US" i="0" dirty="0">
                <a:solidFill>
                  <a:schemeClr val="tx1"/>
                </a:solidFill>
              </a:rPr>
              <a:t>and </a:t>
            </a:r>
            <a:r>
              <a:rPr lang="en-US" i="1" dirty="0">
                <a:solidFill>
                  <a:srgbClr val="FF0000"/>
                </a:solidFill>
              </a:rPr>
              <a:t>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  <a:latin typeface="Symbol" charset="2"/>
                <a:cs typeface="Symbol" charset="2"/>
              </a:rPr>
              <a:t>=</a:t>
            </a:r>
            <a:r>
              <a:rPr lang="en-US" i="0" dirty="0">
                <a:solidFill>
                  <a:srgbClr val="FF0000"/>
                </a:solidFill>
              </a:rPr>
              <a:t> </a:t>
            </a:r>
            <a:r>
              <a:rPr lang="en-US" i="0" dirty="0">
                <a:solidFill>
                  <a:srgbClr val="FF0000"/>
                </a:solidFill>
                <a:latin typeface="Symbol" pitchFamily="18" charset="2"/>
              </a:rPr>
              <a:t>-</a:t>
            </a:r>
            <a:r>
              <a:rPr lang="en-US" i="0" dirty="0">
                <a:solidFill>
                  <a:srgbClr val="FF0000"/>
                </a:solidFill>
              </a:rPr>
              <a:t>1</a:t>
            </a:r>
            <a:r>
              <a:rPr lang="en-US" i="0" dirty="0">
                <a:solidFill>
                  <a:schemeClr val="tx1"/>
                </a:solidFill>
              </a:rPr>
              <a:t> in both of the original equations.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Completion Example 6: </a:t>
            </a:r>
            <a:r>
              <a:rPr lang="en-US" dirty="0"/>
              <a:t>Solving Systems by Substitution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Use the method of substitution to solve the following system of linear equations.</a:t>
            </a: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Solving the first equation for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</a:rPr>
              <a:t>gives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Symbol" charset="2"/>
                <a:cs typeface="Symbol" charset="2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________. Substituting ________ for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</a:rPr>
              <a:t>in the second equation gives the following.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3613150" y="2209800"/>
          <a:ext cx="1714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14156" imgH="1015816" progId="Equation.DSMT4">
                  <p:embed/>
                </p:oleObj>
              </mc:Choice>
              <mc:Fallback>
                <p:oleObj name="Equation" r:id="rId2" imgW="1714156" imgH="1015816" progId="Equation.DSMT4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150" y="2209800"/>
                        <a:ext cx="1714500" cy="101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69924" y="36576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3 </a:t>
            </a:r>
            <a:r>
              <a:rPr lang="es-ES_tradnl" sz="2800" dirty="0">
                <a:solidFill>
                  <a:srgbClr val="FF0000"/>
                </a:solidFill>
                <a:latin typeface="Symbol" pitchFamily="98" charset="2"/>
              </a:rPr>
              <a:t>-</a:t>
            </a:r>
            <a:r>
              <a:rPr lang="es-ES_tradnl" sz="2800" i="1" dirty="0">
                <a:solidFill>
                  <a:srgbClr val="FF0000"/>
                </a:solidFill>
              </a:rPr>
              <a:t>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4114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3 </a:t>
            </a:r>
            <a:r>
              <a:rPr lang="es-ES_tradnl" sz="2800" dirty="0">
                <a:solidFill>
                  <a:srgbClr val="FF0000"/>
                </a:solidFill>
                <a:latin typeface="Symbol" pitchFamily="98" charset="2"/>
              </a:rPr>
              <a:t>- </a:t>
            </a:r>
            <a:r>
              <a:rPr lang="es-ES_tradnl" sz="2800" i="1" dirty="0">
                <a:solidFill>
                  <a:srgbClr val="FF0000"/>
                </a:solidFill>
              </a:rPr>
              <a:t>y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Completion Example 6: </a:t>
            </a:r>
            <a:r>
              <a:rPr lang="en-US" dirty="0"/>
              <a:t>Solving Systems </a:t>
            </a:r>
            <a:br>
              <a:rPr lang="en-US" dirty="0"/>
            </a:br>
            <a:r>
              <a:rPr lang="en-US" dirty="0"/>
              <a:t>by Substitution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sz="3200" dirty="0">
                <a:solidFill>
                  <a:schemeClr val="accent1"/>
                </a:solidFill>
              </a:rPr>
              <a:t>(cont.)</a:t>
            </a: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609600" y="5105400"/>
            <a:ext cx="59991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The solution to the system is ________. 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734340"/>
              </p:ext>
            </p:extLst>
          </p:nvPr>
        </p:nvGraphicFramePr>
        <p:xfrm>
          <a:off x="1761481" y="1544248"/>
          <a:ext cx="26606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06560" imgH="585000" progId="Equation.DSMT4">
                  <p:embed/>
                </p:oleObj>
              </mc:Choice>
              <mc:Fallback>
                <p:oleObj name="Equation" r:id="rId2" imgW="2806560" imgH="585000" progId="Equation.DSMT4">
                  <p:embed/>
                  <p:pic>
                    <p:nvPicPr>
                      <p:cNvPr id="0" name="Picture 3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1481" y="1544248"/>
                        <a:ext cx="2660650" cy="563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983028"/>
              </p:ext>
            </p:extLst>
          </p:nvPr>
        </p:nvGraphicFramePr>
        <p:xfrm>
          <a:off x="2066281" y="2233568"/>
          <a:ext cx="23971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40360" imgH="329040" progId="Equation.DSMT4">
                  <p:embed/>
                </p:oleObj>
              </mc:Choice>
              <mc:Fallback>
                <p:oleObj name="Equation" r:id="rId4" imgW="2340360" imgH="329040" progId="Equation.DSMT4">
                  <p:embed/>
                  <p:pic>
                    <p:nvPicPr>
                      <p:cNvPr id="0" name="Picture 3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281" y="2233568"/>
                        <a:ext cx="2397125" cy="35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776595"/>
              </p:ext>
            </p:extLst>
          </p:nvPr>
        </p:nvGraphicFramePr>
        <p:xfrm>
          <a:off x="2025306" y="2740325"/>
          <a:ext cx="24209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58720" imgH="329040" progId="Equation.DSMT4">
                  <p:embed/>
                </p:oleObj>
              </mc:Choice>
              <mc:Fallback>
                <p:oleObj name="Equation" r:id="rId6" imgW="2358720" imgH="329040" progId="Equation.DSMT4">
                  <p:embed/>
                  <p:pic>
                    <p:nvPicPr>
                      <p:cNvPr id="0" name="Picture 3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306" y="2740325"/>
                        <a:ext cx="2420937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920354"/>
              </p:ext>
            </p:extLst>
          </p:nvPr>
        </p:nvGraphicFramePr>
        <p:xfrm>
          <a:off x="3194739" y="3250811"/>
          <a:ext cx="21621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11760" imgH="329040" progId="Equation.DSMT4">
                  <p:embed/>
                </p:oleObj>
              </mc:Choice>
              <mc:Fallback>
                <p:oleObj name="Equation" r:id="rId8" imgW="2111760" imgH="329040" progId="Equation.DSMT4">
                  <p:embed/>
                  <p:pic>
                    <p:nvPicPr>
                      <p:cNvPr id="0" name="Picture 3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4739" y="3250811"/>
                        <a:ext cx="2162175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710692"/>
              </p:ext>
            </p:extLst>
          </p:nvPr>
        </p:nvGraphicFramePr>
        <p:xfrm>
          <a:off x="3583587" y="3801973"/>
          <a:ext cx="178593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7000" imgH="264960" progId="Equation.DSMT4">
                  <p:embed/>
                </p:oleObj>
              </mc:Choice>
              <mc:Fallback>
                <p:oleObj name="Equation" r:id="rId10" imgW="1737000" imgH="264960" progId="Equation.DSMT4">
                  <p:embed/>
                  <p:pic>
                    <p:nvPicPr>
                      <p:cNvPr id="0" name="Picture 3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3587" y="3801973"/>
                        <a:ext cx="1785937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528996"/>
              </p:ext>
            </p:extLst>
          </p:nvPr>
        </p:nvGraphicFramePr>
        <p:xfrm>
          <a:off x="3603370" y="4170363"/>
          <a:ext cx="372586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04280" imgH="585000" progId="Equation.DSMT4">
                  <p:embed/>
                </p:oleObj>
              </mc:Choice>
              <mc:Fallback>
                <p:oleObj name="Equation" r:id="rId12" imgW="4004280" imgH="585000" progId="Equation.DSMT4">
                  <p:embed/>
                  <p:pic>
                    <p:nvPicPr>
                      <p:cNvPr id="0" name="Picture 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370" y="4170363"/>
                        <a:ext cx="3725863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78924" y="1427654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3 </a:t>
            </a:r>
            <a:r>
              <a:rPr lang="es-ES_tradnl" sz="2800" dirty="0">
                <a:solidFill>
                  <a:srgbClr val="FF0000"/>
                </a:solidFill>
                <a:latin typeface="Symbol" pitchFamily="98" charset="2"/>
              </a:rPr>
              <a:t>- </a:t>
            </a:r>
            <a:r>
              <a:rPr lang="es-ES_tradnl" sz="2800" i="1" dirty="0">
                <a:solidFill>
                  <a:srgbClr val="FF0000"/>
                </a:solidFill>
              </a:rPr>
              <a:t>y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078924" y="2030319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6</a:t>
            </a:r>
            <a:r>
              <a:rPr lang="es-ES_tradnl" sz="2800" dirty="0">
                <a:solidFill>
                  <a:srgbClr val="FF0000"/>
                </a:solidFill>
                <a:latin typeface="Symbol" pitchFamily="98" charset="2"/>
              </a:rPr>
              <a:t> -</a:t>
            </a:r>
            <a:r>
              <a:rPr lang="es-ES_tradnl" sz="2800" dirty="0">
                <a:solidFill>
                  <a:srgbClr val="FF0000"/>
                </a:solidFill>
              </a:rPr>
              <a:t> 2</a:t>
            </a:r>
            <a:r>
              <a:rPr lang="es-ES_tradnl" sz="2800" i="1" dirty="0">
                <a:solidFill>
                  <a:srgbClr val="FF0000"/>
                </a:solidFill>
              </a:rPr>
              <a:t>y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557648" y="2546888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3</a:t>
            </a:r>
            <a:r>
              <a:rPr lang="es-ES_tradnl" sz="2800" i="1" dirty="0">
                <a:solidFill>
                  <a:srgbClr val="FF0000"/>
                </a:solidFill>
              </a:rPr>
              <a:t>y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147086" y="3039482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</a:rPr>
              <a:t>6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4114800" y="3523766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s-ES_tradnl" sz="2800" dirty="0">
                <a:solidFill>
                  <a:srgbClr val="FF0000"/>
                </a:solidFill>
              </a:rPr>
              <a:t>2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625810" y="4083382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s-ES_tradnl" sz="2800" dirty="0">
                <a:solidFill>
                  <a:srgbClr val="FF0000"/>
                </a:solidFill>
              </a:rPr>
              <a:t>2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6154070" y="4083382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  <a:latin typeface="Calibri"/>
                <a:cs typeface="Calibri"/>
              </a:rPr>
              <a:t>5</a:t>
            </a:r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1476" y="5017572"/>
            <a:ext cx="139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solidFill>
                  <a:srgbClr val="FF0000"/>
                </a:solidFill>
                <a:latin typeface="Calibri"/>
                <a:cs typeface="Calibri"/>
              </a:rPr>
              <a:t>(5, </a:t>
            </a:r>
            <a:r>
              <a:rPr lang="es-ES_tradnl" sz="2800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s-ES_tradnl" sz="2800" dirty="0">
                <a:solidFill>
                  <a:srgbClr val="FF0000"/>
                </a:solidFill>
                <a:latin typeface="Calibri"/>
                <a:cs typeface="Calibri"/>
              </a:rPr>
              <a:t>2)</a:t>
            </a:r>
            <a:endParaRPr lang="en-US" sz="2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3" grpId="0"/>
      <p:bldP spid="12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797963"/>
          </a:xfr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 eaLnBrk="0" hangingPunct="0"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Solve one of the equations for one of the variables.</a:t>
            </a:r>
          </a:p>
          <a:p>
            <a:pPr marL="514350" indent="-514350" eaLnBrk="0" hangingPunct="0">
              <a:buFont typeface="+mj-lt"/>
              <a:buAutoNum type="arabicPeriod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Substitute the resulting expression into the other equation. </a:t>
            </a:r>
          </a:p>
          <a:p>
            <a:pPr marL="514350" indent="-514350" eaLnBrk="0" hangingPunct="0">
              <a:buFont typeface="+mj-lt"/>
              <a:buAutoNum type="arabicPeriod" startAt="3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Solve this new equation, if possible, and then substitute back into one of the original equations to</a:t>
            </a:r>
            <a:br>
              <a:rPr lang="en-US" dirty="0">
                <a:solidFill>
                  <a:srgbClr val="000000"/>
                </a:solidFill>
                <a:latin typeface="Calibri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find the value of the other variable. (This is known as </a:t>
            </a:r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back substitution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.) </a:t>
            </a:r>
          </a:p>
          <a:p>
            <a:pPr marL="514350" indent="-514350" eaLnBrk="0" hangingPunct="0">
              <a:buFont typeface="+mj-lt"/>
              <a:buAutoNum type="arabicPeriod" startAt="4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Check the solution in both of the original equations.</a:t>
            </a:r>
            <a:endParaRPr lang="en-US" dirty="0"/>
          </a:p>
        </p:txBody>
      </p:sp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marL="12700" indent="-12700" eaLnBrk="0" hangingPunct="0">
              <a:tabLst>
                <a:tab pos="457200" algn="l"/>
              </a:tabLst>
            </a:pPr>
            <a:r>
              <a:rPr lang="en-US" dirty="0">
                <a:latin typeface="Calibri" pitchFamily="34" charset="0"/>
              </a:rPr>
              <a:t>Procedure: Solving a System of Linear Equations by</a:t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Substitution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/>
          </p:cNvSpPr>
          <p:nvPr/>
        </p:nvSpPr>
        <p:spPr>
          <a:xfrm>
            <a:off x="457200" y="1280160"/>
            <a:ext cx="8229600" cy="473964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en-US" sz="2800" dirty="0"/>
              <a:t>Use the method of substitution to solve the following system of linear equations.</a:t>
            </a:r>
          </a:p>
          <a:p>
            <a:pPr algn="just"/>
            <a:endParaRPr lang="en-US" sz="2800" b="1" dirty="0"/>
          </a:p>
          <a:p>
            <a:pPr algn="just"/>
            <a:endParaRPr lang="en-US" sz="2800" b="1" dirty="0"/>
          </a:p>
          <a:p>
            <a:pPr algn="just"/>
            <a:endParaRPr lang="en-US" sz="1600" b="1" dirty="0"/>
          </a:p>
          <a:p>
            <a:r>
              <a:rPr lang="en-US" sz="2800" b="1" dirty="0"/>
              <a:t>Solution</a:t>
            </a:r>
          </a:p>
          <a:p>
            <a:r>
              <a:rPr lang="en-US" sz="2800" dirty="0"/>
              <a:t>The first equation is already solved for </a:t>
            </a:r>
            <a:r>
              <a:rPr lang="en-US" sz="2800" i="1" dirty="0"/>
              <a:t>x</a:t>
            </a:r>
            <a:r>
              <a:rPr lang="en-US" sz="2800" dirty="0"/>
              <a:t>. Substituting   </a:t>
            </a:r>
            <a:r>
              <a:rPr lang="en-US" sz="2800" dirty="0">
                <a:solidFill>
                  <a:srgbClr val="FF0000"/>
                </a:solidFill>
                <a:latin typeface="Symbol" charset="2"/>
              </a:rPr>
              <a:t>-</a:t>
            </a:r>
            <a:r>
              <a:rPr lang="en-US" sz="2800" dirty="0">
                <a:solidFill>
                  <a:srgbClr val="FF0000"/>
                </a:solidFill>
              </a:rPr>
              <a:t>5 </a:t>
            </a:r>
            <a:r>
              <a:rPr lang="en-US" sz="2800" dirty="0"/>
              <a:t>for </a:t>
            </a:r>
            <a:r>
              <a:rPr lang="en-US" sz="2800" i="1" dirty="0"/>
              <a:t>x </a:t>
            </a:r>
            <a:r>
              <a:rPr lang="en-US" sz="2800" dirty="0"/>
              <a:t>in the second equation gives the corresponding value for </a:t>
            </a:r>
            <a:r>
              <a:rPr lang="en-US" sz="2800" i="1" dirty="0"/>
              <a:t>y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pPr>
              <a:spcBef>
                <a:spcPts val="600"/>
              </a:spcBef>
            </a:pPr>
            <a:r>
              <a:rPr lang="en-US" sz="2800" dirty="0"/>
              <a:t>The solution to the system is</a:t>
            </a:r>
          </a:p>
          <a:p>
            <a:pPr algn="just"/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</p:txBody>
      </p:sp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</a:t>
            </a:r>
            <a:endParaRPr lang="en-US" sz="3200" dirty="0">
              <a:solidFill>
                <a:schemeClr val="accent1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641036"/>
              </p:ext>
            </p:extLst>
          </p:nvPr>
        </p:nvGraphicFramePr>
        <p:xfrm>
          <a:off x="2633663" y="4821766"/>
          <a:ext cx="387667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94040" imgH="585000" progId="Equation.DSMT4">
                  <p:embed/>
                </p:oleObj>
              </mc:Choice>
              <mc:Fallback>
                <p:oleObj name="Equation" r:id="rId2" imgW="3794040" imgH="585000" progId="Equation.DSMT4">
                  <p:embed/>
                  <p:pic>
                    <p:nvPicPr>
                      <p:cNvPr id="0" name="Picture 3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663" y="4821766"/>
                        <a:ext cx="3876675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798152"/>
              </p:ext>
            </p:extLst>
          </p:nvPr>
        </p:nvGraphicFramePr>
        <p:xfrm>
          <a:off x="3790156" y="2165349"/>
          <a:ext cx="1563688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6760" imgH="1069560" progId="Equation.DSMT4">
                  <p:embed/>
                </p:oleObj>
              </mc:Choice>
              <mc:Fallback>
                <p:oleObj name="Equation" r:id="rId4" imgW="1526760" imgH="1069560" progId="Equation.DSMT4">
                  <p:embed/>
                  <p:pic>
                    <p:nvPicPr>
                      <p:cNvPr id="0" name="Picture 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0156" y="2165349"/>
                        <a:ext cx="1563688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365662"/>
              </p:ext>
            </p:extLst>
          </p:nvPr>
        </p:nvGraphicFramePr>
        <p:xfrm>
          <a:off x="4721225" y="5475288"/>
          <a:ext cx="12779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44520" imgH="482400" progId="Equation.DSMT4">
                  <p:embed/>
                </p:oleObj>
              </mc:Choice>
              <mc:Fallback>
                <p:oleObj name="Equation" r:id="rId6" imgW="1244520" imgH="482400" progId="Equation.DSMT4">
                  <p:embed/>
                  <p:pic>
                    <p:nvPicPr>
                      <p:cNvPr id="0" name="Picture 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225" y="5475288"/>
                        <a:ext cx="127793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1: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 b="1" dirty="0"/>
              <a:t>Check</a:t>
            </a:r>
          </a:p>
          <a:p>
            <a:pPr lvl="0">
              <a:defRPr/>
            </a:pPr>
            <a:r>
              <a:rPr lang="en-US" dirty="0"/>
              <a:t>Substitution shows that 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FF0000"/>
                </a:solidFill>
              </a:rPr>
              <a:t>5, </a:t>
            </a:r>
            <a:r>
              <a:rPr lang="en-US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FF0000"/>
                </a:solidFill>
              </a:rPr>
              <a:t>1) </a:t>
            </a:r>
            <a:r>
              <a:rPr lang="en-US" dirty="0"/>
              <a:t>satisfies </a:t>
            </a:r>
            <a:r>
              <a:rPr lang="en-US" b="1" dirty="0"/>
              <a:t>both </a:t>
            </a:r>
            <a:r>
              <a:rPr lang="en-US" dirty="0"/>
              <a:t>of the equations in the system.</a:t>
            </a:r>
          </a:p>
          <a:p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64357"/>
              </p:ext>
            </p:extLst>
          </p:nvPr>
        </p:nvGraphicFramePr>
        <p:xfrm>
          <a:off x="2571750" y="3003550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6680" imgH="264960" progId="Equation.DSMT4">
                  <p:embed/>
                </p:oleObj>
              </mc:Choice>
              <mc:Fallback>
                <p:oleObj name="Equation" r:id="rId2" imgW="886680" imgH="264960" progId="Equation.DSMT4">
                  <p:embed/>
                  <p:pic>
                    <p:nvPicPr>
                      <p:cNvPr id="0" name="Picture 6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3003550"/>
                        <a:ext cx="901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895623"/>
              </p:ext>
            </p:extLst>
          </p:nvPr>
        </p:nvGraphicFramePr>
        <p:xfrm>
          <a:off x="5391150" y="2971800"/>
          <a:ext cx="1346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4520" imgH="329040" progId="Equation.DSMT4">
                  <p:embed/>
                </p:oleObj>
              </mc:Choice>
              <mc:Fallback>
                <p:oleObj name="Equation" r:id="rId4" imgW="1334520" imgH="329040" progId="Equation.DSMT4">
                  <p:embed/>
                  <p:pic>
                    <p:nvPicPr>
                      <p:cNvPr id="0" name="Picture 6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1150" y="2971800"/>
                        <a:ext cx="1346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342414"/>
              </p:ext>
            </p:extLst>
          </p:nvPr>
        </p:nvGraphicFramePr>
        <p:xfrm>
          <a:off x="2133600" y="3581400"/>
          <a:ext cx="1333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25520" imgH="585000" progId="Equation.DSMT4">
                  <p:embed/>
                </p:oleObj>
              </mc:Choice>
              <mc:Fallback>
                <p:oleObj name="Equation" r:id="rId6" imgW="1325520" imgH="585000" progId="Equation.DSMT4">
                  <p:embed/>
                  <p:pic>
                    <p:nvPicPr>
                      <p:cNvPr id="0" name="Picture 6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581400"/>
                        <a:ext cx="13335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0202"/>
              </p:ext>
            </p:extLst>
          </p:nvPr>
        </p:nvGraphicFramePr>
        <p:xfrm>
          <a:off x="4959351" y="3189817"/>
          <a:ext cx="2247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39920" imgH="978120" progId="Equation.DSMT4">
                  <p:embed/>
                </p:oleObj>
              </mc:Choice>
              <mc:Fallback>
                <p:oleObj name="Equation" r:id="rId8" imgW="2239920" imgH="978120" progId="Equation.DSMT4">
                  <p:embed/>
                  <p:pic>
                    <p:nvPicPr>
                      <p:cNvPr id="0" name="Picture 6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351" y="3189817"/>
                        <a:ext cx="2247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165247"/>
              </p:ext>
            </p:extLst>
          </p:nvPr>
        </p:nvGraphicFramePr>
        <p:xfrm>
          <a:off x="2383368" y="4368800"/>
          <a:ext cx="1079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69560" imgH="264960" progId="Equation.DSMT4">
                  <p:embed/>
                </p:oleObj>
              </mc:Choice>
              <mc:Fallback>
                <p:oleObj name="Equation" r:id="rId10" imgW="1069560" imgH="264960" progId="Equation.DSMT4">
                  <p:embed/>
                  <p:pic>
                    <p:nvPicPr>
                      <p:cNvPr id="0" name="Picture 6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368" y="4368800"/>
                        <a:ext cx="1079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928617"/>
              </p:ext>
            </p:extLst>
          </p:nvPr>
        </p:nvGraphicFramePr>
        <p:xfrm>
          <a:off x="5215468" y="4368800"/>
          <a:ext cx="1079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9560" imgH="264960" progId="Equation.DSMT4">
                  <p:embed/>
                </p:oleObj>
              </mc:Choice>
              <mc:Fallback>
                <p:oleObj name="Equation" r:id="rId12" imgW="1069560" imgH="264960" progId="Equation.DSMT4">
                  <p:embed/>
                  <p:pic>
                    <p:nvPicPr>
                      <p:cNvPr id="0" name="Picture 6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5468" y="4368800"/>
                        <a:ext cx="10795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9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/>
          </p:cNvSpPr>
          <p:nvPr/>
        </p:nvSpPr>
        <p:spPr>
          <a:xfrm>
            <a:off x="457200" y="1280160"/>
            <a:ext cx="8229600" cy="473964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en-US" sz="2800" dirty="0"/>
              <a:t>Use the method of substitution to solve the following system of linear equations.</a:t>
            </a:r>
            <a:endParaRPr lang="en-US" sz="2800" b="1" dirty="0"/>
          </a:p>
          <a:p>
            <a:pPr algn="just"/>
            <a:endParaRPr lang="en-US" sz="2800" b="1" dirty="0"/>
          </a:p>
          <a:p>
            <a:pPr algn="just"/>
            <a:endParaRPr lang="en-US" sz="2800" b="1" dirty="0"/>
          </a:p>
          <a:p>
            <a:pPr algn="just"/>
            <a:endParaRPr lang="en-US" sz="3600" b="1" dirty="0"/>
          </a:p>
          <a:p>
            <a:pPr>
              <a:spcBef>
                <a:spcPts val="2400"/>
              </a:spcBef>
            </a:pPr>
            <a:r>
              <a:rPr lang="en-US" sz="2800" b="1" dirty="0"/>
              <a:t>Solution</a:t>
            </a:r>
          </a:p>
          <a:p>
            <a:r>
              <a:rPr lang="en-US" sz="2800" dirty="0"/>
              <a:t>The first equation is already solved for </a:t>
            </a:r>
            <a:r>
              <a:rPr lang="en-US" sz="2800" i="1" dirty="0"/>
              <a:t>y</a:t>
            </a:r>
            <a:r>
              <a:rPr lang="en-US" sz="2800" dirty="0"/>
              <a:t>. Substituting </a:t>
            </a:r>
          </a:p>
          <a:p>
            <a:endParaRPr lang="en-US" sz="1200" dirty="0"/>
          </a:p>
          <a:p>
            <a:r>
              <a:rPr lang="en-US" sz="2800" dirty="0"/>
              <a:t>             for </a:t>
            </a:r>
            <a:r>
              <a:rPr lang="en-US" sz="2800" i="1" dirty="0"/>
              <a:t>y</a:t>
            </a:r>
            <a:r>
              <a:rPr lang="en-US" sz="2800" dirty="0"/>
              <a:t> in the second equation gives the </a:t>
            </a:r>
          </a:p>
          <a:p>
            <a:endParaRPr lang="en-US" sz="1200" dirty="0"/>
          </a:p>
          <a:p>
            <a:r>
              <a:rPr lang="en-US" sz="2800" dirty="0"/>
              <a:t>following. </a:t>
            </a:r>
            <a:endParaRPr lang="en-US" sz="2800" b="1" dirty="0"/>
          </a:p>
          <a:p>
            <a:endParaRPr lang="en-US" sz="2800" dirty="0"/>
          </a:p>
          <a:p>
            <a:pPr algn="just"/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  <a:p>
            <a:endParaRPr lang="en-US" sz="2800" b="1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</a:p>
        </p:txBody>
      </p:sp>
      <p:graphicFrame>
        <p:nvGraphicFramePr>
          <p:cNvPr id="6" name="Object 2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839498"/>
              </p:ext>
            </p:extLst>
          </p:nvPr>
        </p:nvGraphicFramePr>
        <p:xfrm>
          <a:off x="3505200" y="2209800"/>
          <a:ext cx="2413000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25172" imgH="1663447" progId="Equation.DSMT4">
                  <p:embed/>
                </p:oleObj>
              </mc:Choice>
              <mc:Fallback>
                <p:oleObj name="Equation" r:id="rId2" imgW="2425172" imgH="1663447" progId="Equation.DSMT4">
                  <p:embed/>
                  <p:pic>
                    <p:nvPicPr>
                      <p:cNvPr id="0" name="Picture 2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209800"/>
                        <a:ext cx="2413000" cy="165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41427"/>
              </p:ext>
            </p:extLst>
          </p:nvPr>
        </p:nvGraphicFramePr>
        <p:xfrm>
          <a:off x="546100" y="4669781"/>
          <a:ext cx="927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14040" imgH="886680" progId="Equation.DSMT4">
                  <p:embed/>
                </p:oleObj>
              </mc:Choice>
              <mc:Fallback>
                <p:oleObj name="Equation" r:id="rId4" imgW="914040" imgH="886680" progId="Equation.DSMT4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4669781"/>
                        <a:ext cx="9271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799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4" name="Rectangle 3"/>
          <p:cNvSpPr/>
          <p:nvPr/>
        </p:nvSpPr>
        <p:spPr>
          <a:xfrm>
            <a:off x="5181600" y="2667000"/>
            <a:ext cx="3662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Multiply both sides by </a:t>
            </a:r>
            <a:r>
              <a:rPr lang="en-US" sz="2000" dirty="0">
                <a:solidFill>
                  <a:srgbClr val="FF0000"/>
                </a:solidFill>
              </a:rPr>
              <a:t>6</a:t>
            </a:r>
            <a:r>
              <a:rPr lang="en-US" sz="2000" dirty="0">
                <a:solidFill>
                  <a:srgbClr val="008080"/>
                </a:solidFill>
              </a:rPr>
              <a:t>, the LCD.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967388"/>
              </p:ext>
            </p:extLst>
          </p:nvPr>
        </p:nvGraphicFramePr>
        <p:xfrm>
          <a:off x="1371600" y="2344738"/>
          <a:ext cx="34544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46640" imgH="1042200" progId="Equation.DSMT4">
                  <p:embed/>
                </p:oleObj>
              </mc:Choice>
              <mc:Fallback>
                <p:oleObj name="Equation" r:id="rId2" imgW="3446640" imgH="1042200" progId="Equation.DSMT4">
                  <p:embed/>
                  <p:pic>
                    <p:nvPicPr>
                      <p:cNvPr id="0" name="Picture 9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344738"/>
                        <a:ext cx="34544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70414"/>
              </p:ext>
            </p:extLst>
          </p:nvPr>
        </p:nvGraphicFramePr>
        <p:xfrm>
          <a:off x="2504017" y="3473244"/>
          <a:ext cx="2235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35016" imgH="292123" progId="Equation.DSMT4">
                  <p:embed/>
                </p:oleObj>
              </mc:Choice>
              <mc:Fallback>
                <p:oleObj name="Equation" r:id="rId4" imgW="2235016" imgH="292123" progId="Equation.DSMT4">
                  <p:embed/>
                  <p:pic>
                    <p:nvPicPr>
                      <p:cNvPr id="0" name="Picture 9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4017" y="3473244"/>
                        <a:ext cx="2235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690010"/>
              </p:ext>
            </p:extLst>
          </p:nvPr>
        </p:nvGraphicFramePr>
        <p:xfrm>
          <a:off x="2999455" y="3972983"/>
          <a:ext cx="1739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510" imgH="292123" progId="Equation.DSMT4">
                  <p:embed/>
                </p:oleObj>
              </mc:Choice>
              <mc:Fallback>
                <p:oleObj name="Equation" r:id="rId6" imgW="1739510" imgH="292123" progId="Equation.DSMT4">
                  <p:embed/>
                  <p:pic>
                    <p:nvPicPr>
                      <p:cNvPr id="0" name="Picture 9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9455" y="3972983"/>
                        <a:ext cx="1739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754730"/>
              </p:ext>
            </p:extLst>
          </p:nvPr>
        </p:nvGraphicFramePr>
        <p:xfrm>
          <a:off x="2034116" y="1231900"/>
          <a:ext cx="2514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04880" imgH="1042200" progId="Equation.DSMT4">
                  <p:embed/>
                </p:oleObj>
              </mc:Choice>
              <mc:Fallback>
                <p:oleObj name="Equation" r:id="rId8" imgW="2504880" imgH="1042200" progId="Equation.DSMT4">
                  <p:embed/>
                  <p:pic>
                    <p:nvPicPr>
                      <p:cNvPr id="0" name="Picture 9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4116" y="1231900"/>
                        <a:ext cx="25146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697507"/>
              </p:ext>
            </p:extLst>
          </p:nvPr>
        </p:nvGraphicFramePr>
        <p:xfrm>
          <a:off x="3836988" y="5481638"/>
          <a:ext cx="711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4800" imgH="264960" progId="Equation.DSMT4">
                  <p:embed/>
                </p:oleObj>
              </mc:Choice>
              <mc:Fallback>
                <p:oleObj name="Equation" r:id="rId10" imgW="694800" imgH="264960" progId="Equation.DSMT4">
                  <p:embed/>
                  <p:pic>
                    <p:nvPicPr>
                      <p:cNvPr id="0" name="Picture 9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6988" y="5481638"/>
                        <a:ext cx="711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384280"/>
              </p:ext>
            </p:extLst>
          </p:nvPr>
        </p:nvGraphicFramePr>
        <p:xfrm>
          <a:off x="3649272" y="4974166"/>
          <a:ext cx="1079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79201" imgH="292123" progId="Equation.DSMT4">
                  <p:embed/>
                </p:oleObj>
              </mc:Choice>
              <mc:Fallback>
                <p:oleObj name="Equation" r:id="rId12" imgW="1079201" imgH="292123" progId="Equation.DSMT4">
                  <p:embed/>
                  <p:pic>
                    <p:nvPicPr>
                      <p:cNvPr id="0" name="Picture 9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9272" y="4974166"/>
                        <a:ext cx="10795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32575"/>
              </p:ext>
            </p:extLst>
          </p:nvPr>
        </p:nvGraphicFramePr>
        <p:xfrm>
          <a:off x="3666068" y="4474634"/>
          <a:ext cx="170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91280" imgH="264960" progId="Equation.DSMT4">
                  <p:embed/>
                </p:oleObj>
              </mc:Choice>
              <mc:Fallback>
                <p:oleObj name="Equation" r:id="rId14" imgW="1691280" imgH="264960" progId="Equation.DSMT4">
                  <p:embed/>
                  <p:pic>
                    <p:nvPicPr>
                      <p:cNvPr id="0" name="Picture 9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6068" y="4474634"/>
                        <a:ext cx="170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</a:t>
            </a:r>
            <a:r>
              <a:rPr lang="en-US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Substituting </a:t>
            </a:r>
            <a:r>
              <a:rPr lang="en-US" dirty="0">
                <a:solidFill>
                  <a:srgbClr val="FF0000"/>
                </a:solidFill>
              </a:rPr>
              <a:t>6</a:t>
            </a:r>
            <a:r>
              <a:rPr lang="en-US" dirty="0">
                <a:solidFill>
                  <a:schemeClr val="tx1"/>
                </a:solidFill>
              </a:rPr>
              <a:t> for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in the first equation gives the corresponding value for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graphicFrame>
        <p:nvGraphicFramePr>
          <p:cNvPr id="276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224782"/>
              </p:ext>
            </p:extLst>
          </p:nvPr>
        </p:nvGraphicFramePr>
        <p:xfrm>
          <a:off x="1295400" y="2300594"/>
          <a:ext cx="308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1880" imgH="886680" progId="Equation.DSMT4">
                  <p:embed/>
                </p:oleObj>
              </mc:Choice>
              <mc:Fallback>
                <p:oleObj name="Equation" r:id="rId2" imgW="3071880" imgH="886680" progId="Equation.DSMT4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300594"/>
                        <a:ext cx="3086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448235" y="3385174"/>
            <a:ext cx="5272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The solution to the system is </a:t>
            </a:r>
            <a:r>
              <a:rPr lang="en-US" sz="2800" dirty="0">
                <a:solidFill>
                  <a:srgbClr val="FF0008"/>
                </a:solidFill>
              </a:rPr>
              <a:t>(6, 7)</a:t>
            </a:r>
            <a:r>
              <a:rPr lang="en-US" sz="2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2: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(One Solution)</a:t>
            </a:r>
            <a:r>
              <a:rPr lang="en-US" dirty="0">
                <a:solidFill>
                  <a:schemeClr val="accent1"/>
                </a:solidFill>
              </a:rPr>
              <a:t> (cont.)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471172"/>
          </a:xfrm>
        </p:spPr>
        <p:txBody>
          <a:bodyPr>
            <a:spAutoFit/>
          </a:bodyPr>
          <a:lstStyle/>
          <a:p>
            <a:pPr lvl="0">
              <a:defRPr/>
            </a:pPr>
            <a:r>
              <a:rPr lang="en-US" b="1" dirty="0"/>
              <a:t>Check</a:t>
            </a:r>
          </a:p>
          <a:p>
            <a:pPr lvl="0">
              <a:defRPr/>
            </a:pPr>
            <a:r>
              <a:rPr lang="en-US" dirty="0"/>
              <a:t>Substitution shows that </a:t>
            </a:r>
            <a:r>
              <a:rPr lang="en-US" dirty="0">
                <a:solidFill>
                  <a:srgbClr val="FF0000"/>
                </a:solidFill>
              </a:rPr>
              <a:t>(6, 7) </a:t>
            </a:r>
            <a:r>
              <a:rPr lang="en-US" dirty="0"/>
              <a:t>satisfies </a:t>
            </a:r>
            <a:r>
              <a:rPr lang="en-US" b="1" dirty="0"/>
              <a:t>both </a:t>
            </a:r>
            <a:r>
              <a:rPr lang="en-US" dirty="0"/>
              <a:t>of the equations in the system.</a:t>
            </a: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2286000" y="2895600"/>
          <a:ext cx="147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629" imgH="838292" progId="Equation.DSMT4">
                  <p:embed/>
                </p:oleObj>
              </mc:Choice>
              <mc:Fallback>
                <p:oleObj name="Equation" r:id="rId2" imgW="1473629" imgH="838292" progId="Equation.DSMT4">
                  <p:embed/>
                  <p:pic>
                    <p:nvPicPr>
                      <p:cNvPr id="0" name="Picture 8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95600"/>
                        <a:ext cx="1473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791015"/>
              </p:ext>
            </p:extLst>
          </p:nvPr>
        </p:nvGraphicFramePr>
        <p:xfrm>
          <a:off x="5416551" y="2895600"/>
          <a:ext cx="1485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86314" imgH="838292" progId="Equation.DSMT4">
                  <p:embed/>
                </p:oleObj>
              </mc:Choice>
              <mc:Fallback>
                <p:oleObj name="Equation" r:id="rId4" imgW="1486314" imgH="838292" progId="Equation.DSMT4">
                  <p:embed/>
                  <p:pic>
                    <p:nvPicPr>
                      <p:cNvPr id="0" name="Picture 8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6551" y="2895600"/>
                        <a:ext cx="1485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171158"/>
              </p:ext>
            </p:extLst>
          </p:nvPr>
        </p:nvGraphicFramePr>
        <p:xfrm>
          <a:off x="2046817" y="3670300"/>
          <a:ext cx="1905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92520" imgH="1078560" progId="Equation.DSMT4">
                  <p:embed/>
                </p:oleObj>
              </mc:Choice>
              <mc:Fallback>
                <p:oleObj name="Equation" r:id="rId6" imgW="1892520" imgH="1078560" progId="Equation.DSMT4">
                  <p:embed/>
                  <p:pic>
                    <p:nvPicPr>
                      <p:cNvPr id="0" name="Picture 8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817" y="3670300"/>
                        <a:ext cx="1905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219493"/>
              </p:ext>
            </p:extLst>
          </p:nvPr>
        </p:nvGraphicFramePr>
        <p:xfrm>
          <a:off x="4991100" y="3670300"/>
          <a:ext cx="19177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1520" imgH="1078560" progId="Equation.DSMT4">
                  <p:embed/>
                </p:oleObj>
              </mc:Choice>
              <mc:Fallback>
                <p:oleObj name="Equation" r:id="rId8" imgW="1901520" imgH="1078560" progId="Equation.DSMT4">
                  <p:embed/>
                  <p:pic>
                    <p:nvPicPr>
                      <p:cNvPr id="0" name="Picture 8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1100" y="3670300"/>
                        <a:ext cx="19177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285963"/>
              </p:ext>
            </p:extLst>
          </p:nvPr>
        </p:nvGraphicFramePr>
        <p:xfrm>
          <a:off x="2286000" y="4953000"/>
          <a:ext cx="711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11016" imgH="279446" progId="Equation.DSMT4">
                  <p:embed/>
                </p:oleObj>
              </mc:Choice>
              <mc:Fallback>
                <p:oleObj name="Equation" r:id="rId10" imgW="711016" imgH="279446" progId="Equation.DSMT4">
                  <p:embed/>
                  <p:pic>
                    <p:nvPicPr>
                      <p:cNvPr id="0" name="Picture 8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953000"/>
                        <a:ext cx="711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105388"/>
              </p:ext>
            </p:extLst>
          </p:nvPr>
        </p:nvGraphicFramePr>
        <p:xfrm>
          <a:off x="6189132" y="4953000"/>
          <a:ext cx="711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16" imgH="292123" progId="Equation.DSMT4">
                  <p:embed/>
                </p:oleObj>
              </mc:Choice>
              <mc:Fallback>
                <p:oleObj name="Equation" r:id="rId12" imgW="711016" imgH="292123" progId="Equation.DSMT4">
                  <p:embed/>
                  <p:pic>
                    <p:nvPicPr>
                      <p:cNvPr id="0" name="Picture 8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9132" y="4953000"/>
                        <a:ext cx="711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3: </a:t>
            </a:r>
            <a:r>
              <a:rPr lang="en-US" dirty="0"/>
              <a:t>Solving Systems by Substitution </a:t>
            </a:r>
            <a:br>
              <a:rPr lang="en-US" dirty="0"/>
            </a:br>
            <a:r>
              <a:rPr lang="en-US" dirty="0"/>
              <a:t>(No Solution)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method of substitution to solve the following system of linear equations.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r>
              <a:rPr lang="en-US" dirty="0">
                <a:solidFill>
                  <a:schemeClr val="tx1"/>
                </a:solidFill>
              </a:rPr>
              <a:t>Solving the first equation for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dirty="0">
                <a:solidFill>
                  <a:schemeClr val="tx1"/>
                </a:solidFill>
              </a:rPr>
              <a:t> gives </a:t>
            </a:r>
            <a:r>
              <a:rPr lang="en-US" i="1" dirty="0">
                <a:solidFill>
                  <a:srgbClr val="000099"/>
                </a:solidFill>
              </a:rPr>
              <a:t>y</a:t>
            </a:r>
            <a:r>
              <a:rPr lang="en-US" dirty="0">
                <a:solidFill>
                  <a:srgbClr val="000099"/>
                </a:solidFill>
              </a:rPr>
              <a:t> </a:t>
            </a:r>
            <a:r>
              <a:rPr lang="en-US" dirty="0">
                <a:solidFill>
                  <a:srgbClr val="000099"/>
                </a:solidFill>
                <a:latin typeface="Symbol" charset="2"/>
                <a:cs typeface="Symbol" charset="2"/>
              </a:rPr>
              <a:t>=</a:t>
            </a:r>
            <a:r>
              <a:rPr lang="en-US" dirty="0">
                <a:solidFill>
                  <a:srgbClr val="000099"/>
                </a:solidFill>
              </a:rPr>
              <a:t> 1 </a:t>
            </a:r>
            <a:r>
              <a:rPr lang="en-US" dirty="0">
                <a:solidFill>
                  <a:srgbClr val="000099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000099"/>
                </a:solidFill>
              </a:rPr>
              <a:t> 3</a:t>
            </a:r>
            <a:r>
              <a:rPr lang="en-US" i="1" dirty="0">
                <a:solidFill>
                  <a:srgbClr val="000099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. Substituting </a:t>
            </a:r>
            <a:r>
              <a:rPr lang="en-US" dirty="0">
                <a:solidFill>
                  <a:srgbClr val="FF0000"/>
                </a:solidFill>
              </a:rPr>
              <a:t>1 </a:t>
            </a:r>
            <a:r>
              <a:rPr lang="en-US" dirty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FF0000"/>
                </a:solidFill>
              </a:rPr>
              <a:t> 3</a:t>
            </a:r>
            <a:r>
              <a:rPr lang="en-US" i="1" dirty="0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for </a:t>
            </a:r>
            <a:r>
              <a:rPr lang="en-US" i="1" dirty="0">
                <a:solidFill>
                  <a:schemeClr val="tx1"/>
                </a:solidFill>
              </a:rPr>
              <a:t>y</a:t>
            </a:r>
            <a:r>
              <a:rPr lang="en-US" dirty="0">
                <a:solidFill>
                  <a:schemeClr val="tx1"/>
                </a:solidFill>
              </a:rPr>
              <a:t> in the second equation gives the following. </a:t>
            </a:r>
          </a:p>
          <a:p>
            <a:endParaRPr lang="en-US" dirty="0"/>
          </a:p>
        </p:txBody>
      </p:sp>
      <p:graphicFrame>
        <p:nvGraphicFramePr>
          <p:cNvPr id="28674" name="Object 4"/>
          <p:cNvGraphicFramePr>
            <a:graphicFrameLocks noChangeAspect="1"/>
          </p:cNvGraphicFramePr>
          <p:nvPr/>
        </p:nvGraphicFramePr>
        <p:xfrm>
          <a:off x="3708400" y="2286000"/>
          <a:ext cx="1727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833" imgH="1015816" progId="Equation.DSMT4">
                  <p:embed/>
                </p:oleObj>
              </mc:Choice>
              <mc:Fallback>
                <p:oleObj name="Equation" r:id="rId2" imgW="1726833" imgH="1015816" progId="Equation.DSMT4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286000"/>
                        <a:ext cx="17272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7C35045E9A749BE72BEEA1A150D0C" ma:contentTypeVersion="12" ma:contentTypeDescription="Create a new document." ma:contentTypeScope="" ma:versionID="633a2773a9f76dfd71188a0563b3e502">
  <xsd:schema xmlns:xsd="http://www.w3.org/2001/XMLSchema" xmlns:xs="http://www.w3.org/2001/XMLSchema" xmlns:p="http://schemas.microsoft.com/office/2006/metadata/properties" xmlns:ns2="06d9c582-05c2-476b-83d2-72ab8b1380b2" xmlns:ns3="fdab59f7-c3a7-48e5-acd8-618ce834776e" targetNamespace="http://schemas.microsoft.com/office/2006/metadata/properties" ma:root="true" ma:fieldsID="923767ee85a3fd3d8ff712a3e992742a" ns2:_="" ns3:_="">
    <xsd:import namespace="06d9c582-05c2-476b-83d2-72ab8b1380b2"/>
    <xsd:import namespace="fdab59f7-c3a7-48e5-acd8-618ce83477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d9c582-05c2-476b-83d2-72ab8b1380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d033b2a-f064-4877-9db0-61a81d7103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b59f7-c3a7-48e5-acd8-618ce834776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c102bf4-6fae-482a-8201-639cb6b5c521}" ma:internalName="TaxCatchAll" ma:showField="CatchAllData" ma:web="fdab59f7-c3a7-48e5-acd8-618ce83477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ab59f7-c3a7-48e5-acd8-618ce834776e" xsi:nil="true"/>
    <lcf76f155ced4ddcb4097134ff3c332f xmlns="06d9c582-05c2-476b-83d2-72ab8b1380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181E8D0-ECC7-44FB-AE06-81BA6A9BBFF6}"/>
</file>

<file path=customXml/itemProps2.xml><?xml version="1.0" encoding="utf-8"?>
<ds:datastoreItem xmlns:ds="http://schemas.openxmlformats.org/officeDocument/2006/customXml" ds:itemID="{2DBD701B-AE38-41AF-B90D-C37235FC5D51}"/>
</file>

<file path=customXml/itemProps3.xml><?xml version="1.0" encoding="utf-8"?>
<ds:datastoreItem xmlns:ds="http://schemas.openxmlformats.org/officeDocument/2006/customXml" ds:itemID="{FF5031C0-B820-4C97-927C-9E6EE99FAB88}"/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781</Words>
  <Application>Microsoft Office PowerPoint</Application>
  <PresentationFormat>On-screen Show (4:3)</PresentationFormat>
  <Paragraphs>104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Courier New</vt:lpstr>
      <vt:lpstr>Symbol</vt:lpstr>
      <vt:lpstr>Office Theme</vt:lpstr>
      <vt:lpstr>Equation</vt:lpstr>
      <vt:lpstr>Section 6.2</vt:lpstr>
      <vt:lpstr>Procedure: Solving a System of Linear Equations by Substitution</vt:lpstr>
      <vt:lpstr>Example 1: Solving Systems by Substitution  (One Solution)</vt:lpstr>
      <vt:lpstr>Example 1: Solving Systems by Substitution  (One Solution) (cont.)</vt:lpstr>
      <vt:lpstr>Example 2: Solving Systems by Substitution  (One Solution) </vt:lpstr>
      <vt:lpstr>Example 2: Solving Systems by Substitution  (One Solution) (cont.)</vt:lpstr>
      <vt:lpstr>Example 2: Solving Systems by Substitution  (One Solution) (cont.)</vt:lpstr>
      <vt:lpstr>Example 2: Solving Systems by Substitution  (One Solution) (cont.)</vt:lpstr>
      <vt:lpstr>Example 3: Solving Systems by Substitution  (No Solution)</vt:lpstr>
      <vt:lpstr>Example 3: Solving Systems by Substitution  (No Solution) (cont.)</vt:lpstr>
      <vt:lpstr>Example 4: Solving Systems by Substitution (Infinite Solutions) </vt:lpstr>
      <vt:lpstr>Example 4: Solving Systems by Substitution (Infinite Solutions) (cont.)</vt:lpstr>
      <vt:lpstr>Example 5: Solving Systems by Substitution (Decimal Numbers)</vt:lpstr>
      <vt:lpstr>Example 5: Solving Systems by Substitution (Decimal Numbers) (cont.)</vt:lpstr>
      <vt:lpstr>Example 5: Solving Systems by Substitution (Decimal Numbers) (cont.)</vt:lpstr>
      <vt:lpstr>Completion Example 6: Solving Systems by Substitution </vt:lpstr>
      <vt:lpstr>Completion Example 6: Solving Systems  by Substitution (cont.)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Algebra, 7th Edition</dc:title>
  <dc:creator>Hawkes Learning</dc:creator>
  <cp:lastModifiedBy>Rebecca Johnson</cp:lastModifiedBy>
  <cp:revision>157</cp:revision>
  <dcterms:created xsi:type="dcterms:W3CDTF">2013-04-26T14:43:13Z</dcterms:created>
  <dcterms:modified xsi:type="dcterms:W3CDTF">2024-08-12T18:58:10Z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0x010100B327C35045E9A749BE72BEEA1A150D0C</vt:lpwstr>
  </property>
  <property fmtid="{D5CDD505-2E9C-101B-9397-08002B2CF9AE}" pid="3" name="Order">
    <vt:r8>100</vt:r8>
  </property>
</Properties>
</file>