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9" r:id="rId3"/>
    <p:sldId id="299" r:id="rId4"/>
    <p:sldId id="260" r:id="rId5"/>
    <p:sldId id="261" r:id="rId6"/>
    <p:sldId id="264" r:id="rId7"/>
    <p:sldId id="298" r:id="rId8"/>
    <p:sldId id="300" r:id="rId9"/>
    <p:sldId id="265" r:id="rId10"/>
    <p:sldId id="297" r:id="rId11"/>
    <p:sldId id="267" r:id="rId12"/>
    <p:sldId id="268" r:id="rId13"/>
    <p:sldId id="301" r:id="rId14"/>
    <p:sldId id="30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Belloit, Nicholas G" initials="BNG [7]" lastIdx="1" clrIdx="6"/>
  <p:cmAuthor id="1" name="Belloit, Nicholas G" initials="BNG" lastIdx="5" clrIdx="0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  <p:cmAuthor id="5" name="Belloit, Nicholas G" initials="BNG [5]" lastIdx="1" clrIdx="4"/>
  <p:cmAuthor id="6" name="Belloit, Nicholas G" initials="BNG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87"/>
    <a:srgbClr val="366092"/>
    <a:srgbClr val="FF0000"/>
    <a:srgbClr val="C00000"/>
    <a:srgbClr val="2D7D9F"/>
    <a:srgbClr val="0000FF"/>
    <a:srgbClr val="000099"/>
    <a:srgbClr val="FF00FF"/>
    <a:srgbClr val="99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63" autoAdjust="0"/>
    <p:restoredTop sz="94660"/>
  </p:normalViewPr>
  <p:slideViewPr>
    <p:cSldViewPr>
      <p:cViewPr varScale="1">
        <p:scale>
          <a:sx n="82" d="100"/>
          <a:sy n="82" d="100"/>
        </p:scale>
        <p:origin x="14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525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52338-FA8A-4723-928F-B79686D868D3}" type="datetimeFigureOut">
              <a:rPr lang="en-US" smtClean="0"/>
              <a:pPr/>
              <a:t>8/12/2024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61F61-A467-42FE-99CA-0B52EDC3D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279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6.6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/>
              <a:t>Systems of Linear Inequalities</a:t>
            </a:r>
            <a:endParaRPr lang="en-US" b="1" i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Example 3: </a:t>
            </a:r>
            <a:r>
              <a:rPr lang="en-US" dirty="0"/>
              <a:t>Solving Systems of Linear Inequalities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1258888" algn="l"/>
              </a:tabLst>
            </a:pPr>
            <a:r>
              <a:rPr lang="en-US" b="1" dirty="0"/>
              <a:t>Step 3:</a:t>
            </a:r>
            <a:r>
              <a:rPr lang="en-US" dirty="0"/>
              <a:t>	We test point (</a:t>
            </a:r>
            <a:r>
              <a:rPr lang="en-US" dirty="0">
                <a:latin typeface="Symbol" charset="2"/>
              </a:rPr>
              <a:t>-</a:t>
            </a:r>
            <a:r>
              <a:rPr lang="en-US" dirty="0"/>
              <a:t>1, 0). </a:t>
            </a:r>
            <a:br>
              <a:rPr lang="en-US" dirty="0"/>
            </a:br>
            <a:r>
              <a:rPr lang="en-US" dirty="0"/>
              <a:t>	The solution set consists </a:t>
            </a:r>
            <a:br>
              <a:rPr lang="en-US" dirty="0"/>
            </a:br>
            <a:r>
              <a:rPr lang="en-US" dirty="0"/>
              <a:t>	of the boundary lines </a:t>
            </a:r>
            <a:br>
              <a:rPr lang="en-US" dirty="0"/>
            </a:br>
            <a:r>
              <a:rPr lang="en-US" dirty="0"/>
              <a:t>	and the region between </a:t>
            </a:r>
            <a:br>
              <a:rPr lang="en-US" dirty="0"/>
            </a:br>
            <a:r>
              <a:rPr lang="en-US" dirty="0"/>
              <a:t>	them.</a:t>
            </a:r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295400"/>
            <a:ext cx="30480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6464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Properties: Possible Solutions to Parallel Systems of</a:t>
            </a:r>
            <a:br>
              <a:rPr lang="en-US" dirty="0"/>
            </a:br>
            <a:r>
              <a:rPr lang="en-US" dirty="0"/>
              <a:t>Linear Inequalities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9" name="Content Placeholder 3"/>
          <p:cNvSpPr>
            <a:spLocks noGrp="1"/>
          </p:cNvSpPr>
          <p:nvPr>
            <p:ph idx="1"/>
          </p:nvPr>
        </p:nvSpPr>
        <p:spPr>
          <a:xfrm>
            <a:off x="457200" y="1208447"/>
            <a:ext cx="8229600" cy="4111382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12700" indent="-12700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</a:rPr>
              <a:t>When the boundary lines are parallel, there are three possibilities:</a:t>
            </a:r>
            <a:endParaRPr lang="en-US" b="1" dirty="0">
              <a:solidFill>
                <a:srgbClr val="000000"/>
              </a:solidFill>
              <a:latin typeface="Calibri" pitchFamily="34" charset="0"/>
            </a:endParaRPr>
          </a:p>
          <a:p>
            <a:pPr marL="514350" indent="-514350" eaLnBrk="0" hangingPunct="0">
              <a:spcBef>
                <a:spcPts val="500"/>
              </a:spcBef>
              <a:buFont typeface="+mj-lt"/>
              <a:buAutoNum type="arabicPeriod"/>
              <a:tabLst>
                <a:tab pos="447675" algn="l"/>
              </a:tabLst>
            </a:pPr>
            <a:r>
              <a:rPr lang="en-US" dirty="0">
                <a:solidFill>
                  <a:srgbClr val="000000"/>
                </a:solidFill>
              </a:rPr>
              <a:t>The common region will be in the form of a strip between two lines (as in Example 3).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  <a:p>
            <a:pPr marL="514350" indent="-514350">
              <a:spcBef>
                <a:spcPts val="300"/>
              </a:spcBef>
              <a:buFont typeface="+mj-lt"/>
              <a:buAutoNum type="arabicPeriod" startAt="2"/>
              <a:tabLst>
                <a:tab pos="447675" algn="l"/>
              </a:tabLst>
            </a:pPr>
            <a:r>
              <a:rPr lang="en-US" dirty="0">
                <a:solidFill>
                  <a:srgbClr val="000000"/>
                </a:solidFill>
              </a:rPr>
              <a:t>The common region will be a half-plane, as the solution to one inequality will be entirely contained within the solution of the other inequality.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  <a:p>
            <a:pPr marL="514350" indent="-514350" eaLnBrk="0" hangingPunct="0">
              <a:spcBef>
                <a:spcPts val="300"/>
              </a:spcBef>
              <a:buFont typeface="+mj-lt"/>
              <a:buAutoNum type="arabicPeriod" startAt="3"/>
              <a:tabLst>
                <a:tab pos="447675" algn="l"/>
              </a:tabLst>
            </a:pPr>
            <a:r>
              <a:rPr lang="en-US" dirty="0">
                <a:solidFill>
                  <a:srgbClr val="000000"/>
                </a:solidFill>
              </a:rPr>
              <a:t>There will be no common region, which means there is no solution.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</p:spPr>
        <p:txBody>
          <a:bodyPr/>
          <a:lstStyle/>
          <a:p>
            <a:r>
              <a:rPr lang="en-US" dirty="0"/>
              <a:t>Use a graphing calculator to graph the system of linear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dirty="0"/>
              <a:t>inequalities:</a:t>
            </a:r>
          </a:p>
          <a:p>
            <a:pPr>
              <a:spcBef>
                <a:spcPts val="3000"/>
              </a:spcBef>
            </a:pPr>
            <a:r>
              <a:rPr lang="en-US" b="1" dirty="0"/>
              <a:t>Solution</a:t>
            </a:r>
          </a:p>
          <a:p>
            <a:pPr>
              <a:spcBef>
                <a:spcPts val="2600"/>
              </a:spcBef>
              <a:tabLst>
                <a:tab pos="1258888" algn="l"/>
              </a:tabLst>
            </a:pPr>
            <a:r>
              <a:rPr lang="en-US" b="1" dirty="0"/>
              <a:t>Step 1:</a:t>
            </a:r>
            <a:r>
              <a:rPr lang="en-US" dirty="0"/>
              <a:t>	First, solve each inequality for </a:t>
            </a:r>
            <a:r>
              <a:rPr lang="en-US" i="1" dirty="0"/>
              <a:t>y</a:t>
            </a:r>
            <a:r>
              <a:rPr lang="en-US" dirty="0"/>
              <a:t>:</a:t>
            </a:r>
          </a:p>
          <a:p>
            <a:pPr>
              <a:tabLst>
                <a:tab pos="1258888" algn="l"/>
              </a:tabLst>
            </a:pPr>
            <a:endParaRPr lang="en-US" dirty="0"/>
          </a:p>
          <a:p>
            <a:pPr>
              <a:tabLst>
                <a:tab pos="1258888" algn="l"/>
              </a:tabLst>
            </a:pPr>
            <a:r>
              <a:rPr lang="en-US" b="1" dirty="0"/>
              <a:t>Note:</a:t>
            </a:r>
            <a:r>
              <a:rPr lang="en-US" dirty="0"/>
              <a:t> Solving 2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pitchFamily="98" charset="2"/>
              </a:rPr>
              <a:t>-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≤</a:t>
            </a:r>
            <a:r>
              <a:rPr lang="en-US" dirty="0"/>
              <a:t> 0 for </a:t>
            </a:r>
            <a:r>
              <a:rPr lang="en-US" i="1" dirty="0"/>
              <a:t>y</a:t>
            </a:r>
            <a:r>
              <a:rPr lang="en-US" dirty="0"/>
              <a:t> can be written as 2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≤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and then as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≥</a:t>
            </a:r>
            <a:r>
              <a:rPr lang="en-US" dirty="0"/>
              <a:t> 2</a:t>
            </a:r>
            <a:r>
              <a:rPr lang="en-US" i="1" dirty="0"/>
              <a:t>x</a:t>
            </a:r>
            <a:r>
              <a:rPr lang="en-US" dirty="0"/>
              <a:t> .</a:t>
            </a:r>
          </a:p>
        </p:txBody>
      </p:sp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Graphing Systems of Linear Inequalities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505695"/>
              </p:ext>
            </p:extLst>
          </p:nvPr>
        </p:nvGraphicFramePr>
        <p:xfrm>
          <a:off x="2362200" y="1828800"/>
          <a:ext cx="1549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5760" imgH="1069560" progId="Equation.DSMT4">
                  <p:embed/>
                </p:oleObj>
              </mc:Choice>
              <mc:Fallback>
                <p:oleObj name="Equation" r:id="rId2" imgW="1535760" imgH="1069560" progId="Equation.DSMT4">
                  <p:embed/>
                  <p:pic>
                    <p:nvPicPr>
                      <p:cNvPr id="0" name="Picture 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828800"/>
                        <a:ext cx="15494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191882"/>
              </p:ext>
            </p:extLst>
          </p:nvPr>
        </p:nvGraphicFramePr>
        <p:xfrm>
          <a:off x="6477000" y="3429000"/>
          <a:ext cx="177482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1015920" progId="Equation.DSMT4">
                  <p:embed/>
                </p:oleObj>
              </mc:Choice>
              <mc:Fallback>
                <p:oleObj name="Equation" r:id="rId4" imgW="1765080" imgH="1015920" progId="Equation.DSMT4">
                  <p:embed/>
                  <p:pic>
                    <p:nvPicPr>
                      <p:cNvPr id="0" name="Picture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3429000"/>
                        <a:ext cx="1774825" cy="102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92040"/>
          </a:xfrm>
        </p:spPr>
        <p:txBody>
          <a:bodyPr>
            <a:normAutofit/>
          </a:bodyPr>
          <a:lstStyle/>
          <a:p>
            <a:pPr>
              <a:tabLst>
                <a:tab pos="1258888" algn="l"/>
              </a:tabLst>
            </a:pPr>
            <a:r>
              <a:rPr lang="en-US" b="1" dirty="0"/>
              <a:t>Step 2:</a:t>
            </a:r>
            <a:r>
              <a:rPr lang="en-US" dirty="0"/>
              <a:t>	Press the      key and enter </a:t>
            </a:r>
            <a:br>
              <a:rPr lang="en-US" dirty="0"/>
            </a:br>
            <a:r>
              <a:rPr lang="en-US" dirty="0"/>
              <a:t>	both functions and the </a:t>
            </a:r>
            <a:br>
              <a:rPr lang="en-US" dirty="0"/>
            </a:br>
            <a:r>
              <a:rPr lang="en-US" dirty="0"/>
              <a:t>	corresponding symbols </a:t>
            </a:r>
            <a:br>
              <a:rPr lang="en-US" dirty="0"/>
            </a:br>
            <a:r>
              <a:rPr lang="en-US" dirty="0"/>
              <a:t>	as they appear here. </a:t>
            </a:r>
            <a:br>
              <a:rPr lang="en-US" dirty="0"/>
            </a:br>
            <a:r>
              <a:rPr lang="en-US" dirty="0"/>
              <a:t>	Remember, to shade your </a:t>
            </a:r>
            <a:br>
              <a:rPr lang="en-US" dirty="0"/>
            </a:br>
            <a:r>
              <a:rPr lang="en-US" dirty="0"/>
              <a:t>	graphs, position the cursor </a:t>
            </a:r>
            <a:br>
              <a:rPr lang="en-US" dirty="0"/>
            </a:br>
            <a:r>
              <a:rPr lang="en-US" dirty="0"/>
              <a:t>	over the slash next to Y1 </a:t>
            </a:r>
            <a:br>
              <a:rPr lang="en-US" dirty="0"/>
            </a:br>
            <a:r>
              <a:rPr lang="en-US" dirty="0"/>
              <a:t>	(or Y2) and press</a:t>
            </a:r>
            <a:br>
              <a:rPr lang="en-US" dirty="0"/>
            </a:br>
            <a:r>
              <a:rPr lang="en-US" dirty="0"/>
              <a:t>	repeatedly until the </a:t>
            </a:r>
            <a:br>
              <a:rPr lang="en-US" dirty="0"/>
            </a:br>
            <a:r>
              <a:rPr lang="en-US" dirty="0"/>
              <a:t>	desired graphing symbol is </a:t>
            </a:r>
            <a:br>
              <a:rPr lang="en-US" dirty="0"/>
            </a:br>
            <a:r>
              <a:rPr lang="en-US" dirty="0"/>
              <a:t>	displayed.</a:t>
            </a:r>
          </a:p>
        </p:txBody>
      </p:sp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Graphing Systems of Linear Inequalities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50838"/>
          <a:stretch/>
        </p:blipFill>
        <p:spPr bwMode="auto">
          <a:xfrm>
            <a:off x="5943600" y="2590800"/>
            <a:ext cx="24193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E13F07-E986-B214-A5B8-181DEBA65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240" y="4359406"/>
            <a:ext cx="754644" cy="3270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C5587A-32C8-2C8A-6729-F77EAE3AB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6750" y="1278365"/>
            <a:ext cx="444650" cy="42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39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1258888" algn="l"/>
              </a:tabLst>
            </a:pPr>
            <a:r>
              <a:rPr lang="en-US" b="1" dirty="0"/>
              <a:t>Step 3:</a:t>
            </a:r>
            <a:r>
              <a:rPr lang="en-US" dirty="0"/>
              <a:t>	Press          . The graph should appear as shown. The solution is the cross-hatched region and the points on the line 2</a:t>
            </a:r>
            <a:r>
              <a:rPr lang="en-US" i="1" dirty="0"/>
              <a:t>x </a:t>
            </a:r>
            <a:r>
              <a:rPr lang="en-US" i="1" dirty="0">
                <a:latin typeface="Symbol" pitchFamily="98" charset="2"/>
              </a:rPr>
              <a:t>-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0, where </a:t>
            </a:r>
            <a:r>
              <a:rPr lang="en-US" i="1" dirty="0"/>
              <a:t>x</a:t>
            </a:r>
            <a:r>
              <a:rPr lang="en-US" dirty="0"/>
              <a:t> &lt; 1.</a:t>
            </a:r>
          </a:p>
        </p:txBody>
      </p:sp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Graphing Systems of Linear Inequalities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3B3D93-47B9-200F-31D2-0F01A29A6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670" y="1416575"/>
            <a:ext cx="794504" cy="292097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F8C3AB4F-52F1-C0FD-CAA9-5B8E6BBC24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51571" b="-2409"/>
          <a:stretch/>
        </p:blipFill>
        <p:spPr bwMode="auto">
          <a:xfrm>
            <a:off x="3362325" y="2913641"/>
            <a:ext cx="24193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8021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marL="12700" indent="-12700" eaLnBrk="0" hangingPunct="0">
              <a:tabLst>
                <a:tab pos="457200" algn="l"/>
              </a:tabLst>
            </a:pPr>
            <a:r>
              <a:rPr lang="en-US" dirty="0">
                <a:solidFill>
                  <a:schemeClr val="accent1"/>
                </a:solidFill>
              </a:rPr>
              <a:t>Procedure: Solving a System of Two Linear Inequalities</a:t>
            </a:r>
            <a:endParaRPr lang="en-US" dirty="0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280898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 eaLnBrk="0" hangingPunct="0"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</a:rPr>
              <a:t>For each inequality, graph the boundary line and shade the appropriate half-plane.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  <a:p>
            <a:pPr marL="514350" indent="-514350" eaLnBrk="0" hangingPunct="0">
              <a:buFont typeface="+mj-lt"/>
              <a:buAutoNum type="arabicPeriod" startAt="2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</a:rPr>
              <a:t>Determine the region of the graph that is common to both half-planes (the region where the shading overlaps). (This region is called the </a:t>
            </a:r>
            <a:r>
              <a:rPr lang="en-US" b="1" dirty="0">
                <a:solidFill>
                  <a:srgbClr val="C00000"/>
                </a:solidFill>
              </a:rPr>
              <a:t>intersection</a:t>
            </a:r>
            <a:r>
              <a:rPr lang="en-US" dirty="0">
                <a:solidFill>
                  <a:srgbClr val="000000"/>
                </a:solidFill>
              </a:rPr>
              <a:t> of the two half-planes and is the </a:t>
            </a:r>
            <a:r>
              <a:rPr lang="en-US" b="1" dirty="0">
                <a:solidFill>
                  <a:srgbClr val="C00000"/>
                </a:solidFill>
              </a:rPr>
              <a:t>solution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set</a:t>
            </a:r>
            <a:r>
              <a:rPr lang="en-US" dirty="0">
                <a:solidFill>
                  <a:srgbClr val="000000"/>
                </a:solidFill>
              </a:rPr>
              <a:t> of the system.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86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Procedure: Solving a System of Two Linear Inequalities (cont.)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332946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 eaLnBrk="0" hangingPunct="0">
              <a:buFont typeface="+mj-lt"/>
              <a:buAutoNum type="arabicPeriod" startAt="3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</a:rPr>
              <a:t>To check the solution, pick one test-point in the intersection and verify that it satisfies both inequalities.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en-US" b="1" dirty="0">
                <a:solidFill>
                  <a:srgbClr val="000000"/>
                </a:solidFill>
              </a:rPr>
              <a:t>Note:</a:t>
            </a:r>
            <a:r>
              <a:rPr lang="en-US" dirty="0">
                <a:solidFill>
                  <a:srgbClr val="000000"/>
                </a:solidFill>
              </a:rPr>
              <a:t> If there is no intersection, then the system has no solution.</a:t>
            </a:r>
            <a:endParaRPr lang="en-US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105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892040"/>
          </a:xfrm>
        </p:spPr>
        <p:txBody>
          <a:bodyPr>
            <a:normAutofit/>
          </a:bodyPr>
          <a:lstStyle/>
          <a:p>
            <a:r>
              <a:rPr lang="en-US" dirty="0"/>
              <a:t>Solve the system of linear inequalities graphically: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  <a:p>
            <a:r>
              <a:rPr lang="en-US" b="1" dirty="0"/>
              <a:t>Solution</a:t>
            </a:r>
          </a:p>
          <a:p>
            <a:pPr>
              <a:tabLst>
                <a:tab pos="1258888" algn="l"/>
              </a:tabLst>
            </a:pPr>
            <a:r>
              <a:rPr lang="en-US" b="1" dirty="0"/>
              <a:t>Step 1:</a:t>
            </a:r>
            <a:r>
              <a:rPr lang="en-US" dirty="0"/>
              <a:t>	For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≤</a:t>
            </a:r>
            <a:r>
              <a:rPr lang="en-US" dirty="0"/>
              <a:t> 2, the points are to the left of and on 	the line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2. For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≥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-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 </a:t>
            </a:r>
            <a:r>
              <a:rPr lang="en-US" dirty="0"/>
              <a:t>1, the points are 	above and on the line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</a:t>
            </a:r>
            <a:r>
              <a:rPr lang="en-US" dirty="0">
                <a:latin typeface="Symbol" charset="2"/>
              </a:rPr>
              <a:t>-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1.</a:t>
            </a:r>
          </a:p>
          <a:p>
            <a:pPr>
              <a:tabLst>
                <a:tab pos="1258888" algn="l"/>
              </a:tabLst>
            </a:pPr>
            <a:r>
              <a:rPr lang="en-US" b="1" dirty="0"/>
              <a:t>Step 2:</a:t>
            </a:r>
            <a:r>
              <a:rPr lang="en-US" dirty="0"/>
              <a:t>	Determine the region that is common to both 	half-planes.</a:t>
            </a:r>
            <a:endParaRPr lang="en-US" b="1" dirty="0"/>
          </a:p>
        </p:txBody>
      </p:sp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Example 1: </a:t>
            </a:r>
            <a:r>
              <a:rPr lang="en-US" dirty="0"/>
              <a:t>Solving Systems of Linear Inequalities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675618"/>
              </p:ext>
            </p:extLst>
          </p:nvPr>
        </p:nvGraphicFramePr>
        <p:xfrm>
          <a:off x="533400" y="1905000"/>
          <a:ext cx="1562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54120" imgH="1069560" progId="Equation.DSMT4">
                  <p:embed/>
                </p:oleObj>
              </mc:Choice>
              <mc:Fallback>
                <p:oleObj name="Equation" r:id="rId2" imgW="1554120" imgH="1069560" progId="Equation.DSMT4">
                  <p:embed/>
                  <p:pic>
                    <p:nvPicPr>
                      <p:cNvPr id="0" name="Picture 8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905000"/>
                        <a:ext cx="15621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Example 1: </a:t>
            </a:r>
            <a:r>
              <a:rPr lang="en-US" dirty="0"/>
              <a:t>Solving Systems of Linear Inequalities </a:t>
            </a:r>
            <a:r>
              <a:rPr lang="en-US" sz="3200" dirty="0">
                <a:solidFill>
                  <a:schemeClr val="tx1"/>
                </a:solidFill>
              </a:rPr>
              <a:t>(cont.)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258888" algn="l"/>
              </a:tabLst>
            </a:pPr>
            <a:r>
              <a:rPr lang="en-US" b="1" dirty="0"/>
              <a:t>Step 3:</a:t>
            </a:r>
            <a:r>
              <a:rPr lang="en-US" dirty="0"/>
              <a:t>	In this case, we test the point (0, 3). In the 	following graph, the solution is the region 	where the shading overlaps, along with the 	boundary lines of that region.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57400" y="3486090"/>
            <a:ext cx="1962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A true statement</a:t>
            </a:r>
          </a:p>
        </p:txBody>
      </p:sp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068380"/>
              </p:ext>
            </p:extLst>
          </p:nvPr>
        </p:nvGraphicFramePr>
        <p:xfrm>
          <a:off x="522727" y="3519602"/>
          <a:ext cx="685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6440" imgH="283320" progId="Equation.DSMT4">
                  <p:embed/>
                </p:oleObj>
              </mc:Choice>
              <mc:Fallback>
                <p:oleObj name="Equation" r:id="rId2" imgW="676440" imgH="283320" progId="Equation.DSMT4">
                  <p:embed/>
                  <p:pic>
                    <p:nvPicPr>
                      <p:cNvPr id="0" name="Picture 5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727" y="3519602"/>
                        <a:ext cx="685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057400" y="5010090"/>
            <a:ext cx="1962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A true statement</a:t>
            </a:r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799157"/>
              </p:ext>
            </p:extLst>
          </p:nvPr>
        </p:nvGraphicFramePr>
        <p:xfrm>
          <a:off x="522727" y="5045075"/>
          <a:ext cx="1320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07160" imgH="283320" progId="Equation.DSMT4">
                  <p:embed/>
                </p:oleObj>
              </mc:Choice>
              <mc:Fallback>
                <p:oleObj name="Equation" r:id="rId4" imgW="1307160" imgH="283320" progId="Equation.DSMT4">
                  <p:embed/>
                  <p:pic>
                    <p:nvPicPr>
                      <p:cNvPr id="0" name="Picture 5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727" y="5045075"/>
                        <a:ext cx="1320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78A0AEA-C636-E928-A2EB-50995BEB5A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4758" y="3008388"/>
            <a:ext cx="2819400" cy="296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892040"/>
          </a:xfrm>
        </p:spPr>
        <p:txBody>
          <a:bodyPr>
            <a:normAutofit/>
          </a:bodyPr>
          <a:lstStyle/>
          <a:p>
            <a:r>
              <a:rPr lang="en-US" dirty="0"/>
              <a:t>Solve the system of linear inequalities graphically:</a:t>
            </a:r>
          </a:p>
          <a:p>
            <a:endParaRPr lang="en-US" dirty="0"/>
          </a:p>
          <a:p>
            <a:endParaRPr lang="en-US" dirty="0"/>
          </a:p>
          <a:p>
            <a:pPr>
              <a:lnSpc>
                <a:spcPct val="130000"/>
              </a:lnSpc>
            </a:pPr>
            <a:r>
              <a:rPr lang="en-US" b="1" dirty="0"/>
              <a:t>Solution</a:t>
            </a:r>
          </a:p>
          <a:p>
            <a:r>
              <a:rPr lang="en-US" dirty="0"/>
              <a:t>First, solve each inequality for </a:t>
            </a:r>
            <a:r>
              <a:rPr lang="en-US" i="1" dirty="0"/>
              <a:t>y:</a:t>
            </a:r>
            <a:endParaRPr lang="en-US" dirty="0"/>
          </a:p>
          <a:p>
            <a:endParaRPr lang="en-US" dirty="0"/>
          </a:p>
          <a:p>
            <a:pPr>
              <a:tabLst>
                <a:tab pos="1258888" algn="l"/>
              </a:tabLst>
            </a:pPr>
            <a:r>
              <a:rPr lang="en-US" b="1" dirty="0"/>
              <a:t>Step 1:</a:t>
            </a:r>
            <a:r>
              <a:rPr lang="en-US" dirty="0"/>
              <a:t>	For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≤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-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6, the points are below and on 	the line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-</a:t>
            </a:r>
            <a:r>
              <a:rPr lang="en-US" dirty="0"/>
              <a:t>2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6. For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&lt;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-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4, the points 	are below but not on the line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-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4.</a:t>
            </a:r>
          </a:p>
        </p:txBody>
      </p:sp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Example 2: </a:t>
            </a:r>
            <a:r>
              <a:rPr lang="en-US" dirty="0"/>
              <a:t>Solving Systems of Linear Inequalities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416104"/>
              </p:ext>
            </p:extLst>
          </p:nvPr>
        </p:nvGraphicFramePr>
        <p:xfrm>
          <a:off x="544162" y="1828800"/>
          <a:ext cx="1549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5760" imgH="1069560" progId="Equation.DSMT4">
                  <p:embed/>
                </p:oleObj>
              </mc:Choice>
              <mc:Fallback>
                <p:oleObj name="Equation" r:id="rId2" imgW="1535760" imgH="1069560" progId="Equation.DSMT4">
                  <p:embed/>
                  <p:pic>
                    <p:nvPicPr>
                      <p:cNvPr id="0" name="Picture 6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162" y="1828800"/>
                        <a:ext cx="15494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360845"/>
              </p:ext>
            </p:extLst>
          </p:nvPr>
        </p:nvGraphicFramePr>
        <p:xfrm>
          <a:off x="5270500" y="3190875"/>
          <a:ext cx="17399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28000" imgH="1069560" progId="Equation.DSMT4">
                  <p:embed/>
                </p:oleObj>
              </mc:Choice>
              <mc:Fallback>
                <p:oleObj name="Equation" r:id="rId4" imgW="1728000" imgH="1069560" progId="Equation.DSMT4">
                  <p:embed/>
                  <p:pic>
                    <p:nvPicPr>
                      <p:cNvPr id="0" name="Picture 6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00" y="3190875"/>
                        <a:ext cx="17399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Example 2: </a:t>
            </a:r>
            <a:r>
              <a:rPr lang="en-US" dirty="0"/>
              <a:t>Solving Systems of Linear Inequalities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892040"/>
          </a:xfrm>
        </p:spPr>
        <p:txBody>
          <a:bodyPr>
            <a:normAutofit/>
          </a:bodyPr>
          <a:lstStyle/>
          <a:p>
            <a:pPr>
              <a:tabLst>
                <a:tab pos="1258888" algn="l"/>
              </a:tabLst>
            </a:pPr>
            <a:r>
              <a:rPr lang="en-US" b="1" dirty="0"/>
              <a:t>Step 2:</a:t>
            </a:r>
            <a:r>
              <a:rPr lang="en-US" dirty="0"/>
              <a:t>	Determine the region that is common to both 	half-planes. Note that the line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-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4 is 	dashed to indicate that the points on the line 	are not included.</a:t>
            </a:r>
          </a:p>
          <a:p>
            <a:pPr>
              <a:tabLst>
                <a:tab pos="1258888" algn="l"/>
              </a:tabLst>
            </a:pPr>
            <a:r>
              <a:rPr lang="en-US" b="1" dirty="0"/>
              <a:t>Step 3:</a:t>
            </a:r>
            <a:r>
              <a:rPr lang="en-US" dirty="0"/>
              <a:t>	In this case, we test the point (0, 0). In the 	following graph, the solution is the region 	where the shading overlaps and the portion of 	the solid boundary line,                    where</a:t>
            </a:r>
          </a:p>
        </p:txBody>
      </p:sp>
      <p:graphicFrame>
        <p:nvGraphicFramePr>
          <p:cNvPr id="2" name="Object 10">
            <a:extLst>
              <a:ext uri="{FF2B5EF4-FFF2-40B4-BE49-F238E27FC236}">
                <a16:creationId xmlns:a16="http://schemas.microsoft.com/office/drawing/2014/main" id="{19AED1EC-4872-B885-9C56-E994FBB155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215356"/>
              </p:ext>
            </p:extLst>
          </p:nvPr>
        </p:nvGraphicFramePr>
        <p:xfrm>
          <a:off x="5305071" y="4488610"/>
          <a:ext cx="1474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355320" progId="Equation.DSMT4">
                  <p:embed/>
                </p:oleObj>
              </mc:Choice>
              <mc:Fallback>
                <p:oleObj name="Equation" r:id="rId2" imgW="1460160" imgH="355320" progId="Equation.DSMT4">
                  <p:embed/>
                  <p:pic>
                    <p:nvPicPr>
                      <p:cNvPr id="9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5071" y="4488610"/>
                        <a:ext cx="1474787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1532FC53-612B-EDEA-D800-82503B85A7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456888"/>
              </p:ext>
            </p:extLst>
          </p:nvPr>
        </p:nvGraphicFramePr>
        <p:xfrm>
          <a:off x="7795671" y="4482932"/>
          <a:ext cx="795338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320" imgH="279360" progId="Equation.DSMT4">
                  <p:embed/>
                </p:oleObj>
              </mc:Choice>
              <mc:Fallback>
                <p:oleObj name="Equation" r:id="rId4" imgW="787320" imgH="279360" progId="Equation.DSMT4">
                  <p:embed/>
                  <p:pic>
                    <p:nvPicPr>
                      <p:cNvPr id="2" name="Object 10">
                        <a:extLst>
                          <a:ext uri="{FF2B5EF4-FFF2-40B4-BE49-F238E27FC236}">
                            <a16:creationId xmlns:a16="http://schemas.microsoft.com/office/drawing/2014/main" id="{19AED1EC-4872-B885-9C56-E994FBB155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5671" y="4482932"/>
                        <a:ext cx="795338" cy="282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8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Example 2: </a:t>
            </a:r>
            <a:r>
              <a:rPr lang="en-US" dirty="0"/>
              <a:t>Solving Systems of Linear Inequalities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59828" y="1950436"/>
            <a:ext cx="1962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A true statement</a:t>
            </a:r>
          </a:p>
        </p:txBody>
      </p:sp>
      <p:graphicFrame>
        <p:nvGraphicFramePr>
          <p:cNvPr id="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017168"/>
              </p:ext>
            </p:extLst>
          </p:nvPr>
        </p:nvGraphicFramePr>
        <p:xfrm>
          <a:off x="953280" y="2016220"/>
          <a:ext cx="146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44320" imgH="283320" progId="Equation.DSMT4">
                  <p:embed/>
                </p:oleObj>
              </mc:Choice>
              <mc:Fallback>
                <p:oleObj name="Equation" r:id="rId2" imgW="1444320" imgH="283320" progId="Equation.DSMT4">
                  <p:embed/>
                  <p:pic>
                    <p:nvPicPr>
                      <p:cNvPr id="0" name="Picture 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3280" y="2016220"/>
                        <a:ext cx="1460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681344" y="3082679"/>
            <a:ext cx="19624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A true statement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151364"/>
              </p:ext>
            </p:extLst>
          </p:nvPr>
        </p:nvGraphicFramePr>
        <p:xfrm>
          <a:off x="995073" y="3167044"/>
          <a:ext cx="1168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52000" imgH="264960" progId="Equation.DSMT4">
                  <p:embed/>
                </p:oleObj>
              </mc:Choice>
              <mc:Fallback>
                <p:oleObj name="Equation" r:id="rId4" imgW="1152000" imgH="264960" progId="Equation.DSMT4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5073" y="3167044"/>
                        <a:ext cx="1168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39DDCB00-147C-BF5F-21B5-34EEC00E76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5400" y="1371600"/>
            <a:ext cx="2971800" cy="299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25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Example 3: </a:t>
            </a:r>
            <a:r>
              <a:rPr lang="en-US" dirty="0"/>
              <a:t>Solving Systems of Linear Inequalities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739640"/>
          </a:xfrm>
        </p:spPr>
        <p:txBody>
          <a:bodyPr>
            <a:normAutofit/>
          </a:bodyPr>
          <a:lstStyle/>
          <a:p>
            <a:r>
              <a:rPr lang="en-US" dirty="0"/>
              <a:t>Solve the system of linear inequalities graphically:</a:t>
            </a:r>
          </a:p>
          <a:p>
            <a:endParaRPr lang="en-US" dirty="0"/>
          </a:p>
          <a:p>
            <a:endParaRPr lang="en-US" dirty="0"/>
          </a:p>
          <a:p>
            <a:pPr>
              <a:lnSpc>
                <a:spcPct val="140000"/>
              </a:lnSpc>
            </a:pPr>
            <a:r>
              <a:rPr lang="en-US" b="1" dirty="0"/>
              <a:t>Solution</a:t>
            </a:r>
          </a:p>
          <a:p>
            <a:pPr>
              <a:tabLst>
                <a:tab pos="1258888" algn="l"/>
              </a:tabLst>
            </a:pPr>
            <a:r>
              <a:rPr lang="en-US" b="1" dirty="0"/>
              <a:t>Step 1:</a:t>
            </a:r>
            <a:r>
              <a:rPr lang="en-US" dirty="0"/>
              <a:t>	For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≥</a:t>
            </a:r>
            <a:r>
              <a:rPr lang="en-US" dirty="0"/>
              <a:t> </a:t>
            </a:r>
            <a:r>
              <a:rPr lang="en-US" i="1" dirty="0"/>
              <a:t>x</a:t>
            </a:r>
            <a:r>
              <a:rPr lang="en-US" dirty="0"/>
              <a:t>, the points are above and on the line 	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</a:t>
            </a:r>
            <a:r>
              <a:rPr lang="en-US" i="1" dirty="0"/>
              <a:t>x</a:t>
            </a:r>
            <a:r>
              <a:rPr lang="en-US" dirty="0"/>
              <a:t>. For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Times New Roman"/>
                <a:cs typeface="Symbol" charset="2"/>
              </a:rPr>
              <a:t>≤</a:t>
            </a:r>
            <a:r>
              <a:rPr lang="en-US" dirty="0"/>
              <a:t>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2, the points are below and 	on the line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=</a:t>
            </a:r>
            <a:r>
              <a:rPr lang="en-US" dirty="0"/>
              <a:t>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>
                <a:latin typeface="Symbol" charset="2"/>
                <a:cs typeface="Symbol" charset="2"/>
              </a:rPr>
              <a:t>+</a:t>
            </a:r>
            <a:r>
              <a:rPr lang="en-US" dirty="0"/>
              <a:t> 2.</a:t>
            </a:r>
          </a:p>
          <a:p>
            <a:pPr>
              <a:tabLst>
                <a:tab pos="1258888" algn="l"/>
              </a:tabLst>
            </a:pPr>
            <a:r>
              <a:rPr lang="en-US" b="1" dirty="0"/>
              <a:t>Step 2:</a:t>
            </a:r>
            <a:r>
              <a:rPr lang="en-US" dirty="0"/>
              <a:t>	Determine the region that is common to both 	half-planes.</a:t>
            </a:r>
          </a:p>
        </p:txBody>
      </p:sp>
      <p:graphicFrame>
        <p:nvGraphicFramePr>
          <p:cNvPr id="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000075"/>
              </p:ext>
            </p:extLst>
          </p:nvPr>
        </p:nvGraphicFramePr>
        <p:xfrm>
          <a:off x="622300" y="1844675"/>
          <a:ext cx="13858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1015920" progId="Equation.DSMT4">
                  <p:embed/>
                </p:oleObj>
              </mc:Choice>
              <mc:Fallback>
                <p:oleObj name="Equation" r:id="rId2" imgW="1371600" imgH="1015920" progId="Equation.DSMT4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1844675"/>
                        <a:ext cx="1385888" cy="1025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BCF55DC-61CF-4456-912C-484859E81897}"/>
</file>

<file path=customXml/itemProps2.xml><?xml version="1.0" encoding="utf-8"?>
<ds:datastoreItem xmlns:ds="http://schemas.openxmlformats.org/officeDocument/2006/customXml" ds:itemID="{C085ED37-D79E-47E4-A547-7F5B7793F072}"/>
</file>

<file path=customXml/itemProps3.xml><?xml version="1.0" encoding="utf-8"?>
<ds:datastoreItem xmlns:ds="http://schemas.openxmlformats.org/officeDocument/2006/customXml" ds:itemID="{BC1C57D6-315C-4A14-A8C3-62A9125902AC}"/>
</file>

<file path=docProps/app.xml><?xml version="1.0" encoding="utf-8"?>
<Properties xmlns="http://schemas.openxmlformats.org/officeDocument/2006/extended-properties" xmlns:vt="http://schemas.openxmlformats.org/officeDocument/2006/docPropsVTypes">
  <TotalTime>1098</TotalTime>
  <Words>838</Words>
  <Application>Microsoft Office PowerPoint</Application>
  <PresentationFormat>On-screen Show (4:3)</PresentationFormat>
  <Paragraphs>58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Office Theme</vt:lpstr>
      <vt:lpstr>Equation</vt:lpstr>
      <vt:lpstr>Section 6.6</vt:lpstr>
      <vt:lpstr>Procedure: Solving a System of Two Linear Inequalities</vt:lpstr>
      <vt:lpstr>Procedure: Solving a System of Two Linear Inequalities (cont.)</vt:lpstr>
      <vt:lpstr>Example 1: Solving Systems of Linear Inequalities</vt:lpstr>
      <vt:lpstr>Example 1: Solving Systems of Linear Inequalities (cont.)</vt:lpstr>
      <vt:lpstr>Example 2: Solving Systems of Linear Inequalities</vt:lpstr>
      <vt:lpstr>Example 2: Solving Systems of Linear Inequalities (cont.)</vt:lpstr>
      <vt:lpstr>Example 2: Solving Systems of Linear Inequalities (cont.)</vt:lpstr>
      <vt:lpstr>Example 3: Solving Systems of Linear Inequalities</vt:lpstr>
      <vt:lpstr>Example 3: Solving Systems of Linear Inequalities (cont.)</vt:lpstr>
      <vt:lpstr>Properties: Possible Solutions to Parallel Systems of Linear Inequalities</vt:lpstr>
      <vt:lpstr>Example 4: Graphing Systems of Linear Inequalities</vt:lpstr>
      <vt:lpstr>Example 4: Graphing Systems of Linear Inequalities (cont.)</vt:lpstr>
      <vt:lpstr>Example 4: Graphing Systems of Linear Inequalities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510</cp:revision>
  <dcterms:created xsi:type="dcterms:W3CDTF">2013-04-26T14:43:13Z</dcterms:created>
  <dcterms:modified xsi:type="dcterms:W3CDTF">2024-08-12T19:08:50Z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