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56" r:id="rId2"/>
    <p:sldId id="283" r:id="rId3"/>
    <p:sldId id="281" r:id="rId4"/>
    <p:sldId id="262" r:id="rId5"/>
    <p:sldId id="282" r:id="rId6"/>
    <p:sldId id="264" r:id="rId7"/>
    <p:sldId id="265" r:id="rId8"/>
    <p:sldId id="266" r:id="rId9"/>
    <p:sldId id="267" r:id="rId10"/>
    <p:sldId id="269" r:id="rId11"/>
    <p:sldId id="287" r:id="rId12"/>
    <p:sldId id="288" r:id="rId13"/>
    <p:sldId id="286" r:id="rId14"/>
    <p:sldId id="289" r:id="rId15"/>
    <p:sldId id="271" r:id="rId16"/>
    <p:sldId id="272" r:id="rId17"/>
    <p:sldId id="273" r:id="rId18"/>
    <p:sldId id="274" r:id="rId19"/>
    <p:sldId id="275" r:id="rId20"/>
    <p:sldId id="276" r:id="rId21"/>
    <p:sldId id="277" r:id="rId22"/>
    <p:sldId id="278"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Kanthi" initials="K" lastIdx="0" clrIdx="6"/>
  <p:cmAuthor id="1" name="Belloit, Nicholas G" initials="BNG" lastIdx="1" clrIdx="0"/>
  <p:cmAuthor id="2" name="Belloit, Nicholas G" initials="BNG [2]" lastIdx="1" clrIdx="1"/>
  <p:cmAuthor id="3" name="Belloit, Nicholas G" initials="BNG [3]" lastIdx="1" clrIdx="2"/>
  <p:cmAuthor id="4" name="Belloit, Nicholas G" initials="BNG [4]" lastIdx="1" clrIdx="3"/>
  <p:cmAuthor id="5" name="Belloit, Nicholas G" initials="BNG [5]" lastIdx="1" clrIdx="4"/>
  <p:cmAuthor id="6" name="Belloit, Nicholas G" initials="BNG [6]"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97D"/>
    <a:srgbClr val="2D7D9F"/>
    <a:srgbClr val="000000"/>
    <a:srgbClr val="0000FF"/>
    <a:srgbClr val="FFFFCC"/>
    <a:srgbClr val="008080"/>
    <a:srgbClr val="366092"/>
    <a:srgbClr val="1F49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92" autoAdjust="0"/>
    <p:restoredTop sz="94660"/>
  </p:normalViewPr>
  <p:slideViewPr>
    <p:cSldViewPr>
      <p:cViewPr varScale="1">
        <p:scale>
          <a:sx n="82" d="100"/>
          <a:sy n="82" d="100"/>
        </p:scale>
        <p:origin x="1574" y="72"/>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56" d="100"/>
          <a:sy n="56" d="100"/>
        </p:scale>
        <p:origin x="-177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33"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35DB0-18E5-42EE-8A41-3EE53E7DF1D8}" type="datetimeFigureOut">
              <a:rPr lang="en-US" smtClean="0"/>
              <a:pPr/>
              <a:t>8/12/2024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4792EB-0FA9-4C62-9AEF-94474B71BCAD}" type="slidenum">
              <a:rPr lang="en-US" smtClean="0"/>
              <a:pPr/>
              <a:t>‹#›</a:t>
            </a:fld>
            <a:endParaRPr lang="en-US"/>
          </a:p>
        </p:txBody>
      </p:sp>
    </p:spTree>
    <p:extLst>
      <p:ext uri="{BB962C8B-B14F-4D97-AF65-F5344CB8AC3E}">
        <p14:creationId xmlns:p14="http://schemas.microsoft.com/office/powerpoint/2010/main" val="24214226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3DB45B-0BFE-48B3-B743-0A229954AB6A}" type="datetimeFigureOut">
              <a:rPr lang="en-US" smtClean="0"/>
              <a:pPr/>
              <a:t>8/12/2024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9AA0B2-A3E4-49A5-A4D2-D778FCB4F253}" type="slidenum">
              <a:rPr lang="en-US" smtClean="0"/>
              <a:pPr/>
              <a:t>‹#›</a:t>
            </a:fld>
            <a:endParaRPr lang="en-US"/>
          </a:p>
        </p:txBody>
      </p:sp>
    </p:spTree>
    <p:extLst>
      <p:ext uri="{BB962C8B-B14F-4D97-AF65-F5344CB8AC3E}">
        <p14:creationId xmlns:p14="http://schemas.microsoft.com/office/powerpoint/2010/main" val="2677667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Box 5"/>
          <p:cNvSpPr txBox="1">
            <a:spLocks noChangeArrowheads="1"/>
          </p:cNvSpPr>
          <p:nvPr userDrawn="1"/>
        </p:nvSpPr>
        <p:spPr bwMode="auto">
          <a:xfrm>
            <a:off x="906483" y="6008914"/>
            <a:ext cx="2819400" cy="55399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endParaRPr lang="en-US" dirty="0"/>
          </a:p>
        </p:txBody>
      </p:sp>
      <p:sp>
        <p:nvSpPr>
          <p:cNvPr id="10"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sp>
        <p:nvSpPr>
          <p:cNvPr id="12" name="Title 1"/>
          <p:cNvSpPr>
            <a:spLocks noGrp="1"/>
          </p:cNvSpPr>
          <p:nvPr userDrawn="1">
            <p:ph type="ctrTitle" idx="4294967295"/>
          </p:nvPr>
        </p:nvSpPr>
        <p:spPr>
          <a:xfrm>
            <a:off x="685800" y="2130552"/>
            <a:ext cx="7772400" cy="1470025"/>
          </a:xfrm>
          <a:prstGeom prst="rect">
            <a:avLst/>
          </a:prstGeom>
        </p:spPr>
        <p:txBody>
          <a:bodyPr anchor="ctr" anchorCtr="0"/>
          <a:lstStyle/>
          <a:p>
            <a:pPr eaLnBrk="1" hangingPunct="1"/>
            <a:endParaRPr lang="en-US" b="1" dirty="0">
              <a:solidFill>
                <a:srgbClr val="1F497D"/>
              </a:solidFill>
              <a:latin typeface="Arial" charset="0"/>
              <a:cs typeface="Arial" charset="0"/>
            </a:endParaRPr>
          </a:p>
        </p:txBody>
      </p:sp>
      <p:sp>
        <p:nvSpPr>
          <p:cNvPr id="13" name="Subtitle 2"/>
          <p:cNvSpPr>
            <a:spLocks noGrp="1"/>
          </p:cNvSpPr>
          <p:nvPr userDrawn="1">
            <p:ph type="subTitle" idx="4294967295"/>
          </p:nvPr>
        </p:nvSpPr>
        <p:spPr>
          <a:xfrm>
            <a:off x="1371600" y="3502152"/>
            <a:ext cx="6400800" cy="1752600"/>
          </a:xfrm>
          <a:prstGeom prst="rect">
            <a:avLst/>
          </a:prstGeom>
        </p:spPr>
        <p:txBody>
          <a:bodyPr rtlCol="0" anchor="t" anchorCtr="1">
            <a:normAutofit/>
          </a:bodyPr>
          <a:lstStyle/>
          <a:p>
            <a:pPr>
              <a:buNone/>
              <a:defRPr/>
            </a:pPr>
            <a:endParaRPr lang="en-US" b="1" i="1" dirty="0">
              <a:solidFill>
                <a:srgbClr val="1F497D"/>
              </a:solidFill>
            </a:endParaRP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31030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a:xfrm>
            <a:off x="457200" y="182880"/>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55399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endParaRPr lang="en-US" dirty="0"/>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idx="1"/>
          </p:nvPr>
        </p:nvSpPr>
        <p:spPr>
          <a:xfrm>
            <a:off x="457200" y="1280160"/>
            <a:ext cx="8229600" cy="4572000"/>
          </a:xfrm>
          <a:prstGeom prst="rect">
            <a:avLst/>
          </a:prstGeom>
        </p:spPr>
        <p:txBody>
          <a:bodyPr>
            <a:normAutofit/>
          </a:bodyPr>
          <a:lstStyle>
            <a:lvl1pPr marL="0" indent="0">
              <a:buFontTx/>
              <a:buNone/>
              <a:defRPr sz="2800" b="0" i="0" baseline="0">
                <a:solidFill>
                  <a:srgbClr val="366092"/>
                </a:solidFill>
              </a:defRPr>
            </a:lvl1pPr>
          </a:lstStyle>
          <a:p>
            <a:pPr lvl="0"/>
            <a:r>
              <a:rPr lang="en-US" dirty="0"/>
              <a:t>Click to edit Master text styles</a:t>
            </a:r>
          </a:p>
        </p:txBody>
      </p: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15416598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1666748"/>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3" Type="http://schemas.openxmlformats.org/officeDocument/2006/relationships/image" Target="../media/image35.emf"/><Relationship Id="rId18" Type="http://schemas.openxmlformats.org/officeDocument/2006/relationships/oleObject" Target="../embeddings/oleObject34.bin"/><Relationship Id="rId26" Type="http://schemas.openxmlformats.org/officeDocument/2006/relationships/oleObject" Target="../embeddings/oleObject38.bin"/><Relationship Id="rId39" Type="http://schemas.openxmlformats.org/officeDocument/2006/relationships/image" Target="../media/image48.emf"/><Relationship Id="rId21" Type="http://schemas.openxmlformats.org/officeDocument/2006/relationships/image" Target="../media/image39.wmf"/><Relationship Id="rId34" Type="http://schemas.openxmlformats.org/officeDocument/2006/relationships/oleObject" Target="../embeddings/oleObject42.bin"/><Relationship Id="rId42" Type="http://schemas.openxmlformats.org/officeDocument/2006/relationships/oleObject" Target="../embeddings/oleObject46.bin"/><Relationship Id="rId7" Type="http://schemas.openxmlformats.org/officeDocument/2006/relationships/image" Target="../media/image32.wmf"/><Relationship Id="rId2" Type="http://schemas.openxmlformats.org/officeDocument/2006/relationships/oleObject" Target="../embeddings/oleObject26.bin"/><Relationship Id="rId16" Type="http://schemas.openxmlformats.org/officeDocument/2006/relationships/oleObject" Target="../embeddings/oleObject33.bin"/><Relationship Id="rId20" Type="http://schemas.openxmlformats.org/officeDocument/2006/relationships/oleObject" Target="../embeddings/oleObject35.bin"/><Relationship Id="rId29" Type="http://schemas.openxmlformats.org/officeDocument/2006/relationships/image" Target="../media/image43.wmf"/><Relationship Id="rId41" Type="http://schemas.openxmlformats.org/officeDocument/2006/relationships/image" Target="../media/image49.emf"/><Relationship Id="rId1" Type="http://schemas.openxmlformats.org/officeDocument/2006/relationships/slideLayout" Target="../slideLayouts/slideLayout2.xml"/><Relationship Id="rId6" Type="http://schemas.openxmlformats.org/officeDocument/2006/relationships/oleObject" Target="../embeddings/oleObject28.bin"/><Relationship Id="rId11" Type="http://schemas.openxmlformats.org/officeDocument/2006/relationships/image" Target="../media/image34.emf"/><Relationship Id="rId24" Type="http://schemas.openxmlformats.org/officeDocument/2006/relationships/oleObject" Target="../embeddings/oleObject37.bin"/><Relationship Id="rId32" Type="http://schemas.openxmlformats.org/officeDocument/2006/relationships/oleObject" Target="../embeddings/oleObject41.bin"/><Relationship Id="rId37" Type="http://schemas.openxmlformats.org/officeDocument/2006/relationships/image" Target="../media/image47.emf"/><Relationship Id="rId40" Type="http://schemas.openxmlformats.org/officeDocument/2006/relationships/oleObject" Target="../embeddings/oleObject45.bin"/><Relationship Id="rId5" Type="http://schemas.openxmlformats.org/officeDocument/2006/relationships/image" Target="../media/image31.emf"/><Relationship Id="rId15" Type="http://schemas.openxmlformats.org/officeDocument/2006/relationships/image" Target="../media/image36.emf"/><Relationship Id="rId23" Type="http://schemas.openxmlformats.org/officeDocument/2006/relationships/image" Target="../media/image40.emf"/><Relationship Id="rId28" Type="http://schemas.openxmlformats.org/officeDocument/2006/relationships/oleObject" Target="../embeddings/oleObject39.bin"/><Relationship Id="rId36" Type="http://schemas.openxmlformats.org/officeDocument/2006/relationships/oleObject" Target="../embeddings/oleObject43.bin"/><Relationship Id="rId10" Type="http://schemas.openxmlformats.org/officeDocument/2006/relationships/oleObject" Target="../embeddings/oleObject30.bin"/><Relationship Id="rId19" Type="http://schemas.openxmlformats.org/officeDocument/2006/relationships/image" Target="../media/image38.emf"/><Relationship Id="rId31" Type="http://schemas.openxmlformats.org/officeDocument/2006/relationships/image" Target="../media/image44.wmf"/><Relationship Id="rId4" Type="http://schemas.openxmlformats.org/officeDocument/2006/relationships/oleObject" Target="../embeddings/oleObject27.bin"/><Relationship Id="rId9" Type="http://schemas.openxmlformats.org/officeDocument/2006/relationships/image" Target="../media/image33.emf"/><Relationship Id="rId14" Type="http://schemas.openxmlformats.org/officeDocument/2006/relationships/oleObject" Target="../embeddings/oleObject32.bin"/><Relationship Id="rId22" Type="http://schemas.openxmlformats.org/officeDocument/2006/relationships/oleObject" Target="../embeddings/oleObject36.bin"/><Relationship Id="rId27" Type="http://schemas.openxmlformats.org/officeDocument/2006/relationships/image" Target="../media/image42.emf"/><Relationship Id="rId30" Type="http://schemas.openxmlformats.org/officeDocument/2006/relationships/oleObject" Target="../embeddings/oleObject40.bin"/><Relationship Id="rId35" Type="http://schemas.openxmlformats.org/officeDocument/2006/relationships/image" Target="../media/image46.wmf"/><Relationship Id="rId43" Type="http://schemas.openxmlformats.org/officeDocument/2006/relationships/image" Target="../media/image50.emf"/><Relationship Id="rId8" Type="http://schemas.openxmlformats.org/officeDocument/2006/relationships/oleObject" Target="../embeddings/oleObject29.bin"/><Relationship Id="rId3" Type="http://schemas.openxmlformats.org/officeDocument/2006/relationships/image" Target="../media/image30.wmf"/><Relationship Id="rId12" Type="http://schemas.openxmlformats.org/officeDocument/2006/relationships/oleObject" Target="../embeddings/oleObject31.bin"/><Relationship Id="rId17" Type="http://schemas.openxmlformats.org/officeDocument/2006/relationships/image" Target="../media/image37.wmf"/><Relationship Id="rId25" Type="http://schemas.openxmlformats.org/officeDocument/2006/relationships/image" Target="../media/image41.emf"/><Relationship Id="rId33" Type="http://schemas.openxmlformats.org/officeDocument/2006/relationships/image" Target="../media/image45.wmf"/><Relationship Id="rId38" Type="http://schemas.openxmlformats.org/officeDocument/2006/relationships/oleObject" Target="../embeddings/oleObject44.bin"/></Relationships>
</file>

<file path=ppt/slides/_rels/slide11.x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oleObject" Target="../embeddings/oleObject47.bin"/><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51.bin"/><Relationship Id="rId13" Type="http://schemas.openxmlformats.org/officeDocument/2006/relationships/image" Target="../media/image58.emf"/><Relationship Id="rId3" Type="http://schemas.openxmlformats.org/officeDocument/2006/relationships/image" Target="../media/image53.emf"/><Relationship Id="rId7" Type="http://schemas.openxmlformats.org/officeDocument/2006/relationships/image" Target="../media/image55.wmf"/><Relationship Id="rId12" Type="http://schemas.openxmlformats.org/officeDocument/2006/relationships/oleObject" Target="../embeddings/oleObject53.bin"/><Relationship Id="rId2" Type="http://schemas.openxmlformats.org/officeDocument/2006/relationships/oleObject" Target="../embeddings/oleObject48.bin"/><Relationship Id="rId1" Type="http://schemas.openxmlformats.org/officeDocument/2006/relationships/slideLayout" Target="../slideLayouts/slideLayout2.xml"/><Relationship Id="rId6" Type="http://schemas.openxmlformats.org/officeDocument/2006/relationships/oleObject" Target="../embeddings/oleObject50.bin"/><Relationship Id="rId11" Type="http://schemas.openxmlformats.org/officeDocument/2006/relationships/image" Target="../media/image57.wmf"/><Relationship Id="rId5" Type="http://schemas.openxmlformats.org/officeDocument/2006/relationships/image" Target="../media/image54.wmf"/><Relationship Id="rId10" Type="http://schemas.openxmlformats.org/officeDocument/2006/relationships/oleObject" Target="../embeddings/oleObject52.bin"/><Relationship Id="rId4" Type="http://schemas.openxmlformats.org/officeDocument/2006/relationships/oleObject" Target="../embeddings/oleObject49.bin"/><Relationship Id="rId9" Type="http://schemas.openxmlformats.org/officeDocument/2006/relationships/image" Target="../media/image56.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57.bin"/><Relationship Id="rId3" Type="http://schemas.openxmlformats.org/officeDocument/2006/relationships/image" Target="../media/image59.emf"/><Relationship Id="rId7" Type="http://schemas.openxmlformats.org/officeDocument/2006/relationships/image" Target="../media/image61.emf"/><Relationship Id="rId2" Type="http://schemas.openxmlformats.org/officeDocument/2006/relationships/oleObject" Target="../embeddings/oleObject54.bin"/><Relationship Id="rId1" Type="http://schemas.openxmlformats.org/officeDocument/2006/relationships/slideLayout" Target="../slideLayouts/slideLayout2.xml"/><Relationship Id="rId6" Type="http://schemas.openxmlformats.org/officeDocument/2006/relationships/oleObject" Target="../embeddings/oleObject56.bin"/><Relationship Id="rId5" Type="http://schemas.openxmlformats.org/officeDocument/2006/relationships/image" Target="../media/image60.wmf"/><Relationship Id="rId4" Type="http://schemas.openxmlformats.org/officeDocument/2006/relationships/oleObject" Target="../embeddings/oleObject55.bin"/><Relationship Id="rId9" Type="http://schemas.openxmlformats.org/officeDocument/2006/relationships/image" Target="../media/image62.wmf"/></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61.bin"/><Relationship Id="rId13" Type="http://schemas.openxmlformats.org/officeDocument/2006/relationships/image" Target="../media/image68.wmf"/><Relationship Id="rId18" Type="http://schemas.openxmlformats.org/officeDocument/2006/relationships/oleObject" Target="../embeddings/oleObject66.bin"/><Relationship Id="rId26" Type="http://schemas.openxmlformats.org/officeDocument/2006/relationships/oleObject" Target="../embeddings/oleObject70.bin"/><Relationship Id="rId3" Type="http://schemas.openxmlformats.org/officeDocument/2006/relationships/image" Target="../media/image63.emf"/><Relationship Id="rId21" Type="http://schemas.openxmlformats.org/officeDocument/2006/relationships/image" Target="../media/image72.emf"/><Relationship Id="rId7" Type="http://schemas.openxmlformats.org/officeDocument/2006/relationships/image" Target="../media/image65.emf"/><Relationship Id="rId12" Type="http://schemas.openxmlformats.org/officeDocument/2006/relationships/oleObject" Target="../embeddings/oleObject63.bin"/><Relationship Id="rId17" Type="http://schemas.openxmlformats.org/officeDocument/2006/relationships/image" Target="../media/image70.emf"/><Relationship Id="rId25" Type="http://schemas.openxmlformats.org/officeDocument/2006/relationships/image" Target="../media/image74.emf"/><Relationship Id="rId2" Type="http://schemas.openxmlformats.org/officeDocument/2006/relationships/oleObject" Target="../embeddings/oleObject58.bin"/><Relationship Id="rId16" Type="http://schemas.openxmlformats.org/officeDocument/2006/relationships/oleObject" Target="../embeddings/oleObject65.bin"/><Relationship Id="rId20" Type="http://schemas.openxmlformats.org/officeDocument/2006/relationships/oleObject" Target="../embeddings/oleObject67.bin"/><Relationship Id="rId1" Type="http://schemas.openxmlformats.org/officeDocument/2006/relationships/slideLayout" Target="../slideLayouts/slideLayout2.xml"/><Relationship Id="rId6" Type="http://schemas.openxmlformats.org/officeDocument/2006/relationships/oleObject" Target="../embeddings/oleObject60.bin"/><Relationship Id="rId11" Type="http://schemas.openxmlformats.org/officeDocument/2006/relationships/image" Target="../media/image67.wmf"/><Relationship Id="rId24" Type="http://schemas.openxmlformats.org/officeDocument/2006/relationships/oleObject" Target="../embeddings/oleObject69.bin"/><Relationship Id="rId5" Type="http://schemas.openxmlformats.org/officeDocument/2006/relationships/image" Target="../media/image64.wmf"/><Relationship Id="rId15" Type="http://schemas.openxmlformats.org/officeDocument/2006/relationships/image" Target="../media/image69.wmf"/><Relationship Id="rId23" Type="http://schemas.openxmlformats.org/officeDocument/2006/relationships/image" Target="../media/image73.emf"/><Relationship Id="rId10" Type="http://schemas.openxmlformats.org/officeDocument/2006/relationships/oleObject" Target="../embeddings/oleObject62.bin"/><Relationship Id="rId19" Type="http://schemas.openxmlformats.org/officeDocument/2006/relationships/image" Target="../media/image71.wmf"/><Relationship Id="rId4" Type="http://schemas.openxmlformats.org/officeDocument/2006/relationships/oleObject" Target="../embeddings/oleObject59.bin"/><Relationship Id="rId9" Type="http://schemas.openxmlformats.org/officeDocument/2006/relationships/image" Target="../media/image66.emf"/><Relationship Id="rId14" Type="http://schemas.openxmlformats.org/officeDocument/2006/relationships/oleObject" Target="../embeddings/oleObject64.bin"/><Relationship Id="rId22" Type="http://schemas.openxmlformats.org/officeDocument/2006/relationships/oleObject" Target="../embeddings/oleObject68.bin"/><Relationship Id="rId27" Type="http://schemas.openxmlformats.org/officeDocument/2006/relationships/image" Target="../media/image75.wmf"/></Relationships>
</file>

<file path=ppt/slides/_rels/slide1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7.emf"/><Relationship Id="rId7" Type="http://schemas.openxmlformats.org/officeDocument/2006/relationships/image" Target="../media/image79.emf"/><Relationship Id="rId2" Type="http://schemas.openxmlformats.org/officeDocument/2006/relationships/oleObject" Target="../embeddings/oleObject71.bin"/><Relationship Id="rId1" Type="http://schemas.openxmlformats.org/officeDocument/2006/relationships/slideLayout" Target="../slideLayouts/slideLayout2.xml"/><Relationship Id="rId6" Type="http://schemas.openxmlformats.org/officeDocument/2006/relationships/oleObject" Target="../embeddings/oleObject73.bin"/><Relationship Id="rId5" Type="http://schemas.openxmlformats.org/officeDocument/2006/relationships/image" Target="../media/image78.wmf"/><Relationship Id="rId4" Type="http://schemas.openxmlformats.org/officeDocument/2006/relationships/oleObject" Target="../embeddings/oleObject72.bin"/></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77.bin"/><Relationship Id="rId13" Type="http://schemas.openxmlformats.org/officeDocument/2006/relationships/image" Target="../media/image85.wmf"/><Relationship Id="rId18" Type="http://schemas.openxmlformats.org/officeDocument/2006/relationships/oleObject" Target="../embeddings/oleObject82.bin"/><Relationship Id="rId26" Type="http://schemas.openxmlformats.org/officeDocument/2006/relationships/oleObject" Target="../embeddings/oleObject86.bin"/><Relationship Id="rId3" Type="http://schemas.openxmlformats.org/officeDocument/2006/relationships/image" Target="../media/image80.emf"/><Relationship Id="rId21" Type="http://schemas.openxmlformats.org/officeDocument/2006/relationships/image" Target="../media/image89.emf"/><Relationship Id="rId7" Type="http://schemas.openxmlformats.org/officeDocument/2006/relationships/image" Target="../media/image82.emf"/><Relationship Id="rId12" Type="http://schemas.openxmlformats.org/officeDocument/2006/relationships/oleObject" Target="../embeddings/oleObject79.bin"/><Relationship Id="rId17" Type="http://schemas.openxmlformats.org/officeDocument/2006/relationships/image" Target="../media/image87.emf"/><Relationship Id="rId25" Type="http://schemas.openxmlformats.org/officeDocument/2006/relationships/image" Target="../media/image91.emf"/><Relationship Id="rId2" Type="http://schemas.openxmlformats.org/officeDocument/2006/relationships/oleObject" Target="../embeddings/oleObject74.bin"/><Relationship Id="rId16" Type="http://schemas.openxmlformats.org/officeDocument/2006/relationships/oleObject" Target="../embeddings/oleObject81.bin"/><Relationship Id="rId20" Type="http://schemas.openxmlformats.org/officeDocument/2006/relationships/oleObject" Target="../embeddings/oleObject83.bin"/><Relationship Id="rId1" Type="http://schemas.openxmlformats.org/officeDocument/2006/relationships/slideLayout" Target="../slideLayouts/slideLayout2.xml"/><Relationship Id="rId6" Type="http://schemas.openxmlformats.org/officeDocument/2006/relationships/oleObject" Target="../embeddings/oleObject76.bin"/><Relationship Id="rId11" Type="http://schemas.openxmlformats.org/officeDocument/2006/relationships/image" Target="../media/image84.wmf"/><Relationship Id="rId24" Type="http://schemas.openxmlformats.org/officeDocument/2006/relationships/oleObject" Target="../embeddings/oleObject85.bin"/><Relationship Id="rId5" Type="http://schemas.openxmlformats.org/officeDocument/2006/relationships/image" Target="../media/image81.wmf"/><Relationship Id="rId15" Type="http://schemas.openxmlformats.org/officeDocument/2006/relationships/image" Target="../media/image86.emf"/><Relationship Id="rId23" Type="http://schemas.openxmlformats.org/officeDocument/2006/relationships/image" Target="../media/image90.emf"/><Relationship Id="rId10" Type="http://schemas.openxmlformats.org/officeDocument/2006/relationships/oleObject" Target="../embeddings/oleObject78.bin"/><Relationship Id="rId19" Type="http://schemas.openxmlformats.org/officeDocument/2006/relationships/image" Target="../media/image88.wmf"/><Relationship Id="rId4" Type="http://schemas.openxmlformats.org/officeDocument/2006/relationships/oleObject" Target="../embeddings/oleObject75.bin"/><Relationship Id="rId9" Type="http://schemas.openxmlformats.org/officeDocument/2006/relationships/image" Target="../media/image83.emf"/><Relationship Id="rId14" Type="http://schemas.openxmlformats.org/officeDocument/2006/relationships/oleObject" Target="../embeddings/oleObject80.bin"/><Relationship Id="rId22" Type="http://schemas.openxmlformats.org/officeDocument/2006/relationships/oleObject" Target="../embeddings/oleObject84.bin"/><Relationship Id="rId27" Type="http://schemas.openxmlformats.org/officeDocument/2006/relationships/image" Target="../media/image92.wmf"/></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oleObject" Target="../embeddings/oleObject1.bin"/><Relationship Id="rId1" Type="http://schemas.openxmlformats.org/officeDocument/2006/relationships/slideLayout" Target="../slideLayouts/slideLayout2.xml"/><Relationship Id="rId5" Type="http://schemas.openxmlformats.org/officeDocument/2006/relationships/image" Target="../media/image3.wmf"/><Relationship Id="rId4" Type="http://schemas.openxmlformats.org/officeDocument/2006/relationships/oleObject" Target="../embeddings/oleObject2.bin"/></Relationships>
</file>

<file path=ppt/slides/_rels/slide20.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4.emf"/><Relationship Id="rId2" Type="http://schemas.openxmlformats.org/officeDocument/2006/relationships/oleObject" Target="../embeddings/oleObject87.bin"/><Relationship Id="rId1" Type="http://schemas.openxmlformats.org/officeDocument/2006/relationships/slideLayout" Target="../slideLayouts/slideLayout2.xml"/><Relationship Id="rId5" Type="http://schemas.openxmlformats.org/officeDocument/2006/relationships/image" Target="../media/image95.emf"/><Relationship Id="rId4" Type="http://schemas.openxmlformats.org/officeDocument/2006/relationships/oleObject" Target="../embeddings/oleObject88.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3.bin"/><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oleObject" Target="../embeddings/oleObject4.bin"/><Relationship Id="rId1" Type="http://schemas.openxmlformats.org/officeDocument/2006/relationships/slideLayout" Target="../slideLayouts/slideLayout2.xml"/><Relationship Id="rId5" Type="http://schemas.openxmlformats.org/officeDocument/2006/relationships/image" Target="../media/image7.w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image" Target="../media/image8.wmf"/><Relationship Id="rId7" Type="http://schemas.openxmlformats.org/officeDocument/2006/relationships/image" Target="../media/image10.emf"/><Relationship Id="rId2" Type="http://schemas.openxmlformats.org/officeDocument/2006/relationships/oleObject" Target="../embeddings/oleObject6.bin"/><Relationship Id="rId1" Type="http://schemas.openxmlformats.org/officeDocument/2006/relationships/slideLayout" Target="../slideLayouts/slideLayout2.xml"/><Relationship Id="rId6" Type="http://schemas.openxmlformats.org/officeDocument/2006/relationships/oleObject" Target="../embeddings/oleObject8.bin"/><Relationship Id="rId11" Type="http://schemas.openxmlformats.org/officeDocument/2006/relationships/image" Target="../media/image12.wmf"/><Relationship Id="rId5" Type="http://schemas.openxmlformats.org/officeDocument/2006/relationships/image" Target="../media/image9.emf"/><Relationship Id="rId10" Type="http://schemas.openxmlformats.org/officeDocument/2006/relationships/oleObject" Target="../embeddings/oleObject10.bin"/><Relationship Id="rId4" Type="http://schemas.openxmlformats.org/officeDocument/2006/relationships/oleObject" Target="../embeddings/oleObject7.bin"/><Relationship Id="rId9" Type="http://schemas.openxmlformats.org/officeDocument/2006/relationships/image" Target="../media/image11.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4.bin"/><Relationship Id="rId13" Type="http://schemas.openxmlformats.org/officeDocument/2006/relationships/image" Target="../media/image18.emf"/><Relationship Id="rId3" Type="http://schemas.openxmlformats.org/officeDocument/2006/relationships/image" Target="../media/image13.wmf"/><Relationship Id="rId7" Type="http://schemas.openxmlformats.org/officeDocument/2006/relationships/image" Target="../media/image15.wmf"/><Relationship Id="rId12" Type="http://schemas.openxmlformats.org/officeDocument/2006/relationships/oleObject" Target="../embeddings/oleObject16.bin"/><Relationship Id="rId2" Type="http://schemas.openxmlformats.org/officeDocument/2006/relationships/oleObject" Target="../embeddings/oleObject11.bin"/><Relationship Id="rId16"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oleObject" Target="../embeddings/oleObject13.bin"/><Relationship Id="rId11" Type="http://schemas.openxmlformats.org/officeDocument/2006/relationships/image" Target="../media/image17.emf"/><Relationship Id="rId5" Type="http://schemas.openxmlformats.org/officeDocument/2006/relationships/image" Target="../media/image14.emf"/><Relationship Id="rId15" Type="http://schemas.openxmlformats.org/officeDocument/2006/relationships/image" Target="../media/image19.emf"/><Relationship Id="rId10" Type="http://schemas.openxmlformats.org/officeDocument/2006/relationships/oleObject" Target="../embeddings/oleObject15.bin"/><Relationship Id="rId4" Type="http://schemas.openxmlformats.org/officeDocument/2006/relationships/oleObject" Target="../embeddings/oleObject12.bin"/><Relationship Id="rId9" Type="http://schemas.openxmlformats.org/officeDocument/2006/relationships/image" Target="../media/image16.emf"/><Relationship Id="rId14" Type="http://schemas.openxmlformats.org/officeDocument/2006/relationships/oleObject" Target="../embeddings/oleObject17.bin"/></Relationships>
</file>

<file path=ppt/slides/_rels/slide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oleObject" Target="../embeddings/oleObject18.bin"/><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oleObject" Target="../embeddings/oleObject19.bin"/><Relationship Id="rId1" Type="http://schemas.openxmlformats.org/officeDocument/2006/relationships/slideLayout" Target="../slideLayouts/slideLayout2.xml"/><Relationship Id="rId5" Type="http://schemas.openxmlformats.org/officeDocument/2006/relationships/image" Target="../media/image24.emf"/><Relationship Id="rId4" Type="http://schemas.openxmlformats.org/officeDocument/2006/relationships/oleObject" Target="../embeddings/oleObject20.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image" Target="../media/image25.emf"/><Relationship Id="rId7" Type="http://schemas.openxmlformats.org/officeDocument/2006/relationships/image" Target="../media/image27.emf"/><Relationship Id="rId2" Type="http://schemas.openxmlformats.org/officeDocument/2006/relationships/oleObject" Target="../embeddings/oleObject21.bin"/><Relationship Id="rId1" Type="http://schemas.openxmlformats.org/officeDocument/2006/relationships/slideLayout" Target="../slideLayouts/slideLayout2.xml"/><Relationship Id="rId6" Type="http://schemas.openxmlformats.org/officeDocument/2006/relationships/oleObject" Target="../embeddings/oleObject23.bin"/><Relationship Id="rId11" Type="http://schemas.openxmlformats.org/officeDocument/2006/relationships/image" Target="../media/image29.emf"/><Relationship Id="rId5" Type="http://schemas.openxmlformats.org/officeDocument/2006/relationships/image" Target="../media/image26.emf"/><Relationship Id="rId10" Type="http://schemas.openxmlformats.org/officeDocument/2006/relationships/oleObject" Target="../embeddings/oleObject25.bin"/><Relationship Id="rId4" Type="http://schemas.openxmlformats.org/officeDocument/2006/relationships/oleObject" Target="../embeddings/oleObject22.bin"/><Relationship Id="rId9" Type="http://schemas.openxmlformats.org/officeDocument/2006/relationships/image" Target="../media/image2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85800" y="2130552"/>
            <a:ext cx="7772400" cy="1470025"/>
          </a:xfrm>
          <a:prstGeom prst="rect">
            <a:avLst/>
          </a:prstGeom>
        </p:spPr>
        <p:txBody>
          <a:bodyPr anchor="ctr" anchorCtr="0"/>
          <a:lstStyle/>
          <a:p>
            <a:pPr eaLnBrk="1" hangingPunct="1"/>
            <a:r>
              <a:rPr lang="en-US" b="1" dirty="0">
                <a:solidFill>
                  <a:srgbClr val="1F497D"/>
                </a:solidFill>
                <a:latin typeface="Arial" charset="0"/>
                <a:cs typeface="Arial" charset="0"/>
              </a:rPr>
              <a:t>Section 5.4</a:t>
            </a:r>
          </a:p>
        </p:txBody>
      </p:sp>
      <p:sp>
        <p:nvSpPr>
          <p:cNvPr id="3" name="Subtitle 2"/>
          <p:cNvSpPr>
            <a:spLocks noGrp="1"/>
          </p:cNvSpPr>
          <p:nvPr>
            <p:ph type="subTitle" idx="4294967295"/>
          </p:nvPr>
        </p:nvSpPr>
        <p:spPr>
          <a:xfrm>
            <a:off x="1371600" y="3502152"/>
            <a:ext cx="6400800" cy="1752600"/>
          </a:xfrm>
          <a:prstGeom prst="rect">
            <a:avLst/>
          </a:prstGeom>
        </p:spPr>
        <p:txBody>
          <a:bodyPr rtlCol="0" anchor="t" anchorCtr="1">
            <a:normAutofit/>
          </a:bodyPr>
          <a:lstStyle/>
          <a:p>
            <a:pPr marL="0" indent="0" algn="ctr">
              <a:buNone/>
            </a:pPr>
            <a:r>
              <a:rPr lang="en-US" b="1" i="1" dirty="0">
                <a:solidFill>
                  <a:srgbClr val="1F497D"/>
                </a:solidFill>
              </a:rPr>
              <a:t>Point-Slope Form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title"/>
          </p:nvPr>
        </p:nvSpPr>
        <p:spPr>
          <a:prstGeom prst="rect">
            <a:avLst/>
          </a:prstGeom>
        </p:spPr>
        <p:txBody>
          <a:bodyPr/>
          <a:lstStyle/>
          <a:p>
            <a:r>
              <a:rPr lang="en-US" sz="3200" dirty="0">
                <a:solidFill>
                  <a:schemeClr val="accent1"/>
                </a:solidFill>
              </a:rPr>
              <a:t>Example 3: </a:t>
            </a:r>
            <a:r>
              <a:rPr lang="en-US" dirty="0">
                <a:solidFill>
                  <a:schemeClr val="accent1"/>
                </a:solidFill>
              </a:rPr>
              <a:t>Finding Equations Given Two Points (cont.)</a:t>
            </a:r>
            <a:endParaRPr lang="en-US" sz="3200" dirty="0">
              <a:solidFill>
                <a:schemeClr val="accent1"/>
              </a:solidFill>
            </a:endParaRPr>
          </a:p>
        </p:txBody>
      </p:sp>
      <p:graphicFrame>
        <p:nvGraphicFramePr>
          <p:cNvPr id="11267" name="Object 5"/>
          <p:cNvGraphicFramePr>
            <a:graphicFrameLocks noChangeAspect="1"/>
          </p:cNvGraphicFramePr>
          <p:nvPr/>
        </p:nvGraphicFramePr>
        <p:xfrm>
          <a:off x="1701800" y="3556000"/>
          <a:ext cx="990600" cy="2451100"/>
        </p:xfrm>
        <a:graphic>
          <a:graphicData uri="http://schemas.openxmlformats.org/presentationml/2006/ole">
            <mc:AlternateContent xmlns:mc="http://schemas.openxmlformats.org/markup-compatibility/2006">
              <mc:Choice xmlns:v="urn:schemas-microsoft-com:vml" Requires="v">
                <p:oleObj name="Equation" r:id="rId2" imgW="990462" imgH="2450526" progId="Equation.DSMT4">
                  <p:embed/>
                </p:oleObj>
              </mc:Choice>
              <mc:Fallback>
                <p:oleObj name="Equation" r:id="rId2" imgW="990462" imgH="2450526" progId="Equation.DSMT4">
                  <p:embed/>
                  <p:pic>
                    <p:nvPicPr>
                      <p:cNvPr id="0" name="Picture 105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1800" y="3556000"/>
                        <a:ext cx="990600" cy="2451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269" name="Object 5"/>
          <p:cNvGraphicFramePr>
            <a:graphicFrameLocks noChangeAspect="1"/>
          </p:cNvGraphicFramePr>
          <p:nvPr>
            <p:extLst>
              <p:ext uri="{D42A27DB-BD31-4B8C-83A1-F6EECF244321}">
                <p14:modId xmlns:p14="http://schemas.microsoft.com/office/powerpoint/2010/main" val="2774029592"/>
              </p:ext>
            </p:extLst>
          </p:nvPr>
        </p:nvGraphicFramePr>
        <p:xfrm>
          <a:off x="3748966" y="1927225"/>
          <a:ext cx="1714500" cy="279400"/>
        </p:xfrm>
        <a:graphic>
          <a:graphicData uri="http://schemas.openxmlformats.org/presentationml/2006/ole">
            <mc:AlternateContent xmlns:mc="http://schemas.openxmlformats.org/markup-compatibility/2006">
              <mc:Choice xmlns:v="urn:schemas-microsoft-com:vml" Requires="v">
                <p:oleObj name="Equation" r:id="rId4" imgW="1700280" imgH="264960" progId="Equation.DSMT4">
                  <p:embed/>
                </p:oleObj>
              </mc:Choice>
              <mc:Fallback>
                <p:oleObj name="Equation" r:id="rId4" imgW="1700280" imgH="264960" progId="Equation.DSMT4">
                  <p:embed/>
                  <p:pic>
                    <p:nvPicPr>
                      <p:cNvPr id="0" name="Picture 105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48966" y="1927225"/>
                        <a:ext cx="17145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1270" name="Object 6"/>
          <p:cNvGraphicFramePr>
            <a:graphicFrameLocks noChangeAspect="1"/>
          </p:cNvGraphicFramePr>
          <p:nvPr>
            <p:extLst>
              <p:ext uri="{D42A27DB-BD31-4B8C-83A1-F6EECF244321}">
                <p14:modId xmlns:p14="http://schemas.microsoft.com/office/powerpoint/2010/main" val="3496923751"/>
              </p:ext>
            </p:extLst>
          </p:nvPr>
        </p:nvGraphicFramePr>
        <p:xfrm>
          <a:off x="3748966" y="2597150"/>
          <a:ext cx="1155700" cy="241300"/>
        </p:xfrm>
        <a:graphic>
          <a:graphicData uri="http://schemas.openxmlformats.org/presentationml/2006/ole">
            <mc:AlternateContent xmlns:mc="http://schemas.openxmlformats.org/markup-compatibility/2006">
              <mc:Choice xmlns:v="urn:schemas-microsoft-com:vml" Requires="v">
                <p:oleObj name="Equation" r:id="rId6" imgW="1155264" imgH="241415" progId="Equation.DSMT4">
                  <p:embed/>
                </p:oleObj>
              </mc:Choice>
              <mc:Fallback>
                <p:oleObj name="Equation" r:id="rId6" imgW="1155264" imgH="241415" progId="Equation.DSMT4">
                  <p:embed/>
                  <p:pic>
                    <p:nvPicPr>
                      <p:cNvPr id="0" name="Picture 105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48966" y="2597150"/>
                        <a:ext cx="115570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1271" name="Object 7"/>
          <p:cNvGraphicFramePr>
            <a:graphicFrameLocks noChangeAspect="1"/>
          </p:cNvGraphicFramePr>
          <p:nvPr>
            <p:extLst>
              <p:ext uri="{D42A27DB-BD31-4B8C-83A1-F6EECF244321}">
                <p14:modId xmlns:p14="http://schemas.microsoft.com/office/powerpoint/2010/main" val="710217946"/>
              </p:ext>
            </p:extLst>
          </p:nvPr>
        </p:nvGraphicFramePr>
        <p:xfrm>
          <a:off x="3748966" y="3354388"/>
          <a:ext cx="2108200" cy="279400"/>
        </p:xfrm>
        <a:graphic>
          <a:graphicData uri="http://schemas.openxmlformats.org/presentationml/2006/ole">
            <mc:AlternateContent xmlns:mc="http://schemas.openxmlformats.org/markup-compatibility/2006">
              <mc:Choice xmlns:v="urn:schemas-microsoft-com:vml" Requires="v">
                <p:oleObj name="Equation" r:id="rId8" imgW="2093400" imgH="264960" progId="Equation.DSMT4">
                  <p:embed/>
                </p:oleObj>
              </mc:Choice>
              <mc:Fallback>
                <p:oleObj name="Equation" r:id="rId8" imgW="2093400" imgH="264960" progId="Equation.DSMT4">
                  <p:embed/>
                  <p:pic>
                    <p:nvPicPr>
                      <p:cNvPr id="0" name="Picture 105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48966" y="3354388"/>
                        <a:ext cx="210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1272" name="Object 8"/>
          <p:cNvGraphicFramePr>
            <a:graphicFrameLocks noChangeAspect="1"/>
          </p:cNvGraphicFramePr>
          <p:nvPr>
            <p:extLst>
              <p:ext uri="{D42A27DB-BD31-4B8C-83A1-F6EECF244321}">
                <p14:modId xmlns:p14="http://schemas.microsoft.com/office/powerpoint/2010/main" val="2781494309"/>
              </p:ext>
            </p:extLst>
          </p:nvPr>
        </p:nvGraphicFramePr>
        <p:xfrm>
          <a:off x="3748966" y="5010150"/>
          <a:ext cx="2146300" cy="292100"/>
        </p:xfrm>
        <a:graphic>
          <a:graphicData uri="http://schemas.openxmlformats.org/presentationml/2006/ole">
            <mc:AlternateContent xmlns:mc="http://schemas.openxmlformats.org/markup-compatibility/2006">
              <mc:Choice xmlns:v="urn:schemas-microsoft-com:vml" Requires="v">
                <p:oleObj name="Equation" r:id="rId10" imgW="2130120" imgH="283320" progId="Equation.DSMT4">
                  <p:embed/>
                </p:oleObj>
              </mc:Choice>
              <mc:Fallback>
                <p:oleObj name="Equation" r:id="rId10" imgW="2130120" imgH="283320" progId="Equation.DSMT4">
                  <p:embed/>
                  <p:pic>
                    <p:nvPicPr>
                      <p:cNvPr id="0" name="Picture 105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748966" y="5010150"/>
                        <a:ext cx="21463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1273" name="Object 9"/>
          <p:cNvGraphicFramePr>
            <a:graphicFrameLocks noChangeAspect="1"/>
          </p:cNvGraphicFramePr>
          <p:nvPr>
            <p:extLst>
              <p:ext uri="{D42A27DB-BD31-4B8C-83A1-F6EECF244321}">
                <p14:modId xmlns:p14="http://schemas.microsoft.com/office/powerpoint/2010/main" val="2048668895"/>
              </p:ext>
            </p:extLst>
          </p:nvPr>
        </p:nvGraphicFramePr>
        <p:xfrm>
          <a:off x="3748966" y="5665788"/>
          <a:ext cx="1460500" cy="228600"/>
        </p:xfrm>
        <a:graphic>
          <a:graphicData uri="http://schemas.openxmlformats.org/presentationml/2006/ole">
            <mc:AlternateContent xmlns:mc="http://schemas.openxmlformats.org/markup-compatibility/2006">
              <mc:Choice xmlns:v="urn:schemas-microsoft-com:vml" Requires="v">
                <p:oleObj name="Equation" r:id="rId12" imgW="1444320" imgH="219240" progId="Equation.DSMT4">
                  <p:embed/>
                </p:oleObj>
              </mc:Choice>
              <mc:Fallback>
                <p:oleObj name="Equation" r:id="rId12" imgW="1444320" imgH="219240" progId="Equation.DSMT4">
                  <p:embed/>
                  <p:pic>
                    <p:nvPicPr>
                      <p:cNvPr id="0" name="Picture 106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48966" y="5665788"/>
                        <a:ext cx="14605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1274" name="Object 10"/>
          <p:cNvGraphicFramePr>
            <a:graphicFrameLocks noChangeAspect="1"/>
          </p:cNvGraphicFramePr>
          <p:nvPr>
            <p:extLst>
              <p:ext uri="{D42A27DB-BD31-4B8C-83A1-F6EECF244321}">
                <p14:modId xmlns:p14="http://schemas.microsoft.com/office/powerpoint/2010/main" val="357794527"/>
              </p:ext>
            </p:extLst>
          </p:nvPr>
        </p:nvGraphicFramePr>
        <p:xfrm>
          <a:off x="1033671" y="1844675"/>
          <a:ext cx="2209800" cy="444500"/>
        </p:xfrm>
        <a:graphic>
          <a:graphicData uri="http://schemas.openxmlformats.org/presentationml/2006/ole">
            <mc:AlternateContent xmlns:mc="http://schemas.openxmlformats.org/markup-compatibility/2006">
              <mc:Choice xmlns:v="urn:schemas-microsoft-com:vml" Requires="v">
                <p:oleObj name="Equation" r:id="rId14" imgW="2194200" imgH="429480" progId="Equation.DSMT4">
                  <p:embed/>
                </p:oleObj>
              </mc:Choice>
              <mc:Fallback>
                <p:oleObj name="Equation" r:id="rId14" imgW="2194200" imgH="429480" progId="Equation.DSMT4">
                  <p:embed/>
                  <p:pic>
                    <p:nvPicPr>
                      <p:cNvPr id="0" name="Picture 106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33671" y="1844675"/>
                        <a:ext cx="22098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1276" name="Object 12"/>
          <p:cNvGraphicFramePr>
            <a:graphicFrameLocks noChangeAspect="1"/>
          </p:cNvGraphicFramePr>
          <p:nvPr>
            <p:extLst>
              <p:ext uri="{D42A27DB-BD31-4B8C-83A1-F6EECF244321}">
                <p14:modId xmlns:p14="http://schemas.microsoft.com/office/powerpoint/2010/main" val="3876082976"/>
              </p:ext>
            </p:extLst>
          </p:nvPr>
        </p:nvGraphicFramePr>
        <p:xfrm>
          <a:off x="1143000" y="3127375"/>
          <a:ext cx="1941513" cy="733425"/>
        </p:xfrm>
        <a:graphic>
          <a:graphicData uri="http://schemas.openxmlformats.org/presentationml/2006/ole">
            <mc:AlternateContent xmlns:mc="http://schemas.openxmlformats.org/markup-compatibility/2006">
              <mc:Choice xmlns:v="urn:schemas-microsoft-com:vml" Requires="v">
                <p:oleObj name="Equation" r:id="rId16" imgW="1930320" imgH="723600" progId="Equation.DSMT4">
                  <p:embed/>
                </p:oleObj>
              </mc:Choice>
              <mc:Fallback>
                <p:oleObj name="Equation" r:id="rId16" imgW="1930320" imgH="723600" progId="Equation.DSMT4">
                  <p:embed/>
                  <p:pic>
                    <p:nvPicPr>
                      <p:cNvPr id="0" name="Picture 1062"/>
                      <p:cNvPicPr>
                        <a:picLocks noChangeAspect="1" noChangeArrowheads="1"/>
                      </p:cNvPicPr>
                      <p:nvPr/>
                    </p:nvPicPr>
                    <p:blipFill>
                      <a:blip r:embed="rId17"/>
                      <a:srcRect/>
                      <a:stretch>
                        <a:fillRect/>
                      </a:stretch>
                    </p:blipFill>
                    <p:spPr bwMode="auto">
                      <a:xfrm>
                        <a:off x="1143000" y="3127375"/>
                        <a:ext cx="1941513"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1277" name="Object 13"/>
          <p:cNvGraphicFramePr>
            <a:graphicFrameLocks noChangeAspect="1"/>
          </p:cNvGraphicFramePr>
          <p:nvPr>
            <p:extLst>
              <p:ext uri="{D42A27DB-BD31-4B8C-83A1-F6EECF244321}">
                <p14:modId xmlns:p14="http://schemas.microsoft.com/office/powerpoint/2010/main" val="1546414104"/>
              </p:ext>
            </p:extLst>
          </p:nvPr>
        </p:nvGraphicFramePr>
        <p:xfrm>
          <a:off x="1557338" y="3933825"/>
          <a:ext cx="1943100" cy="749300"/>
        </p:xfrm>
        <a:graphic>
          <a:graphicData uri="http://schemas.openxmlformats.org/presentationml/2006/ole">
            <mc:AlternateContent xmlns:mc="http://schemas.openxmlformats.org/markup-compatibility/2006">
              <mc:Choice xmlns:v="urn:schemas-microsoft-com:vml" Requires="v">
                <p:oleObj name="Equation" r:id="rId18" imgW="1928880" imgH="740520" progId="Equation.DSMT4">
                  <p:embed/>
                </p:oleObj>
              </mc:Choice>
              <mc:Fallback>
                <p:oleObj name="Equation" r:id="rId18" imgW="1928880" imgH="740520" progId="Equation.DSMT4">
                  <p:embed/>
                  <p:pic>
                    <p:nvPicPr>
                      <p:cNvPr id="0" name="Picture 106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557338" y="3933825"/>
                        <a:ext cx="1943100"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1278" name="Object 14"/>
          <p:cNvGraphicFramePr>
            <a:graphicFrameLocks noChangeAspect="1"/>
          </p:cNvGraphicFramePr>
          <p:nvPr>
            <p:extLst>
              <p:ext uri="{D42A27DB-BD31-4B8C-83A1-F6EECF244321}">
                <p14:modId xmlns:p14="http://schemas.microsoft.com/office/powerpoint/2010/main" val="3258835798"/>
              </p:ext>
            </p:extLst>
          </p:nvPr>
        </p:nvGraphicFramePr>
        <p:xfrm>
          <a:off x="1571625" y="4789488"/>
          <a:ext cx="1527175" cy="733425"/>
        </p:xfrm>
        <a:graphic>
          <a:graphicData uri="http://schemas.openxmlformats.org/presentationml/2006/ole">
            <mc:AlternateContent xmlns:mc="http://schemas.openxmlformats.org/markup-compatibility/2006">
              <mc:Choice xmlns:v="urn:schemas-microsoft-com:vml" Requires="v">
                <p:oleObj name="Equation" r:id="rId20" imgW="1511280" imgH="723600" progId="Equation.DSMT4">
                  <p:embed/>
                </p:oleObj>
              </mc:Choice>
              <mc:Fallback>
                <p:oleObj name="Equation" r:id="rId20" imgW="1511280" imgH="723600" progId="Equation.DSMT4">
                  <p:embed/>
                  <p:pic>
                    <p:nvPicPr>
                      <p:cNvPr id="0" name="Picture 1064"/>
                      <p:cNvPicPr>
                        <a:picLocks noChangeAspect="1" noChangeArrowheads="1"/>
                      </p:cNvPicPr>
                      <p:nvPr/>
                    </p:nvPicPr>
                    <p:blipFill>
                      <a:blip r:embed="rId21"/>
                      <a:srcRect/>
                      <a:stretch>
                        <a:fillRect/>
                      </a:stretch>
                    </p:blipFill>
                    <p:spPr bwMode="auto">
                      <a:xfrm>
                        <a:off x="1571625" y="4789488"/>
                        <a:ext cx="1527175"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1279" name="Object 15"/>
          <p:cNvGraphicFramePr>
            <a:graphicFrameLocks noChangeAspect="1"/>
          </p:cNvGraphicFramePr>
          <p:nvPr>
            <p:extLst>
              <p:ext uri="{D42A27DB-BD31-4B8C-83A1-F6EECF244321}">
                <p14:modId xmlns:p14="http://schemas.microsoft.com/office/powerpoint/2010/main" val="3933396170"/>
              </p:ext>
            </p:extLst>
          </p:nvPr>
        </p:nvGraphicFramePr>
        <p:xfrm>
          <a:off x="450850" y="5634038"/>
          <a:ext cx="1765300" cy="292100"/>
        </p:xfrm>
        <a:graphic>
          <a:graphicData uri="http://schemas.openxmlformats.org/presentationml/2006/ole">
            <mc:AlternateContent xmlns:mc="http://schemas.openxmlformats.org/markup-compatibility/2006">
              <mc:Choice xmlns:v="urn:schemas-microsoft-com:vml" Requires="v">
                <p:oleObj name="Equation" r:id="rId22" imgW="1755360" imgH="283320" progId="Equation.DSMT4">
                  <p:embed/>
                </p:oleObj>
              </mc:Choice>
              <mc:Fallback>
                <p:oleObj name="Equation" r:id="rId22" imgW="1755360" imgH="283320" progId="Equation.DSMT4">
                  <p:embed/>
                  <p:pic>
                    <p:nvPicPr>
                      <p:cNvPr id="0" name="Picture 1065"/>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50850" y="5634038"/>
                        <a:ext cx="17653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1280" name="Object 16"/>
          <p:cNvGraphicFramePr>
            <a:graphicFrameLocks noChangeAspect="1"/>
          </p:cNvGraphicFramePr>
          <p:nvPr>
            <p:extLst>
              <p:ext uri="{D42A27DB-BD31-4B8C-83A1-F6EECF244321}">
                <p14:modId xmlns:p14="http://schemas.microsoft.com/office/powerpoint/2010/main" val="3649793949"/>
              </p:ext>
            </p:extLst>
          </p:nvPr>
        </p:nvGraphicFramePr>
        <p:xfrm>
          <a:off x="5915819" y="1864519"/>
          <a:ext cx="2222500" cy="444500"/>
        </p:xfrm>
        <a:graphic>
          <a:graphicData uri="http://schemas.openxmlformats.org/presentationml/2006/ole">
            <mc:AlternateContent xmlns:mc="http://schemas.openxmlformats.org/markup-compatibility/2006">
              <mc:Choice xmlns:v="urn:schemas-microsoft-com:vml" Requires="v">
                <p:oleObj name="Equation" r:id="rId24" imgW="2212560" imgH="429480" progId="Equation.DSMT4">
                  <p:embed/>
                </p:oleObj>
              </mc:Choice>
              <mc:Fallback>
                <p:oleObj name="Equation" r:id="rId24" imgW="2212560" imgH="429480" progId="Equation.DSMT4">
                  <p:embed/>
                  <p:pic>
                    <p:nvPicPr>
                      <p:cNvPr id="0" name="Picture 1066"/>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915819" y="1864519"/>
                        <a:ext cx="2222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1281" name="Object 17"/>
          <p:cNvGraphicFramePr>
            <a:graphicFrameLocks noChangeAspect="1"/>
          </p:cNvGraphicFramePr>
          <p:nvPr>
            <p:extLst>
              <p:ext uri="{D42A27DB-BD31-4B8C-83A1-F6EECF244321}">
                <p14:modId xmlns:p14="http://schemas.microsoft.com/office/powerpoint/2010/main" val="2677025944"/>
              </p:ext>
            </p:extLst>
          </p:nvPr>
        </p:nvGraphicFramePr>
        <p:xfrm>
          <a:off x="5735638" y="2343338"/>
          <a:ext cx="2514600" cy="749300"/>
        </p:xfrm>
        <a:graphic>
          <a:graphicData uri="http://schemas.openxmlformats.org/presentationml/2006/ole">
            <mc:AlternateContent xmlns:mc="http://schemas.openxmlformats.org/markup-compatibility/2006">
              <mc:Choice xmlns:v="urn:schemas-microsoft-com:vml" Requires="v">
                <p:oleObj name="Equation" r:id="rId26" imgW="2504880" imgH="740520" progId="Equation.DSMT4">
                  <p:embed/>
                </p:oleObj>
              </mc:Choice>
              <mc:Fallback>
                <p:oleObj name="Equation" r:id="rId26" imgW="2504880" imgH="740520" progId="Equation.DSMT4">
                  <p:embed/>
                  <p:pic>
                    <p:nvPicPr>
                      <p:cNvPr id="0" name="Picture 1067"/>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735638" y="2343338"/>
                        <a:ext cx="2514600"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1282" name="Object 18"/>
          <p:cNvGraphicFramePr>
            <a:graphicFrameLocks noChangeAspect="1"/>
          </p:cNvGraphicFramePr>
          <p:nvPr>
            <p:extLst>
              <p:ext uri="{D42A27DB-BD31-4B8C-83A1-F6EECF244321}">
                <p14:modId xmlns:p14="http://schemas.microsoft.com/office/powerpoint/2010/main" val="3912920072"/>
              </p:ext>
            </p:extLst>
          </p:nvPr>
        </p:nvGraphicFramePr>
        <p:xfrm>
          <a:off x="6139928" y="3086335"/>
          <a:ext cx="2078037" cy="733425"/>
        </p:xfrm>
        <a:graphic>
          <a:graphicData uri="http://schemas.openxmlformats.org/presentationml/2006/ole">
            <mc:AlternateContent xmlns:mc="http://schemas.openxmlformats.org/markup-compatibility/2006">
              <mc:Choice xmlns:v="urn:schemas-microsoft-com:vml" Requires="v">
                <p:oleObj name="Equation" r:id="rId28" imgW="2070000" imgH="723600" progId="Equation.DSMT4">
                  <p:embed/>
                </p:oleObj>
              </mc:Choice>
              <mc:Fallback>
                <p:oleObj name="Equation" r:id="rId28" imgW="2070000" imgH="723600" progId="Equation.DSMT4">
                  <p:embed/>
                  <p:pic>
                    <p:nvPicPr>
                      <p:cNvPr id="0" name="Picture 1068"/>
                      <p:cNvPicPr>
                        <a:picLocks noChangeAspect="1" noChangeArrowheads="1"/>
                      </p:cNvPicPr>
                      <p:nvPr/>
                    </p:nvPicPr>
                    <p:blipFill>
                      <a:blip r:embed="rId29"/>
                      <a:srcRect/>
                      <a:stretch>
                        <a:fillRect/>
                      </a:stretch>
                    </p:blipFill>
                    <p:spPr bwMode="auto">
                      <a:xfrm>
                        <a:off x="6139928" y="3086335"/>
                        <a:ext cx="2078037"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1283" name="Object 19"/>
          <p:cNvGraphicFramePr>
            <a:graphicFrameLocks noChangeAspect="1"/>
          </p:cNvGraphicFramePr>
          <p:nvPr>
            <p:extLst>
              <p:ext uri="{D42A27DB-BD31-4B8C-83A1-F6EECF244321}">
                <p14:modId xmlns:p14="http://schemas.microsoft.com/office/powerpoint/2010/main" val="4140727011"/>
              </p:ext>
            </p:extLst>
          </p:nvPr>
        </p:nvGraphicFramePr>
        <p:xfrm>
          <a:off x="6567488" y="3902075"/>
          <a:ext cx="2082800" cy="733425"/>
        </p:xfrm>
        <a:graphic>
          <a:graphicData uri="http://schemas.openxmlformats.org/presentationml/2006/ole">
            <mc:AlternateContent xmlns:mc="http://schemas.openxmlformats.org/markup-compatibility/2006">
              <mc:Choice xmlns:v="urn:schemas-microsoft-com:vml" Requires="v">
                <p:oleObj name="Equation" r:id="rId30" imgW="2070000" imgH="723600" progId="Equation.DSMT4">
                  <p:embed/>
                </p:oleObj>
              </mc:Choice>
              <mc:Fallback>
                <p:oleObj name="Equation" r:id="rId30" imgW="2070000" imgH="723600" progId="Equation.DSMT4">
                  <p:embed/>
                  <p:pic>
                    <p:nvPicPr>
                      <p:cNvPr id="0" name="Picture 1069"/>
                      <p:cNvPicPr>
                        <a:picLocks noChangeAspect="1" noChangeArrowheads="1"/>
                      </p:cNvPicPr>
                      <p:nvPr/>
                    </p:nvPicPr>
                    <p:blipFill>
                      <a:blip r:embed="rId31"/>
                      <a:srcRect/>
                      <a:stretch>
                        <a:fillRect/>
                      </a:stretch>
                    </p:blipFill>
                    <p:spPr bwMode="auto">
                      <a:xfrm>
                        <a:off x="6567488" y="3902075"/>
                        <a:ext cx="2082800"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1284" name="Object 20"/>
          <p:cNvGraphicFramePr>
            <a:graphicFrameLocks noChangeAspect="1"/>
          </p:cNvGraphicFramePr>
          <p:nvPr>
            <p:extLst>
              <p:ext uri="{D42A27DB-BD31-4B8C-83A1-F6EECF244321}">
                <p14:modId xmlns:p14="http://schemas.microsoft.com/office/powerpoint/2010/main" val="2942390581"/>
              </p:ext>
            </p:extLst>
          </p:nvPr>
        </p:nvGraphicFramePr>
        <p:xfrm>
          <a:off x="6680033" y="4714184"/>
          <a:ext cx="1527175" cy="733425"/>
        </p:xfrm>
        <a:graphic>
          <a:graphicData uri="http://schemas.openxmlformats.org/presentationml/2006/ole">
            <mc:AlternateContent xmlns:mc="http://schemas.openxmlformats.org/markup-compatibility/2006">
              <mc:Choice xmlns:v="urn:schemas-microsoft-com:vml" Requires="v">
                <p:oleObj name="Equation" r:id="rId32" imgW="1511280" imgH="723600" progId="Equation.DSMT4">
                  <p:embed/>
                </p:oleObj>
              </mc:Choice>
              <mc:Fallback>
                <p:oleObj name="Equation" r:id="rId32" imgW="1511280" imgH="723600" progId="Equation.DSMT4">
                  <p:embed/>
                  <p:pic>
                    <p:nvPicPr>
                      <p:cNvPr id="0" name="Picture 1070"/>
                      <p:cNvPicPr>
                        <a:picLocks noChangeAspect="1" noChangeArrowheads="1"/>
                      </p:cNvPicPr>
                      <p:nvPr/>
                    </p:nvPicPr>
                    <p:blipFill>
                      <a:blip r:embed="rId33"/>
                      <a:srcRect/>
                      <a:stretch>
                        <a:fillRect/>
                      </a:stretch>
                    </p:blipFill>
                    <p:spPr bwMode="auto">
                      <a:xfrm>
                        <a:off x="6680033" y="4714184"/>
                        <a:ext cx="1527175"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1285" name="Object 21"/>
          <p:cNvGraphicFramePr>
            <a:graphicFrameLocks noChangeAspect="1"/>
          </p:cNvGraphicFramePr>
          <p:nvPr>
            <p:extLst>
              <p:ext uri="{D42A27DB-BD31-4B8C-83A1-F6EECF244321}">
                <p14:modId xmlns:p14="http://schemas.microsoft.com/office/powerpoint/2010/main" val="2573530158"/>
              </p:ext>
            </p:extLst>
          </p:nvPr>
        </p:nvGraphicFramePr>
        <p:xfrm>
          <a:off x="5493572" y="5597003"/>
          <a:ext cx="1862138" cy="339725"/>
        </p:xfrm>
        <a:graphic>
          <a:graphicData uri="http://schemas.openxmlformats.org/presentationml/2006/ole">
            <mc:AlternateContent xmlns:mc="http://schemas.openxmlformats.org/markup-compatibility/2006">
              <mc:Choice xmlns:v="urn:schemas-microsoft-com:vml" Requires="v">
                <p:oleObj name="Equation" r:id="rId34" imgW="1828800" imgH="317160" progId="Equation.DSMT4">
                  <p:embed/>
                </p:oleObj>
              </mc:Choice>
              <mc:Fallback>
                <p:oleObj name="Equation" r:id="rId34" imgW="1828800" imgH="317160" progId="Equation.DSMT4">
                  <p:embed/>
                  <p:pic>
                    <p:nvPicPr>
                      <p:cNvPr id="0" name="Picture 1071"/>
                      <p:cNvPicPr>
                        <a:picLocks noChangeAspect="1" noChangeArrowheads="1"/>
                      </p:cNvPicPr>
                      <p:nvPr/>
                    </p:nvPicPr>
                    <p:blipFill>
                      <a:blip r:embed="rId35"/>
                      <a:srcRect/>
                      <a:stretch>
                        <a:fillRect/>
                      </a:stretch>
                    </p:blipFill>
                    <p:spPr bwMode="auto">
                      <a:xfrm>
                        <a:off x="5493572" y="5597003"/>
                        <a:ext cx="1862138"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78160586"/>
              </p:ext>
            </p:extLst>
          </p:nvPr>
        </p:nvGraphicFramePr>
        <p:xfrm>
          <a:off x="1212850" y="1270000"/>
          <a:ext cx="1803400" cy="520700"/>
        </p:xfrm>
        <a:graphic>
          <a:graphicData uri="http://schemas.openxmlformats.org/presentationml/2006/ole">
            <mc:AlternateContent xmlns:mc="http://schemas.openxmlformats.org/markup-compatibility/2006">
              <mc:Choice xmlns:v="urn:schemas-microsoft-com:vml" Requires="v">
                <p:oleObj name="Equation" r:id="rId36" imgW="1791720" imgH="511920" progId="Equation.DSMT4">
                  <p:embed/>
                </p:oleObj>
              </mc:Choice>
              <mc:Fallback>
                <p:oleObj name="Equation" r:id="rId36" imgW="1791720" imgH="511920" progId="Equation.DSMT4">
                  <p:embed/>
                  <p:pic>
                    <p:nvPicPr>
                      <p:cNvPr id="0" name="Picture 1072"/>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1212850" y="1270000"/>
                        <a:ext cx="1803400" cy="520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287" name="Object 23"/>
          <p:cNvGraphicFramePr>
            <a:graphicFrameLocks noChangeAspect="1"/>
          </p:cNvGraphicFramePr>
          <p:nvPr>
            <p:extLst>
              <p:ext uri="{D42A27DB-BD31-4B8C-83A1-F6EECF244321}">
                <p14:modId xmlns:p14="http://schemas.microsoft.com/office/powerpoint/2010/main" val="384982430"/>
              </p:ext>
            </p:extLst>
          </p:nvPr>
        </p:nvGraphicFramePr>
        <p:xfrm>
          <a:off x="6254750" y="1270000"/>
          <a:ext cx="1828800" cy="520700"/>
        </p:xfrm>
        <a:graphic>
          <a:graphicData uri="http://schemas.openxmlformats.org/presentationml/2006/ole">
            <mc:AlternateContent xmlns:mc="http://schemas.openxmlformats.org/markup-compatibility/2006">
              <mc:Choice xmlns:v="urn:schemas-microsoft-com:vml" Requires="v">
                <p:oleObj name="Equation" r:id="rId38" imgW="1819080" imgH="511920" progId="Equation.DSMT4">
                  <p:embed/>
                </p:oleObj>
              </mc:Choice>
              <mc:Fallback>
                <p:oleObj name="Equation" r:id="rId38" imgW="1819080" imgH="511920" progId="Equation.DSMT4">
                  <p:embed/>
                  <p:pic>
                    <p:nvPicPr>
                      <p:cNvPr id="0" name="Picture 1073"/>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6254750" y="1270000"/>
                        <a:ext cx="1828800" cy="520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17"/>
          <p:cNvGraphicFramePr>
            <a:graphicFrameLocks noChangeAspect="1"/>
          </p:cNvGraphicFramePr>
          <p:nvPr>
            <p:extLst>
              <p:ext uri="{D42A27DB-BD31-4B8C-83A1-F6EECF244321}">
                <p14:modId xmlns:p14="http://schemas.microsoft.com/office/powerpoint/2010/main" val="3920055135"/>
              </p:ext>
            </p:extLst>
          </p:nvPr>
        </p:nvGraphicFramePr>
        <p:xfrm>
          <a:off x="1168400" y="2362200"/>
          <a:ext cx="2413000" cy="749300"/>
        </p:xfrm>
        <a:graphic>
          <a:graphicData uri="http://schemas.openxmlformats.org/presentationml/2006/ole">
            <mc:AlternateContent xmlns:mc="http://schemas.openxmlformats.org/markup-compatibility/2006">
              <mc:Choice xmlns:v="urn:schemas-microsoft-com:vml" Requires="v">
                <p:oleObj name="Equation" r:id="rId40" imgW="2404440" imgH="740520" progId="Equation.DSMT4">
                  <p:embed/>
                </p:oleObj>
              </mc:Choice>
              <mc:Fallback>
                <p:oleObj name="Equation" r:id="rId40" imgW="2404440" imgH="740520" progId="Equation.DSMT4">
                  <p:embed/>
                  <p:pic>
                    <p:nvPicPr>
                      <p:cNvPr id="0" name="Picture 1074"/>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1168400" y="2362200"/>
                        <a:ext cx="2413000"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25" name="Object 7"/>
          <p:cNvGraphicFramePr>
            <a:graphicFrameLocks noChangeAspect="1"/>
          </p:cNvGraphicFramePr>
          <p:nvPr>
            <p:extLst>
              <p:ext uri="{D42A27DB-BD31-4B8C-83A1-F6EECF244321}">
                <p14:modId xmlns:p14="http://schemas.microsoft.com/office/powerpoint/2010/main" val="2111766612"/>
              </p:ext>
            </p:extLst>
          </p:nvPr>
        </p:nvGraphicFramePr>
        <p:xfrm>
          <a:off x="3748966" y="4216400"/>
          <a:ext cx="1130300" cy="279400"/>
        </p:xfrm>
        <a:graphic>
          <a:graphicData uri="http://schemas.openxmlformats.org/presentationml/2006/ole">
            <mc:AlternateContent xmlns:mc="http://schemas.openxmlformats.org/markup-compatibility/2006">
              <mc:Choice xmlns:v="urn:schemas-microsoft-com:vml" Requires="v">
                <p:oleObj name="Equation" r:id="rId42" imgW="1115280" imgH="264960" progId="Equation.DSMT4">
                  <p:embed/>
                </p:oleObj>
              </mc:Choice>
              <mc:Fallback>
                <p:oleObj name="Equation" r:id="rId42" imgW="1115280" imgH="264960" progId="Equation.DSMT4">
                  <p:embed/>
                  <p:pic>
                    <p:nvPicPr>
                      <p:cNvPr id="0" name="Picture 1075"/>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3748966" y="4216400"/>
                        <a:ext cx="11303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7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6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2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27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27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27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27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27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27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127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28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128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128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128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128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12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4: </a:t>
            </a:r>
            <a:r>
              <a:rPr lang="en-US" dirty="0">
                <a:solidFill>
                  <a:schemeClr val="accent1"/>
                </a:solidFill>
              </a:rPr>
              <a:t>Finding Equations of Lines Using a Graph</a:t>
            </a:r>
            <a:endParaRPr lang="en-US" sz="3200" dirty="0">
              <a:solidFill>
                <a:schemeClr val="accent1"/>
              </a:solidFill>
            </a:endParaRPr>
          </a:p>
        </p:txBody>
      </p:sp>
      <p:sp>
        <p:nvSpPr>
          <p:cNvPr id="7" name="Rectangle 3"/>
          <p:cNvSpPr>
            <a:spLocks noGrp="1"/>
          </p:cNvSpPr>
          <p:nvPr>
            <p:ph idx="1"/>
          </p:nvPr>
        </p:nvSpPr>
        <p:spPr>
          <a:xfrm>
            <a:off x="457200" y="1066800"/>
            <a:ext cx="5105400" cy="4587240"/>
          </a:xfrm>
          <a:prstGeom prst="rect">
            <a:avLst/>
          </a:prstGeom>
        </p:spPr>
        <p:txBody>
          <a:bodyPr>
            <a:noAutofit/>
          </a:bodyPr>
          <a:lstStyle/>
          <a:p>
            <a:r>
              <a:rPr lang="en-US" dirty="0">
                <a:solidFill>
                  <a:schemeClr val="tx1"/>
                </a:solidFill>
              </a:rPr>
              <a:t>Write an equation in standard form for the following line.</a:t>
            </a:r>
          </a:p>
          <a:p>
            <a:pPr marL="532800" indent="-533400" algn="just">
              <a:spcBef>
                <a:spcPts val="1872"/>
              </a:spcBef>
            </a:pPr>
            <a:r>
              <a:rPr lang="en-US" b="1" i="0" dirty="0">
                <a:solidFill>
                  <a:schemeClr val="tx1"/>
                </a:solidFill>
              </a:rPr>
              <a:t>Solution </a:t>
            </a:r>
          </a:p>
          <a:p>
            <a:pPr marL="532800" indent="-533400">
              <a:spcBef>
                <a:spcPts val="0"/>
              </a:spcBef>
            </a:pPr>
            <a:r>
              <a:rPr lang="en-US" dirty="0">
                <a:solidFill>
                  <a:schemeClr val="tx1"/>
                </a:solidFill>
              </a:rPr>
              <a:t>First, we must identify two points </a:t>
            </a:r>
          </a:p>
          <a:p>
            <a:pPr marL="532800" indent="-533400">
              <a:spcBef>
                <a:spcPts val="0"/>
              </a:spcBef>
            </a:pPr>
            <a:r>
              <a:rPr lang="en-US" dirty="0">
                <a:solidFill>
                  <a:schemeClr val="tx1"/>
                </a:solidFill>
              </a:rPr>
              <a:t>on the line. From the graph, we </a:t>
            </a:r>
          </a:p>
          <a:p>
            <a:pPr marL="532800" indent="-533400">
              <a:spcBef>
                <a:spcPts val="0"/>
              </a:spcBef>
            </a:pPr>
            <a:r>
              <a:rPr lang="en-US" dirty="0">
                <a:solidFill>
                  <a:schemeClr val="tx1"/>
                </a:solidFill>
              </a:rPr>
              <a:t>can see that (2, 9) and (–1,5) are </a:t>
            </a:r>
          </a:p>
          <a:p>
            <a:pPr marL="532800" indent="-533400">
              <a:spcBef>
                <a:spcPts val="0"/>
              </a:spcBef>
            </a:pPr>
            <a:r>
              <a:rPr lang="en-US" dirty="0">
                <a:solidFill>
                  <a:schemeClr val="tx1"/>
                </a:solidFill>
              </a:rPr>
              <a:t>points on the line. Next, we find </a:t>
            </a:r>
          </a:p>
          <a:p>
            <a:pPr marL="532800" indent="-533400">
              <a:spcBef>
                <a:spcPts val="0"/>
              </a:spcBef>
            </a:pPr>
            <a:r>
              <a:rPr lang="en-US" dirty="0">
                <a:solidFill>
                  <a:schemeClr val="tx1"/>
                </a:solidFill>
              </a:rPr>
              <a:t>the slope of the line as follows.</a:t>
            </a:r>
          </a:p>
          <a:p>
            <a:pPr marL="532800" indent="-533400">
              <a:spcBef>
                <a:spcPts val="1872"/>
              </a:spcBef>
            </a:pPr>
            <a:endParaRPr lang="en-US" b="1" i="0" dirty="0">
              <a:solidFill>
                <a:schemeClr val="tx1"/>
              </a:solidFill>
            </a:endParaRPr>
          </a:p>
        </p:txBody>
      </p:sp>
      <p:graphicFrame>
        <p:nvGraphicFramePr>
          <p:cNvPr id="8" name="Object 12"/>
          <p:cNvGraphicFramePr>
            <a:graphicFrameLocks noChangeAspect="1"/>
          </p:cNvGraphicFramePr>
          <p:nvPr>
            <p:extLst>
              <p:ext uri="{D42A27DB-BD31-4B8C-83A1-F6EECF244321}">
                <p14:modId xmlns:p14="http://schemas.microsoft.com/office/powerpoint/2010/main" val="3206212457"/>
              </p:ext>
            </p:extLst>
          </p:nvPr>
        </p:nvGraphicFramePr>
        <p:xfrm>
          <a:off x="2063750" y="4960938"/>
          <a:ext cx="2249488" cy="795337"/>
        </p:xfrm>
        <a:graphic>
          <a:graphicData uri="http://schemas.openxmlformats.org/presentationml/2006/ole">
            <mc:AlternateContent xmlns:mc="http://schemas.openxmlformats.org/markup-compatibility/2006">
              <mc:Choice xmlns:v="urn:schemas-microsoft-com:vml" Requires="v">
                <p:oleObj name="Equation" r:id="rId2" imgW="2234880" imgH="787320" progId="Equation.DSMT4">
                  <p:embed/>
                </p:oleObj>
              </mc:Choice>
              <mc:Fallback>
                <p:oleObj name="Equation" r:id="rId2" imgW="2234880" imgH="787320" progId="Equation.DSMT4">
                  <p:embed/>
                  <p:pic>
                    <p:nvPicPr>
                      <p:cNvPr id="0" name="Picture 501"/>
                      <p:cNvPicPr>
                        <a:picLocks noChangeAspect="1" noChangeArrowheads="1"/>
                      </p:cNvPicPr>
                      <p:nvPr/>
                    </p:nvPicPr>
                    <p:blipFill>
                      <a:blip r:embed="rId3"/>
                      <a:srcRect/>
                      <a:stretch>
                        <a:fillRect/>
                      </a:stretch>
                    </p:blipFill>
                    <p:spPr bwMode="auto">
                      <a:xfrm>
                        <a:off x="2063750" y="4960938"/>
                        <a:ext cx="2249488" cy="795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pic>
        <p:nvPicPr>
          <p:cNvPr id="5" name="Picture 4">
            <a:extLst>
              <a:ext uri="{FF2B5EF4-FFF2-40B4-BE49-F238E27FC236}">
                <a16:creationId xmlns:a16="http://schemas.microsoft.com/office/drawing/2014/main" id="{CAB05D2F-F0DF-209C-5BFD-5AC324615645}"/>
              </a:ext>
            </a:extLst>
          </p:cNvPr>
          <p:cNvPicPr>
            <a:picLocks noChangeAspect="1"/>
          </p:cNvPicPr>
          <p:nvPr/>
        </p:nvPicPr>
        <p:blipFill>
          <a:blip r:embed="rId4"/>
          <a:stretch>
            <a:fillRect/>
          </a:stretch>
        </p:blipFill>
        <p:spPr>
          <a:xfrm>
            <a:off x="5488446" y="1143000"/>
            <a:ext cx="3253039" cy="3089958"/>
          </a:xfrm>
          <a:prstGeom prst="rect">
            <a:avLst/>
          </a:prstGeom>
        </p:spPr>
      </p:pic>
    </p:spTree>
    <p:extLst>
      <p:ext uri="{BB962C8B-B14F-4D97-AF65-F5344CB8AC3E}">
        <p14:creationId xmlns:p14="http://schemas.microsoft.com/office/powerpoint/2010/main" val="3711557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4: </a:t>
            </a:r>
            <a:r>
              <a:rPr lang="en-US" dirty="0">
                <a:solidFill>
                  <a:schemeClr val="accent1"/>
                </a:solidFill>
              </a:rPr>
              <a:t>Finding Equations of Lines Using a Graph (cont.)</a:t>
            </a:r>
            <a:endParaRPr lang="en-US" sz="3200" dirty="0">
              <a:solidFill>
                <a:schemeClr val="accent1"/>
              </a:solidFill>
            </a:endParaRPr>
          </a:p>
        </p:txBody>
      </p:sp>
      <p:sp>
        <p:nvSpPr>
          <p:cNvPr id="7" name="Rectangle 3"/>
          <p:cNvSpPr>
            <a:spLocks noGrp="1"/>
          </p:cNvSpPr>
          <p:nvPr>
            <p:ph idx="1"/>
          </p:nvPr>
        </p:nvSpPr>
        <p:spPr>
          <a:xfrm>
            <a:off x="457200" y="1280160"/>
            <a:ext cx="8229600" cy="929640"/>
          </a:xfrm>
          <a:prstGeom prst="rect">
            <a:avLst/>
          </a:prstGeom>
        </p:spPr>
        <p:txBody>
          <a:bodyPr>
            <a:normAutofit lnSpcReduction="10000"/>
          </a:bodyPr>
          <a:lstStyle/>
          <a:p>
            <a:r>
              <a:rPr lang="en-US" dirty="0">
                <a:solidFill>
                  <a:schemeClr val="tx1"/>
                </a:solidFill>
              </a:rPr>
              <a:t>Now, we substitute the values into point‑slope form and then rewrite the equation in standard form.</a:t>
            </a:r>
          </a:p>
        </p:txBody>
      </p:sp>
      <p:graphicFrame>
        <p:nvGraphicFramePr>
          <p:cNvPr id="5" name="Object 6"/>
          <p:cNvGraphicFramePr>
            <a:graphicFrameLocks noChangeAspect="1"/>
          </p:cNvGraphicFramePr>
          <p:nvPr>
            <p:extLst>
              <p:ext uri="{D42A27DB-BD31-4B8C-83A1-F6EECF244321}">
                <p14:modId xmlns:p14="http://schemas.microsoft.com/office/powerpoint/2010/main" val="2220025405"/>
              </p:ext>
            </p:extLst>
          </p:nvPr>
        </p:nvGraphicFramePr>
        <p:xfrm>
          <a:off x="2692400" y="2220843"/>
          <a:ext cx="2565400" cy="457200"/>
        </p:xfrm>
        <a:graphic>
          <a:graphicData uri="http://schemas.openxmlformats.org/presentationml/2006/ole">
            <mc:AlternateContent xmlns:mc="http://schemas.openxmlformats.org/markup-compatibility/2006">
              <mc:Choice xmlns:v="urn:schemas-microsoft-com:vml" Requires="v">
                <p:oleObj name="Equation" r:id="rId2" imgW="2550600" imgH="447840" progId="Equation.DSMT4">
                  <p:embed/>
                </p:oleObj>
              </mc:Choice>
              <mc:Fallback>
                <p:oleObj name="Equation" r:id="rId2" imgW="2550600" imgH="447840" progId="Equation.DSMT4">
                  <p:embed/>
                  <p:pic>
                    <p:nvPicPr>
                      <p:cNvPr id="0" name="Picture 75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2400" y="2220843"/>
                        <a:ext cx="25654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6"/>
          <p:cNvGraphicFramePr>
            <a:graphicFrameLocks noChangeAspect="1"/>
          </p:cNvGraphicFramePr>
          <p:nvPr>
            <p:extLst>
              <p:ext uri="{D42A27DB-BD31-4B8C-83A1-F6EECF244321}">
                <p14:modId xmlns:p14="http://schemas.microsoft.com/office/powerpoint/2010/main" val="3340459121"/>
              </p:ext>
            </p:extLst>
          </p:nvPr>
        </p:nvGraphicFramePr>
        <p:xfrm>
          <a:off x="2800350" y="2681288"/>
          <a:ext cx="2717800" cy="835025"/>
        </p:xfrm>
        <a:graphic>
          <a:graphicData uri="http://schemas.openxmlformats.org/presentationml/2006/ole">
            <mc:AlternateContent xmlns:mc="http://schemas.openxmlformats.org/markup-compatibility/2006">
              <mc:Choice xmlns:v="urn:schemas-microsoft-com:vml" Requires="v">
                <p:oleObj name="Equation" r:id="rId4" imgW="2705040" imgH="825480" progId="Equation.DSMT4">
                  <p:embed/>
                </p:oleObj>
              </mc:Choice>
              <mc:Fallback>
                <p:oleObj name="Equation" r:id="rId4" imgW="2705040" imgH="825480" progId="Equation.DSMT4">
                  <p:embed/>
                  <p:pic>
                    <p:nvPicPr>
                      <p:cNvPr id="0" name="Picture 755"/>
                      <p:cNvPicPr>
                        <a:picLocks noChangeAspect="1" noChangeArrowheads="1"/>
                      </p:cNvPicPr>
                      <p:nvPr/>
                    </p:nvPicPr>
                    <p:blipFill>
                      <a:blip r:embed="rId5"/>
                      <a:srcRect/>
                      <a:stretch>
                        <a:fillRect/>
                      </a:stretch>
                    </p:blipFill>
                    <p:spPr bwMode="auto">
                      <a:xfrm>
                        <a:off x="2800350" y="2681288"/>
                        <a:ext cx="2717800" cy="835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6"/>
          <p:cNvGraphicFramePr>
            <a:graphicFrameLocks noChangeAspect="1"/>
          </p:cNvGraphicFramePr>
          <p:nvPr>
            <p:extLst>
              <p:ext uri="{D42A27DB-BD31-4B8C-83A1-F6EECF244321}">
                <p14:modId xmlns:p14="http://schemas.microsoft.com/office/powerpoint/2010/main" val="2600845288"/>
              </p:ext>
            </p:extLst>
          </p:nvPr>
        </p:nvGraphicFramePr>
        <p:xfrm>
          <a:off x="2816225" y="3540125"/>
          <a:ext cx="2027238" cy="833438"/>
        </p:xfrm>
        <a:graphic>
          <a:graphicData uri="http://schemas.openxmlformats.org/presentationml/2006/ole">
            <mc:AlternateContent xmlns:mc="http://schemas.openxmlformats.org/markup-compatibility/2006">
              <mc:Choice xmlns:v="urn:schemas-microsoft-com:vml" Requires="v">
                <p:oleObj name="Equation" r:id="rId6" imgW="2019240" imgH="825480" progId="Equation.DSMT4">
                  <p:embed/>
                </p:oleObj>
              </mc:Choice>
              <mc:Fallback>
                <p:oleObj name="Equation" r:id="rId6" imgW="2019240" imgH="825480" progId="Equation.DSMT4">
                  <p:embed/>
                  <p:pic>
                    <p:nvPicPr>
                      <p:cNvPr id="0" name="Picture 756"/>
                      <p:cNvPicPr>
                        <a:picLocks noChangeAspect="1" noChangeArrowheads="1"/>
                      </p:cNvPicPr>
                      <p:nvPr/>
                    </p:nvPicPr>
                    <p:blipFill>
                      <a:blip r:embed="rId7"/>
                      <a:srcRect/>
                      <a:stretch>
                        <a:fillRect/>
                      </a:stretch>
                    </p:blipFill>
                    <p:spPr bwMode="auto">
                      <a:xfrm>
                        <a:off x="2816225" y="3540125"/>
                        <a:ext cx="2027238" cy="8334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6"/>
          <p:cNvGraphicFramePr>
            <a:graphicFrameLocks noChangeAspect="1"/>
          </p:cNvGraphicFramePr>
          <p:nvPr>
            <p:extLst>
              <p:ext uri="{D42A27DB-BD31-4B8C-83A1-F6EECF244321}">
                <p14:modId xmlns:p14="http://schemas.microsoft.com/office/powerpoint/2010/main" val="3084907264"/>
              </p:ext>
            </p:extLst>
          </p:nvPr>
        </p:nvGraphicFramePr>
        <p:xfrm>
          <a:off x="3124200" y="5269944"/>
          <a:ext cx="1727200" cy="342900"/>
        </p:xfrm>
        <a:graphic>
          <a:graphicData uri="http://schemas.openxmlformats.org/presentationml/2006/ole">
            <mc:AlternateContent xmlns:mc="http://schemas.openxmlformats.org/markup-compatibility/2006">
              <mc:Choice xmlns:v="urn:schemas-microsoft-com:vml" Requires="v">
                <p:oleObj name="Equation" r:id="rId8" imgW="1718640" imgH="329040" progId="Equation.DSMT4">
                  <p:embed/>
                </p:oleObj>
              </mc:Choice>
              <mc:Fallback>
                <p:oleObj name="Equation" r:id="rId8" imgW="1718640" imgH="329040" progId="Equation.DSMT4">
                  <p:embed/>
                  <p:pic>
                    <p:nvPicPr>
                      <p:cNvPr id="0" name="Picture 75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24200" y="5269944"/>
                        <a:ext cx="17272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Object 6"/>
          <p:cNvGraphicFramePr>
            <a:graphicFrameLocks noChangeAspect="1"/>
          </p:cNvGraphicFramePr>
          <p:nvPr>
            <p:extLst>
              <p:ext uri="{D42A27DB-BD31-4B8C-83A1-F6EECF244321}">
                <p14:modId xmlns:p14="http://schemas.microsoft.com/office/powerpoint/2010/main" val="927150913"/>
              </p:ext>
            </p:extLst>
          </p:nvPr>
        </p:nvGraphicFramePr>
        <p:xfrm>
          <a:off x="3270250" y="4398963"/>
          <a:ext cx="1689100" cy="833437"/>
        </p:xfrm>
        <a:graphic>
          <a:graphicData uri="http://schemas.openxmlformats.org/presentationml/2006/ole">
            <mc:AlternateContent xmlns:mc="http://schemas.openxmlformats.org/markup-compatibility/2006">
              <mc:Choice xmlns:v="urn:schemas-microsoft-com:vml" Requires="v">
                <p:oleObj name="Equation" r:id="rId10" imgW="1676160" imgH="825480" progId="Equation.DSMT4">
                  <p:embed/>
                </p:oleObj>
              </mc:Choice>
              <mc:Fallback>
                <p:oleObj name="Equation" r:id="rId10" imgW="1676160" imgH="825480" progId="Equation.DSMT4">
                  <p:embed/>
                  <p:pic>
                    <p:nvPicPr>
                      <p:cNvPr id="0" name="Picture 758"/>
                      <p:cNvPicPr>
                        <a:picLocks noChangeAspect="1" noChangeArrowheads="1"/>
                      </p:cNvPicPr>
                      <p:nvPr/>
                    </p:nvPicPr>
                    <p:blipFill>
                      <a:blip r:embed="rId11"/>
                      <a:srcRect/>
                      <a:stretch>
                        <a:fillRect/>
                      </a:stretch>
                    </p:blipFill>
                    <p:spPr bwMode="auto">
                      <a:xfrm>
                        <a:off x="3270250" y="4398963"/>
                        <a:ext cx="1689100" cy="8334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6"/>
          <p:cNvGraphicFramePr>
            <a:graphicFrameLocks noChangeAspect="1"/>
          </p:cNvGraphicFramePr>
          <p:nvPr>
            <p:extLst>
              <p:ext uri="{D42A27DB-BD31-4B8C-83A1-F6EECF244321}">
                <p14:modId xmlns:p14="http://schemas.microsoft.com/office/powerpoint/2010/main" val="2077767894"/>
              </p:ext>
            </p:extLst>
          </p:nvPr>
        </p:nvGraphicFramePr>
        <p:xfrm>
          <a:off x="2252871" y="5676900"/>
          <a:ext cx="1955800" cy="342900"/>
        </p:xfrm>
        <a:graphic>
          <a:graphicData uri="http://schemas.openxmlformats.org/presentationml/2006/ole">
            <mc:AlternateContent xmlns:mc="http://schemas.openxmlformats.org/markup-compatibility/2006">
              <mc:Choice xmlns:v="urn:schemas-microsoft-com:vml" Requires="v">
                <p:oleObj name="Equation" r:id="rId12" imgW="1947240" imgH="329040" progId="Equation.DSMT4">
                  <p:embed/>
                </p:oleObj>
              </mc:Choice>
              <mc:Fallback>
                <p:oleObj name="Equation" r:id="rId12" imgW="1947240" imgH="329040" progId="Equation.DSMT4">
                  <p:embed/>
                  <p:pic>
                    <p:nvPicPr>
                      <p:cNvPr id="0" name="Picture 75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52871" y="5676900"/>
                        <a:ext cx="19558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414028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Definition: Parallel and Perpendicular Lines</a:t>
            </a:r>
          </a:p>
        </p:txBody>
      </p:sp>
      <p:sp>
        <p:nvSpPr>
          <p:cNvPr id="5" name="Content Placeholder 3"/>
          <p:cNvSpPr>
            <a:spLocks noGrp="1"/>
          </p:cNvSpPr>
          <p:nvPr>
            <p:ph idx="1"/>
          </p:nvPr>
        </p:nvSpPr>
        <p:spPr>
          <a:xfrm>
            <a:off x="457200" y="1280161"/>
            <a:ext cx="8229600" cy="2834639"/>
          </a:xfrm>
          <a:solidFill>
            <a:srgbClr val="FFFFCC"/>
          </a:solidFill>
          <a:ln w="28575">
            <a:solidFill>
              <a:srgbClr val="000000"/>
            </a:solidFill>
          </a:ln>
        </p:spPr>
        <p:txBody>
          <a:bodyPr>
            <a:noAutofit/>
          </a:bodyPr>
          <a:lstStyle/>
          <a:p>
            <a:pPr eaLnBrk="0" hangingPunct="0"/>
            <a:r>
              <a:rPr lang="en-US" b="1" dirty="0">
                <a:solidFill>
                  <a:srgbClr val="C00000"/>
                </a:solidFill>
                <a:latin typeface="Calibri" pitchFamily="34" charset="0"/>
              </a:rPr>
              <a:t>Parallel lines</a:t>
            </a:r>
            <a:r>
              <a:rPr lang="en-US" b="1" dirty="0">
                <a:solidFill>
                  <a:srgbClr val="000000"/>
                </a:solidFill>
                <a:latin typeface="Calibri" pitchFamily="34" charset="0"/>
              </a:rPr>
              <a:t> </a:t>
            </a:r>
            <a:r>
              <a:rPr lang="en-US" dirty="0">
                <a:solidFill>
                  <a:srgbClr val="000000"/>
                </a:solidFill>
                <a:latin typeface="Calibri" pitchFamily="34" charset="0"/>
              </a:rPr>
              <a:t>are lines that never intersect and that have the </a:t>
            </a:r>
            <a:r>
              <a:rPr lang="en-US" b="1" dirty="0">
                <a:solidFill>
                  <a:srgbClr val="C00000"/>
                </a:solidFill>
                <a:latin typeface="Calibri" pitchFamily="34" charset="0"/>
              </a:rPr>
              <a:t>same slope</a:t>
            </a:r>
            <a:r>
              <a:rPr lang="en-US" dirty="0">
                <a:solidFill>
                  <a:srgbClr val="000000"/>
                </a:solidFill>
                <a:latin typeface="Calibri" pitchFamily="34" charset="0"/>
              </a:rPr>
              <a:t>. </a:t>
            </a:r>
          </a:p>
          <a:p>
            <a:pPr eaLnBrk="0" hangingPunct="0"/>
            <a:r>
              <a:rPr lang="en-US" b="1" dirty="0">
                <a:solidFill>
                  <a:srgbClr val="C00000"/>
                </a:solidFill>
                <a:latin typeface="Calibri" pitchFamily="34" charset="0"/>
              </a:rPr>
              <a:t>Perpendicular lines</a:t>
            </a:r>
            <a:r>
              <a:rPr lang="en-US" b="1" dirty="0">
                <a:solidFill>
                  <a:srgbClr val="000000"/>
                </a:solidFill>
                <a:latin typeface="Calibri" pitchFamily="34" charset="0"/>
              </a:rPr>
              <a:t> </a:t>
            </a:r>
            <a:r>
              <a:rPr lang="en-US" dirty="0">
                <a:solidFill>
                  <a:srgbClr val="000000"/>
                </a:solidFill>
                <a:latin typeface="Calibri" pitchFamily="34" charset="0"/>
              </a:rPr>
              <a:t>are lines that intersect at 90</a:t>
            </a:r>
            <a:r>
              <a:rPr lang="en-US" dirty="0">
                <a:solidFill>
                  <a:srgbClr val="000000"/>
                </a:solidFill>
                <a:latin typeface="Calibri" pitchFamily="34" charset="0"/>
                <a:sym typeface="Symbol"/>
              </a:rPr>
              <a:t>° </a:t>
            </a:r>
            <a:r>
              <a:rPr lang="en-US" dirty="0">
                <a:solidFill>
                  <a:srgbClr val="000000"/>
                </a:solidFill>
                <a:latin typeface="Calibri" pitchFamily="34" charset="0"/>
              </a:rPr>
              <a:t>(right) angles and have slopes that are </a:t>
            </a:r>
            <a:r>
              <a:rPr lang="en-US" b="1" dirty="0">
                <a:solidFill>
                  <a:srgbClr val="C00000"/>
                </a:solidFill>
                <a:latin typeface="Calibri" pitchFamily="34" charset="0"/>
              </a:rPr>
              <a:t>negative reciprocals</a:t>
            </a:r>
            <a:r>
              <a:rPr lang="en-US" b="1" dirty="0">
                <a:solidFill>
                  <a:srgbClr val="000000"/>
                </a:solidFill>
                <a:latin typeface="Calibri" pitchFamily="34" charset="0"/>
              </a:rPr>
              <a:t> </a:t>
            </a:r>
            <a:r>
              <a:rPr lang="en-US" dirty="0">
                <a:solidFill>
                  <a:srgbClr val="000000"/>
                </a:solidFill>
                <a:latin typeface="Calibri" pitchFamily="34" charset="0"/>
              </a:rPr>
              <a:t>of each other.  Horizontal lines are perpendicular to vertical lines.</a:t>
            </a:r>
            <a:endParaRPr lang="en-US" i="1" dirty="0">
              <a:solidFill>
                <a:srgbClr val="000000"/>
              </a:solidFill>
              <a:latin typeface="Calibri" pitchFamily="34" charset="0"/>
            </a:endParaRPr>
          </a:p>
        </p:txBody>
      </p:sp>
    </p:spTree>
    <p:extLst>
      <p:ext uri="{BB962C8B-B14F-4D97-AF65-F5344CB8AC3E}">
        <p14:creationId xmlns:p14="http://schemas.microsoft.com/office/powerpoint/2010/main" val="25024527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p:cNvSpPr>
          <p:nvPr/>
        </p:nvSpPr>
        <p:spPr>
          <a:xfrm>
            <a:off x="457200" y="1280160"/>
            <a:ext cx="8229600" cy="1815882"/>
          </a:xfrm>
          <a:prstGeom prst="rect">
            <a:avLst/>
          </a:prstGeom>
          <a:noFill/>
          <a:ln w="28575">
            <a:solidFill>
              <a:srgbClr val="FF0000"/>
            </a:solidFill>
          </a:ln>
        </p:spPr>
        <p:txBody>
          <a:bodyPr>
            <a:spAutoFit/>
          </a:bodyPr>
          <a:lstStyle/>
          <a:p>
            <a:pPr eaLnBrk="0" hangingPunct="0">
              <a:spcBef>
                <a:spcPct val="20000"/>
              </a:spcBef>
              <a:buFont typeface="Courier New" pitchFamily="49" charset="0"/>
              <a:buNone/>
              <a:tabLst>
                <a:tab pos="0" algn="l"/>
              </a:tabLst>
            </a:pPr>
            <a:r>
              <a:rPr lang="en-US" sz="2800" dirty="0">
                <a:solidFill>
                  <a:srgbClr val="000000"/>
                </a:solidFill>
                <a:latin typeface="Calibri" pitchFamily="34" charset="0"/>
              </a:rPr>
              <a:t>All vertical lines (undefined slopes) are parallel to one another.  All horizontal lines (zero slopes) are also parallel to one another. Vertical and horizontal lines are perpendicular to each other.</a:t>
            </a:r>
          </a:p>
        </p:txBody>
      </p:sp>
      <p:sp>
        <p:nvSpPr>
          <p:cNvPr id="5"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Note</a:t>
            </a:r>
          </a:p>
        </p:txBody>
      </p:sp>
    </p:spTree>
    <p:extLst>
      <p:ext uri="{BB962C8B-B14F-4D97-AF65-F5344CB8AC3E}">
        <p14:creationId xmlns:p14="http://schemas.microsoft.com/office/powerpoint/2010/main" val="41296279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p:cNvSpPr>
          <p:nvPr>
            <p:ph type="title"/>
          </p:nvPr>
        </p:nvSpPr>
        <p:spPr>
          <a:prstGeom prst="rect">
            <a:avLst/>
          </a:prstGeom>
        </p:spPr>
        <p:txBody>
          <a:bodyPr/>
          <a:lstStyle/>
          <a:p>
            <a:r>
              <a:rPr lang="en-US" sz="3200" dirty="0">
                <a:solidFill>
                  <a:schemeClr val="accent1"/>
                </a:solidFill>
              </a:rPr>
              <a:t>Example 5</a:t>
            </a:r>
            <a:r>
              <a:rPr lang="en-US" dirty="0">
                <a:solidFill>
                  <a:schemeClr val="accent1"/>
                </a:solidFill>
              </a:rPr>
              <a:t>: Finding Equations of Parallel Lines</a:t>
            </a:r>
            <a:endParaRPr lang="en-US" sz="3200" dirty="0">
              <a:solidFill>
                <a:schemeClr val="accent1"/>
              </a:solidFill>
            </a:endParaRPr>
          </a:p>
        </p:txBody>
      </p:sp>
      <p:sp>
        <p:nvSpPr>
          <p:cNvPr id="12293" name="Rectangle 3"/>
          <p:cNvSpPr>
            <a:spLocks noGrp="1"/>
          </p:cNvSpPr>
          <p:nvPr>
            <p:ph idx="1"/>
          </p:nvPr>
        </p:nvSpPr>
        <p:spPr>
          <a:xfrm>
            <a:off x="457200" y="1280160"/>
            <a:ext cx="8229600" cy="2074414"/>
          </a:xfrm>
          <a:prstGeom prst="rect">
            <a:avLst/>
          </a:prstGeom>
        </p:spPr>
        <p:txBody>
          <a:bodyPr>
            <a:spAutoFit/>
          </a:bodyPr>
          <a:lstStyle/>
          <a:p>
            <a:pPr algn="just">
              <a:buFont typeface="Courier New" pitchFamily="49" charset="0"/>
              <a:buNone/>
            </a:pPr>
            <a:r>
              <a:rPr lang="en-US" i="0" dirty="0">
                <a:solidFill>
                  <a:schemeClr val="tx1"/>
                </a:solidFill>
              </a:rPr>
              <a:t>Find the equation of the line through the point </a:t>
            </a:r>
            <a:r>
              <a:rPr lang="en-US" i="0" dirty="0">
                <a:solidFill>
                  <a:srgbClr val="0000FF"/>
                </a:solidFill>
              </a:rPr>
              <a:t>(3, 2)</a:t>
            </a:r>
            <a:r>
              <a:rPr lang="en-US" i="0" dirty="0">
                <a:solidFill>
                  <a:schemeClr val="tx1"/>
                </a:solidFill>
              </a:rPr>
              <a:t> </a:t>
            </a:r>
          </a:p>
          <a:p>
            <a:pPr algn="just"/>
            <a:r>
              <a:rPr lang="en-US" i="0" dirty="0">
                <a:solidFill>
                  <a:schemeClr val="tx1"/>
                </a:solidFill>
              </a:rPr>
              <a:t>and parallel to the line </a:t>
            </a:r>
            <a:r>
              <a:rPr lang="en-US" i="0" dirty="0">
                <a:solidFill>
                  <a:srgbClr val="0000FF"/>
                </a:solidFill>
              </a:rPr>
              <a:t>5</a:t>
            </a:r>
            <a:r>
              <a:rPr lang="en-US" i="1" dirty="0">
                <a:solidFill>
                  <a:srgbClr val="0000FF"/>
                </a:solidFill>
              </a:rPr>
              <a:t>x</a:t>
            </a:r>
            <a:r>
              <a:rPr lang="en-US" dirty="0">
                <a:solidFill>
                  <a:srgbClr val="0000FF"/>
                </a:solidFill>
              </a:rPr>
              <a:t> </a:t>
            </a:r>
            <a:r>
              <a:rPr lang="en-US" i="0" dirty="0">
                <a:solidFill>
                  <a:srgbClr val="0000FF"/>
                </a:solidFill>
                <a:latin typeface="Symbol" charset="2"/>
                <a:cs typeface="Symbol" charset="2"/>
              </a:rPr>
              <a:t>+</a:t>
            </a:r>
            <a:r>
              <a:rPr lang="en-US" i="0" dirty="0">
                <a:solidFill>
                  <a:srgbClr val="0000FF"/>
                </a:solidFill>
              </a:rPr>
              <a:t> 3</a:t>
            </a:r>
            <a:r>
              <a:rPr lang="en-US" i="1" dirty="0">
                <a:solidFill>
                  <a:srgbClr val="0000FF"/>
                </a:solidFill>
              </a:rPr>
              <a:t>y</a:t>
            </a:r>
            <a:r>
              <a:rPr lang="en-US" dirty="0">
                <a:solidFill>
                  <a:srgbClr val="0000FF"/>
                </a:solidFill>
              </a:rPr>
              <a:t> </a:t>
            </a:r>
            <a:r>
              <a:rPr lang="en-US" dirty="0">
                <a:solidFill>
                  <a:srgbClr val="0000FF"/>
                </a:solidFill>
                <a:latin typeface="Symbol" charset="2"/>
                <a:cs typeface="Symbol" charset="2"/>
              </a:rPr>
              <a:t>=</a:t>
            </a:r>
            <a:r>
              <a:rPr lang="en-US" i="0" dirty="0">
                <a:solidFill>
                  <a:srgbClr val="0000FF"/>
                </a:solidFill>
              </a:rPr>
              <a:t> 1</a:t>
            </a:r>
            <a:r>
              <a:rPr lang="en-US" i="0" dirty="0">
                <a:solidFill>
                  <a:schemeClr val="tx1"/>
                </a:solidFill>
              </a:rPr>
              <a:t>. Graph both lines. </a:t>
            </a:r>
          </a:p>
          <a:p>
            <a:pPr algn="just">
              <a:buFont typeface="Courier New" pitchFamily="49" charset="0"/>
              <a:buNone/>
            </a:pPr>
            <a:r>
              <a:rPr lang="en-US" b="1" i="0" dirty="0">
                <a:solidFill>
                  <a:schemeClr val="tx1"/>
                </a:solidFill>
              </a:rPr>
              <a:t>Solution </a:t>
            </a:r>
          </a:p>
          <a:p>
            <a:pPr algn="just">
              <a:buFont typeface="Courier New" pitchFamily="49" charset="0"/>
              <a:buNone/>
            </a:pPr>
            <a:r>
              <a:rPr lang="en-US" i="0" dirty="0">
                <a:solidFill>
                  <a:schemeClr val="tx1"/>
                </a:solidFill>
              </a:rPr>
              <a:t>First, solve for </a:t>
            </a:r>
            <a:r>
              <a:rPr lang="en-US" i="1" dirty="0">
                <a:solidFill>
                  <a:schemeClr val="tx1"/>
                </a:solidFill>
              </a:rPr>
              <a:t>y</a:t>
            </a:r>
            <a:r>
              <a:rPr lang="en-US" dirty="0">
                <a:solidFill>
                  <a:schemeClr val="tx1"/>
                </a:solidFill>
              </a:rPr>
              <a:t> </a:t>
            </a:r>
            <a:r>
              <a:rPr lang="en-US" i="0" dirty="0">
                <a:solidFill>
                  <a:schemeClr val="tx1"/>
                </a:solidFill>
              </a:rPr>
              <a:t>to find the slope of the given line.</a:t>
            </a:r>
            <a:r>
              <a:rPr lang="en-US" dirty="0">
                <a:solidFill>
                  <a:schemeClr val="tx1"/>
                </a:solidFill>
              </a:rPr>
              <a:t> </a:t>
            </a:r>
          </a:p>
        </p:txBody>
      </p:sp>
      <p:graphicFrame>
        <p:nvGraphicFramePr>
          <p:cNvPr id="12290" name="Object 4"/>
          <p:cNvGraphicFramePr>
            <a:graphicFrameLocks noChangeAspect="1"/>
          </p:cNvGraphicFramePr>
          <p:nvPr>
            <p:extLst>
              <p:ext uri="{D42A27DB-BD31-4B8C-83A1-F6EECF244321}">
                <p14:modId xmlns:p14="http://schemas.microsoft.com/office/powerpoint/2010/main" val="102606857"/>
              </p:ext>
            </p:extLst>
          </p:nvPr>
        </p:nvGraphicFramePr>
        <p:xfrm>
          <a:off x="971550" y="3511550"/>
          <a:ext cx="1562100" cy="342900"/>
        </p:xfrm>
        <a:graphic>
          <a:graphicData uri="http://schemas.openxmlformats.org/presentationml/2006/ole">
            <mc:AlternateContent xmlns:mc="http://schemas.openxmlformats.org/markup-compatibility/2006">
              <mc:Choice xmlns:v="urn:schemas-microsoft-com:vml" Requires="v">
                <p:oleObj name="Equation" r:id="rId2" imgW="1554120" imgH="329040" progId="Equation.DSMT4">
                  <p:embed/>
                </p:oleObj>
              </mc:Choice>
              <mc:Fallback>
                <p:oleObj name="Equation" r:id="rId2" imgW="1554120" imgH="329040" progId="Equation.DSMT4">
                  <p:embed/>
                  <p:pic>
                    <p:nvPicPr>
                      <p:cNvPr id="0" name="Picture 7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3511550"/>
                        <a:ext cx="15621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292" name="Object 4"/>
          <p:cNvGraphicFramePr>
            <a:graphicFrameLocks noChangeAspect="1"/>
          </p:cNvGraphicFramePr>
          <p:nvPr>
            <p:extLst>
              <p:ext uri="{D42A27DB-BD31-4B8C-83A1-F6EECF244321}">
                <p14:modId xmlns:p14="http://schemas.microsoft.com/office/powerpoint/2010/main" val="1358477916"/>
              </p:ext>
            </p:extLst>
          </p:nvPr>
        </p:nvGraphicFramePr>
        <p:xfrm>
          <a:off x="3903663" y="4895850"/>
          <a:ext cx="4662487" cy="620713"/>
        </p:xfrm>
        <a:graphic>
          <a:graphicData uri="http://schemas.openxmlformats.org/presentationml/2006/ole">
            <mc:AlternateContent xmlns:mc="http://schemas.openxmlformats.org/markup-compatibility/2006">
              <mc:Choice xmlns:v="urn:schemas-microsoft-com:vml" Requires="v">
                <p:oleObj name="Equation" r:id="rId4" imgW="4647960" imgH="609480" progId="Equation.DSMT4">
                  <p:embed/>
                </p:oleObj>
              </mc:Choice>
              <mc:Fallback>
                <p:oleObj name="Equation" r:id="rId4" imgW="4647960" imgH="609480" progId="Equation.DSMT4">
                  <p:embed/>
                  <p:pic>
                    <p:nvPicPr>
                      <p:cNvPr id="0" name="Picture 736"/>
                      <p:cNvPicPr>
                        <a:picLocks noChangeAspect="1" noChangeArrowheads="1"/>
                      </p:cNvPicPr>
                      <p:nvPr/>
                    </p:nvPicPr>
                    <p:blipFill>
                      <a:blip r:embed="rId5"/>
                      <a:srcRect/>
                      <a:stretch>
                        <a:fillRect/>
                      </a:stretch>
                    </p:blipFill>
                    <p:spPr bwMode="auto">
                      <a:xfrm>
                        <a:off x="3903663" y="4895850"/>
                        <a:ext cx="4662487" cy="62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2" name="Object 5"/>
          <p:cNvGraphicFramePr>
            <a:graphicFrameLocks noChangeAspect="1"/>
          </p:cNvGraphicFramePr>
          <p:nvPr>
            <p:extLst>
              <p:ext uri="{D42A27DB-BD31-4B8C-83A1-F6EECF244321}">
                <p14:modId xmlns:p14="http://schemas.microsoft.com/office/powerpoint/2010/main" val="2585868898"/>
              </p:ext>
            </p:extLst>
          </p:nvPr>
        </p:nvGraphicFramePr>
        <p:xfrm>
          <a:off x="1663700" y="4179888"/>
          <a:ext cx="1752600" cy="342900"/>
        </p:xfrm>
        <a:graphic>
          <a:graphicData uri="http://schemas.openxmlformats.org/presentationml/2006/ole">
            <mc:AlternateContent xmlns:mc="http://schemas.openxmlformats.org/markup-compatibility/2006">
              <mc:Choice xmlns:v="urn:schemas-microsoft-com:vml" Requires="v">
                <p:oleObj name="Equation" r:id="rId6" imgW="1737000" imgH="329040" progId="Equation.DSMT4">
                  <p:embed/>
                </p:oleObj>
              </mc:Choice>
              <mc:Fallback>
                <p:oleObj name="Equation" r:id="rId6" imgW="1737000" imgH="329040" progId="Equation.DSMT4">
                  <p:embed/>
                  <p:pic>
                    <p:nvPicPr>
                      <p:cNvPr id="0" name="Picture 73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63700" y="4179888"/>
                        <a:ext cx="17526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2294" name="Object 6"/>
          <p:cNvGraphicFramePr>
            <a:graphicFrameLocks noChangeAspect="1"/>
          </p:cNvGraphicFramePr>
          <p:nvPr>
            <p:extLst>
              <p:ext uri="{D42A27DB-BD31-4B8C-83A1-F6EECF244321}">
                <p14:modId xmlns:p14="http://schemas.microsoft.com/office/powerpoint/2010/main" val="4080720782"/>
              </p:ext>
            </p:extLst>
          </p:nvPr>
        </p:nvGraphicFramePr>
        <p:xfrm>
          <a:off x="1801813" y="4794250"/>
          <a:ext cx="1747837" cy="850900"/>
        </p:xfrm>
        <a:graphic>
          <a:graphicData uri="http://schemas.openxmlformats.org/presentationml/2006/ole">
            <mc:AlternateContent xmlns:mc="http://schemas.openxmlformats.org/markup-compatibility/2006">
              <mc:Choice xmlns:v="urn:schemas-microsoft-com:vml" Requires="v">
                <p:oleObj name="Equation" r:id="rId8" imgW="1739880" imgH="838080" progId="Equation.DSMT4">
                  <p:embed/>
                </p:oleObj>
              </mc:Choice>
              <mc:Fallback>
                <p:oleObj name="Equation" r:id="rId8" imgW="1739880" imgH="838080" progId="Equation.DSMT4">
                  <p:embed/>
                  <p:pic>
                    <p:nvPicPr>
                      <p:cNvPr id="0" name="Picture 73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01813" y="4794250"/>
                        <a:ext cx="1747837" cy="85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9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29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29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2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p:cNvSpPr>
          <p:nvPr>
            <p:ph type="title"/>
          </p:nvPr>
        </p:nvSpPr>
        <p:spPr>
          <a:prstGeom prst="rect">
            <a:avLst/>
          </a:prstGeom>
        </p:spPr>
        <p:txBody>
          <a:bodyPr/>
          <a:lstStyle/>
          <a:p>
            <a:r>
              <a:rPr lang="en-US" sz="3200" dirty="0">
                <a:solidFill>
                  <a:schemeClr val="accent1"/>
                </a:solidFill>
              </a:rPr>
              <a:t>Example 5</a:t>
            </a:r>
            <a:r>
              <a:rPr lang="en-US" dirty="0">
                <a:solidFill>
                  <a:schemeClr val="accent1"/>
                </a:solidFill>
              </a:rPr>
              <a:t>: Finding Equations of Parallel Lines (cont.)</a:t>
            </a:r>
            <a:endParaRPr lang="en-US" sz="3200" dirty="0">
              <a:solidFill>
                <a:schemeClr val="accent1"/>
              </a:solidFill>
            </a:endParaRPr>
          </a:p>
        </p:txBody>
      </p:sp>
      <p:sp>
        <p:nvSpPr>
          <p:cNvPr id="18435" name="Rectangle 3"/>
          <p:cNvSpPr>
            <a:spLocks noGrp="1"/>
          </p:cNvSpPr>
          <p:nvPr>
            <p:ph idx="1"/>
          </p:nvPr>
        </p:nvSpPr>
        <p:spPr>
          <a:prstGeom prst="rect">
            <a:avLst/>
          </a:prstGeom>
        </p:spPr>
        <p:txBody>
          <a:bodyPr/>
          <a:lstStyle/>
          <a:p>
            <a:pPr>
              <a:buFont typeface="Courier New" pitchFamily="49" charset="0"/>
              <a:buNone/>
            </a:pPr>
            <a:r>
              <a:rPr lang="en-US" i="0" dirty="0">
                <a:solidFill>
                  <a:schemeClr val="tx1"/>
                </a:solidFill>
              </a:rPr>
              <a:t>Now, use the point-slope form 			        with</a:t>
            </a:r>
            <a:r>
              <a:rPr lang="en-US" dirty="0">
                <a:solidFill>
                  <a:schemeClr val="tx1"/>
                </a:solidFill>
              </a:rPr>
              <a:t> </a:t>
            </a:r>
          </a:p>
          <a:p>
            <a:pPr>
              <a:lnSpc>
                <a:spcPct val="150000"/>
              </a:lnSpc>
              <a:buFont typeface="Courier New" pitchFamily="49" charset="0"/>
              <a:buNone/>
            </a:pPr>
            <a:r>
              <a:rPr lang="en-US" i="0" dirty="0">
                <a:solidFill>
                  <a:schemeClr val="tx1"/>
                </a:solidFill>
              </a:rPr>
              <a:t>	    and </a:t>
            </a:r>
          </a:p>
        </p:txBody>
      </p:sp>
      <p:graphicFrame>
        <p:nvGraphicFramePr>
          <p:cNvPr id="18436" name="Object 4"/>
          <p:cNvGraphicFramePr>
            <a:graphicFrameLocks noChangeAspect="1"/>
          </p:cNvGraphicFramePr>
          <p:nvPr>
            <p:extLst>
              <p:ext uri="{D42A27DB-BD31-4B8C-83A1-F6EECF244321}">
                <p14:modId xmlns:p14="http://schemas.microsoft.com/office/powerpoint/2010/main" val="851247022"/>
              </p:ext>
            </p:extLst>
          </p:nvPr>
        </p:nvGraphicFramePr>
        <p:xfrm>
          <a:off x="4938713" y="1347788"/>
          <a:ext cx="2552700" cy="457200"/>
        </p:xfrm>
        <a:graphic>
          <a:graphicData uri="http://schemas.openxmlformats.org/presentationml/2006/ole">
            <mc:AlternateContent xmlns:mc="http://schemas.openxmlformats.org/markup-compatibility/2006">
              <mc:Choice xmlns:v="urn:schemas-microsoft-com:vml" Requires="v">
                <p:oleObj name="Equation" r:id="rId2" imgW="2541600" imgH="447840" progId="Equation.DSMT4">
                  <p:embed/>
                </p:oleObj>
              </mc:Choice>
              <mc:Fallback>
                <p:oleObj name="Equation" r:id="rId2" imgW="2541600" imgH="447840" progId="Equation.DSMT4">
                  <p:embed/>
                  <p:pic>
                    <p:nvPicPr>
                      <p:cNvPr id="0" name="Picture 8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8713" y="1347788"/>
                        <a:ext cx="25527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437" name="Object 5"/>
          <p:cNvGraphicFramePr>
            <a:graphicFrameLocks noChangeAspect="1"/>
          </p:cNvGraphicFramePr>
          <p:nvPr>
            <p:extLst>
              <p:ext uri="{D42A27DB-BD31-4B8C-83A1-F6EECF244321}">
                <p14:modId xmlns:p14="http://schemas.microsoft.com/office/powerpoint/2010/main" val="1259492570"/>
              </p:ext>
            </p:extLst>
          </p:nvPr>
        </p:nvGraphicFramePr>
        <p:xfrm>
          <a:off x="576263" y="1760538"/>
          <a:ext cx="1128503" cy="853570"/>
        </p:xfrm>
        <a:graphic>
          <a:graphicData uri="http://schemas.openxmlformats.org/presentationml/2006/ole">
            <mc:AlternateContent xmlns:mc="http://schemas.openxmlformats.org/markup-compatibility/2006">
              <mc:Choice xmlns:v="urn:schemas-microsoft-com:vml" Requires="v">
                <p:oleObj name="Equation" r:id="rId4" imgW="1104840" imgH="838080" progId="Equation.DSMT4">
                  <p:embed/>
                </p:oleObj>
              </mc:Choice>
              <mc:Fallback>
                <p:oleObj name="Equation" r:id="rId4" imgW="1104840" imgH="838080" progId="Equation.DSMT4">
                  <p:embed/>
                  <p:pic>
                    <p:nvPicPr>
                      <p:cNvPr id="0" name="Picture 8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263" y="1760538"/>
                        <a:ext cx="1128503" cy="853570"/>
                      </a:xfrm>
                      <a:prstGeom prst="rect">
                        <a:avLst/>
                      </a:prstGeom>
                      <a:noFill/>
                    </p:spPr>
                  </p:pic>
                </p:oleObj>
              </mc:Fallback>
            </mc:AlternateContent>
          </a:graphicData>
        </a:graphic>
      </p:graphicFrame>
      <p:graphicFrame>
        <p:nvGraphicFramePr>
          <p:cNvPr id="18438" name="Object 6"/>
          <p:cNvGraphicFramePr>
            <a:graphicFrameLocks noChangeAspect="1"/>
          </p:cNvGraphicFramePr>
          <p:nvPr>
            <p:extLst>
              <p:ext uri="{D42A27DB-BD31-4B8C-83A1-F6EECF244321}">
                <p14:modId xmlns:p14="http://schemas.microsoft.com/office/powerpoint/2010/main" val="1876298119"/>
              </p:ext>
            </p:extLst>
          </p:nvPr>
        </p:nvGraphicFramePr>
        <p:xfrm>
          <a:off x="2387600" y="1987550"/>
          <a:ext cx="2184400" cy="457200"/>
        </p:xfrm>
        <a:graphic>
          <a:graphicData uri="http://schemas.openxmlformats.org/presentationml/2006/ole">
            <mc:AlternateContent xmlns:mc="http://schemas.openxmlformats.org/markup-compatibility/2006">
              <mc:Choice xmlns:v="urn:schemas-microsoft-com:vml" Requires="v">
                <p:oleObj name="Equation" r:id="rId6" imgW="2175840" imgH="447840" progId="Equation.DSMT4">
                  <p:embed/>
                </p:oleObj>
              </mc:Choice>
              <mc:Fallback>
                <p:oleObj name="Equation" r:id="rId6" imgW="2175840" imgH="447840" progId="Equation.DSMT4">
                  <p:embed/>
                  <p:pic>
                    <p:nvPicPr>
                      <p:cNvPr id="0" name="Picture 83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87600" y="1987550"/>
                        <a:ext cx="21844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318" name="Object 6"/>
          <p:cNvGraphicFramePr>
            <a:graphicFrameLocks noChangeAspect="1"/>
          </p:cNvGraphicFramePr>
          <p:nvPr>
            <p:extLst>
              <p:ext uri="{D42A27DB-BD31-4B8C-83A1-F6EECF244321}">
                <p14:modId xmlns:p14="http://schemas.microsoft.com/office/powerpoint/2010/main" val="1657435727"/>
              </p:ext>
            </p:extLst>
          </p:nvPr>
        </p:nvGraphicFramePr>
        <p:xfrm>
          <a:off x="4673600" y="2895600"/>
          <a:ext cx="1714500" cy="279400"/>
        </p:xfrm>
        <a:graphic>
          <a:graphicData uri="http://schemas.openxmlformats.org/presentationml/2006/ole">
            <mc:AlternateContent xmlns:mc="http://schemas.openxmlformats.org/markup-compatibility/2006">
              <mc:Choice xmlns:v="urn:schemas-microsoft-com:vml" Requires="v">
                <p:oleObj name="Equation" r:id="rId8" imgW="1700280" imgH="264960" progId="Equation.DSMT4">
                  <p:embed/>
                </p:oleObj>
              </mc:Choice>
              <mc:Fallback>
                <p:oleObj name="Equation" r:id="rId8" imgW="1700280" imgH="264960" progId="Equation.DSMT4">
                  <p:embed/>
                  <p:pic>
                    <p:nvPicPr>
                      <p:cNvPr id="0" name="Picture 83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73600" y="2895600"/>
                        <a:ext cx="17145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3319" name="Object 7"/>
          <p:cNvGraphicFramePr>
            <a:graphicFrameLocks noChangeAspect="1"/>
          </p:cNvGraphicFramePr>
          <p:nvPr>
            <p:extLst>
              <p:ext uri="{D42A27DB-BD31-4B8C-83A1-F6EECF244321}">
                <p14:modId xmlns:p14="http://schemas.microsoft.com/office/powerpoint/2010/main" val="935580506"/>
              </p:ext>
            </p:extLst>
          </p:nvPr>
        </p:nvGraphicFramePr>
        <p:xfrm>
          <a:off x="4648200" y="3581400"/>
          <a:ext cx="3327400" cy="279400"/>
        </p:xfrm>
        <a:graphic>
          <a:graphicData uri="http://schemas.openxmlformats.org/presentationml/2006/ole">
            <mc:AlternateContent xmlns:mc="http://schemas.openxmlformats.org/markup-compatibility/2006">
              <mc:Choice xmlns:v="urn:schemas-microsoft-com:vml" Requires="v">
                <p:oleObj name="Equation" r:id="rId10" imgW="3327120" imgH="279360" progId="Equation.DSMT4">
                  <p:embed/>
                </p:oleObj>
              </mc:Choice>
              <mc:Fallback>
                <p:oleObj name="Equation" r:id="rId10" imgW="3327120" imgH="279360" progId="Equation.DSMT4">
                  <p:embed/>
                  <p:pic>
                    <p:nvPicPr>
                      <p:cNvPr id="0" name="Picture 832"/>
                      <p:cNvPicPr>
                        <a:picLocks noChangeAspect="1" noChangeArrowheads="1"/>
                      </p:cNvPicPr>
                      <p:nvPr/>
                    </p:nvPicPr>
                    <p:blipFill>
                      <a:blip r:embed="rId11"/>
                      <a:srcRect/>
                      <a:stretch>
                        <a:fillRect/>
                      </a:stretch>
                    </p:blipFill>
                    <p:spPr bwMode="auto">
                      <a:xfrm>
                        <a:off x="4648200" y="3581400"/>
                        <a:ext cx="33274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3320" name="Object 8"/>
          <p:cNvGraphicFramePr>
            <a:graphicFrameLocks noChangeAspect="1"/>
          </p:cNvGraphicFramePr>
          <p:nvPr>
            <p:extLst>
              <p:ext uri="{D42A27DB-BD31-4B8C-83A1-F6EECF244321}">
                <p14:modId xmlns:p14="http://schemas.microsoft.com/office/powerpoint/2010/main" val="3615964500"/>
              </p:ext>
            </p:extLst>
          </p:nvPr>
        </p:nvGraphicFramePr>
        <p:xfrm>
          <a:off x="4648200" y="4216400"/>
          <a:ext cx="927100" cy="279400"/>
        </p:xfrm>
        <a:graphic>
          <a:graphicData uri="http://schemas.openxmlformats.org/presentationml/2006/ole">
            <mc:AlternateContent xmlns:mc="http://schemas.openxmlformats.org/markup-compatibility/2006">
              <mc:Choice xmlns:v="urn:schemas-microsoft-com:vml" Requires="v">
                <p:oleObj name="Equation" r:id="rId12" imgW="927077" imgH="279446" progId="Equation.DSMT4">
                  <p:embed/>
                </p:oleObj>
              </mc:Choice>
              <mc:Fallback>
                <p:oleObj name="Equation" r:id="rId12" imgW="927077" imgH="279446" progId="Equation.DSMT4">
                  <p:embed/>
                  <p:pic>
                    <p:nvPicPr>
                      <p:cNvPr id="0" name="Picture 83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48200" y="4216400"/>
                        <a:ext cx="9271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3321" name="Object 9"/>
          <p:cNvGraphicFramePr>
            <a:graphicFrameLocks noChangeAspect="1"/>
          </p:cNvGraphicFramePr>
          <p:nvPr>
            <p:extLst>
              <p:ext uri="{D42A27DB-BD31-4B8C-83A1-F6EECF244321}">
                <p14:modId xmlns:p14="http://schemas.microsoft.com/office/powerpoint/2010/main" val="2574289264"/>
              </p:ext>
            </p:extLst>
          </p:nvPr>
        </p:nvGraphicFramePr>
        <p:xfrm>
          <a:off x="4595813" y="4865688"/>
          <a:ext cx="1590675" cy="250825"/>
        </p:xfrm>
        <a:graphic>
          <a:graphicData uri="http://schemas.openxmlformats.org/presentationml/2006/ole">
            <mc:AlternateContent xmlns:mc="http://schemas.openxmlformats.org/markup-compatibility/2006">
              <mc:Choice xmlns:v="urn:schemas-microsoft-com:vml" Requires="v">
                <p:oleObj name="Equation" r:id="rId14" imgW="1574640" imgH="241200" progId="Equation.DSMT4">
                  <p:embed/>
                </p:oleObj>
              </mc:Choice>
              <mc:Fallback>
                <p:oleObj name="Equation" r:id="rId14" imgW="1574640" imgH="241200" progId="Equation.DSMT4">
                  <p:embed/>
                  <p:pic>
                    <p:nvPicPr>
                      <p:cNvPr id="0" name="Picture 834"/>
                      <p:cNvPicPr>
                        <a:picLocks noChangeAspect="1" noChangeArrowheads="1"/>
                      </p:cNvPicPr>
                      <p:nvPr/>
                    </p:nvPicPr>
                    <p:blipFill>
                      <a:blip r:embed="rId15"/>
                      <a:srcRect/>
                      <a:stretch>
                        <a:fillRect/>
                      </a:stretch>
                    </p:blipFill>
                    <p:spPr bwMode="auto">
                      <a:xfrm>
                        <a:off x="4595813" y="4865688"/>
                        <a:ext cx="1590675"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3322" name="Object 10"/>
          <p:cNvGraphicFramePr>
            <a:graphicFrameLocks noChangeAspect="1"/>
          </p:cNvGraphicFramePr>
          <p:nvPr>
            <p:extLst>
              <p:ext uri="{D42A27DB-BD31-4B8C-83A1-F6EECF244321}">
                <p14:modId xmlns:p14="http://schemas.microsoft.com/office/powerpoint/2010/main" val="1207434530"/>
              </p:ext>
            </p:extLst>
          </p:nvPr>
        </p:nvGraphicFramePr>
        <p:xfrm>
          <a:off x="4660900" y="5410200"/>
          <a:ext cx="2133600" cy="279400"/>
        </p:xfrm>
        <a:graphic>
          <a:graphicData uri="http://schemas.openxmlformats.org/presentationml/2006/ole">
            <mc:AlternateContent xmlns:mc="http://schemas.openxmlformats.org/markup-compatibility/2006">
              <mc:Choice xmlns:v="urn:schemas-microsoft-com:vml" Requires="v">
                <p:oleObj name="Equation" r:id="rId16" imgW="2121120" imgH="264960" progId="Equation.DSMT4">
                  <p:embed/>
                </p:oleObj>
              </mc:Choice>
              <mc:Fallback>
                <p:oleObj name="Equation" r:id="rId16" imgW="2121120" imgH="264960" progId="Equation.DSMT4">
                  <p:embed/>
                  <p:pic>
                    <p:nvPicPr>
                      <p:cNvPr id="0" name="Picture 83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660900" y="5410200"/>
                        <a:ext cx="2133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3323" name="Object 11"/>
          <p:cNvGraphicFramePr>
            <a:graphicFrameLocks noChangeAspect="1"/>
          </p:cNvGraphicFramePr>
          <p:nvPr>
            <p:extLst>
              <p:ext uri="{D42A27DB-BD31-4B8C-83A1-F6EECF244321}">
                <p14:modId xmlns:p14="http://schemas.microsoft.com/office/powerpoint/2010/main" val="3980586580"/>
              </p:ext>
            </p:extLst>
          </p:nvPr>
        </p:nvGraphicFramePr>
        <p:xfrm>
          <a:off x="1373188" y="2524125"/>
          <a:ext cx="2435225" cy="847725"/>
        </p:xfrm>
        <a:graphic>
          <a:graphicData uri="http://schemas.openxmlformats.org/presentationml/2006/ole">
            <mc:AlternateContent xmlns:mc="http://schemas.openxmlformats.org/markup-compatibility/2006">
              <mc:Choice xmlns:v="urn:schemas-microsoft-com:vml" Requires="v">
                <p:oleObj name="Equation" r:id="rId18" imgW="2425680" imgH="838080" progId="Equation.DSMT4">
                  <p:embed/>
                </p:oleObj>
              </mc:Choice>
              <mc:Fallback>
                <p:oleObj name="Equation" r:id="rId18" imgW="2425680" imgH="838080" progId="Equation.DSMT4">
                  <p:embed/>
                  <p:pic>
                    <p:nvPicPr>
                      <p:cNvPr id="0" name="Picture 836"/>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373188" y="2524125"/>
                        <a:ext cx="2435225" cy="84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3324" name="Object 12"/>
          <p:cNvGraphicFramePr>
            <a:graphicFrameLocks noChangeAspect="1"/>
          </p:cNvGraphicFramePr>
          <p:nvPr>
            <p:extLst>
              <p:ext uri="{D42A27DB-BD31-4B8C-83A1-F6EECF244321}">
                <p14:modId xmlns:p14="http://schemas.microsoft.com/office/powerpoint/2010/main" val="2476674398"/>
              </p:ext>
            </p:extLst>
          </p:nvPr>
        </p:nvGraphicFramePr>
        <p:xfrm>
          <a:off x="935038" y="3471863"/>
          <a:ext cx="2794000" cy="419100"/>
        </p:xfrm>
        <a:graphic>
          <a:graphicData uri="http://schemas.openxmlformats.org/presentationml/2006/ole">
            <mc:AlternateContent xmlns:mc="http://schemas.openxmlformats.org/markup-compatibility/2006">
              <mc:Choice xmlns:v="urn:schemas-microsoft-com:vml" Requires="v">
                <p:oleObj name="Equation" r:id="rId20" imgW="2779200" imgH="411120" progId="Equation.DSMT4">
                  <p:embed/>
                </p:oleObj>
              </mc:Choice>
              <mc:Fallback>
                <p:oleObj name="Equation" r:id="rId20" imgW="2779200" imgH="411120" progId="Equation.DSMT4">
                  <p:embed/>
                  <p:pic>
                    <p:nvPicPr>
                      <p:cNvPr id="0" name="Picture 837"/>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935038" y="3471863"/>
                        <a:ext cx="2794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3325" name="Object 13"/>
          <p:cNvGraphicFramePr>
            <a:graphicFrameLocks noChangeAspect="1"/>
          </p:cNvGraphicFramePr>
          <p:nvPr>
            <p:extLst>
              <p:ext uri="{D42A27DB-BD31-4B8C-83A1-F6EECF244321}">
                <p14:modId xmlns:p14="http://schemas.microsoft.com/office/powerpoint/2010/main" val="480723916"/>
              </p:ext>
            </p:extLst>
          </p:nvPr>
        </p:nvGraphicFramePr>
        <p:xfrm>
          <a:off x="1195388" y="4152900"/>
          <a:ext cx="2413000" cy="342900"/>
        </p:xfrm>
        <a:graphic>
          <a:graphicData uri="http://schemas.openxmlformats.org/presentationml/2006/ole">
            <mc:AlternateContent xmlns:mc="http://schemas.openxmlformats.org/markup-compatibility/2006">
              <mc:Choice xmlns:v="urn:schemas-microsoft-com:vml" Requires="v">
                <p:oleObj name="Equation" r:id="rId22" imgW="2404440" imgH="329040" progId="Equation.DSMT4">
                  <p:embed/>
                </p:oleObj>
              </mc:Choice>
              <mc:Fallback>
                <p:oleObj name="Equation" r:id="rId22" imgW="2404440" imgH="329040" progId="Equation.DSMT4">
                  <p:embed/>
                  <p:pic>
                    <p:nvPicPr>
                      <p:cNvPr id="0" name="Picture 838"/>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195388" y="4152900"/>
                        <a:ext cx="24130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3326" name="Object 14"/>
          <p:cNvGraphicFramePr>
            <a:graphicFrameLocks noChangeAspect="1"/>
          </p:cNvGraphicFramePr>
          <p:nvPr>
            <p:extLst>
              <p:ext uri="{D42A27DB-BD31-4B8C-83A1-F6EECF244321}">
                <p14:modId xmlns:p14="http://schemas.microsoft.com/office/powerpoint/2010/main" val="605351247"/>
              </p:ext>
            </p:extLst>
          </p:nvPr>
        </p:nvGraphicFramePr>
        <p:xfrm>
          <a:off x="1047750" y="4762500"/>
          <a:ext cx="1752600" cy="342900"/>
        </p:xfrm>
        <a:graphic>
          <a:graphicData uri="http://schemas.openxmlformats.org/presentationml/2006/ole">
            <mc:AlternateContent xmlns:mc="http://schemas.openxmlformats.org/markup-compatibility/2006">
              <mc:Choice xmlns:v="urn:schemas-microsoft-com:vml" Requires="v">
                <p:oleObj name="Equation" r:id="rId24" imgW="1737000" imgH="329040" progId="Equation.DSMT4">
                  <p:embed/>
                </p:oleObj>
              </mc:Choice>
              <mc:Fallback>
                <p:oleObj name="Equation" r:id="rId24" imgW="1737000" imgH="329040" progId="Equation.DSMT4">
                  <p:embed/>
                  <p:pic>
                    <p:nvPicPr>
                      <p:cNvPr id="0" name="Picture 839"/>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047750" y="4762500"/>
                        <a:ext cx="17526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3327" name="Object 15"/>
          <p:cNvGraphicFramePr>
            <a:graphicFrameLocks noChangeAspect="1"/>
          </p:cNvGraphicFramePr>
          <p:nvPr>
            <p:extLst>
              <p:ext uri="{D42A27DB-BD31-4B8C-83A1-F6EECF244321}">
                <p14:modId xmlns:p14="http://schemas.microsoft.com/office/powerpoint/2010/main" val="3552781946"/>
              </p:ext>
            </p:extLst>
          </p:nvPr>
        </p:nvGraphicFramePr>
        <p:xfrm>
          <a:off x="995363" y="5165725"/>
          <a:ext cx="2679700" cy="846138"/>
        </p:xfrm>
        <a:graphic>
          <a:graphicData uri="http://schemas.openxmlformats.org/presentationml/2006/ole">
            <mc:AlternateContent xmlns:mc="http://schemas.openxmlformats.org/markup-compatibility/2006">
              <mc:Choice xmlns:v="urn:schemas-microsoft-com:vml" Requires="v">
                <p:oleObj name="Equation" r:id="rId26" imgW="2666880" imgH="838080" progId="Equation.DSMT4">
                  <p:embed/>
                </p:oleObj>
              </mc:Choice>
              <mc:Fallback>
                <p:oleObj name="Equation" r:id="rId26" imgW="2666880" imgH="838080" progId="Equation.DSMT4">
                  <p:embed/>
                  <p:pic>
                    <p:nvPicPr>
                      <p:cNvPr id="0" name="Picture 840"/>
                      <p:cNvPicPr>
                        <a:picLocks noChangeAspect="1" noChangeArrowheads="1"/>
                      </p:cNvPicPr>
                      <p:nvPr/>
                    </p:nvPicPr>
                    <p:blipFill>
                      <a:blip r:embed="rId27"/>
                      <a:srcRect/>
                      <a:stretch>
                        <a:fillRect/>
                      </a:stretch>
                    </p:blipFill>
                    <p:spPr bwMode="auto">
                      <a:xfrm>
                        <a:off x="995363" y="5165725"/>
                        <a:ext cx="2679700" cy="846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2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3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32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3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32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3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32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3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32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33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p:cNvSpPr>
          <p:nvPr>
            <p:ph type="title"/>
          </p:nvPr>
        </p:nvSpPr>
        <p:spPr>
          <a:prstGeom prst="rect">
            <a:avLst/>
          </a:prstGeom>
        </p:spPr>
        <p:txBody>
          <a:bodyPr/>
          <a:lstStyle/>
          <a:p>
            <a:r>
              <a:rPr lang="en-US" sz="3200" dirty="0">
                <a:solidFill>
                  <a:schemeClr val="accent1"/>
                </a:solidFill>
              </a:rPr>
              <a:t>Example 5</a:t>
            </a:r>
            <a:r>
              <a:rPr lang="en-US" dirty="0">
                <a:solidFill>
                  <a:schemeClr val="accent1"/>
                </a:solidFill>
              </a:rPr>
              <a:t>: Finding Equations of Parallel Lines (cont.)</a:t>
            </a:r>
            <a:endParaRPr lang="en-US" sz="3200" dirty="0">
              <a:solidFill>
                <a:schemeClr val="accent1"/>
              </a:solidFill>
            </a:endParaRPr>
          </a:p>
        </p:txBody>
      </p:sp>
      <p:sp>
        <p:nvSpPr>
          <p:cNvPr id="19459" name="Rectangle 3"/>
          <p:cNvSpPr>
            <a:spLocks noGrp="1"/>
          </p:cNvSpPr>
          <p:nvPr>
            <p:ph idx="1"/>
          </p:nvPr>
        </p:nvSpPr>
        <p:spPr>
          <a:prstGeom prst="rect">
            <a:avLst/>
          </a:prstGeom>
        </p:spPr>
        <p:txBody>
          <a:bodyPr/>
          <a:lstStyle/>
          <a:p>
            <a:pPr>
              <a:buFont typeface="Courier New" pitchFamily="49" charset="0"/>
              <a:buNone/>
            </a:pPr>
            <a:endParaRPr lang="en-US" dirty="0">
              <a:solidFill>
                <a:schemeClr val="tx1"/>
              </a:solidFill>
            </a:endParaRPr>
          </a:p>
          <a:p>
            <a:pPr>
              <a:buFont typeface="Courier New" pitchFamily="49" charset="0"/>
              <a:buNone/>
            </a:pPr>
            <a:endParaRPr lang="en-US" dirty="0">
              <a:solidFill>
                <a:schemeClr val="tx1"/>
              </a:solidFill>
            </a:endParaRPr>
          </a:p>
        </p:txBody>
      </p:sp>
      <p:pic>
        <p:nvPicPr>
          <p:cNvPr id="3" name="Picture 2">
            <a:extLst>
              <a:ext uri="{FF2B5EF4-FFF2-40B4-BE49-F238E27FC236}">
                <a16:creationId xmlns:a16="http://schemas.microsoft.com/office/drawing/2014/main" id="{C81CFD78-F56E-F4DF-68D9-DC55B4F20B31}"/>
              </a:ext>
            </a:extLst>
          </p:cNvPr>
          <p:cNvPicPr>
            <a:picLocks noChangeAspect="1"/>
          </p:cNvPicPr>
          <p:nvPr/>
        </p:nvPicPr>
        <p:blipFill>
          <a:blip r:embed="rId2"/>
          <a:stretch>
            <a:fillRect/>
          </a:stretch>
        </p:blipFill>
        <p:spPr>
          <a:xfrm>
            <a:off x="3124200" y="1712626"/>
            <a:ext cx="3506410" cy="3316574"/>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prstGeom prst="rect">
            <a:avLst/>
          </a:prstGeom>
        </p:spPr>
        <p:txBody>
          <a:bodyPr/>
          <a:lstStyle/>
          <a:p>
            <a:r>
              <a:rPr lang="en-US" sz="3200" dirty="0">
                <a:solidFill>
                  <a:schemeClr val="accent1"/>
                </a:solidFill>
              </a:rPr>
              <a:t>Example 6</a:t>
            </a:r>
            <a:r>
              <a:rPr lang="en-US" dirty="0">
                <a:solidFill>
                  <a:schemeClr val="accent1"/>
                </a:solidFill>
              </a:rPr>
              <a:t>: Finding Equations of Perpendicular  Lines</a:t>
            </a:r>
            <a:endParaRPr lang="en-US" sz="3200" dirty="0">
              <a:solidFill>
                <a:schemeClr val="accent1"/>
              </a:solidFill>
            </a:endParaRPr>
          </a:p>
        </p:txBody>
      </p:sp>
      <p:sp>
        <p:nvSpPr>
          <p:cNvPr id="14342" name="Rectangle 3"/>
          <p:cNvSpPr>
            <a:spLocks noGrp="1"/>
          </p:cNvSpPr>
          <p:nvPr>
            <p:ph idx="1"/>
          </p:nvPr>
        </p:nvSpPr>
        <p:spPr>
          <a:prstGeom prst="rect">
            <a:avLst/>
          </a:prstGeom>
        </p:spPr>
        <p:txBody>
          <a:bodyPr/>
          <a:lstStyle/>
          <a:p>
            <a:pPr>
              <a:buFont typeface="Courier New" pitchFamily="49" charset="0"/>
              <a:buNone/>
            </a:pPr>
            <a:r>
              <a:rPr lang="en-US" i="0" dirty="0">
                <a:solidFill>
                  <a:schemeClr val="tx1"/>
                </a:solidFill>
              </a:rPr>
              <a:t>Find the equation of the line through the point </a:t>
            </a:r>
            <a:r>
              <a:rPr lang="en-US" i="0" dirty="0">
                <a:solidFill>
                  <a:srgbClr val="0000FF"/>
                </a:solidFill>
              </a:rPr>
              <a:t>(3, </a:t>
            </a:r>
            <a:r>
              <a:rPr lang="en-US" dirty="0">
                <a:solidFill>
                  <a:srgbClr val="0000FF"/>
                </a:solidFill>
              </a:rPr>
              <a:t>2</a:t>
            </a:r>
            <a:r>
              <a:rPr lang="en-US" i="0" dirty="0">
                <a:solidFill>
                  <a:srgbClr val="0000FF"/>
                </a:solidFill>
              </a:rPr>
              <a:t>) </a:t>
            </a:r>
          </a:p>
          <a:p>
            <a:pPr>
              <a:buFont typeface="Courier New" pitchFamily="49" charset="0"/>
              <a:buNone/>
            </a:pPr>
            <a:r>
              <a:rPr lang="en-US" i="0" dirty="0">
                <a:solidFill>
                  <a:schemeClr val="tx1"/>
                </a:solidFill>
              </a:rPr>
              <a:t>and perpendicular to the line </a:t>
            </a:r>
            <a:r>
              <a:rPr lang="en-US" i="0" dirty="0">
                <a:solidFill>
                  <a:srgbClr val="0000FF"/>
                </a:solidFill>
              </a:rPr>
              <a:t>5</a:t>
            </a:r>
            <a:r>
              <a:rPr lang="en-US" i="1" dirty="0">
                <a:solidFill>
                  <a:srgbClr val="0000FF"/>
                </a:solidFill>
              </a:rPr>
              <a:t>x</a:t>
            </a:r>
            <a:r>
              <a:rPr lang="en-US" dirty="0">
                <a:solidFill>
                  <a:srgbClr val="0000FF"/>
                </a:solidFill>
              </a:rPr>
              <a:t> </a:t>
            </a:r>
            <a:r>
              <a:rPr lang="en-US" i="0" dirty="0">
                <a:solidFill>
                  <a:srgbClr val="0000FF"/>
                </a:solidFill>
                <a:latin typeface="Symbol" charset="2"/>
                <a:cs typeface="Symbol" charset="2"/>
              </a:rPr>
              <a:t>+</a:t>
            </a:r>
            <a:r>
              <a:rPr lang="en-US" i="0" dirty="0">
                <a:solidFill>
                  <a:srgbClr val="0000FF"/>
                </a:solidFill>
              </a:rPr>
              <a:t> 3</a:t>
            </a:r>
            <a:r>
              <a:rPr lang="en-US" i="1" dirty="0">
                <a:solidFill>
                  <a:srgbClr val="0000FF"/>
                </a:solidFill>
              </a:rPr>
              <a:t>y</a:t>
            </a:r>
            <a:r>
              <a:rPr lang="en-US" dirty="0">
                <a:solidFill>
                  <a:srgbClr val="0000FF"/>
                </a:solidFill>
              </a:rPr>
              <a:t> </a:t>
            </a:r>
            <a:r>
              <a:rPr lang="en-US" i="0" dirty="0">
                <a:solidFill>
                  <a:srgbClr val="0000FF"/>
                </a:solidFill>
                <a:latin typeface="Symbol" charset="2"/>
                <a:cs typeface="Symbol" charset="2"/>
              </a:rPr>
              <a:t>=</a:t>
            </a:r>
            <a:r>
              <a:rPr lang="en-US" i="0" dirty="0">
                <a:solidFill>
                  <a:srgbClr val="0000FF"/>
                </a:solidFill>
              </a:rPr>
              <a:t> 1</a:t>
            </a:r>
            <a:r>
              <a:rPr lang="en-US" i="0" dirty="0">
                <a:solidFill>
                  <a:schemeClr val="tx1"/>
                </a:solidFill>
              </a:rPr>
              <a:t>. Graph both </a:t>
            </a:r>
          </a:p>
          <a:p>
            <a:pPr>
              <a:buFont typeface="Courier New" pitchFamily="49" charset="0"/>
              <a:buNone/>
            </a:pPr>
            <a:r>
              <a:rPr lang="en-US" i="0" dirty="0">
                <a:solidFill>
                  <a:schemeClr val="tx1"/>
                </a:solidFill>
              </a:rPr>
              <a:t>lines.</a:t>
            </a:r>
          </a:p>
          <a:p>
            <a:pPr>
              <a:spcBef>
                <a:spcPts val="1872"/>
              </a:spcBef>
              <a:buFont typeface="Courier New" pitchFamily="49" charset="0"/>
              <a:buNone/>
            </a:pPr>
            <a:r>
              <a:rPr lang="en-US" b="1" i="0" dirty="0">
                <a:solidFill>
                  <a:schemeClr val="tx1"/>
                </a:solidFill>
              </a:rPr>
              <a:t>Solution </a:t>
            </a:r>
          </a:p>
          <a:p>
            <a:pPr>
              <a:buFont typeface="Courier New" pitchFamily="49" charset="0"/>
              <a:buNone/>
            </a:pPr>
            <a:r>
              <a:rPr lang="en-US" i="0" dirty="0">
                <a:solidFill>
                  <a:schemeClr val="tx1"/>
                </a:solidFill>
              </a:rPr>
              <a:t>We know from Example 5 that the slope of the line </a:t>
            </a:r>
          </a:p>
          <a:p>
            <a:pPr>
              <a:buFont typeface="Courier New" pitchFamily="49" charset="0"/>
              <a:buNone/>
            </a:pPr>
            <a:r>
              <a:rPr lang="en-US" i="0" dirty="0">
                <a:solidFill>
                  <a:srgbClr val="0000FF"/>
                </a:solidFill>
              </a:rPr>
              <a:t>5</a:t>
            </a:r>
            <a:r>
              <a:rPr lang="en-US" i="1" dirty="0">
                <a:solidFill>
                  <a:srgbClr val="0000FF"/>
                </a:solidFill>
              </a:rPr>
              <a:t>x</a:t>
            </a:r>
            <a:r>
              <a:rPr lang="en-US" dirty="0">
                <a:solidFill>
                  <a:srgbClr val="0000FF"/>
                </a:solidFill>
              </a:rPr>
              <a:t> </a:t>
            </a:r>
            <a:r>
              <a:rPr lang="en-US" i="0" dirty="0">
                <a:solidFill>
                  <a:srgbClr val="0000FF"/>
                </a:solidFill>
                <a:latin typeface="Symbol" charset="2"/>
                <a:cs typeface="Symbol" charset="2"/>
              </a:rPr>
              <a:t>+</a:t>
            </a:r>
            <a:r>
              <a:rPr lang="en-US" i="0" dirty="0">
                <a:solidFill>
                  <a:srgbClr val="0000FF"/>
                </a:solidFill>
              </a:rPr>
              <a:t> 3</a:t>
            </a:r>
            <a:r>
              <a:rPr lang="en-US" i="1" dirty="0">
                <a:solidFill>
                  <a:srgbClr val="0000FF"/>
                </a:solidFill>
              </a:rPr>
              <a:t>y</a:t>
            </a:r>
            <a:r>
              <a:rPr lang="en-US" dirty="0">
                <a:solidFill>
                  <a:srgbClr val="0000FF"/>
                </a:solidFill>
              </a:rPr>
              <a:t> </a:t>
            </a:r>
            <a:r>
              <a:rPr lang="en-US" i="0" dirty="0">
                <a:solidFill>
                  <a:srgbClr val="0000FF"/>
                </a:solidFill>
                <a:latin typeface="Symbol" charset="2"/>
                <a:cs typeface="Symbol" charset="2"/>
              </a:rPr>
              <a:t>=</a:t>
            </a:r>
            <a:r>
              <a:rPr lang="en-US" i="0" dirty="0">
                <a:solidFill>
                  <a:srgbClr val="0000FF"/>
                </a:solidFill>
              </a:rPr>
              <a:t> 1</a:t>
            </a:r>
            <a:r>
              <a:rPr lang="en-US" i="0" dirty="0">
                <a:solidFill>
                  <a:schemeClr val="tx1"/>
                </a:solidFill>
              </a:rPr>
              <a:t> is          Thus, any line perpendicular to this </a:t>
            </a:r>
          </a:p>
          <a:p>
            <a:pPr>
              <a:lnSpc>
                <a:spcPct val="145000"/>
              </a:lnSpc>
              <a:buFont typeface="Courier New" pitchFamily="49" charset="0"/>
              <a:buNone/>
            </a:pPr>
            <a:r>
              <a:rPr lang="en-US" i="0" dirty="0">
                <a:solidFill>
                  <a:schemeClr val="tx1"/>
                </a:solidFill>
              </a:rPr>
              <a:t>line must have slope             (the negative reciprocal of </a:t>
            </a:r>
            <a:endParaRPr lang="en-US" dirty="0">
              <a:solidFill>
                <a:schemeClr val="tx1"/>
              </a:solidFill>
            </a:endParaRPr>
          </a:p>
        </p:txBody>
      </p:sp>
      <p:graphicFrame>
        <p:nvGraphicFramePr>
          <p:cNvPr id="14338" name="Object 4"/>
          <p:cNvGraphicFramePr>
            <a:graphicFrameLocks noChangeAspect="1"/>
          </p:cNvGraphicFramePr>
          <p:nvPr>
            <p:extLst>
              <p:ext uri="{D42A27DB-BD31-4B8C-83A1-F6EECF244321}">
                <p14:modId xmlns:p14="http://schemas.microsoft.com/office/powerpoint/2010/main" val="1094405586"/>
              </p:ext>
            </p:extLst>
          </p:nvPr>
        </p:nvGraphicFramePr>
        <p:xfrm>
          <a:off x="2527300" y="3911600"/>
          <a:ext cx="546100" cy="812800"/>
        </p:xfrm>
        <a:graphic>
          <a:graphicData uri="http://schemas.openxmlformats.org/presentationml/2006/ole">
            <mc:AlternateContent xmlns:mc="http://schemas.openxmlformats.org/markup-compatibility/2006">
              <mc:Choice xmlns:v="urn:schemas-microsoft-com:vml" Requires="v">
                <p:oleObj name="Equation" r:id="rId2" imgW="530280" imgH="804240" progId="Equation.DSMT4">
                  <p:embed/>
                </p:oleObj>
              </mc:Choice>
              <mc:Fallback>
                <p:oleObj name="Equation" r:id="rId2" imgW="530280" imgH="804240" progId="Equation.DSMT4">
                  <p:embed/>
                  <p:pic>
                    <p:nvPicPr>
                      <p:cNvPr id="0" name="Picture 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7300" y="3911600"/>
                        <a:ext cx="546100" cy="812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339" name="Object 5"/>
          <p:cNvGraphicFramePr>
            <a:graphicFrameLocks noChangeAspect="1"/>
          </p:cNvGraphicFramePr>
          <p:nvPr>
            <p:extLst>
              <p:ext uri="{D42A27DB-BD31-4B8C-83A1-F6EECF244321}">
                <p14:modId xmlns:p14="http://schemas.microsoft.com/office/powerpoint/2010/main" val="2883204466"/>
              </p:ext>
            </p:extLst>
          </p:nvPr>
        </p:nvGraphicFramePr>
        <p:xfrm>
          <a:off x="3597275" y="4481513"/>
          <a:ext cx="873125" cy="833437"/>
        </p:xfrm>
        <a:graphic>
          <a:graphicData uri="http://schemas.openxmlformats.org/presentationml/2006/ole">
            <mc:AlternateContent xmlns:mc="http://schemas.openxmlformats.org/markup-compatibility/2006">
              <mc:Choice xmlns:v="urn:schemas-microsoft-com:vml" Requires="v">
                <p:oleObj name="Equation" r:id="rId4" imgW="863280" imgH="825480" progId="Equation.DSMT4">
                  <p:embed/>
                </p:oleObj>
              </mc:Choice>
              <mc:Fallback>
                <p:oleObj name="Equation" r:id="rId4" imgW="863280" imgH="825480" progId="Equation.DSMT4">
                  <p:embed/>
                  <p:pic>
                    <p:nvPicPr>
                      <p:cNvPr id="0" name="Picture 39"/>
                      <p:cNvPicPr>
                        <a:picLocks noChangeAspect="1" noChangeArrowheads="1"/>
                      </p:cNvPicPr>
                      <p:nvPr/>
                    </p:nvPicPr>
                    <p:blipFill>
                      <a:blip r:embed="rId5"/>
                      <a:srcRect/>
                      <a:stretch>
                        <a:fillRect/>
                      </a:stretch>
                    </p:blipFill>
                    <p:spPr bwMode="auto">
                      <a:xfrm>
                        <a:off x="3597275" y="4481513"/>
                        <a:ext cx="873125" cy="8334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340" name="Object 6"/>
          <p:cNvGraphicFramePr>
            <a:graphicFrameLocks noChangeAspect="1"/>
          </p:cNvGraphicFramePr>
          <p:nvPr>
            <p:extLst>
              <p:ext uri="{D42A27DB-BD31-4B8C-83A1-F6EECF244321}">
                <p14:modId xmlns:p14="http://schemas.microsoft.com/office/powerpoint/2010/main" val="3767997515"/>
              </p:ext>
            </p:extLst>
          </p:nvPr>
        </p:nvGraphicFramePr>
        <p:xfrm>
          <a:off x="533400" y="5041900"/>
          <a:ext cx="660400" cy="901700"/>
        </p:xfrm>
        <a:graphic>
          <a:graphicData uri="http://schemas.openxmlformats.org/presentationml/2006/ole">
            <mc:AlternateContent xmlns:mc="http://schemas.openxmlformats.org/markup-compatibility/2006">
              <mc:Choice xmlns:v="urn:schemas-microsoft-com:vml" Requires="v">
                <p:oleObj name="Equation" r:id="rId6" imgW="649080" imgH="886680" progId="Equation.DSMT4">
                  <p:embed/>
                </p:oleObj>
              </mc:Choice>
              <mc:Fallback>
                <p:oleObj name="Equation" r:id="rId6" imgW="649080" imgH="886680" progId="Equation.DSMT4">
                  <p:embed/>
                  <p:pic>
                    <p:nvPicPr>
                      <p:cNvPr id="0" name="Picture 4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3400" y="5041900"/>
                        <a:ext cx="660400" cy="901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4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4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342">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342">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33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33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3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p:cNvSpPr>
          <p:nvPr>
            <p:ph type="title"/>
          </p:nvPr>
        </p:nvSpPr>
        <p:spPr>
          <a:prstGeom prst="rect">
            <a:avLst/>
          </a:prstGeom>
        </p:spPr>
        <p:txBody>
          <a:bodyPr/>
          <a:lstStyle/>
          <a:p>
            <a:r>
              <a:rPr lang="en-US" sz="3200" dirty="0">
                <a:solidFill>
                  <a:schemeClr val="accent1"/>
                </a:solidFill>
              </a:rPr>
              <a:t>Example 6</a:t>
            </a:r>
            <a:r>
              <a:rPr lang="en-US" dirty="0">
                <a:solidFill>
                  <a:schemeClr val="accent1"/>
                </a:solidFill>
              </a:rPr>
              <a:t>: Finding Equations of Perpendicular  Lines (cont.)</a:t>
            </a:r>
            <a:endParaRPr lang="en-US" sz="3200" dirty="0">
              <a:solidFill>
                <a:schemeClr val="accent1"/>
              </a:solidFill>
            </a:endParaRPr>
          </a:p>
        </p:txBody>
      </p:sp>
      <p:sp>
        <p:nvSpPr>
          <p:cNvPr id="21507" name="Rectangle 3"/>
          <p:cNvSpPr>
            <a:spLocks noGrp="1"/>
          </p:cNvSpPr>
          <p:nvPr>
            <p:ph idx="1"/>
          </p:nvPr>
        </p:nvSpPr>
        <p:spPr>
          <a:prstGeom prst="rect">
            <a:avLst/>
          </a:prstGeom>
        </p:spPr>
        <p:txBody>
          <a:bodyPr/>
          <a:lstStyle/>
          <a:p>
            <a:r>
              <a:rPr lang="en-US" i="0" dirty="0">
                <a:solidFill>
                  <a:schemeClr val="tx1"/>
                </a:solidFill>
              </a:rPr>
              <a:t>Now, using the point-slope form                                  </a:t>
            </a:r>
            <a:r>
              <a:rPr lang="en-US" dirty="0">
                <a:solidFill>
                  <a:schemeClr val="tx1"/>
                </a:solidFill>
              </a:rPr>
              <a:t>with</a:t>
            </a:r>
            <a:endParaRPr lang="en-US" i="0" dirty="0">
              <a:solidFill>
                <a:schemeClr val="tx1"/>
              </a:solidFill>
            </a:endParaRPr>
          </a:p>
          <a:p>
            <a:pPr>
              <a:lnSpc>
                <a:spcPct val="140000"/>
              </a:lnSpc>
              <a:buFont typeface="Courier New" pitchFamily="49" charset="0"/>
              <a:buNone/>
            </a:pPr>
            <a:r>
              <a:rPr lang="en-US" i="0" dirty="0">
                <a:solidFill>
                  <a:schemeClr val="tx1"/>
                </a:solidFill>
              </a:rPr>
              <a:t>             and                             we have the following.</a:t>
            </a:r>
            <a:r>
              <a:rPr lang="en-US" dirty="0">
                <a:solidFill>
                  <a:schemeClr val="tx1"/>
                </a:solidFill>
              </a:rPr>
              <a:t> </a:t>
            </a:r>
          </a:p>
          <a:p>
            <a:pPr>
              <a:buFont typeface="Courier New" pitchFamily="49" charset="0"/>
              <a:buNone/>
            </a:pPr>
            <a:endParaRPr lang="en-US" dirty="0">
              <a:solidFill>
                <a:schemeClr val="tx1"/>
              </a:solidFill>
            </a:endParaRPr>
          </a:p>
        </p:txBody>
      </p:sp>
      <p:graphicFrame>
        <p:nvGraphicFramePr>
          <p:cNvPr id="21508" name="Object 4"/>
          <p:cNvGraphicFramePr>
            <a:graphicFrameLocks noChangeAspect="1"/>
          </p:cNvGraphicFramePr>
          <p:nvPr>
            <p:extLst>
              <p:ext uri="{D42A27DB-BD31-4B8C-83A1-F6EECF244321}">
                <p14:modId xmlns:p14="http://schemas.microsoft.com/office/powerpoint/2010/main" val="3424590454"/>
              </p:ext>
            </p:extLst>
          </p:nvPr>
        </p:nvGraphicFramePr>
        <p:xfrm>
          <a:off x="5207000" y="1347788"/>
          <a:ext cx="2552700" cy="457200"/>
        </p:xfrm>
        <a:graphic>
          <a:graphicData uri="http://schemas.openxmlformats.org/presentationml/2006/ole">
            <mc:AlternateContent xmlns:mc="http://schemas.openxmlformats.org/markup-compatibility/2006">
              <mc:Choice xmlns:v="urn:schemas-microsoft-com:vml" Requires="v">
                <p:oleObj name="Equation" r:id="rId2" imgW="2541600" imgH="447840" progId="Equation.DSMT4">
                  <p:embed/>
                </p:oleObj>
              </mc:Choice>
              <mc:Fallback>
                <p:oleObj name="Equation" r:id="rId2" imgW="2541600" imgH="447840" progId="Equation.DSMT4">
                  <p:embed/>
                  <p:pic>
                    <p:nvPicPr>
                      <p:cNvPr id="0" name="Picture 8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000" y="1347788"/>
                        <a:ext cx="25527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509" name="Object 5"/>
          <p:cNvGraphicFramePr>
            <a:graphicFrameLocks noChangeAspect="1"/>
          </p:cNvGraphicFramePr>
          <p:nvPr>
            <p:extLst>
              <p:ext uri="{D42A27DB-BD31-4B8C-83A1-F6EECF244321}">
                <p14:modId xmlns:p14="http://schemas.microsoft.com/office/powerpoint/2010/main" val="3349717851"/>
              </p:ext>
            </p:extLst>
          </p:nvPr>
        </p:nvGraphicFramePr>
        <p:xfrm>
          <a:off x="533400" y="1756484"/>
          <a:ext cx="952500" cy="838200"/>
        </p:xfrm>
        <a:graphic>
          <a:graphicData uri="http://schemas.openxmlformats.org/presentationml/2006/ole">
            <mc:AlternateContent xmlns:mc="http://schemas.openxmlformats.org/markup-compatibility/2006">
              <mc:Choice xmlns:v="urn:schemas-microsoft-com:vml" Requires="v">
                <p:oleObj name="Equation" r:id="rId4" imgW="952431" imgH="837787" progId="Equation.DSMT4">
                  <p:embed/>
                </p:oleObj>
              </mc:Choice>
              <mc:Fallback>
                <p:oleObj name="Equation" r:id="rId4" imgW="952431" imgH="837787" progId="Equation.DSMT4">
                  <p:embed/>
                  <p:pic>
                    <p:nvPicPr>
                      <p:cNvPr id="0" name="Picture 8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1756484"/>
                        <a:ext cx="9525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510" name="Object 6"/>
          <p:cNvGraphicFramePr>
            <a:graphicFrameLocks noChangeAspect="1"/>
          </p:cNvGraphicFramePr>
          <p:nvPr>
            <p:extLst>
              <p:ext uri="{D42A27DB-BD31-4B8C-83A1-F6EECF244321}">
                <p14:modId xmlns:p14="http://schemas.microsoft.com/office/powerpoint/2010/main" val="35252009"/>
              </p:ext>
            </p:extLst>
          </p:nvPr>
        </p:nvGraphicFramePr>
        <p:xfrm>
          <a:off x="2171700" y="1970088"/>
          <a:ext cx="2197100" cy="457200"/>
        </p:xfrm>
        <a:graphic>
          <a:graphicData uri="http://schemas.openxmlformats.org/presentationml/2006/ole">
            <mc:AlternateContent xmlns:mc="http://schemas.openxmlformats.org/markup-compatibility/2006">
              <mc:Choice xmlns:v="urn:schemas-microsoft-com:vml" Requires="v">
                <p:oleObj name="Equation" r:id="rId6" imgW="2184840" imgH="447840" progId="Equation.DSMT4">
                  <p:embed/>
                </p:oleObj>
              </mc:Choice>
              <mc:Fallback>
                <p:oleObj name="Equation" r:id="rId6" imgW="2184840" imgH="447840" progId="Equation.DSMT4">
                  <p:embed/>
                  <p:pic>
                    <p:nvPicPr>
                      <p:cNvPr id="0" name="Picture 81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71700" y="1970088"/>
                        <a:ext cx="21971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366" name="Object 6"/>
          <p:cNvGraphicFramePr>
            <a:graphicFrameLocks noChangeAspect="1"/>
          </p:cNvGraphicFramePr>
          <p:nvPr>
            <p:extLst>
              <p:ext uri="{D42A27DB-BD31-4B8C-83A1-F6EECF244321}">
                <p14:modId xmlns:p14="http://schemas.microsoft.com/office/powerpoint/2010/main" val="4063613409"/>
              </p:ext>
            </p:extLst>
          </p:nvPr>
        </p:nvGraphicFramePr>
        <p:xfrm>
          <a:off x="4521200" y="2819400"/>
          <a:ext cx="1714500" cy="279400"/>
        </p:xfrm>
        <a:graphic>
          <a:graphicData uri="http://schemas.openxmlformats.org/presentationml/2006/ole">
            <mc:AlternateContent xmlns:mc="http://schemas.openxmlformats.org/markup-compatibility/2006">
              <mc:Choice xmlns:v="urn:schemas-microsoft-com:vml" Requires="v">
                <p:oleObj name="Equation" r:id="rId8" imgW="1700280" imgH="264960" progId="Equation.DSMT4">
                  <p:embed/>
                </p:oleObj>
              </mc:Choice>
              <mc:Fallback>
                <p:oleObj name="Equation" r:id="rId8" imgW="1700280" imgH="264960" progId="Equation.DSMT4">
                  <p:embed/>
                  <p:pic>
                    <p:nvPicPr>
                      <p:cNvPr id="0" name="Picture 81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21200" y="2819400"/>
                        <a:ext cx="17145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5367" name="Object 7"/>
          <p:cNvGraphicFramePr>
            <a:graphicFrameLocks noChangeAspect="1"/>
          </p:cNvGraphicFramePr>
          <p:nvPr>
            <p:extLst>
              <p:ext uri="{D42A27DB-BD31-4B8C-83A1-F6EECF244321}">
                <p14:modId xmlns:p14="http://schemas.microsoft.com/office/powerpoint/2010/main" val="2673670227"/>
              </p:ext>
            </p:extLst>
          </p:nvPr>
        </p:nvGraphicFramePr>
        <p:xfrm>
          <a:off x="4495800" y="3603614"/>
          <a:ext cx="3327400" cy="279400"/>
        </p:xfrm>
        <a:graphic>
          <a:graphicData uri="http://schemas.openxmlformats.org/presentationml/2006/ole">
            <mc:AlternateContent xmlns:mc="http://schemas.openxmlformats.org/markup-compatibility/2006">
              <mc:Choice xmlns:v="urn:schemas-microsoft-com:vml" Requires="v">
                <p:oleObj name="Equation" r:id="rId10" imgW="3326895" imgH="279446" progId="Equation.DSMT4">
                  <p:embed/>
                </p:oleObj>
              </mc:Choice>
              <mc:Fallback>
                <p:oleObj name="Equation" r:id="rId10" imgW="3326895" imgH="279446" progId="Equation.DSMT4">
                  <p:embed/>
                  <p:pic>
                    <p:nvPicPr>
                      <p:cNvPr id="0" name="Picture 81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95800" y="3603614"/>
                        <a:ext cx="33274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5368" name="Object 8"/>
          <p:cNvGraphicFramePr>
            <a:graphicFrameLocks noChangeAspect="1"/>
          </p:cNvGraphicFramePr>
          <p:nvPr>
            <p:extLst>
              <p:ext uri="{D42A27DB-BD31-4B8C-83A1-F6EECF244321}">
                <p14:modId xmlns:p14="http://schemas.microsoft.com/office/powerpoint/2010/main" val="696420520"/>
              </p:ext>
            </p:extLst>
          </p:nvPr>
        </p:nvGraphicFramePr>
        <p:xfrm>
          <a:off x="4495800" y="4173558"/>
          <a:ext cx="927100" cy="279400"/>
        </p:xfrm>
        <a:graphic>
          <a:graphicData uri="http://schemas.openxmlformats.org/presentationml/2006/ole">
            <mc:AlternateContent xmlns:mc="http://schemas.openxmlformats.org/markup-compatibility/2006">
              <mc:Choice xmlns:v="urn:schemas-microsoft-com:vml" Requires="v">
                <p:oleObj name="Equation" r:id="rId12" imgW="927077" imgH="279446" progId="Equation.DSMT4">
                  <p:embed/>
                </p:oleObj>
              </mc:Choice>
              <mc:Fallback>
                <p:oleObj name="Equation" r:id="rId12" imgW="927077" imgH="279446" progId="Equation.DSMT4">
                  <p:embed/>
                  <p:pic>
                    <p:nvPicPr>
                      <p:cNvPr id="0" name="Picture 82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495800" y="4173558"/>
                        <a:ext cx="9271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5369" name="Object 9"/>
          <p:cNvGraphicFramePr>
            <a:graphicFrameLocks noChangeAspect="1"/>
          </p:cNvGraphicFramePr>
          <p:nvPr>
            <p:extLst>
              <p:ext uri="{D42A27DB-BD31-4B8C-83A1-F6EECF244321}">
                <p14:modId xmlns:p14="http://schemas.microsoft.com/office/powerpoint/2010/main" val="1651574316"/>
              </p:ext>
            </p:extLst>
          </p:nvPr>
        </p:nvGraphicFramePr>
        <p:xfrm>
          <a:off x="4508500" y="4721214"/>
          <a:ext cx="1460500" cy="228600"/>
        </p:xfrm>
        <a:graphic>
          <a:graphicData uri="http://schemas.openxmlformats.org/presentationml/2006/ole">
            <mc:AlternateContent xmlns:mc="http://schemas.openxmlformats.org/markup-compatibility/2006">
              <mc:Choice xmlns:v="urn:schemas-microsoft-com:vml" Requires="v">
                <p:oleObj name="Equation" r:id="rId14" imgW="1444320" imgH="219240" progId="Equation.DSMT4">
                  <p:embed/>
                </p:oleObj>
              </mc:Choice>
              <mc:Fallback>
                <p:oleObj name="Equation" r:id="rId14" imgW="1444320" imgH="219240" progId="Equation.DSMT4">
                  <p:embed/>
                  <p:pic>
                    <p:nvPicPr>
                      <p:cNvPr id="0" name="Picture 82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508500" y="4721214"/>
                        <a:ext cx="14605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5370" name="Object 10"/>
          <p:cNvGraphicFramePr>
            <a:graphicFrameLocks noChangeAspect="1"/>
          </p:cNvGraphicFramePr>
          <p:nvPr>
            <p:extLst>
              <p:ext uri="{D42A27DB-BD31-4B8C-83A1-F6EECF244321}">
                <p14:modId xmlns:p14="http://schemas.microsoft.com/office/powerpoint/2010/main" val="1356962851"/>
              </p:ext>
            </p:extLst>
          </p:nvPr>
        </p:nvGraphicFramePr>
        <p:xfrm>
          <a:off x="4508500" y="5446713"/>
          <a:ext cx="2133600" cy="279400"/>
        </p:xfrm>
        <a:graphic>
          <a:graphicData uri="http://schemas.openxmlformats.org/presentationml/2006/ole">
            <mc:AlternateContent xmlns:mc="http://schemas.openxmlformats.org/markup-compatibility/2006">
              <mc:Choice xmlns:v="urn:schemas-microsoft-com:vml" Requires="v">
                <p:oleObj name="Equation" r:id="rId16" imgW="2121120" imgH="264960" progId="Equation.DSMT4">
                  <p:embed/>
                </p:oleObj>
              </mc:Choice>
              <mc:Fallback>
                <p:oleObj name="Equation" r:id="rId16" imgW="2121120" imgH="264960" progId="Equation.DSMT4">
                  <p:embed/>
                  <p:pic>
                    <p:nvPicPr>
                      <p:cNvPr id="0" name="Picture 82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508500" y="5446713"/>
                        <a:ext cx="2133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5371" name="Object 11"/>
          <p:cNvGraphicFramePr>
            <a:graphicFrameLocks noChangeAspect="1"/>
          </p:cNvGraphicFramePr>
          <p:nvPr>
            <p:extLst>
              <p:ext uri="{D42A27DB-BD31-4B8C-83A1-F6EECF244321}">
                <p14:modId xmlns:p14="http://schemas.microsoft.com/office/powerpoint/2010/main" val="2203384368"/>
              </p:ext>
            </p:extLst>
          </p:nvPr>
        </p:nvGraphicFramePr>
        <p:xfrm>
          <a:off x="1590675" y="2500313"/>
          <a:ext cx="2217738" cy="839787"/>
        </p:xfrm>
        <a:graphic>
          <a:graphicData uri="http://schemas.openxmlformats.org/presentationml/2006/ole">
            <mc:AlternateContent xmlns:mc="http://schemas.openxmlformats.org/markup-compatibility/2006">
              <mc:Choice xmlns:v="urn:schemas-microsoft-com:vml" Requires="v">
                <p:oleObj name="Equation" r:id="rId18" imgW="2209680" imgH="825480" progId="Equation.DSMT4">
                  <p:embed/>
                </p:oleObj>
              </mc:Choice>
              <mc:Fallback>
                <p:oleObj name="Equation" r:id="rId18" imgW="2209680" imgH="825480" progId="Equation.DSMT4">
                  <p:embed/>
                  <p:pic>
                    <p:nvPicPr>
                      <p:cNvPr id="0" name="Picture 823"/>
                      <p:cNvPicPr>
                        <a:picLocks noChangeAspect="1" noChangeArrowheads="1"/>
                      </p:cNvPicPr>
                      <p:nvPr/>
                    </p:nvPicPr>
                    <p:blipFill>
                      <a:blip r:embed="rId19"/>
                      <a:srcRect/>
                      <a:stretch>
                        <a:fillRect/>
                      </a:stretch>
                    </p:blipFill>
                    <p:spPr bwMode="auto">
                      <a:xfrm>
                        <a:off x="1590675" y="2500313"/>
                        <a:ext cx="2217738" cy="83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5372" name="Object 12"/>
          <p:cNvGraphicFramePr>
            <a:graphicFrameLocks noChangeAspect="1"/>
          </p:cNvGraphicFramePr>
          <p:nvPr>
            <p:extLst>
              <p:ext uri="{D42A27DB-BD31-4B8C-83A1-F6EECF244321}">
                <p14:modId xmlns:p14="http://schemas.microsoft.com/office/powerpoint/2010/main" val="1187609781"/>
              </p:ext>
            </p:extLst>
          </p:nvPr>
        </p:nvGraphicFramePr>
        <p:xfrm>
          <a:off x="1151725" y="3463914"/>
          <a:ext cx="2616200" cy="520700"/>
        </p:xfrm>
        <a:graphic>
          <a:graphicData uri="http://schemas.openxmlformats.org/presentationml/2006/ole">
            <mc:AlternateContent xmlns:mc="http://schemas.openxmlformats.org/markup-compatibility/2006">
              <mc:Choice xmlns:v="urn:schemas-microsoft-com:vml" Requires="v">
                <p:oleObj name="Equation" r:id="rId20" imgW="2605680" imgH="511920" progId="Equation.DSMT4">
                  <p:embed/>
                </p:oleObj>
              </mc:Choice>
              <mc:Fallback>
                <p:oleObj name="Equation" r:id="rId20" imgW="2605680" imgH="511920" progId="Equation.DSMT4">
                  <p:embed/>
                  <p:pic>
                    <p:nvPicPr>
                      <p:cNvPr id="0" name="Picture 82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151725" y="3463914"/>
                        <a:ext cx="2616200"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5373" name="Object 13"/>
          <p:cNvGraphicFramePr>
            <a:graphicFrameLocks noChangeAspect="1"/>
          </p:cNvGraphicFramePr>
          <p:nvPr>
            <p:extLst>
              <p:ext uri="{D42A27DB-BD31-4B8C-83A1-F6EECF244321}">
                <p14:modId xmlns:p14="http://schemas.microsoft.com/office/powerpoint/2010/main" val="1469812347"/>
              </p:ext>
            </p:extLst>
          </p:nvPr>
        </p:nvGraphicFramePr>
        <p:xfrm>
          <a:off x="1295400" y="4114800"/>
          <a:ext cx="2235200" cy="342900"/>
        </p:xfrm>
        <a:graphic>
          <a:graphicData uri="http://schemas.openxmlformats.org/presentationml/2006/ole">
            <mc:AlternateContent xmlns:mc="http://schemas.openxmlformats.org/markup-compatibility/2006">
              <mc:Choice xmlns:v="urn:schemas-microsoft-com:vml" Requires="v">
                <p:oleObj name="Equation" r:id="rId22" imgW="2221560" imgH="329040" progId="Equation.DSMT4">
                  <p:embed/>
                </p:oleObj>
              </mc:Choice>
              <mc:Fallback>
                <p:oleObj name="Equation" r:id="rId22" imgW="2221560" imgH="329040" progId="Equation.DSMT4">
                  <p:embed/>
                  <p:pic>
                    <p:nvPicPr>
                      <p:cNvPr id="0" name="Picture 825"/>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295400" y="4114800"/>
                        <a:ext cx="22352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5374" name="Object 14"/>
          <p:cNvGraphicFramePr>
            <a:graphicFrameLocks noChangeAspect="1"/>
          </p:cNvGraphicFramePr>
          <p:nvPr>
            <p:extLst>
              <p:ext uri="{D42A27DB-BD31-4B8C-83A1-F6EECF244321}">
                <p14:modId xmlns:p14="http://schemas.microsoft.com/office/powerpoint/2010/main" val="1181225888"/>
              </p:ext>
            </p:extLst>
          </p:nvPr>
        </p:nvGraphicFramePr>
        <p:xfrm>
          <a:off x="1056475" y="4686300"/>
          <a:ext cx="1752600" cy="342900"/>
        </p:xfrm>
        <a:graphic>
          <a:graphicData uri="http://schemas.openxmlformats.org/presentationml/2006/ole">
            <mc:AlternateContent xmlns:mc="http://schemas.openxmlformats.org/markup-compatibility/2006">
              <mc:Choice xmlns:v="urn:schemas-microsoft-com:vml" Requires="v">
                <p:oleObj name="Equation" r:id="rId24" imgW="1737000" imgH="329040" progId="Equation.DSMT4">
                  <p:embed/>
                </p:oleObj>
              </mc:Choice>
              <mc:Fallback>
                <p:oleObj name="Equation" r:id="rId24" imgW="1737000" imgH="329040" progId="Equation.DSMT4">
                  <p:embed/>
                  <p:pic>
                    <p:nvPicPr>
                      <p:cNvPr id="0" name="Picture 826"/>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056475" y="4686300"/>
                        <a:ext cx="17526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5375" name="Object 15"/>
          <p:cNvGraphicFramePr>
            <a:graphicFrameLocks noChangeAspect="1"/>
          </p:cNvGraphicFramePr>
          <p:nvPr>
            <p:extLst>
              <p:ext uri="{D42A27DB-BD31-4B8C-83A1-F6EECF244321}">
                <p14:modId xmlns:p14="http://schemas.microsoft.com/office/powerpoint/2010/main" val="1877839295"/>
              </p:ext>
            </p:extLst>
          </p:nvPr>
        </p:nvGraphicFramePr>
        <p:xfrm>
          <a:off x="1585913" y="5160963"/>
          <a:ext cx="2009775" cy="850900"/>
        </p:xfrm>
        <a:graphic>
          <a:graphicData uri="http://schemas.openxmlformats.org/presentationml/2006/ole">
            <mc:AlternateContent xmlns:mc="http://schemas.openxmlformats.org/markup-compatibility/2006">
              <mc:Choice xmlns:v="urn:schemas-microsoft-com:vml" Requires="v">
                <p:oleObj name="Equation" r:id="rId26" imgW="1993680" imgH="838080" progId="Equation.DSMT4">
                  <p:embed/>
                </p:oleObj>
              </mc:Choice>
              <mc:Fallback>
                <p:oleObj name="Equation" r:id="rId26" imgW="1993680" imgH="838080" progId="Equation.DSMT4">
                  <p:embed/>
                  <p:pic>
                    <p:nvPicPr>
                      <p:cNvPr id="0" name="Picture 827"/>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585913" y="5160963"/>
                        <a:ext cx="2009775" cy="85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7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36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37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36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7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36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37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36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37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53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prstGeom prst="rect">
            <a:avLst/>
          </a:prstGeom>
        </p:spPr>
        <p:txBody>
          <a:bodyPr/>
          <a:lstStyle/>
          <a:p>
            <a:r>
              <a:rPr lang="en-US" sz="3200" dirty="0">
                <a:solidFill>
                  <a:schemeClr val="accent1"/>
                </a:solidFill>
              </a:rPr>
              <a:t>Example 1: Graphing a Line Given a Point and the Slope</a:t>
            </a:r>
          </a:p>
        </p:txBody>
      </p:sp>
      <p:sp>
        <p:nvSpPr>
          <p:cNvPr id="3078" name="Rectangle 3"/>
          <p:cNvSpPr>
            <a:spLocks noGrp="1"/>
          </p:cNvSpPr>
          <p:nvPr>
            <p:ph idx="1"/>
          </p:nvPr>
        </p:nvSpPr>
        <p:spPr>
          <a:xfrm>
            <a:off x="457200" y="1280160"/>
            <a:ext cx="8229600" cy="2834640"/>
          </a:xfrm>
          <a:prstGeom prst="rect">
            <a:avLst/>
          </a:prstGeom>
        </p:spPr>
        <p:txBody>
          <a:bodyPr>
            <a:normAutofit/>
          </a:bodyPr>
          <a:lstStyle/>
          <a:p>
            <a:pPr>
              <a:buFont typeface="Courier New" pitchFamily="49" charset="0"/>
              <a:buNone/>
            </a:pPr>
            <a:r>
              <a:rPr lang="en-US" i="0" dirty="0">
                <a:solidFill>
                  <a:schemeClr val="tx1"/>
                </a:solidFill>
              </a:rPr>
              <a:t>Graph the line with slope                and which passes </a:t>
            </a:r>
          </a:p>
          <a:p>
            <a:pPr>
              <a:buFont typeface="Courier New" pitchFamily="49" charset="0"/>
              <a:buNone/>
            </a:pPr>
            <a:r>
              <a:rPr lang="en-US" i="0" dirty="0">
                <a:solidFill>
                  <a:schemeClr val="tx1"/>
                </a:solidFill>
              </a:rPr>
              <a:t>through the </a:t>
            </a:r>
            <a:r>
              <a:rPr lang="en-US" i="0" dirty="0">
                <a:solidFill>
                  <a:srgbClr val="1F497D"/>
                </a:solidFill>
              </a:rPr>
              <a:t>point</a:t>
            </a:r>
            <a:r>
              <a:rPr lang="en-US" i="0" dirty="0">
                <a:solidFill>
                  <a:schemeClr val="tx1"/>
                </a:solidFill>
              </a:rPr>
              <a:t> </a:t>
            </a:r>
            <a:r>
              <a:rPr lang="en-US" i="0" dirty="0">
                <a:solidFill>
                  <a:srgbClr val="0000FF"/>
                </a:solidFill>
              </a:rPr>
              <a:t>(2, 5)</a:t>
            </a:r>
            <a:r>
              <a:rPr lang="en-US" i="0" dirty="0">
                <a:solidFill>
                  <a:srgbClr val="1F497D"/>
                </a:solidFill>
              </a:rPr>
              <a:t>.</a:t>
            </a:r>
          </a:p>
          <a:p>
            <a:pPr>
              <a:spcBef>
                <a:spcPts val="1272"/>
              </a:spcBef>
              <a:buFont typeface="Courier New" pitchFamily="49" charset="0"/>
              <a:buNone/>
            </a:pPr>
            <a:r>
              <a:rPr lang="en-US" b="1" i="0" dirty="0">
                <a:solidFill>
                  <a:schemeClr val="tx1"/>
                </a:solidFill>
              </a:rPr>
              <a:t>Solution </a:t>
            </a:r>
          </a:p>
          <a:p>
            <a:pPr>
              <a:buFont typeface="Courier New" pitchFamily="49" charset="0"/>
              <a:buNone/>
            </a:pPr>
            <a:r>
              <a:rPr lang="en-US" i="0" dirty="0">
                <a:solidFill>
                  <a:schemeClr val="tx1"/>
                </a:solidFill>
              </a:rPr>
              <a:t>Start from the point </a:t>
            </a:r>
            <a:r>
              <a:rPr lang="en-US" i="0" dirty="0">
                <a:solidFill>
                  <a:srgbClr val="0000FF"/>
                </a:solidFill>
              </a:rPr>
              <a:t>(2, 5)</a:t>
            </a:r>
            <a:r>
              <a:rPr lang="en-US" i="0" dirty="0">
                <a:solidFill>
                  <a:schemeClr val="tx1"/>
                </a:solidFill>
              </a:rPr>
              <a:t> and locate another point on </a:t>
            </a:r>
          </a:p>
          <a:p>
            <a:pPr>
              <a:lnSpc>
                <a:spcPct val="140000"/>
              </a:lnSpc>
            </a:pPr>
            <a:r>
              <a:rPr lang="en-US" i="0" dirty="0">
                <a:solidFill>
                  <a:schemeClr val="tx1"/>
                </a:solidFill>
              </a:rPr>
              <a:t>the line using the slope as                                 </a:t>
            </a:r>
            <a:r>
              <a:rPr lang="en-US" dirty="0">
                <a:solidFill>
                  <a:schemeClr val="tx1"/>
                </a:solidFill>
              </a:rPr>
              <a:t>There are</a:t>
            </a:r>
            <a:r>
              <a:rPr lang="en-US" i="0" dirty="0">
                <a:solidFill>
                  <a:schemeClr val="tx1"/>
                </a:solidFill>
              </a:rPr>
              <a:t>  </a:t>
            </a:r>
            <a:r>
              <a:rPr lang="en-US" dirty="0">
                <a:solidFill>
                  <a:schemeClr val="tx1"/>
                </a:solidFill>
              </a:rPr>
              <a:t> </a:t>
            </a:r>
          </a:p>
        </p:txBody>
      </p:sp>
      <p:graphicFrame>
        <p:nvGraphicFramePr>
          <p:cNvPr id="6148" name="Object 4"/>
          <p:cNvGraphicFramePr>
            <a:graphicFrameLocks noChangeAspect="1"/>
          </p:cNvGraphicFramePr>
          <p:nvPr>
            <p:extLst>
              <p:ext uri="{D42A27DB-BD31-4B8C-83A1-F6EECF244321}">
                <p14:modId xmlns:p14="http://schemas.microsoft.com/office/powerpoint/2010/main" val="354360975"/>
              </p:ext>
            </p:extLst>
          </p:nvPr>
        </p:nvGraphicFramePr>
        <p:xfrm>
          <a:off x="4278745" y="1155700"/>
          <a:ext cx="1104900" cy="825500"/>
        </p:xfrm>
        <a:graphic>
          <a:graphicData uri="http://schemas.openxmlformats.org/presentationml/2006/ole">
            <mc:AlternateContent xmlns:mc="http://schemas.openxmlformats.org/markup-compatibility/2006">
              <mc:Choice xmlns:v="urn:schemas-microsoft-com:vml" Requires="v">
                <p:oleObj name="Equation" r:id="rId2" imgW="1096920" imgH="813600" progId="Equation.DSMT4">
                  <p:embed/>
                </p:oleObj>
              </mc:Choice>
              <mc:Fallback>
                <p:oleObj name="Equation" r:id="rId2" imgW="1096920" imgH="813600" progId="Equation.DSMT4">
                  <p:embed/>
                  <p:pic>
                    <p:nvPicPr>
                      <p:cNvPr id="0" name="Picture 3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8745" y="1155700"/>
                        <a:ext cx="1104900" cy="825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5" name="Object 5"/>
          <p:cNvGraphicFramePr>
            <a:graphicFrameLocks noChangeAspect="1"/>
          </p:cNvGraphicFramePr>
          <p:nvPr>
            <p:extLst>
              <p:ext uri="{D42A27DB-BD31-4B8C-83A1-F6EECF244321}">
                <p14:modId xmlns:p14="http://schemas.microsoft.com/office/powerpoint/2010/main" val="54841616"/>
              </p:ext>
            </p:extLst>
          </p:nvPr>
        </p:nvGraphicFramePr>
        <p:xfrm>
          <a:off x="4398963" y="3402013"/>
          <a:ext cx="2428875" cy="836612"/>
        </p:xfrm>
        <a:graphic>
          <a:graphicData uri="http://schemas.openxmlformats.org/presentationml/2006/ole">
            <mc:AlternateContent xmlns:mc="http://schemas.openxmlformats.org/markup-compatibility/2006">
              <mc:Choice xmlns:v="urn:schemas-microsoft-com:vml" Requires="v">
                <p:oleObj name="Equation" r:id="rId4" imgW="2412720" imgH="825480" progId="Equation.DSMT4">
                  <p:embed/>
                </p:oleObj>
              </mc:Choice>
              <mc:Fallback>
                <p:oleObj name="Equation" r:id="rId4" imgW="2412720" imgH="825480" progId="Equation.DSMT4">
                  <p:embed/>
                  <p:pic>
                    <p:nvPicPr>
                      <p:cNvPr id="0" name="Picture 321"/>
                      <p:cNvPicPr>
                        <a:picLocks noChangeAspect="1" noChangeArrowheads="1"/>
                      </p:cNvPicPr>
                      <p:nvPr/>
                    </p:nvPicPr>
                    <p:blipFill>
                      <a:blip r:embed="rId5"/>
                      <a:srcRect/>
                      <a:stretch>
                        <a:fillRect/>
                      </a:stretch>
                    </p:blipFill>
                    <p:spPr bwMode="auto">
                      <a:xfrm>
                        <a:off x="4398963" y="3402013"/>
                        <a:ext cx="2428875" cy="8366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extBox 1"/>
          <p:cNvSpPr txBox="1"/>
          <p:nvPr/>
        </p:nvSpPr>
        <p:spPr>
          <a:xfrm>
            <a:off x="457200" y="4048780"/>
            <a:ext cx="3571135" cy="523220"/>
          </a:xfrm>
          <a:prstGeom prst="rect">
            <a:avLst/>
          </a:prstGeom>
          <a:noFill/>
        </p:spPr>
        <p:txBody>
          <a:bodyPr wrap="none" rtlCol="0">
            <a:spAutoFit/>
          </a:bodyPr>
          <a:lstStyle/>
          <a:p>
            <a:pPr>
              <a:spcBef>
                <a:spcPts val="2400"/>
              </a:spcBef>
            </a:pPr>
            <a:r>
              <a:rPr lang="en-US" sz="2800" dirty="0"/>
              <a:t>many ways to proceed. </a:t>
            </a:r>
          </a:p>
        </p:txBody>
      </p:sp>
      <p:sp>
        <p:nvSpPr>
          <p:cNvPr id="3" name="TextBox 2"/>
          <p:cNvSpPr txBox="1"/>
          <p:nvPr/>
        </p:nvSpPr>
        <p:spPr>
          <a:xfrm>
            <a:off x="457200" y="4572000"/>
            <a:ext cx="4248664" cy="523220"/>
          </a:xfrm>
          <a:prstGeom prst="rect">
            <a:avLst/>
          </a:prstGeom>
          <a:noFill/>
        </p:spPr>
        <p:txBody>
          <a:bodyPr wrap="none" rtlCol="0">
            <a:spAutoFit/>
          </a:bodyPr>
          <a:lstStyle/>
          <a:p>
            <a:r>
              <a:rPr lang="en-US" sz="2800" dirty="0"/>
              <a:t>Here are two possible ways:</a:t>
            </a:r>
          </a:p>
        </p:txBody>
      </p:sp>
      <p:sp>
        <p:nvSpPr>
          <p:cNvPr id="8" name="TextBox 7"/>
          <p:cNvSpPr txBox="1"/>
          <p:nvPr/>
        </p:nvSpPr>
        <p:spPr>
          <a:xfrm>
            <a:off x="457200" y="5065693"/>
            <a:ext cx="6460166" cy="954107"/>
          </a:xfrm>
          <a:prstGeom prst="rect">
            <a:avLst/>
          </a:prstGeom>
          <a:noFill/>
        </p:spPr>
        <p:txBody>
          <a:bodyPr wrap="none" rtlCol="0">
            <a:spAutoFit/>
          </a:bodyPr>
          <a:lstStyle/>
          <a:p>
            <a:pPr>
              <a:buFont typeface="Courier New" pitchFamily="49" charset="0"/>
              <a:buNone/>
            </a:pPr>
            <a:r>
              <a:rPr lang="en-US" sz="2800" b="1" dirty="0"/>
              <a:t>1.  </a:t>
            </a:r>
            <a:r>
              <a:rPr lang="en-US" sz="2800" dirty="0"/>
              <a:t>Move 4 units right and 3 units down, or </a:t>
            </a:r>
          </a:p>
          <a:p>
            <a:pPr>
              <a:buFont typeface="Courier New" pitchFamily="49" charset="0"/>
              <a:buNone/>
            </a:pPr>
            <a:r>
              <a:rPr lang="en-US" sz="2800" b="1" dirty="0"/>
              <a:t>2.  </a:t>
            </a:r>
            <a:r>
              <a:rPr lang="en-US" sz="2800" dirty="0"/>
              <a:t>Move 3 units down and 4 units right. </a:t>
            </a:r>
          </a:p>
        </p:txBody>
      </p:sp>
    </p:spTree>
    <p:extLst>
      <p:ext uri="{BB962C8B-B14F-4D97-AF65-F5344CB8AC3E}">
        <p14:creationId xmlns:p14="http://schemas.microsoft.com/office/powerpoint/2010/main" val="2759600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8">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78">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7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prstGeom prst="rect">
            <a:avLst/>
          </a:prstGeom>
        </p:spPr>
        <p:txBody>
          <a:bodyPr/>
          <a:lstStyle/>
          <a:p>
            <a:r>
              <a:rPr lang="en-US" sz="3200" dirty="0">
                <a:solidFill>
                  <a:schemeClr val="accent1"/>
                </a:solidFill>
              </a:rPr>
              <a:t>Example 6</a:t>
            </a:r>
            <a:r>
              <a:rPr lang="en-US" dirty="0">
                <a:solidFill>
                  <a:schemeClr val="accent1"/>
                </a:solidFill>
              </a:rPr>
              <a:t>: Finding Equations of Perpendicular  Lines (cont.)</a:t>
            </a:r>
            <a:endParaRPr lang="en-US" sz="3200" dirty="0">
              <a:solidFill>
                <a:schemeClr val="accent1"/>
              </a:solidFill>
            </a:endParaRPr>
          </a:p>
        </p:txBody>
      </p:sp>
      <p:pic>
        <p:nvPicPr>
          <p:cNvPr id="136193" name="Picture 1"/>
          <p:cNvPicPr>
            <a:picLocks noChangeAspect="1" noChangeArrowheads="1"/>
          </p:cNvPicPr>
          <p:nvPr/>
        </p:nvPicPr>
        <p:blipFill>
          <a:blip r:embed="rId2" cstate="print"/>
          <a:srcRect/>
          <a:stretch>
            <a:fillRect/>
          </a:stretch>
        </p:blipFill>
        <p:spPr bwMode="auto">
          <a:xfrm>
            <a:off x="2514600" y="1524000"/>
            <a:ext cx="3657600" cy="3691002"/>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prstGeom prst="rect">
            <a:avLst/>
          </a:prstGeom>
        </p:spPr>
        <p:txBody>
          <a:bodyPr/>
          <a:lstStyle/>
          <a:p>
            <a:pPr marL="533400" indent="-533400" eaLnBrk="0" hangingPunct="0">
              <a:spcBef>
                <a:spcPts val="1200"/>
              </a:spcBef>
              <a:tabLst>
                <a:tab pos="457200" algn="l"/>
              </a:tabLst>
            </a:pPr>
            <a:r>
              <a:rPr lang="en-US" dirty="0">
                <a:solidFill>
                  <a:schemeClr val="accent1"/>
                </a:solidFill>
                <a:latin typeface="Calibri" pitchFamily="34" charset="0"/>
              </a:rPr>
              <a:t>Properties: Summary of Formulas and Properties of Lines</a:t>
            </a:r>
          </a:p>
        </p:txBody>
      </p:sp>
      <p:sp>
        <p:nvSpPr>
          <p:cNvPr id="7" name="Content Placeholder 6"/>
          <p:cNvSpPr>
            <a:spLocks noGrp="1"/>
          </p:cNvSpPr>
          <p:nvPr>
            <p:ph idx="1"/>
          </p:nvPr>
        </p:nvSpPr>
        <p:spPr>
          <a:xfrm>
            <a:off x="457200" y="1280160"/>
            <a:ext cx="8229600" cy="3805914"/>
          </a:xfrm>
          <a:solidFill>
            <a:srgbClr val="FFFFCC"/>
          </a:solidFill>
          <a:ln w="28575">
            <a:solidFill>
              <a:srgbClr val="000000"/>
            </a:solidFill>
          </a:ln>
        </p:spPr>
        <p:txBody>
          <a:bodyPr>
            <a:spAutoFit/>
          </a:bodyPr>
          <a:lstStyle/>
          <a:p>
            <a:pPr marL="533400" indent="-533400" eaLnBrk="0" hangingPunct="0">
              <a:buFont typeface="+mj-lt"/>
              <a:buAutoNum type="arabicPeriod"/>
              <a:tabLst>
                <a:tab pos="457200" algn="l"/>
              </a:tabLst>
            </a:pPr>
            <a:r>
              <a:rPr lang="en-US" dirty="0">
                <a:solidFill>
                  <a:srgbClr val="000000"/>
                </a:solidFill>
                <a:latin typeface="Calibri" pitchFamily="34" charset="0"/>
              </a:rPr>
              <a:t> </a:t>
            </a:r>
            <a:r>
              <a:rPr lang="en-US" i="1" dirty="0">
                <a:solidFill>
                  <a:srgbClr val="0000FF"/>
                </a:solidFill>
                <a:latin typeface="Calibri" pitchFamily="34" charset="0"/>
              </a:rPr>
              <a:t>Ax </a:t>
            </a:r>
            <a:r>
              <a:rPr lang="en-US" dirty="0">
                <a:solidFill>
                  <a:srgbClr val="0000FF"/>
                </a:solidFill>
                <a:latin typeface="Symbol" charset="2"/>
                <a:cs typeface="Symbol" charset="2"/>
              </a:rPr>
              <a:t>+</a:t>
            </a:r>
            <a:r>
              <a:rPr lang="en-US" dirty="0">
                <a:solidFill>
                  <a:srgbClr val="0000FF"/>
                </a:solidFill>
                <a:latin typeface="Calibri" pitchFamily="34" charset="0"/>
              </a:rPr>
              <a:t> </a:t>
            </a:r>
            <a:r>
              <a:rPr lang="en-US" i="1" dirty="0">
                <a:solidFill>
                  <a:srgbClr val="0000FF"/>
                </a:solidFill>
                <a:latin typeface="Calibri" pitchFamily="34" charset="0"/>
              </a:rPr>
              <a:t>By </a:t>
            </a:r>
            <a:r>
              <a:rPr lang="en-US" dirty="0">
                <a:solidFill>
                  <a:srgbClr val="0000FF"/>
                </a:solidFill>
                <a:latin typeface="Symbol" charset="2"/>
                <a:cs typeface="Symbol" charset="2"/>
              </a:rPr>
              <a:t>=</a:t>
            </a:r>
            <a:r>
              <a:rPr lang="en-US" dirty="0">
                <a:solidFill>
                  <a:srgbClr val="0000FF"/>
                </a:solidFill>
                <a:latin typeface="Calibri" pitchFamily="34" charset="0"/>
              </a:rPr>
              <a:t> </a:t>
            </a:r>
            <a:r>
              <a:rPr lang="en-US" i="1" dirty="0">
                <a:solidFill>
                  <a:srgbClr val="0000FF"/>
                </a:solidFill>
                <a:latin typeface="Calibri" pitchFamily="34" charset="0"/>
              </a:rPr>
              <a:t>C</a:t>
            </a:r>
            <a:r>
              <a:rPr lang="en-US" i="1" dirty="0">
                <a:solidFill>
                  <a:srgbClr val="000000"/>
                </a:solidFill>
                <a:latin typeface="Calibri" pitchFamily="34" charset="0"/>
              </a:rPr>
              <a:t> 		</a:t>
            </a:r>
            <a:r>
              <a:rPr lang="en-US" dirty="0">
                <a:solidFill>
                  <a:srgbClr val="000000"/>
                </a:solidFill>
                <a:latin typeface="Calibri" pitchFamily="34" charset="0"/>
              </a:rPr>
              <a:t>standard form </a:t>
            </a:r>
          </a:p>
          <a:p>
            <a:pPr marL="533400" indent="-533400" eaLnBrk="0" hangingPunct="0">
              <a:lnSpc>
                <a:spcPct val="60000"/>
              </a:lnSpc>
              <a:tabLst>
                <a:tab pos="457200" algn="l"/>
              </a:tabLst>
            </a:pPr>
            <a:endParaRPr lang="en-US" b="1" dirty="0">
              <a:solidFill>
                <a:srgbClr val="000000"/>
              </a:solidFill>
              <a:latin typeface="Calibri" pitchFamily="34" charset="0"/>
            </a:endParaRPr>
          </a:p>
          <a:p>
            <a:pPr marL="533400" indent="-533400" eaLnBrk="0" hangingPunct="0">
              <a:buFont typeface="+mj-lt"/>
              <a:buAutoNum type="arabicPeriod" startAt="2"/>
              <a:tabLst>
                <a:tab pos="457200" algn="l"/>
              </a:tabLst>
            </a:pPr>
            <a:r>
              <a:rPr lang="en-US" dirty="0">
                <a:solidFill>
                  <a:srgbClr val="000000"/>
                </a:solidFill>
                <a:latin typeface="Calibri" pitchFamily="34" charset="0"/>
              </a:rPr>
              <a:t> </a:t>
            </a:r>
            <a:r>
              <a:rPr lang="en-US" b="1" dirty="0">
                <a:solidFill>
                  <a:srgbClr val="000000"/>
                </a:solidFill>
                <a:latin typeface="Calibri" pitchFamily="34" charset="0"/>
              </a:rPr>
              <a:t>				</a:t>
            </a:r>
            <a:r>
              <a:rPr lang="en-US" dirty="0">
                <a:solidFill>
                  <a:srgbClr val="000000"/>
                </a:solidFill>
                <a:latin typeface="Calibri" pitchFamily="34" charset="0"/>
              </a:rPr>
              <a:t>slope of a line </a:t>
            </a:r>
          </a:p>
          <a:p>
            <a:pPr marL="533400" indent="-533400" eaLnBrk="0" hangingPunct="0">
              <a:tabLst>
                <a:tab pos="457200" algn="l"/>
              </a:tabLst>
            </a:pPr>
            <a:endParaRPr lang="en-US" b="1" dirty="0">
              <a:solidFill>
                <a:srgbClr val="000000"/>
              </a:solidFill>
              <a:latin typeface="Calibri" pitchFamily="34" charset="0"/>
            </a:endParaRPr>
          </a:p>
          <a:p>
            <a:pPr marL="533400" indent="-533400" eaLnBrk="0" hangingPunct="0">
              <a:spcBef>
                <a:spcPts val="0"/>
              </a:spcBef>
              <a:buFont typeface="+mj-lt"/>
              <a:buAutoNum type="arabicPeriod" startAt="3"/>
              <a:tabLst>
                <a:tab pos="457200" algn="l"/>
              </a:tabLst>
            </a:pPr>
            <a:r>
              <a:rPr lang="en-US" dirty="0">
                <a:solidFill>
                  <a:srgbClr val="000000"/>
                </a:solidFill>
                <a:latin typeface="Calibri" pitchFamily="34" charset="0"/>
              </a:rPr>
              <a:t> </a:t>
            </a:r>
            <a:r>
              <a:rPr lang="en-US" i="1" dirty="0">
                <a:solidFill>
                  <a:srgbClr val="0000FF"/>
                </a:solidFill>
                <a:latin typeface="Calibri" pitchFamily="34" charset="0"/>
              </a:rPr>
              <a:t>y </a:t>
            </a:r>
            <a:r>
              <a:rPr lang="en-US" dirty="0">
                <a:solidFill>
                  <a:srgbClr val="0000FF"/>
                </a:solidFill>
                <a:latin typeface="Symbol" charset="2"/>
                <a:cs typeface="Symbol" charset="2"/>
              </a:rPr>
              <a:t>=</a:t>
            </a:r>
            <a:r>
              <a:rPr lang="en-US" dirty="0">
                <a:solidFill>
                  <a:srgbClr val="0000FF"/>
                </a:solidFill>
                <a:latin typeface="Calibri" pitchFamily="34" charset="0"/>
              </a:rPr>
              <a:t> </a:t>
            </a:r>
            <a:r>
              <a:rPr lang="en-US" i="1" dirty="0">
                <a:solidFill>
                  <a:srgbClr val="0000FF"/>
                </a:solidFill>
                <a:latin typeface="Calibri" pitchFamily="34" charset="0"/>
              </a:rPr>
              <a:t>mx </a:t>
            </a:r>
            <a:r>
              <a:rPr lang="en-US" dirty="0">
                <a:solidFill>
                  <a:srgbClr val="0000FF"/>
                </a:solidFill>
                <a:latin typeface="Symbol" charset="2"/>
                <a:cs typeface="Symbol" charset="2"/>
              </a:rPr>
              <a:t>+</a:t>
            </a:r>
            <a:r>
              <a:rPr lang="en-US" dirty="0">
                <a:solidFill>
                  <a:srgbClr val="0000FF"/>
                </a:solidFill>
                <a:latin typeface="Calibri" pitchFamily="34" charset="0"/>
              </a:rPr>
              <a:t> </a:t>
            </a:r>
            <a:r>
              <a:rPr lang="en-US" i="1" dirty="0">
                <a:solidFill>
                  <a:srgbClr val="0000FF"/>
                </a:solidFill>
                <a:latin typeface="Calibri" pitchFamily="34" charset="0"/>
              </a:rPr>
              <a:t>b</a:t>
            </a:r>
            <a:r>
              <a:rPr lang="en-US" i="1" dirty="0">
                <a:solidFill>
                  <a:srgbClr val="000000"/>
                </a:solidFill>
                <a:latin typeface="Calibri" pitchFamily="34" charset="0"/>
              </a:rPr>
              <a:t> 		</a:t>
            </a:r>
            <a:r>
              <a:rPr lang="en-US" dirty="0">
                <a:solidFill>
                  <a:srgbClr val="000000"/>
                </a:solidFill>
                <a:latin typeface="Calibri" pitchFamily="34" charset="0"/>
              </a:rPr>
              <a:t>slope-intercept form </a:t>
            </a:r>
          </a:p>
          <a:p>
            <a:pPr marL="533400" indent="-533400" eaLnBrk="0" hangingPunct="0">
              <a:lnSpc>
                <a:spcPct val="40000"/>
              </a:lnSpc>
              <a:tabLst>
                <a:tab pos="457200" algn="l"/>
              </a:tabLst>
            </a:pPr>
            <a:endParaRPr lang="en-US" b="1" dirty="0">
              <a:solidFill>
                <a:srgbClr val="000000"/>
              </a:solidFill>
              <a:latin typeface="Calibri" pitchFamily="34" charset="0"/>
            </a:endParaRPr>
          </a:p>
          <a:p>
            <a:pPr marL="533400" indent="-533400" eaLnBrk="0" hangingPunct="0">
              <a:buFont typeface="+mj-lt"/>
              <a:buAutoNum type="arabicPeriod" startAt="4"/>
              <a:tabLst>
                <a:tab pos="457200" algn="l"/>
              </a:tabLst>
            </a:pPr>
            <a:r>
              <a:rPr lang="en-US" dirty="0">
                <a:solidFill>
                  <a:srgbClr val="000000"/>
                </a:solidFill>
                <a:latin typeface="Calibri" pitchFamily="34" charset="0"/>
              </a:rPr>
              <a:t> </a:t>
            </a:r>
            <a:r>
              <a:rPr lang="en-US" b="1" dirty="0">
                <a:solidFill>
                  <a:srgbClr val="000000"/>
                </a:solidFill>
                <a:latin typeface="Calibri" pitchFamily="34" charset="0"/>
              </a:rPr>
              <a:t>				</a:t>
            </a:r>
            <a:r>
              <a:rPr lang="en-US" dirty="0">
                <a:solidFill>
                  <a:srgbClr val="000000"/>
                </a:solidFill>
                <a:latin typeface="Calibri" pitchFamily="34" charset="0"/>
              </a:rPr>
              <a:t>point-slope form </a:t>
            </a:r>
          </a:p>
          <a:p>
            <a:pPr marL="533400" indent="-533400" eaLnBrk="0" hangingPunct="0">
              <a:lnSpc>
                <a:spcPct val="140000"/>
              </a:lnSpc>
              <a:spcBef>
                <a:spcPts val="1200"/>
              </a:spcBef>
              <a:buFont typeface="+mj-lt"/>
              <a:buAutoNum type="arabicPeriod" startAt="5"/>
              <a:tabLst>
                <a:tab pos="457200" algn="l"/>
              </a:tabLst>
            </a:pPr>
            <a:r>
              <a:rPr lang="en-US" dirty="0">
                <a:solidFill>
                  <a:srgbClr val="000000"/>
                </a:solidFill>
                <a:latin typeface="Calibri" pitchFamily="34" charset="0"/>
              </a:rPr>
              <a:t> </a:t>
            </a:r>
            <a:r>
              <a:rPr lang="en-US" i="1" dirty="0">
                <a:solidFill>
                  <a:srgbClr val="0000FF"/>
                </a:solidFill>
                <a:latin typeface="Calibri" pitchFamily="34" charset="0"/>
              </a:rPr>
              <a:t>y </a:t>
            </a:r>
            <a:r>
              <a:rPr lang="en-US" dirty="0">
                <a:solidFill>
                  <a:srgbClr val="0000FF"/>
                </a:solidFill>
                <a:latin typeface="Symbol" charset="2"/>
                <a:cs typeface="Symbol" charset="2"/>
              </a:rPr>
              <a:t>=</a:t>
            </a:r>
            <a:r>
              <a:rPr lang="en-US" dirty="0">
                <a:solidFill>
                  <a:srgbClr val="0000FF"/>
                </a:solidFill>
                <a:latin typeface="Calibri" pitchFamily="34" charset="0"/>
              </a:rPr>
              <a:t> </a:t>
            </a:r>
            <a:r>
              <a:rPr lang="en-US" i="1" dirty="0">
                <a:solidFill>
                  <a:srgbClr val="0000FF"/>
                </a:solidFill>
                <a:latin typeface="Calibri" pitchFamily="34" charset="0"/>
              </a:rPr>
              <a:t>b</a:t>
            </a:r>
            <a:r>
              <a:rPr lang="en-US" i="1" dirty="0">
                <a:solidFill>
                  <a:srgbClr val="000000"/>
                </a:solidFill>
                <a:latin typeface="Calibri" pitchFamily="34" charset="0"/>
              </a:rPr>
              <a:t> 			</a:t>
            </a:r>
            <a:r>
              <a:rPr lang="en-US" dirty="0">
                <a:solidFill>
                  <a:srgbClr val="000000"/>
                </a:solidFill>
                <a:latin typeface="Calibri" pitchFamily="34" charset="0"/>
              </a:rPr>
              <a:t>horizontal line, slope 0</a:t>
            </a:r>
            <a:endParaRPr lang="en-US" dirty="0"/>
          </a:p>
        </p:txBody>
      </p:sp>
      <p:graphicFrame>
        <p:nvGraphicFramePr>
          <p:cNvPr id="23557" name="Object 5"/>
          <p:cNvGraphicFramePr>
            <a:graphicFrameLocks noChangeAspect="1"/>
          </p:cNvGraphicFramePr>
          <p:nvPr>
            <p:extLst>
              <p:ext uri="{D42A27DB-BD31-4B8C-83A1-F6EECF244321}">
                <p14:modId xmlns:p14="http://schemas.microsoft.com/office/powerpoint/2010/main" val="2114185038"/>
              </p:ext>
            </p:extLst>
          </p:nvPr>
        </p:nvGraphicFramePr>
        <p:xfrm>
          <a:off x="1111773" y="1860730"/>
          <a:ext cx="1587500" cy="1054100"/>
        </p:xfrm>
        <a:graphic>
          <a:graphicData uri="http://schemas.openxmlformats.org/presentationml/2006/ole">
            <mc:AlternateContent xmlns:mc="http://schemas.openxmlformats.org/markup-compatibility/2006">
              <mc:Choice xmlns:v="urn:schemas-microsoft-com:vml" Requires="v">
                <p:oleObj name="Equation" r:id="rId2" imgW="1572480" imgH="1042200" progId="Equation.DSMT4">
                  <p:embed/>
                </p:oleObj>
              </mc:Choice>
              <mc:Fallback>
                <p:oleObj name="Equation" r:id="rId2" imgW="1572480" imgH="1042200" progId="Equation.DSMT4">
                  <p:embed/>
                  <p:pic>
                    <p:nvPicPr>
                      <p:cNvPr id="0" name="Picture 37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773" y="1860730"/>
                        <a:ext cx="1587500" cy="1054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558" name="Object 6"/>
          <p:cNvGraphicFramePr>
            <a:graphicFrameLocks noChangeAspect="1"/>
          </p:cNvGraphicFramePr>
          <p:nvPr>
            <p:extLst>
              <p:ext uri="{D42A27DB-BD31-4B8C-83A1-F6EECF244321}">
                <p14:modId xmlns:p14="http://schemas.microsoft.com/office/powerpoint/2010/main" val="181154688"/>
              </p:ext>
            </p:extLst>
          </p:nvPr>
        </p:nvGraphicFramePr>
        <p:xfrm>
          <a:off x="1102918" y="3772890"/>
          <a:ext cx="2425700" cy="596900"/>
        </p:xfrm>
        <a:graphic>
          <a:graphicData uri="http://schemas.openxmlformats.org/presentationml/2006/ole">
            <mc:AlternateContent xmlns:mc="http://schemas.openxmlformats.org/markup-compatibility/2006">
              <mc:Choice xmlns:v="urn:schemas-microsoft-com:vml" Requires="v">
                <p:oleObj name="Equation" r:id="rId4" imgW="2413440" imgH="585000" progId="Equation.DSMT4">
                  <p:embed/>
                </p:oleObj>
              </mc:Choice>
              <mc:Fallback>
                <p:oleObj name="Equation" r:id="rId4" imgW="2413440" imgH="585000" progId="Equation.DSMT4">
                  <p:embed/>
                  <p:pic>
                    <p:nvPicPr>
                      <p:cNvPr id="0" name="Picture 37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2918" y="3772890"/>
                        <a:ext cx="2425700" cy="596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a:prstGeom prst="rect">
            <a:avLst/>
          </a:prstGeom>
        </p:spPr>
        <p:txBody>
          <a:bodyPr/>
          <a:lstStyle/>
          <a:p>
            <a:r>
              <a:rPr lang="en-US" dirty="0">
                <a:solidFill>
                  <a:schemeClr val="accent1"/>
                </a:solidFill>
                <a:latin typeface="Calibri" pitchFamily="34" charset="0"/>
              </a:rPr>
              <a:t>Properties: Summary of Formulas and Properties of Lines (cont.)</a:t>
            </a:r>
            <a:endParaRPr lang="en-US" sz="3200" dirty="0">
              <a:solidFill>
                <a:schemeClr val="accent1"/>
              </a:solidFill>
            </a:endParaRPr>
          </a:p>
        </p:txBody>
      </p:sp>
      <p:sp>
        <p:nvSpPr>
          <p:cNvPr id="4" name="Content Placeholder 3"/>
          <p:cNvSpPr>
            <a:spLocks noGrp="1"/>
          </p:cNvSpPr>
          <p:nvPr>
            <p:ph idx="1"/>
          </p:nvPr>
        </p:nvSpPr>
        <p:spPr>
          <a:xfrm>
            <a:off x="457200" y="1280160"/>
            <a:ext cx="8229600" cy="3035190"/>
          </a:xfrm>
          <a:solidFill>
            <a:srgbClr val="FFFFCC"/>
          </a:solidFill>
          <a:ln w="28575">
            <a:solidFill>
              <a:srgbClr val="000000"/>
            </a:solidFill>
          </a:ln>
        </p:spPr>
        <p:txBody>
          <a:bodyPr>
            <a:spAutoFit/>
          </a:bodyPr>
          <a:lstStyle/>
          <a:p>
            <a:pPr marL="533400" indent="-533400" eaLnBrk="0" hangingPunct="0">
              <a:buFont typeface="+mj-lt"/>
              <a:buAutoNum type="arabicPeriod" startAt="6"/>
              <a:tabLst>
                <a:tab pos="457200" algn="l"/>
              </a:tabLst>
            </a:pPr>
            <a:r>
              <a:rPr lang="en-US" dirty="0">
                <a:solidFill>
                  <a:srgbClr val="000000"/>
                </a:solidFill>
                <a:latin typeface="Calibri" pitchFamily="34" charset="0"/>
              </a:rPr>
              <a:t> </a:t>
            </a:r>
            <a:r>
              <a:rPr lang="en-US" i="1" dirty="0">
                <a:solidFill>
                  <a:srgbClr val="0000FF"/>
                </a:solidFill>
                <a:latin typeface="Calibri" pitchFamily="34" charset="0"/>
              </a:rPr>
              <a:t>x </a:t>
            </a:r>
            <a:r>
              <a:rPr lang="en-US" dirty="0">
                <a:solidFill>
                  <a:srgbClr val="0000FF"/>
                </a:solidFill>
                <a:latin typeface="Symbol" charset="2"/>
                <a:cs typeface="Symbol" charset="2"/>
              </a:rPr>
              <a:t>=</a:t>
            </a:r>
            <a:r>
              <a:rPr lang="en-US" dirty="0">
                <a:solidFill>
                  <a:srgbClr val="0000FF"/>
                </a:solidFill>
                <a:latin typeface="Calibri" pitchFamily="34" charset="0"/>
              </a:rPr>
              <a:t> </a:t>
            </a:r>
            <a:r>
              <a:rPr lang="en-US" i="1" dirty="0">
                <a:solidFill>
                  <a:srgbClr val="0000FF"/>
                </a:solidFill>
                <a:latin typeface="Calibri" pitchFamily="34" charset="0"/>
              </a:rPr>
              <a:t>a</a:t>
            </a:r>
            <a:r>
              <a:rPr lang="en-US" i="1" dirty="0">
                <a:solidFill>
                  <a:srgbClr val="000000"/>
                </a:solidFill>
                <a:latin typeface="Calibri" pitchFamily="34" charset="0"/>
              </a:rPr>
              <a:t> 			</a:t>
            </a:r>
            <a:r>
              <a:rPr lang="en-US" dirty="0">
                <a:solidFill>
                  <a:srgbClr val="000000"/>
                </a:solidFill>
                <a:latin typeface="Calibri" pitchFamily="34" charset="0"/>
              </a:rPr>
              <a:t>vertical line, undefined slope </a:t>
            </a:r>
          </a:p>
          <a:p>
            <a:pPr marL="533400" indent="-533400" eaLnBrk="0" hangingPunct="0">
              <a:tabLst>
                <a:tab pos="457200" algn="l"/>
              </a:tabLst>
            </a:pPr>
            <a:endParaRPr lang="en-US" b="1" dirty="0">
              <a:solidFill>
                <a:srgbClr val="000000"/>
              </a:solidFill>
              <a:latin typeface="Calibri" pitchFamily="34" charset="0"/>
            </a:endParaRPr>
          </a:p>
          <a:p>
            <a:pPr marL="533400" indent="-533400" eaLnBrk="0" hangingPunct="0">
              <a:spcBef>
                <a:spcPts val="72"/>
              </a:spcBef>
              <a:buFont typeface="+mj-lt"/>
              <a:buAutoNum type="arabicPeriod" startAt="7"/>
              <a:tabLst>
                <a:tab pos="457200" algn="l"/>
              </a:tabLst>
            </a:pPr>
            <a:r>
              <a:rPr lang="en-US" dirty="0">
                <a:solidFill>
                  <a:srgbClr val="000000"/>
                </a:solidFill>
                <a:latin typeface="Calibri" pitchFamily="34" charset="0"/>
              </a:rPr>
              <a:t> </a:t>
            </a:r>
            <a:r>
              <a:rPr lang="en-US" dirty="0">
                <a:solidFill>
                  <a:srgbClr val="0000FF"/>
                </a:solidFill>
                <a:latin typeface="Calibri" pitchFamily="34" charset="0"/>
              </a:rPr>
              <a:t>parallel lines</a:t>
            </a:r>
            <a:r>
              <a:rPr lang="en-US" dirty="0">
                <a:solidFill>
                  <a:srgbClr val="000000"/>
                </a:solidFill>
                <a:latin typeface="Calibri" pitchFamily="34" charset="0"/>
              </a:rPr>
              <a:t> 		have the same slope </a:t>
            </a:r>
          </a:p>
          <a:p>
            <a:pPr marL="533400" indent="-533400" eaLnBrk="0" hangingPunct="0">
              <a:tabLst>
                <a:tab pos="457200" algn="l"/>
              </a:tabLst>
            </a:pPr>
            <a:endParaRPr lang="en-US" b="1" dirty="0">
              <a:solidFill>
                <a:srgbClr val="000000"/>
              </a:solidFill>
              <a:latin typeface="Calibri" pitchFamily="34" charset="0"/>
            </a:endParaRPr>
          </a:p>
          <a:p>
            <a:pPr marL="533400" indent="-533400" eaLnBrk="0" hangingPunct="0">
              <a:buFont typeface="+mj-lt"/>
              <a:buAutoNum type="arabicPeriod" startAt="8"/>
              <a:tabLst>
                <a:tab pos="457200" algn="l"/>
              </a:tabLst>
            </a:pPr>
            <a:r>
              <a:rPr lang="en-US" dirty="0">
                <a:solidFill>
                  <a:srgbClr val="000000"/>
                </a:solidFill>
                <a:latin typeface="Calibri" pitchFamily="34" charset="0"/>
              </a:rPr>
              <a:t> </a:t>
            </a:r>
            <a:r>
              <a:rPr lang="en-US" dirty="0">
                <a:solidFill>
                  <a:srgbClr val="0000FF"/>
                </a:solidFill>
                <a:latin typeface="Calibri" pitchFamily="34" charset="0"/>
              </a:rPr>
              <a:t>perpendicular lines</a:t>
            </a:r>
            <a:r>
              <a:rPr lang="en-US" dirty="0">
                <a:solidFill>
                  <a:srgbClr val="000000"/>
                </a:solidFill>
                <a:latin typeface="Calibri" pitchFamily="34" charset="0"/>
              </a:rPr>
              <a:t> 	have slopes that are negative </a:t>
            </a:r>
          </a:p>
          <a:p>
            <a:pPr marL="533400" indent="-533400" eaLnBrk="0" hangingPunct="0">
              <a:tabLst>
                <a:tab pos="457200" algn="l"/>
              </a:tabLst>
            </a:pPr>
            <a:r>
              <a:rPr lang="en-US" dirty="0">
                <a:solidFill>
                  <a:srgbClr val="000000"/>
                </a:solidFill>
                <a:latin typeface="Calibri" pitchFamily="34" charset="0"/>
              </a:rPr>
              <a:t>						reciprocals of each other</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chemeClr val="accent1"/>
                </a:solidFill>
              </a:rPr>
              <a:t>Example 1: Graphing a Line Given a Point and the Slope (cont.)</a:t>
            </a:r>
            <a:endParaRPr lang="en-US" dirty="0"/>
          </a:p>
        </p:txBody>
      </p:sp>
      <p:sp>
        <p:nvSpPr>
          <p:cNvPr id="3" name="Content Placeholder 2"/>
          <p:cNvSpPr>
            <a:spLocks noGrp="1"/>
          </p:cNvSpPr>
          <p:nvPr>
            <p:ph idx="1"/>
          </p:nvPr>
        </p:nvSpPr>
        <p:spPr>
          <a:xfrm>
            <a:off x="457200" y="1280160"/>
            <a:ext cx="8229600" cy="4572000"/>
          </a:xfrm>
        </p:spPr>
        <p:txBody>
          <a:bodyPr/>
          <a:lstStyle/>
          <a:p>
            <a:pPr marL="533400" indent="-533400" algn="just" eaLnBrk="0" hangingPunct="0">
              <a:lnSpc>
                <a:spcPct val="90000"/>
              </a:lnSpc>
            </a:pPr>
            <a:r>
              <a:rPr lang="en-US" dirty="0">
                <a:latin typeface="Calibri" pitchFamily="34" charset="0"/>
              </a:rPr>
              <a:t>Either way, you arrive at the </a:t>
            </a:r>
          </a:p>
          <a:p>
            <a:pPr marL="533400" indent="-533400" algn="just" eaLnBrk="0" hangingPunct="0">
              <a:lnSpc>
                <a:spcPct val="90000"/>
              </a:lnSpc>
            </a:pPr>
            <a:r>
              <a:rPr lang="en-US" dirty="0">
                <a:latin typeface="Calibri" pitchFamily="34" charset="0"/>
              </a:rPr>
              <a:t>same point </a:t>
            </a:r>
            <a:r>
              <a:rPr lang="en-US" dirty="0">
                <a:solidFill>
                  <a:srgbClr val="FF0000"/>
                </a:solidFill>
                <a:latin typeface="Calibri" pitchFamily="34" charset="0"/>
              </a:rPr>
              <a:t>(6,2)</a:t>
            </a:r>
            <a:r>
              <a:rPr lang="en-US" dirty="0">
                <a:latin typeface="Calibri" pitchFamily="34" charset="0"/>
              </a:rPr>
              <a:t>.  </a:t>
            </a:r>
          </a:p>
          <a:p>
            <a:pPr marL="533400" indent="-533400" algn="just" eaLnBrk="0" hangingPunct="0">
              <a:lnSpc>
                <a:spcPct val="90000"/>
              </a:lnSpc>
            </a:pPr>
            <a:endParaRPr lang="en-US" dirty="0">
              <a:latin typeface="Calibri" pitchFamily="34" charset="0"/>
            </a:endParaRPr>
          </a:p>
          <a:p>
            <a:pPr marL="533400" indent="-533400" algn="just" eaLnBrk="0" hangingPunct="0">
              <a:lnSpc>
                <a:spcPct val="90000"/>
              </a:lnSpc>
            </a:pPr>
            <a:r>
              <a:rPr lang="en-US" dirty="0">
                <a:latin typeface="Calibri" pitchFamily="34" charset="0"/>
              </a:rPr>
              <a:t>This means that we can move </a:t>
            </a:r>
          </a:p>
          <a:p>
            <a:pPr marL="533400" indent="-533400" algn="just" eaLnBrk="0" hangingPunct="0">
              <a:lnSpc>
                <a:spcPct val="90000"/>
              </a:lnSpc>
            </a:pPr>
            <a:r>
              <a:rPr lang="en-US" dirty="0">
                <a:latin typeface="Calibri" pitchFamily="34" charset="0"/>
              </a:rPr>
              <a:t>from the given point either </a:t>
            </a:r>
          </a:p>
          <a:p>
            <a:pPr marL="533400" indent="-533400" algn="just" eaLnBrk="0" hangingPunct="0">
              <a:lnSpc>
                <a:spcPct val="90000"/>
              </a:lnSpc>
            </a:pPr>
            <a:r>
              <a:rPr lang="en-US" dirty="0">
                <a:latin typeface="Calibri" pitchFamily="34" charset="0"/>
              </a:rPr>
              <a:t>with the rise first or the run </a:t>
            </a:r>
          </a:p>
          <a:p>
            <a:pPr marL="533400" indent="-533400" algn="just" eaLnBrk="0" hangingPunct="0">
              <a:lnSpc>
                <a:spcPct val="90000"/>
              </a:lnSpc>
            </a:pPr>
            <a:r>
              <a:rPr lang="en-US" dirty="0">
                <a:latin typeface="Calibri" pitchFamily="34" charset="0"/>
              </a:rPr>
              <a:t>first.</a:t>
            </a:r>
            <a:r>
              <a:rPr lang="en-US" i="1" dirty="0">
                <a:latin typeface="Calibri" pitchFamily="34" charset="0"/>
              </a:rPr>
              <a:t> </a:t>
            </a:r>
          </a:p>
          <a:p>
            <a:endParaRPr lang="en-US" dirty="0"/>
          </a:p>
        </p:txBody>
      </p:sp>
      <p:graphicFrame>
        <p:nvGraphicFramePr>
          <p:cNvPr id="5" name="Object 6"/>
          <p:cNvGraphicFramePr>
            <a:graphicFrameLocks noChangeAspect="1"/>
          </p:cNvGraphicFramePr>
          <p:nvPr>
            <p:extLst>
              <p:ext uri="{D42A27DB-BD31-4B8C-83A1-F6EECF244321}">
                <p14:modId xmlns:p14="http://schemas.microsoft.com/office/powerpoint/2010/main" val="3084450051"/>
              </p:ext>
            </p:extLst>
          </p:nvPr>
        </p:nvGraphicFramePr>
        <p:xfrm>
          <a:off x="587375" y="4794250"/>
          <a:ext cx="3873500" cy="838200"/>
        </p:xfrm>
        <a:graphic>
          <a:graphicData uri="http://schemas.openxmlformats.org/presentationml/2006/ole">
            <mc:AlternateContent xmlns:mc="http://schemas.openxmlformats.org/markup-compatibility/2006">
              <mc:Choice xmlns:v="urn:schemas-microsoft-com:vml" Requires="v">
                <p:oleObj name="Equation" r:id="rId2" imgW="3858120" imgH="822600" progId="Equation.DSMT4">
                  <p:embed/>
                </p:oleObj>
              </mc:Choice>
              <mc:Fallback>
                <p:oleObj name="Equation" r:id="rId2" imgW="3858120" imgH="822600" progId="Equation.DSMT4">
                  <p:embed/>
                  <p:pic>
                    <p:nvPicPr>
                      <p:cNvPr id="0" name="Picture 7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375" y="4794250"/>
                        <a:ext cx="38735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9370" name="Picture 698"/>
          <p:cNvPicPr>
            <a:picLocks noChangeAspect="1" noChangeArrowheads="1"/>
          </p:cNvPicPr>
          <p:nvPr/>
        </p:nvPicPr>
        <p:blipFill>
          <a:blip r:embed="rId4" cstate="print"/>
          <a:srcRect/>
          <a:stretch>
            <a:fillRect/>
          </a:stretch>
        </p:blipFill>
        <p:spPr bwMode="auto">
          <a:xfrm>
            <a:off x="5105400" y="1676400"/>
            <a:ext cx="3310128" cy="328024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title"/>
          </p:nvPr>
        </p:nvSpPr>
        <p:spPr>
          <a:prstGeom prst="rect">
            <a:avLst/>
          </a:prstGeom>
        </p:spPr>
        <p:txBody>
          <a:bodyPr/>
          <a:lstStyle/>
          <a:p>
            <a:r>
              <a:rPr lang="en-US" dirty="0">
                <a:solidFill>
                  <a:schemeClr val="accent1"/>
                </a:solidFill>
              </a:rPr>
              <a:t>Definition: Point-Slope Form</a:t>
            </a:r>
            <a:endParaRPr lang="en-US" sz="3200" dirty="0">
              <a:solidFill>
                <a:schemeClr val="accent1"/>
              </a:solidFill>
            </a:endParaRPr>
          </a:p>
        </p:txBody>
      </p:sp>
      <p:sp>
        <p:nvSpPr>
          <p:cNvPr id="8195" name="Rectangle 3"/>
          <p:cNvSpPr>
            <a:spLocks noGrp="1"/>
          </p:cNvSpPr>
          <p:nvPr>
            <p:ph idx="1"/>
          </p:nvPr>
        </p:nvSpPr>
        <p:spPr>
          <a:xfrm>
            <a:off x="457200" y="1280160"/>
            <a:ext cx="8229600" cy="2758440"/>
          </a:xfrm>
          <a:prstGeom prst="rect">
            <a:avLst/>
          </a:prstGeom>
          <a:solidFill>
            <a:srgbClr val="FFFFCC"/>
          </a:solidFill>
          <a:ln w="28575">
            <a:solidFill>
              <a:srgbClr val="000000"/>
            </a:solidFill>
          </a:ln>
        </p:spPr>
        <p:txBody>
          <a:bodyPr>
            <a:noAutofit/>
          </a:bodyPr>
          <a:lstStyle/>
          <a:p>
            <a:pPr marL="533400" indent="-533400" algn="just" eaLnBrk="0" hangingPunct="0">
              <a:tabLst>
                <a:tab pos="457200" algn="l"/>
              </a:tabLst>
            </a:pPr>
            <a:r>
              <a:rPr lang="en-US" dirty="0">
                <a:solidFill>
                  <a:srgbClr val="000000"/>
                </a:solidFill>
                <a:latin typeface="Calibri" pitchFamily="34" charset="0"/>
              </a:rPr>
              <a:t>An equation of the form </a:t>
            </a:r>
          </a:p>
          <a:p>
            <a:pPr marL="533400" indent="-533400" algn="just" eaLnBrk="0" hangingPunct="0">
              <a:tabLst>
                <a:tab pos="457200" algn="l"/>
              </a:tabLst>
            </a:pPr>
            <a:endParaRPr lang="en-US" dirty="0">
              <a:solidFill>
                <a:srgbClr val="000000"/>
              </a:solidFill>
              <a:latin typeface="Calibri" pitchFamily="34" charset="0"/>
            </a:endParaRPr>
          </a:p>
          <a:p>
            <a:pPr marL="533400" indent="-533400" algn="just" eaLnBrk="0" hangingPunct="0">
              <a:tabLst>
                <a:tab pos="457200" algn="l"/>
              </a:tabLst>
            </a:pPr>
            <a:r>
              <a:rPr lang="en-US" dirty="0">
                <a:solidFill>
                  <a:srgbClr val="000000"/>
                </a:solidFill>
                <a:latin typeface="Calibri" pitchFamily="34" charset="0"/>
              </a:rPr>
              <a:t>is called the </a:t>
            </a:r>
            <a:r>
              <a:rPr lang="en-US" b="1" dirty="0">
                <a:solidFill>
                  <a:srgbClr val="C00000"/>
                </a:solidFill>
                <a:latin typeface="Calibri" pitchFamily="34" charset="0"/>
              </a:rPr>
              <a:t>point-slope form </a:t>
            </a:r>
            <a:r>
              <a:rPr lang="en-US" dirty="0">
                <a:solidFill>
                  <a:srgbClr val="000000"/>
                </a:solidFill>
                <a:latin typeface="Calibri" pitchFamily="34" charset="0"/>
              </a:rPr>
              <a:t>for the equation of a line </a:t>
            </a:r>
          </a:p>
          <a:p>
            <a:pPr marL="533400" indent="-533400" algn="just" eaLnBrk="0" hangingPunct="0">
              <a:tabLst>
                <a:tab pos="457200" algn="l"/>
              </a:tabLst>
            </a:pPr>
            <a:r>
              <a:rPr lang="en-US" dirty="0">
                <a:solidFill>
                  <a:srgbClr val="000000"/>
                </a:solidFill>
                <a:latin typeface="Calibri" pitchFamily="34" charset="0"/>
              </a:rPr>
              <a:t>that contains the point                 and has slope </a:t>
            </a:r>
            <a:r>
              <a:rPr lang="en-US" i="1" dirty="0">
                <a:solidFill>
                  <a:srgbClr val="000000"/>
                </a:solidFill>
                <a:latin typeface="Calibri" pitchFamily="34" charset="0"/>
              </a:rPr>
              <a:t>m</a:t>
            </a:r>
            <a:r>
              <a:rPr lang="en-US" dirty="0">
                <a:solidFill>
                  <a:srgbClr val="000000"/>
                </a:solidFill>
                <a:latin typeface="Calibri" pitchFamily="34" charset="0"/>
              </a:rPr>
              <a:t>.</a:t>
            </a:r>
            <a:endParaRPr lang="en-US" dirty="0">
              <a:solidFill>
                <a:schemeClr val="tx1"/>
              </a:solidFill>
            </a:endParaRPr>
          </a:p>
        </p:txBody>
      </p:sp>
      <p:graphicFrame>
        <p:nvGraphicFramePr>
          <p:cNvPr id="8198" name="Object 6"/>
          <p:cNvGraphicFramePr>
            <a:graphicFrameLocks noChangeAspect="1"/>
          </p:cNvGraphicFramePr>
          <p:nvPr>
            <p:extLst>
              <p:ext uri="{D42A27DB-BD31-4B8C-83A1-F6EECF244321}">
                <p14:modId xmlns:p14="http://schemas.microsoft.com/office/powerpoint/2010/main" val="123306933"/>
              </p:ext>
            </p:extLst>
          </p:nvPr>
        </p:nvGraphicFramePr>
        <p:xfrm>
          <a:off x="3733800" y="1704676"/>
          <a:ext cx="2525712" cy="609600"/>
        </p:xfrm>
        <a:graphic>
          <a:graphicData uri="http://schemas.openxmlformats.org/presentationml/2006/ole">
            <mc:AlternateContent xmlns:mc="http://schemas.openxmlformats.org/markup-compatibility/2006">
              <mc:Choice xmlns:v="urn:schemas-microsoft-com:vml" Requires="v">
                <p:oleObj name="Equation" r:id="rId2" imgW="2514240" imgH="594000" progId="Equation.DSMT4">
                  <p:embed/>
                </p:oleObj>
              </mc:Choice>
              <mc:Fallback>
                <p:oleObj name="Equation" r:id="rId2" imgW="2514240" imgH="594000" progId="Equation.DSMT4">
                  <p:embed/>
                  <p:pic>
                    <p:nvPicPr>
                      <p:cNvPr id="0" name="Picture 4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704676"/>
                        <a:ext cx="2525712" cy="609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199" name="Object 7"/>
          <p:cNvGraphicFramePr>
            <a:graphicFrameLocks noChangeAspect="1"/>
          </p:cNvGraphicFramePr>
          <p:nvPr>
            <p:extLst>
              <p:ext uri="{D42A27DB-BD31-4B8C-83A1-F6EECF244321}">
                <p14:modId xmlns:p14="http://schemas.microsoft.com/office/powerpoint/2010/main" val="778901674"/>
              </p:ext>
            </p:extLst>
          </p:nvPr>
        </p:nvGraphicFramePr>
        <p:xfrm>
          <a:off x="3955421" y="2832025"/>
          <a:ext cx="1168400" cy="520700"/>
        </p:xfrm>
        <a:graphic>
          <a:graphicData uri="http://schemas.openxmlformats.org/presentationml/2006/ole">
            <mc:AlternateContent xmlns:mc="http://schemas.openxmlformats.org/markup-compatibility/2006">
              <mc:Choice xmlns:v="urn:schemas-microsoft-com:vml" Requires="v">
                <p:oleObj name="Equation" r:id="rId4" imgW="1167941" imgH="520861" progId="Equation.DSMT4">
                  <p:embed/>
                </p:oleObj>
              </mc:Choice>
              <mc:Fallback>
                <p:oleObj name="Equation" r:id="rId4" imgW="1167941" imgH="520861" progId="Equation.DSMT4">
                  <p:embed/>
                  <p:pic>
                    <p:nvPicPr>
                      <p:cNvPr id="0" name="Picture 43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5421" y="2832025"/>
                        <a:ext cx="1168400" cy="520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p:cNvSpPr>
          <p:nvPr>
            <p:ph type="title"/>
          </p:nvPr>
        </p:nvSpPr>
        <p:spPr>
          <a:prstGeom prst="rect">
            <a:avLst/>
          </a:prstGeom>
        </p:spPr>
        <p:txBody>
          <a:bodyPr/>
          <a:lstStyle/>
          <a:p>
            <a:r>
              <a:rPr lang="en-US" sz="3200" dirty="0">
                <a:solidFill>
                  <a:schemeClr val="accent1"/>
                </a:solidFill>
              </a:rPr>
              <a:t>Example 2: Finding Equations of Lines Using the Slope and a Point</a:t>
            </a:r>
          </a:p>
        </p:txBody>
      </p:sp>
      <p:sp>
        <p:nvSpPr>
          <p:cNvPr id="6149" name="Rectangle 3"/>
          <p:cNvSpPr>
            <a:spLocks noGrp="1"/>
          </p:cNvSpPr>
          <p:nvPr>
            <p:ph idx="1"/>
          </p:nvPr>
        </p:nvSpPr>
        <p:spPr>
          <a:xfrm>
            <a:off x="457200" y="1280160"/>
            <a:ext cx="8229600" cy="2613023"/>
          </a:xfrm>
          <a:prstGeom prst="rect">
            <a:avLst/>
          </a:prstGeom>
        </p:spPr>
        <p:txBody>
          <a:bodyPr>
            <a:spAutoFit/>
          </a:bodyPr>
          <a:lstStyle/>
          <a:p>
            <a:pPr algn="just">
              <a:buFont typeface="Courier New" pitchFamily="49" charset="0"/>
              <a:buNone/>
            </a:pPr>
            <a:r>
              <a:rPr lang="en-US" i="0" dirty="0">
                <a:solidFill>
                  <a:schemeClr val="tx1"/>
                </a:solidFill>
              </a:rPr>
              <a:t>Find the equation of the line with a slope of      and </a:t>
            </a:r>
          </a:p>
          <a:p>
            <a:pPr algn="just">
              <a:lnSpc>
                <a:spcPct val="125000"/>
              </a:lnSpc>
              <a:buFont typeface="Courier New" pitchFamily="49" charset="0"/>
              <a:buNone/>
            </a:pPr>
            <a:r>
              <a:rPr lang="en-US" i="0" dirty="0">
                <a:solidFill>
                  <a:schemeClr val="tx1"/>
                </a:solidFill>
              </a:rPr>
              <a:t>which passes through the point </a:t>
            </a:r>
            <a:r>
              <a:rPr lang="en-US" i="0" dirty="0">
                <a:solidFill>
                  <a:srgbClr val="0000FF"/>
                </a:solidFill>
              </a:rPr>
              <a:t>(2, 3)</a:t>
            </a:r>
            <a:r>
              <a:rPr lang="en-US" i="0" dirty="0">
                <a:solidFill>
                  <a:schemeClr val="tx1"/>
                </a:solidFill>
              </a:rPr>
              <a:t>.  Graph the line </a:t>
            </a:r>
          </a:p>
          <a:p>
            <a:pPr algn="just">
              <a:spcBef>
                <a:spcPts val="0"/>
              </a:spcBef>
              <a:buFont typeface="Courier New" pitchFamily="49" charset="0"/>
              <a:buNone/>
            </a:pPr>
            <a:r>
              <a:rPr lang="en-US" i="0" dirty="0">
                <a:solidFill>
                  <a:schemeClr val="tx1"/>
                </a:solidFill>
              </a:rPr>
              <a:t>using the point and slope. </a:t>
            </a:r>
          </a:p>
          <a:p>
            <a:pPr algn="just">
              <a:buFont typeface="Courier New" pitchFamily="49" charset="0"/>
              <a:buNone/>
            </a:pPr>
            <a:r>
              <a:rPr lang="en-US" b="1" i="0" dirty="0">
                <a:solidFill>
                  <a:schemeClr val="tx1"/>
                </a:solidFill>
              </a:rPr>
              <a:t>Solution </a:t>
            </a:r>
          </a:p>
          <a:p>
            <a:pPr algn="just">
              <a:buFont typeface="Courier New" pitchFamily="49" charset="0"/>
              <a:buNone/>
            </a:pPr>
            <a:r>
              <a:rPr lang="en-US" i="0" dirty="0">
                <a:solidFill>
                  <a:schemeClr val="tx1"/>
                </a:solidFill>
              </a:rPr>
              <a:t>Substitute the values into the point-slope form.</a:t>
            </a:r>
            <a:r>
              <a:rPr lang="en-US" dirty="0">
                <a:solidFill>
                  <a:schemeClr val="tx1"/>
                </a:solidFill>
              </a:rPr>
              <a:t> </a:t>
            </a:r>
            <a:endParaRPr lang="en-US" i="0" dirty="0">
              <a:solidFill>
                <a:schemeClr val="tx1"/>
              </a:solidFill>
            </a:endParaRPr>
          </a:p>
        </p:txBody>
      </p:sp>
      <p:graphicFrame>
        <p:nvGraphicFramePr>
          <p:cNvPr id="9220" name="Object 4"/>
          <p:cNvGraphicFramePr>
            <a:graphicFrameLocks noChangeAspect="1"/>
          </p:cNvGraphicFramePr>
          <p:nvPr>
            <p:extLst>
              <p:ext uri="{D42A27DB-BD31-4B8C-83A1-F6EECF244321}">
                <p14:modId xmlns:p14="http://schemas.microsoft.com/office/powerpoint/2010/main" val="2726795162"/>
              </p:ext>
            </p:extLst>
          </p:nvPr>
        </p:nvGraphicFramePr>
        <p:xfrm>
          <a:off x="6948488" y="1230500"/>
          <a:ext cx="366712" cy="651478"/>
        </p:xfrm>
        <a:graphic>
          <a:graphicData uri="http://schemas.openxmlformats.org/presentationml/2006/ole">
            <mc:AlternateContent xmlns:mc="http://schemas.openxmlformats.org/markup-compatibility/2006">
              <mc:Choice xmlns:v="urn:schemas-microsoft-com:vml" Requires="v">
                <p:oleObj name="Equation" r:id="rId2" imgW="457200" imgH="825480" progId="Equation.DSMT4">
                  <p:embed/>
                </p:oleObj>
              </mc:Choice>
              <mc:Fallback>
                <p:oleObj name="Equation" r:id="rId2" imgW="457200" imgH="825480" progId="Equation.DSMT4">
                  <p:embed/>
                  <p:pic>
                    <p:nvPicPr>
                      <p:cNvPr id="0" name="Picture 398"/>
                      <p:cNvPicPr>
                        <a:picLocks noChangeAspect="1" noChangeArrowheads="1"/>
                      </p:cNvPicPr>
                      <p:nvPr/>
                    </p:nvPicPr>
                    <p:blipFill>
                      <a:blip r:embed="rId3"/>
                      <a:srcRect/>
                      <a:stretch>
                        <a:fillRect/>
                      </a:stretch>
                    </p:blipFill>
                    <p:spPr bwMode="auto">
                      <a:xfrm>
                        <a:off x="6948488" y="1230500"/>
                        <a:ext cx="366712" cy="651478"/>
                      </a:xfrm>
                      <a:prstGeom prst="rect">
                        <a:avLst/>
                      </a:prstGeom>
                      <a:noFill/>
                    </p:spPr>
                  </p:pic>
                </p:oleObj>
              </mc:Fallback>
            </mc:AlternateContent>
          </a:graphicData>
        </a:graphic>
      </p:graphicFrame>
      <p:graphicFrame>
        <p:nvGraphicFramePr>
          <p:cNvPr id="6147" name="Object 5"/>
          <p:cNvGraphicFramePr>
            <a:graphicFrameLocks noChangeAspect="1"/>
          </p:cNvGraphicFramePr>
          <p:nvPr>
            <p:extLst>
              <p:ext uri="{D42A27DB-BD31-4B8C-83A1-F6EECF244321}">
                <p14:modId xmlns:p14="http://schemas.microsoft.com/office/powerpoint/2010/main" val="1406333025"/>
              </p:ext>
            </p:extLst>
          </p:nvPr>
        </p:nvGraphicFramePr>
        <p:xfrm>
          <a:off x="2438400" y="3886200"/>
          <a:ext cx="2552700" cy="431800"/>
        </p:xfrm>
        <a:graphic>
          <a:graphicData uri="http://schemas.openxmlformats.org/presentationml/2006/ole">
            <mc:AlternateContent xmlns:mc="http://schemas.openxmlformats.org/markup-compatibility/2006">
              <mc:Choice xmlns:v="urn:schemas-microsoft-com:vml" Requires="v">
                <p:oleObj name="Equation" r:id="rId4" imgW="2541600" imgH="420480" progId="Equation.DSMT4">
                  <p:embed/>
                </p:oleObj>
              </mc:Choice>
              <mc:Fallback>
                <p:oleObj name="Equation" r:id="rId4" imgW="2541600" imgH="420480" progId="Equation.DSMT4">
                  <p:embed/>
                  <p:pic>
                    <p:nvPicPr>
                      <p:cNvPr id="0" name="Picture 39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8400" y="3886200"/>
                        <a:ext cx="25527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48" name="Object 4"/>
          <p:cNvGraphicFramePr>
            <a:graphicFrameLocks noChangeAspect="1"/>
          </p:cNvGraphicFramePr>
          <p:nvPr>
            <p:extLst>
              <p:ext uri="{D42A27DB-BD31-4B8C-83A1-F6EECF244321}">
                <p14:modId xmlns:p14="http://schemas.microsoft.com/office/powerpoint/2010/main" val="630641904"/>
              </p:ext>
            </p:extLst>
          </p:nvPr>
        </p:nvGraphicFramePr>
        <p:xfrm>
          <a:off x="5537200" y="4603750"/>
          <a:ext cx="1714500" cy="279400"/>
        </p:xfrm>
        <a:graphic>
          <a:graphicData uri="http://schemas.openxmlformats.org/presentationml/2006/ole">
            <mc:AlternateContent xmlns:mc="http://schemas.openxmlformats.org/markup-compatibility/2006">
              <mc:Choice xmlns:v="urn:schemas-microsoft-com:vml" Requires="v">
                <p:oleObj name="Equation" r:id="rId6" imgW="1700280" imgH="264960" progId="Equation.DSMT4">
                  <p:embed/>
                </p:oleObj>
              </mc:Choice>
              <mc:Fallback>
                <p:oleObj name="Equation" r:id="rId6" imgW="1700280" imgH="264960" progId="Equation.DSMT4">
                  <p:embed/>
                  <p:pic>
                    <p:nvPicPr>
                      <p:cNvPr id="0" name="Picture 40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37200" y="4603750"/>
                        <a:ext cx="17145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2" name="Object 5"/>
          <p:cNvGraphicFramePr>
            <a:graphicFrameLocks noChangeAspect="1"/>
          </p:cNvGraphicFramePr>
          <p:nvPr>
            <p:extLst>
              <p:ext uri="{D42A27DB-BD31-4B8C-83A1-F6EECF244321}">
                <p14:modId xmlns:p14="http://schemas.microsoft.com/office/powerpoint/2010/main" val="2714194042"/>
              </p:ext>
            </p:extLst>
          </p:nvPr>
        </p:nvGraphicFramePr>
        <p:xfrm>
          <a:off x="2576513" y="4359275"/>
          <a:ext cx="2466975" cy="833438"/>
        </p:xfrm>
        <a:graphic>
          <a:graphicData uri="http://schemas.openxmlformats.org/presentationml/2006/ole">
            <mc:AlternateContent xmlns:mc="http://schemas.openxmlformats.org/markup-compatibility/2006">
              <mc:Choice xmlns:v="urn:schemas-microsoft-com:vml" Requires="v">
                <p:oleObj name="Equation" r:id="rId8" imgW="2450880" imgH="825480" progId="Equation.DSMT4">
                  <p:embed/>
                </p:oleObj>
              </mc:Choice>
              <mc:Fallback>
                <p:oleObj name="Equation" r:id="rId8" imgW="2450880" imgH="825480" progId="Equation.DSMT4">
                  <p:embed/>
                  <p:pic>
                    <p:nvPicPr>
                      <p:cNvPr id="0" name="Picture 401"/>
                      <p:cNvPicPr>
                        <a:picLocks noChangeAspect="1" noChangeArrowheads="1"/>
                      </p:cNvPicPr>
                      <p:nvPr/>
                    </p:nvPicPr>
                    <p:blipFill>
                      <a:blip r:embed="rId9"/>
                      <a:srcRect/>
                      <a:stretch>
                        <a:fillRect/>
                      </a:stretch>
                    </p:blipFill>
                    <p:spPr bwMode="auto">
                      <a:xfrm>
                        <a:off x="2576513" y="4359275"/>
                        <a:ext cx="2466975" cy="833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6150" name="Object 6"/>
          <p:cNvGraphicFramePr>
            <a:graphicFrameLocks noChangeAspect="1"/>
          </p:cNvGraphicFramePr>
          <p:nvPr>
            <p:extLst>
              <p:ext uri="{D42A27DB-BD31-4B8C-83A1-F6EECF244321}">
                <p14:modId xmlns:p14="http://schemas.microsoft.com/office/powerpoint/2010/main" val="3405258241"/>
              </p:ext>
            </p:extLst>
          </p:nvPr>
        </p:nvGraphicFramePr>
        <p:xfrm>
          <a:off x="2609850" y="5165725"/>
          <a:ext cx="2185988" cy="833438"/>
        </p:xfrm>
        <a:graphic>
          <a:graphicData uri="http://schemas.openxmlformats.org/presentationml/2006/ole">
            <mc:AlternateContent xmlns:mc="http://schemas.openxmlformats.org/markup-compatibility/2006">
              <mc:Choice xmlns:v="urn:schemas-microsoft-com:vml" Requires="v">
                <p:oleObj name="Equation" r:id="rId10" imgW="2171520" imgH="825480" progId="Equation.DSMT4">
                  <p:embed/>
                </p:oleObj>
              </mc:Choice>
              <mc:Fallback>
                <p:oleObj name="Equation" r:id="rId10" imgW="2171520" imgH="825480" progId="Equation.DSMT4">
                  <p:embed/>
                  <p:pic>
                    <p:nvPicPr>
                      <p:cNvPr id="0" name="Picture 402"/>
                      <p:cNvPicPr>
                        <a:picLocks noChangeAspect="1" noChangeArrowheads="1"/>
                      </p:cNvPicPr>
                      <p:nvPr/>
                    </p:nvPicPr>
                    <p:blipFill>
                      <a:blip r:embed="rId11"/>
                      <a:srcRect/>
                      <a:stretch>
                        <a:fillRect/>
                      </a:stretch>
                    </p:blipFill>
                    <p:spPr bwMode="auto">
                      <a:xfrm>
                        <a:off x="2609850" y="5165725"/>
                        <a:ext cx="2185988" cy="833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9">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9">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14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p:cNvSpPr>
          <p:nvPr>
            <p:ph type="title"/>
          </p:nvPr>
        </p:nvSpPr>
        <p:spPr>
          <a:prstGeom prst="rect">
            <a:avLst/>
          </a:prstGeom>
        </p:spPr>
        <p:txBody>
          <a:bodyPr/>
          <a:lstStyle/>
          <a:p>
            <a:r>
              <a:rPr lang="en-US" sz="3200" dirty="0">
                <a:solidFill>
                  <a:schemeClr val="accent1"/>
                </a:solidFill>
              </a:rPr>
              <a:t>Example 2: Finding Equations of Lines Using the Slope and a Point (cont.)</a:t>
            </a:r>
          </a:p>
        </p:txBody>
      </p:sp>
      <p:graphicFrame>
        <p:nvGraphicFramePr>
          <p:cNvPr id="10245" name="Object 4"/>
          <p:cNvGraphicFramePr>
            <a:graphicFrameLocks noChangeAspect="1"/>
          </p:cNvGraphicFramePr>
          <p:nvPr/>
        </p:nvGraphicFramePr>
        <p:xfrm>
          <a:off x="3276600" y="1790700"/>
          <a:ext cx="914400" cy="336550"/>
        </p:xfrm>
        <a:graphic>
          <a:graphicData uri="http://schemas.openxmlformats.org/presentationml/2006/ole">
            <mc:AlternateContent xmlns:mc="http://schemas.openxmlformats.org/markup-compatibility/2006">
              <mc:Choice xmlns:v="urn:schemas-microsoft-com:vml" Requires="v">
                <p:oleObj name="Equation" r:id="rId2" imgW="457862" imgH="792656" progId="Equation.DSMT4">
                  <p:embed/>
                </p:oleObj>
              </mc:Choice>
              <mc:Fallback>
                <p:oleObj name="Equation" r:id="rId2" imgW="457862" imgH="792656" progId="Equation.DSMT4">
                  <p:embed/>
                  <p:pic>
                    <p:nvPicPr>
                      <p:cNvPr id="0" name="Picture 7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1790700"/>
                        <a:ext cx="914400" cy="336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47" name="Object 6"/>
          <p:cNvGraphicFramePr>
            <a:graphicFrameLocks noChangeAspect="1"/>
          </p:cNvGraphicFramePr>
          <p:nvPr>
            <p:extLst>
              <p:ext uri="{D42A27DB-BD31-4B8C-83A1-F6EECF244321}">
                <p14:modId xmlns:p14="http://schemas.microsoft.com/office/powerpoint/2010/main" val="2469913060"/>
              </p:ext>
            </p:extLst>
          </p:nvPr>
        </p:nvGraphicFramePr>
        <p:xfrm>
          <a:off x="4295775" y="1135063"/>
          <a:ext cx="1689100" cy="812800"/>
        </p:xfrm>
        <a:graphic>
          <a:graphicData uri="http://schemas.openxmlformats.org/presentationml/2006/ole">
            <mc:AlternateContent xmlns:mc="http://schemas.openxmlformats.org/markup-compatibility/2006">
              <mc:Choice xmlns:v="urn:schemas-microsoft-com:vml" Requires="v">
                <p:oleObj name="Equation" r:id="rId4" imgW="1672920" imgH="804240" progId="Equation.DSMT4">
                  <p:embed/>
                </p:oleObj>
              </mc:Choice>
              <mc:Fallback>
                <p:oleObj name="Equation" r:id="rId4" imgW="1672920" imgH="804240" progId="Equation.DSMT4">
                  <p:embed/>
                  <p:pic>
                    <p:nvPicPr>
                      <p:cNvPr id="0" name="Picture 75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5775" y="1135063"/>
                        <a:ext cx="1689100" cy="812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2" name="Object 8"/>
          <p:cNvGraphicFramePr>
            <a:graphicFrameLocks noChangeAspect="1"/>
          </p:cNvGraphicFramePr>
          <p:nvPr>
            <p:extLst>
              <p:ext uri="{D42A27DB-BD31-4B8C-83A1-F6EECF244321}">
                <p14:modId xmlns:p14="http://schemas.microsoft.com/office/powerpoint/2010/main" val="1918889771"/>
              </p:ext>
            </p:extLst>
          </p:nvPr>
        </p:nvGraphicFramePr>
        <p:xfrm>
          <a:off x="3740150" y="3270250"/>
          <a:ext cx="4383088" cy="1385888"/>
        </p:xfrm>
        <a:graphic>
          <a:graphicData uri="http://schemas.openxmlformats.org/presentationml/2006/ole">
            <mc:AlternateContent xmlns:mc="http://schemas.openxmlformats.org/markup-compatibility/2006">
              <mc:Choice xmlns:v="urn:schemas-microsoft-com:vml" Requires="v">
                <p:oleObj name="Equation" r:id="rId6" imgW="4368600" imgH="1371600" progId="Equation.DSMT4">
                  <p:embed/>
                </p:oleObj>
              </mc:Choice>
              <mc:Fallback>
                <p:oleObj name="Equation" r:id="rId6" imgW="4368600" imgH="1371600" progId="Equation.DSMT4">
                  <p:embed/>
                  <p:pic>
                    <p:nvPicPr>
                      <p:cNvPr id="0" name="Picture 760"/>
                      <p:cNvPicPr>
                        <a:picLocks noChangeAspect="1" noChangeArrowheads="1"/>
                      </p:cNvPicPr>
                      <p:nvPr/>
                    </p:nvPicPr>
                    <p:blipFill>
                      <a:blip r:embed="rId7"/>
                      <a:srcRect/>
                      <a:stretch>
                        <a:fillRect/>
                      </a:stretch>
                    </p:blipFill>
                    <p:spPr bwMode="auto">
                      <a:xfrm>
                        <a:off x="3740150" y="3270250"/>
                        <a:ext cx="4383088" cy="13858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3" name="Object 5"/>
          <p:cNvGraphicFramePr>
            <a:graphicFrameLocks noChangeAspect="1"/>
          </p:cNvGraphicFramePr>
          <p:nvPr>
            <p:extLst>
              <p:ext uri="{D42A27DB-BD31-4B8C-83A1-F6EECF244321}">
                <p14:modId xmlns:p14="http://schemas.microsoft.com/office/powerpoint/2010/main" val="1062344736"/>
              </p:ext>
            </p:extLst>
          </p:nvPr>
        </p:nvGraphicFramePr>
        <p:xfrm>
          <a:off x="6159500" y="1441450"/>
          <a:ext cx="2146300" cy="292100"/>
        </p:xfrm>
        <a:graphic>
          <a:graphicData uri="http://schemas.openxmlformats.org/presentationml/2006/ole">
            <mc:AlternateContent xmlns:mc="http://schemas.openxmlformats.org/markup-compatibility/2006">
              <mc:Choice xmlns:v="urn:schemas-microsoft-com:vml" Requires="v">
                <p:oleObj name="Equation" r:id="rId8" imgW="2130120" imgH="283320" progId="Equation.DSMT4">
                  <p:embed/>
                </p:oleObj>
              </mc:Choice>
              <mc:Fallback>
                <p:oleObj name="Equation" r:id="rId8" imgW="2130120" imgH="283320" progId="Equation.DSMT4">
                  <p:embed/>
                  <p:pic>
                    <p:nvPicPr>
                      <p:cNvPr id="0" name="Picture 76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59500" y="1441450"/>
                        <a:ext cx="21463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7174" name="Object 6"/>
          <p:cNvGraphicFramePr>
            <a:graphicFrameLocks noChangeAspect="1"/>
          </p:cNvGraphicFramePr>
          <p:nvPr>
            <p:extLst>
              <p:ext uri="{D42A27DB-BD31-4B8C-83A1-F6EECF244321}">
                <p14:modId xmlns:p14="http://schemas.microsoft.com/office/powerpoint/2010/main" val="3793511075"/>
              </p:ext>
            </p:extLst>
          </p:nvPr>
        </p:nvGraphicFramePr>
        <p:xfrm>
          <a:off x="6159500" y="2711450"/>
          <a:ext cx="1460500" cy="228600"/>
        </p:xfrm>
        <a:graphic>
          <a:graphicData uri="http://schemas.openxmlformats.org/presentationml/2006/ole">
            <mc:AlternateContent xmlns:mc="http://schemas.openxmlformats.org/markup-compatibility/2006">
              <mc:Choice xmlns:v="urn:schemas-microsoft-com:vml" Requires="v">
                <p:oleObj name="Equation" r:id="rId10" imgW="1444320" imgH="219240" progId="Equation.DSMT4">
                  <p:embed/>
                </p:oleObj>
              </mc:Choice>
              <mc:Fallback>
                <p:oleObj name="Equation" r:id="rId10" imgW="1444320" imgH="219240" progId="Equation.DSMT4">
                  <p:embed/>
                  <p:pic>
                    <p:nvPicPr>
                      <p:cNvPr id="0" name="Picture 76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159500" y="2711450"/>
                        <a:ext cx="14605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7175" name="Object 7"/>
          <p:cNvGraphicFramePr>
            <a:graphicFrameLocks noChangeAspect="1"/>
          </p:cNvGraphicFramePr>
          <p:nvPr>
            <p:extLst>
              <p:ext uri="{D42A27DB-BD31-4B8C-83A1-F6EECF244321}">
                <p14:modId xmlns:p14="http://schemas.microsoft.com/office/powerpoint/2010/main" val="1639581506"/>
              </p:ext>
            </p:extLst>
          </p:nvPr>
        </p:nvGraphicFramePr>
        <p:xfrm>
          <a:off x="2738931" y="2063750"/>
          <a:ext cx="2946400" cy="342900"/>
        </p:xfrm>
        <a:graphic>
          <a:graphicData uri="http://schemas.openxmlformats.org/presentationml/2006/ole">
            <mc:AlternateContent xmlns:mc="http://schemas.openxmlformats.org/markup-compatibility/2006">
              <mc:Choice xmlns:v="urn:schemas-microsoft-com:vml" Requires="v">
                <p:oleObj name="Equation" r:id="rId12" imgW="2934720" imgH="329040" progId="Equation.DSMT4">
                  <p:embed/>
                </p:oleObj>
              </mc:Choice>
              <mc:Fallback>
                <p:oleObj name="Equation" r:id="rId12" imgW="2934720" imgH="329040" progId="Equation.DSMT4">
                  <p:embed/>
                  <p:pic>
                    <p:nvPicPr>
                      <p:cNvPr id="0" name="Picture 76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738931" y="2063750"/>
                        <a:ext cx="2946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7176" name="Object 8"/>
          <p:cNvGraphicFramePr>
            <a:graphicFrameLocks noChangeAspect="1"/>
          </p:cNvGraphicFramePr>
          <p:nvPr>
            <p:extLst>
              <p:ext uri="{D42A27DB-BD31-4B8C-83A1-F6EECF244321}">
                <p14:modId xmlns:p14="http://schemas.microsoft.com/office/powerpoint/2010/main" val="1523197334"/>
              </p:ext>
            </p:extLst>
          </p:nvPr>
        </p:nvGraphicFramePr>
        <p:xfrm>
          <a:off x="3642383" y="2597150"/>
          <a:ext cx="1422400" cy="342900"/>
        </p:xfrm>
        <a:graphic>
          <a:graphicData uri="http://schemas.openxmlformats.org/presentationml/2006/ole">
            <mc:AlternateContent xmlns:mc="http://schemas.openxmlformats.org/markup-compatibility/2006">
              <mc:Choice xmlns:v="urn:schemas-microsoft-com:vml" Requires="v">
                <p:oleObj name="Equation" r:id="rId14" imgW="1407960" imgH="329040" progId="Equation.DSMT4">
                  <p:embed/>
                </p:oleObj>
              </mc:Choice>
              <mc:Fallback>
                <p:oleObj name="Equation" r:id="rId14" imgW="1407960" imgH="329040" progId="Equation.DSMT4">
                  <p:embed/>
                  <p:pic>
                    <p:nvPicPr>
                      <p:cNvPr id="0" name="Picture 76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642383" y="2597150"/>
                        <a:ext cx="142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pic>
        <p:nvPicPr>
          <p:cNvPr id="122592" name="Picture 736"/>
          <p:cNvPicPr>
            <a:picLocks noChangeAspect="1" noChangeArrowheads="1"/>
          </p:cNvPicPr>
          <p:nvPr/>
        </p:nvPicPr>
        <p:blipFill>
          <a:blip r:embed="rId16" cstate="print"/>
          <a:srcRect/>
          <a:stretch>
            <a:fillRect/>
          </a:stretch>
        </p:blipFill>
        <p:spPr bwMode="auto">
          <a:xfrm>
            <a:off x="344424" y="2667000"/>
            <a:ext cx="3236976" cy="325182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17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17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25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prstGeom prst="rect">
            <a:avLst/>
          </a:prstGeom>
        </p:spPr>
        <p:txBody>
          <a:bodyPr/>
          <a:lstStyle/>
          <a:p>
            <a:r>
              <a:rPr lang="en-US" sz="3200" dirty="0">
                <a:solidFill>
                  <a:schemeClr val="accent1"/>
                </a:solidFill>
              </a:rPr>
              <a:t>Example 2: Finding Equations of Lines Using the Slope and a Point (cont.)</a:t>
            </a:r>
          </a:p>
        </p:txBody>
      </p:sp>
      <p:sp>
        <p:nvSpPr>
          <p:cNvPr id="6" name="Content Placeholder 5"/>
          <p:cNvSpPr>
            <a:spLocks noGrp="1"/>
          </p:cNvSpPr>
          <p:nvPr>
            <p:ph idx="1"/>
          </p:nvPr>
        </p:nvSpPr>
        <p:spPr>
          <a:xfrm>
            <a:off x="457200" y="1050022"/>
            <a:ext cx="8229600" cy="1815882"/>
          </a:xfrm>
        </p:spPr>
        <p:txBody>
          <a:bodyPr>
            <a:spAutoFit/>
          </a:bodyPr>
          <a:lstStyle/>
          <a:p>
            <a:r>
              <a:rPr lang="en-US" dirty="0">
                <a:latin typeface="Calibri" pitchFamily="34" charset="0"/>
              </a:rPr>
              <a:t>With a negative slope, either the rise is negative and the run is positive, or the rise is positive and the run is negative.  In either case, as the previous figure and the following figure illustrate, the line is the same.</a:t>
            </a:r>
            <a:endParaRPr lang="en-US" dirty="0"/>
          </a:p>
        </p:txBody>
      </p:sp>
      <p:sp>
        <p:nvSpPr>
          <p:cNvPr id="11267" name="Rectangle 3"/>
          <p:cNvSpPr>
            <a:spLocks/>
          </p:cNvSpPr>
          <p:nvPr/>
        </p:nvSpPr>
        <p:spPr bwMode="auto">
          <a:xfrm>
            <a:off x="533400" y="1854200"/>
            <a:ext cx="8229600" cy="4724400"/>
          </a:xfrm>
          <a:prstGeom prst="rect">
            <a:avLst/>
          </a:prstGeom>
          <a:noFill/>
          <a:ln w="9525">
            <a:noFill/>
            <a:miter lim="800000"/>
            <a:headEnd/>
            <a:tailEnd/>
          </a:ln>
        </p:spPr>
        <p:txBody>
          <a:bodyPr/>
          <a:lstStyle/>
          <a:p>
            <a:pPr algn="just" eaLnBrk="0" hangingPunct="0">
              <a:lnSpc>
                <a:spcPct val="90000"/>
              </a:lnSpc>
              <a:spcBef>
                <a:spcPct val="20000"/>
              </a:spcBef>
              <a:buFont typeface="Courier New" pitchFamily="49" charset="0"/>
              <a:buNone/>
            </a:pPr>
            <a:endParaRPr lang="en-US" sz="2800" i="1" dirty="0">
              <a:latin typeface="Calibri" pitchFamily="34" charset="0"/>
            </a:endParaRPr>
          </a:p>
        </p:txBody>
      </p:sp>
      <p:graphicFrame>
        <p:nvGraphicFramePr>
          <p:cNvPr id="11269" name="Object 5"/>
          <p:cNvGraphicFramePr>
            <a:graphicFrameLocks noChangeAspect="1"/>
          </p:cNvGraphicFramePr>
          <p:nvPr>
            <p:extLst>
              <p:ext uri="{D42A27DB-BD31-4B8C-83A1-F6EECF244321}">
                <p14:modId xmlns:p14="http://schemas.microsoft.com/office/powerpoint/2010/main" val="3213428983"/>
              </p:ext>
            </p:extLst>
          </p:nvPr>
        </p:nvGraphicFramePr>
        <p:xfrm>
          <a:off x="3905250" y="3321050"/>
          <a:ext cx="4203700" cy="1384300"/>
        </p:xfrm>
        <a:graphic>
          <a:graphicData uri="http://schemas.openxmlformats.org/presentationml/2006/ole">
            <mc:AlternateContent xmlns:mc="http://schemas.openxmlformats.org/markup-compatibility/2006">
              <mc:Choice xmlns:v="urn:schemas-microsoft-com:vml" Requires="v">
                <p:oleObj name="Equation" r:id="rId2" imgW="4187160" imgH="1371240" progId="Equation.DSMT4">
                  <p:embed/>
                </p:oleObj>
              </mc:Choice>
              <mc:Fallback>
                <p:oleObj name="Equation" r:id="rId2" imgW="4187160" imgH="1371240" progId="Equation.DSMT4">
                  <p:embed/>
                  <p:pic>
                    <p:nvPicPr>
                      <p:cNvPr id="0" name="Picture 7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5250" y="3321050"/>
                        <a:ext cx="4203700" cy="1384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8890" name="Picture 698"/>
          <p:cNvPicPr>
            <a:picLocks noChangeAspect="1" noChangeArrowheads="1"/>
          </p:cNvPicPr>
          <p:nvPr/>
        </p:nvPicPr>
        <p:blipFill>
          <a:blip r:embed="rId4" cstate="print"/>
          <a:srcRect/>
          <a:stretch>
            <a:fillRect/>
          </a:stretch>
        </p:blipFill>
        <p:spPr bwMode="auto">
          <a:xfrm>
            <a:off x="609600" y="2895599"/>
            <a:ext cx="3017520" cy="303809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p:cNvSpPr>
          <p:nvPr>
            <p:ph type="title"/>
          </p:nvPr>
        </p:nvSpPr>
        <p:spPr>
          <a:prstGeom prst="rect">
            <a:avLst/>
          </a:prstGeom>
        </p:spPr>
        <p:txBody>
          <a:bodyPr/>
          <a:lstStyle/>
          <a:p>
            <a:pPr marL="533400" indent="-533400" eaLnBrk="0" hangingPunct="0">
              <a:tabLst>
                <a:tab pos="457200" algn="l"/>
              </a:tabLst>
            </a:pPr>
            <a:r>
              <a:rPr lang="en-US" dirty="0">
                <a:solidFill>
                  <a:schemeClr val="accent1"/>
                </a:solidFill>
                <a:latin typeface="Calibri" pitchFamily="34" charset="0"/>
              </a:rPr>
              <a:t>Procedure: Finding the Equation of a Line Given Two Points</a:t>
            </a:r>
            <a:r>
              <a:rPr lang="en-US" i="1" dirty="0">
                <a:solidFill>
                  <a:schemeClr val="accent1"/>
                </a:solidFill>
                <a:latin typeface="Calibri" pitchFamily="34" charset="0"/>
              </a:rPr>
              <a:t> </a:t>
            </a:r>
          </a:p>
        </p:txBody>
      </p:sp>
      <p:sp>
        <p:nvSpPr>
          <p:cNvPr id="6" name="Content Placeholder 5"/>
          <p:cNvSpPr>
            <a:spLocks noGrp="1"/>
          </p:cNvSpPr>
          <p:nvPr>
            <p:ph idx="1"/>
          </p:nvPr>
        </p:nvSpPr>
        <p:spPr>
          <a:xfrm>
            <a:off x="457200" y="1280160"/>
            <a:ext cx="8229600" cy="3453253"/>
          </a:xfrm>
          <a:solidFill>
            <a:srgbClr val="FFFFCC"/>
          </a:solidFill>
          <a:ln w="28575">
            <a:solidFill>
              <a:srgbClr val="000000"/>
            </a:solidFill>
          </a:ln>
        </p:spPr>
        <p:txBody>
          <a:bodyPr>
            <a:spAutoFit/>
          </a:bodyPr>
          <a:lstStyle/>
          <a:p>
            <a:pPr marL="533400" indent="-533400" algn="just" eaLnBrk="0" hangingPunct="0">
              <a:tabLst>
                <a:tab pos="457200" algn="l"/>
              </a:tabLst>
            </a:pPr>
            <a:r>
              <a:rPr lang="en-US" dirty="0">
                <a:solidFill>
                  <a:srgbClr val="000000"/>
                </a:solidFill>
                <a:latin typeface="Calibri" pitchFamily="34" charset="0"/>
              </a:rPr>
              <a:t>To find the equation of a line given two points on the </a:t>
            </a:r>
          </a:p>
          <a:p>
            <a:pPr marL="533400" indent="-533400" algn="just" eaLnBrk="0" hangingPunct="0">
              <a:tabLst>
                <a:tab pos="457200" algn="l"/>
              </a:tabLst>
            </a:pPr>
            <a:r>
              <a:rPr lang="en-US" dirty="0">
                <a:solidFill>
                  <a:srgbClr val="000000"/>
                </a:solidFill>
                <a:latin typeface="Calibri" pitchFamily="34" charset="0"/>
              </a:rPr>
              <a:t>line: </a:t>
            </a:r>
          </a:p>
          <a:p>
            <a:pPr algn="just" eaLnBrk="0" hangingPunct="0">
              <a:tabLst>
                <a:tab pos="457200" algn="l"/>
              </a:tabLst>
            </a:pPr>
            <a:r>
              <a:rPr lang="en-US" b="1" dirty="0">
                <a:solidFill>
                  <a:srgbClr val="000000"/>
                </a:solidFill>
                <a:latin typeface="Calibri" pitchFamily="34" charset="0"/>
              </a:rPr>
              <a:t>1.	</a:t>
            </a:r>
            <a:r>
              <a:rPr lang="en-US" dirty="0">
                <a:solidFill>
                  <a:srgbClr val="000000"/>
                </a:solidFill>
                <a:latin typeface="Calibri" pitchFamily="34" charset="0"/>
              </a:rPr>
              <a:t>Use the formula                      (where </a:t>
            </a:r>
            <a:r>
              <a:rPr lang="en-US" i="1" dirty="0">
                <a:solidFill>
                  <a:srgbClr val="000000"/>
                </a:solidFill>
                <a:latin typeface="Calibri" pitchFamily="34" charset="0"/>
              </a:rPr>
              <a:t>x</a:t>
            </a:r>
            <a:r>
              <a:rPr lang="en-US" baseline="-25000" dirty="0">
                <a:solidFill>
                  <a:srgbClr val="000000"/>
                </a:solidFill>
                <a:latin typeface="Calibri" pitchFamily="34" charset="0"/>
              </a:rPr>
              <a:t>2</a:t>
            </a:r>
            <a:r>
              <a:rPr lang="en-US" dirty="0">
                <a:solidFill>
                  <a:srgbClr val="000000"/>
                </a:solidFill>
                <a:latin typeface="Calibri" pitchFamily="34" charset="0"/>
              </a:rPr>
              <a:t> </a:t>
            </a:r>
            <a:r>
              <a:rPr lang="en-US" dirty="0">
                <a:solidFill>
                  <a:srgbClr val="000000"/>
                </a:solidFill>
                <a:latin typeface="Times New Roman"/>
                <a:cs typeface="Symbol" charset="2"/>
              </a:rPr>
              <a:t>≠</a:t>
            </a:r>
            <a:r>
              <a:rPr lang="en-US" dirty="0">
                <a:solidFill>
                  <a:srgbClr val="000000"/>
                </a:solidFill>
                <a:latin typeface="Calibri" pitchFamily="34" charset="0"/>
              </a:rPr>
              <a:t> </a:t>
            </a:r>
            <a:r>
              <a:rPr lang="en-US" i="1" dirty="0">
                <a:solidFill>
                  <a:srgbClr val="000000"/>
                </a:solidFill>
                <a:latin typeface="Calibri" pitchFamily="34" charset="0"/>
              </a:rPr>
              <a:t>x</a:t>
            </a:r>
            <a:r>
              <a:rPr lang="en-US" baseline="-25000" dirty="0">
                <a:solidFill>
                  <a:srgbClr val="000000"/>
                </a:solidFill>
                <a:latin typeface="Calibri" pitchFamily="34" charset="0"/>
              </a:rPr>
              <a:t>1</a:t>
            </a:r>
            <a:r>
              <a:rPr lang="en-US" dirty="0">
                <a:solidFill>
                  <a:srgbClr val="000000"/>
                </a:solidFill>
                <a:latin typeface="Calibri" pitchFamily="34" charset="0"/>
              </a:rPr>
              <a:t>) to find  </a:t>
            </a:r>
            <a:br>
              <a:rPr lang="en-US" dirty="0">
                <a:solidFill>
                  <a:srgbClr val="000000"/>
                </a:solidFill>
                <a:latin typeface="Calibri" pitchFamily="34" charset="0"/>
              </a:rPr>
            </a:br>
            <a:r>
              <a:rPr lang="en-US" dirty="0">
                <a:solidFill>
                  <a:srgbClr val="000000"/>
                </a:solidFill>
                <a:latin typeface="Calibri" pitchFamily="34" charset="0"/>
              </a:rPr>
              <a:t>	the slope. </a:t>
            </a:r>
          </a:p>
          <a:p>
            <a:pPr algn="just" eaLnBrk="0" hangingPunct="0">
              <a:tabLst>
                <a:tab pos="457200" algn="l"/>
              </a:tabLst>
            </a:pPr>
            <a:r>
              <a:rPr lang="en-US" b="1" dirty="0">
                <a:solidFill>
                  <a:srgbClr val="000000"/>
                </a:solidFill>
                <a:latin typeface="Calibri" pitchFamily="34" charset="0"/>
              </a:rPr>
              <a:t>2.	</a:t>
            </a:r>
            <a:r>
              <a:rPr lang="en-US" dirty="0">
                <a:solidFill>
                  <a:srgbClr val="000000"/>
                </a:solidFill>
                <a:latin typeface="Calibri" pitchFamily="34" charset="0"/>
              </a:rPr>
              <a:t>Use this slope, </a:t>
            </a:r>
            <a:r>
              <a:rPr lang="en-US" i="1" dirty="0">
                <a:solidFill>
                  <a:srgbClr val="000000"/>
                </a:solidFill>
                <a:latin typeface="Calibri" pitchFamily="34" charset="0"/>
              </a:rPr>
              <a:t>m</a:t>
            </a:r>
            <a:r>
              <a:rPr lang="en-US" dirty="0">
                <a:solidFill>
                  <a:srgbClr val="000000"/>
                </a:solidFill>
                <a:latin typeface="Calibri" pitchFamily="34" charset="0"/>
              </a:rPr>
              <a:t>, and either point in the </a:t>
            </a:r>
          </a:p>
          <a:p>
            <a:pPr marL="533400" indent="-533400" algn="just" eaLnBrk="0" hangingPunct="0">
              <a:tabLst>
                <a:tab pos="457200" algn="l"/>
              </a:tabLst>
            </a:pPr>
            <a:r>
              <a:rPr lang="en-US" dirty="0">
                <a:solidFill>
                  <a:srgbClr val="000000"/>
                </a:solidFill>
                <a:latin typeface="Calibri" pitchFamily="34" charset="0"/>
              </a:rPr>
              <a:t>	point-slope formula                               </a:t>
            </a:r>
            <a:r>
              <a:rPr lang="en-US" b="1" dirty="0">
                <a:solidFill>
                  <a:srgbClr val="000000"/>
                </a:solidFill>
                <a:latin typeface="Calibri" pitchFamily="34" charset="0"/>
              </a:rPr>
              <a:t>    </a:t>
            </a:r>
            <a:r>
              <a:rPr lang="en-US" dirty="0">
                <a:solidFill>
                  <a:srgbClr val="000000"/>
                </a:solidFill>
                <a:latin typeface="Calibri" pitchFamily="34" charset="0"/>
              </a:rPr>
              <a:t>to find the </a:t>
            </a:r>
          </a:p>
          <a:p>
            <a:pPr marL="533400" indent="-533400" algn="just" eaLnBrk="0" hangingPunct="0">
              <a:spcBef>
                <a:spcPts val="0"/>
              </a:spcBef>
              <a:tabLst>
                <a:tab pos="457200" algn="l"/>
              </a:tabLst>
            </a:pPr>
            <a:r>
              <a:rPr lang="en-US" dirty="0">
                <a:solidFill>
                  <a:srgbClr val="000000"/>
                </a:solidFill>
                <a:latin typeface="Calibri" pitchFamily="34" charset="0"/>
              </a:rPr>
              <a:t>	equation.</a:t>
            </a:r>
            <a:r>
              <a:rPr lang="en-US" i="1" dirty="0">
                <a:solidFill>
                  <a:srgbClr val="000000"/>
                </a:solidFill>
                <a:latin typeface="Calibri" pitchFamily="34" charset="0"/>
              </a:rPr>
              <a:t> </a:t>
            </a:r>
            <a:endParaRPr lang="en-US" dirty="0"/>
          </a:p>
        </p:txBody>
      </p:sp>
      <p:graphicFrame>
        <p:nvGraphicFramePr>
          <p:cNvPr id="12292" name="Object 5"/>
          <p:cNvGraphicFramePr>
            <a:graphicFrameLocks noChangeAspect="1"/>
          </p:cNvGraphicFramePr>
          <p:nvPr>
            <p:extLst>
              <p:ext uri="{D42A27DB-BD31-4B8C-83A1-F6EECF244321}">
                <p14:modId xmlns:p14="http://schemas.microsoft.com/office/powerpoint/2010/main" val="2339447045"/>
              </p:ext>
            </p:extLst>
          </p:nvPr>
        </p:nvGraphicFramePr>
        <p:xfrm>
          <a:off x="3472927" y="2058297"/>
          <a:ext cx="1638300" cy="1054100"/>
        </p:xfrm>
        <a:graphic>
          <a:graphicData uri="http://schemas.openxmlformats.org/presentationml/2006/ole">
            <mc:AlternateContent xmlns:mc="http://schemas.openxmlformats.org/markup-compatibility/2006">
              <mc:Choice xmlns:v="urn:schemas-microsoft-com:vml" Requires="v">
                <p:oleObj name="Equation" r:id="rId2" imgW="1627200" imgH="1042200" progId="Equation.DSMT4">
                  <p:embed/>
                </p:oleObj>
              </mc:Choice>
              <mc:Fallback>
                <p:oleObj name="Equation" r:id="rId2" imgW="1627200" imgH="1042200" progId="Equation.DSMT4">
                  <p:embed/>
                  <p:pic>
                    <p:nvPicPr>
                      <p:cNvPr id="0" name="Picture 37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2927" y="2058297"/>
                        <a:ext cx="1638300" cy="1054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293" name="Object 6"/>
          <p:cNvGraphicFramePr>
            <a:graphicFrameLocks noChangeAspect="1"/>
          </p:cNvGraphicFramePr>
          <p:nvPr>
            <p:extLst>
              <p:ext uri="{D42A27DB-BD31-4B8C-83A1-F6EECF244321}">
                <p14:modId xmlns:p14="http://schemas.microsoft.com/office/powerpoint/2010/main" val="1987112569"/>
              </p:ext>
            </p:extLst>
          </p:nvPr>
        </p:nvGraphicFramePr>
        <p:xfrm>
          <a:off x="4057127" y="3710885"/>
          <a:ext cx="2527300" cy="596900"/>
        </p:xfrm>
        <a:graphic>
          <a:graphicData uri="http://schemas.openxmlformats.org/presentationml/2006/ole">
            <mc:AlternateContent xmlns:mc="http://schemas.openxmlformats.org/markup-compatibility/2006">
              <mc:Choice xmlns:v="urn:schemas-microsoft-com:vml" Requires="v">
                <p:oleObj name="Equation" r:id="rId4" imgW="2514240" imgH="585000" progId="Equation.DSMT4">
                  <p:embed/>
                </p:oleObj>
              </mc:Choice>
              <mc:Fallback>
                <p:oleObj name="Equation" r:id="rId4" imgW="2514240" imgH="585000" progId="Equation.DSMT4">
                  <p:embed/>
                  <p:pic>
                    <p:nvPicPr>
                      <p:cNvPr id="0" name="Picture 37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57127" y="3710885"/>
                        <a:ext cx="2527300" cy="596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3: </a:t>
            </a:r>
            <a:r>
              <a:rPr lang="en-US" dirty="0">
                <a:solidFill>
                  <a:schemeClr val="accent1"/>
                </a:solidFill>
              </a:rPr>
              <a:t>Finding Equations Given Two Points</a:t>
            </a:r>
            <a:endParaRPr lang="en-US" sz="3200" dirty="0">
              <a:solidFill>
                <a:schemeClr val="accent1"/>
              </a:solidFill>
            </a:endParaRPr>
          </a:p>
        </p:txBody>
      </p:sp>
      <p:sp>
        <p:nvSpPr>
          <p:cNvPr id="10245" name="Rectangle 3"/>
          <p:cNvSpPr>
            <a:spLocks noGrp="1"/>
          </p:cNvSpPr>
          <p:nvPr>
            <p:ph idx="1"/>
          </p:nvPr>
        </p:nvSpPr>
        <p:spPr>
          <a:prstGeom prst="rect">
            <a:avLst/>
          </a:prstGeom>
        </p:spPr>
        <p:txBody>
          <a:bodyPr/>
          <a:lstStyle/>
          <a:p>
            <a:pPr marL="533400" indent="-533400" algn="just">
              <a:buFont typeface="Courier New" pitchFamily="49" charset="0"/>
              <a:buNone/>
            </a:pPr>
            <a:r>
              <a:rPr lang="en-US" i="0" dirty="0">
                <a:solidFill>
                  <a:schemeClr val="tx1"/>
                </a:solidFill>
              </a:rPr>
              <a:t>Find the equation of the line containing the two points </a:t>
            </a:r>
          </a:p>
          <a:p>
            <a:pPr marL="533400" indent="-533400" algn="just">
              <a:lnSpc>
                <a:spcPct val="200000"/>
              </a:lnSpc>
              <a:spcBef>
                <a:spcPts val="1800"/>
              </a:spcBef>
              <a:buFont typeface="Courier New" pitchFamily="49" charset="0"/>
              <a:buNone/>
            </a:pPr>
            <a:r>
              <a:rPr lang="en-US" b="1" i="0" dirty="0">
                <a:solidFill>
                  <a:schemeClr val="tx1"/>
                </a:solidFill>
              </a:rPr>
              <a:t>Solution </a:t>
            </a:r>
          </a:p>
          <a:p>
            <a:pPr indent="-533400" algn="just">
              <a:spcBef>
                <a:spcPts val="0"/>
              </a:spcBef>
              <a:buFont typeface="Courier New" pitchFamily="49" charset="0"/>
              <a:buNone/>
            </a:pPr>
            <a:r>
              <a:rPr lang="en-US" i="0" dirty="0">
                <a:solidFill>
                  <a:schemeClr val="tx1"/>
                </a:solidFill>
              </a:rPr>
              <a:t>First, find the slope.</a:t>
            </a:r>
            <a:r>
              <a:rPr lang="en-US" dirty="0">
                <a:solidFill>
                  <a:schemeClr val="tx1"/>
                </a:solidFill>
              </a:rPr>
              <a:t> </a:t>
            </a:r>
          </a:p>
        </p:txBody>
      </p:sp>
      <p:graphicFrame>
        <p:nvGraphicFramePr>
          <p:cNvPr id="13316" name="Object 4"/>
          <p:cNvGraphicFramePr>
            <a:graphicFrameLocks noChangeAspect="1"/>
          </p:cNvGraphicFramePr>
          <p:nvPr>
            <p:extLst>
              <p:ext uri="{D42A27DB-BD31-4B8C-83A1-F6EECF244321}">
                <p14:modId xmlns:p14="http://schemas.microsoft.com/office/powerpoint/2010/main" val="921843419"/>
              </p:ext>
            </p:extLst>
          </p:nvPr>
        </p:nvGraphicFramePr>
        <p:xfrm>
          <a:off x="539750" y="1708150"/>
          <a:ext cx="2565400" cy="533400"/>
        </p:xfrm>
        <a:graphic>
          <a:graphicData uri="http://schemas.openxmlformats.org/presentationml/2006/ole">
            <mc:AlternateContent xmlns:mc="http://schemas.openxmlformats.org/markup-compatibility/2006">
              <mc:Choice xmlns:v="urn:schemas-microsoft-com:vml" Requires="v">
                <p:oleObj name="Equation" r:id="rId2" imgW="2550600" imgH="520920" progId="Equation.DSMT4">
                  <p:embed/>
                </p:oleObj>
              </mc:Choice>
              <mc:Fallback>
                <p:oleObj name="Equation" r:id="rId2" imgW="2550600" imgH="520920" progId="Equation.DSMT4">
                  <p:embed/>
                  <p:pic>
                    <p:nvPicPr>
                      <p:cNvPr id="0" name="Picture 39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1708150"/>
                        <a:ext cx="2565400" cy="533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43" name="Object 5"/>
          <p:cNvGraphicFramePr>
            <a:graphicFrameLocks noChangeAspect="1"/>
          </p:cNvGraphicFramePr>
          <p:nvPr>
            <p:extLst>
              <p:ext uri="{D42A27DB-BD31-4B8C-83A1-F6EECF244321}">
                <p14:modId xmlns:p14="http://schemas.microsoft.com/office/powerpoint/2010/main" val="772830020"/>
              </p:ext>
            </p:extLst>
          </p:nvPr>
        </p:nvGraphicFramePr>
        <p:xfrm>
          <a:off x="2362200" y="3263900"/>
          <a:ext cx="1587500" cy="1054100"/>
        </p:xfrm>
        <a:graphic>
          <a:graphicData uri="http://schemas.openxmlformats.org/presentationml/2006/ole">
            <mc:AlternateContent xmlns:mc="http://schemas.openxmlformats.org/markup-compatibility/2006">
              <mc:Choice xmlns:v="urn:schemas-microsoft-com:vml" Requires="v">
                <p:oleObj name="Equation" r:id="rId4" imgW="1572480" imgH="1042200" progId="Equation.DSMT4">
                  <p:embed/>
                </p:oleObj>
              </mc:Choice>
              <mc:Fallback>
                <p:oleObj name="Equation" r:id="rId4" imgW="1572480" imgH="1042200" progId="Equation.DSMT4">
                  <p:embed/>
                  <p:pic>
                    <p:nvPicPr>
                      <p:cNvPr id="0" name="Picture 39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2200" y="3263900"/>
                        <a:ext cx="1587500" cy="1054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3"/>
          <p:cNvSpPr txBox="1">
            <a:spLocks/>
          </p:cNvSpPr>
          <p:nvPr/>
        </p:nvSpPr>
        <p:spPr>
          <a:xfrm>
            <a:off x="457200" y="4371913"/>
            <a:ext cx="8229600" cy="1547090"/>
          </a:xfrm>
          <a:prstGeom prst="rect">
            <a:avLst/>
          </a:prstGeom>
        </p:spPr>
        <p:txBody>
          <a:bodyPr>
            <a:spAutoFit/>
          </a:bodyPr>
          <a:lstStyle/>
          <a:p>
            <a:pPr marR="0" lvl="0" algn="just" defTabSz="914400" rtl="0" eaLnBrk="1" fontAlgn="auto" latinLnBrk="0" hangingPunct="1">
              <a:lnSpc>
                <a:spcPts val="2500"/>
              </a:lnSpc>
              <a:spcBef>
                <a:spcPct val="20000"/>
              </a:spcBef>
              <a:spcAft>
                <a:spcPts val="0"/>
              </a:spcAft>
              <a:buClrTx/>
              <a:buSzTx/>
              <a:buFont typeface="Courier New" pitchFamily="49" charset="0"/>
              <a:buNone/>
              <a:tabLst/>
              <a:defRPr/>
            </a:pPr>
            <a:r>
              <a:rPr kumimoji="0" lang="en-US" sz="2800" b="0" i="0" u="none" strike="noStrike" kern="1200" cap="none" spc="0" normalizeH="0" baseline="0" noProof="0" dirty="0">
                <a:ln>
                  <a:noFill/>
                </a:ln>
                <a:solidFill>
                  <a:schemeClr val="tx1"/>
                </a:solidFill>
                <a:effectLst/>
                <a:uLnTx/>
                <a:uFillTx/>
                <a:latin typeface="+mn-lt"/>
                <a:ea typeface="+mn-ea"/>
                <a:cs typeface="+mn-cs"/>
              </a:rPr>
              <a:t>Now, use one of the given points and the point-slope </a:t>
            </a:r>
          </a:p>
          <a:p>
            <a:pPr marR="0" lvl="0" algn="just" defTabSz="914400" rtl="0" eaLnBrk="1" fontAlgn="auto" latinLnBrk="0" hangingPunct="1">
              <a:lnSpc>
                <a:spcPts val="2500"/>
              </a:lnSpc>
              <a:spcBef>
                <a:spcPct val="20000"/>
              </a:spcBef>
              <a:spcAft>
                <a:spcPts val="0"/>
              </a:spcAft>
              <a:buClrTx/>
              <a:buSzTx/>
              <a:buFont typeface="Courier New" pitchFamily="49" charset="0"/>
              <a:buNone/>
              <a:tabLst/>
              <a:defRPr/>
            </a:pPr>
            <a:r>
              <a:rPr kumimoji="0" lang="en-US" sz="2800" b="0" i="0" u="none" strike="noStrike" kern="1200" cap="none" spc="0" normalizeH="0" baseline="0" noProof="0" dirty="0">
                <a:ln>
                  <a:noFill/>
                </a:ln>
                <a:solidFill>
                  <a:schemeClr val="tx1"/>
                </a:solidFill>
                <a:effectLst/>
                <a:uLnTx/>
                <a:uFillTx/>
                <a:latin typeface="+mn-lt"/>
                <a:ea typeface="+mn-ea"/>
                <a:cs typeface="+mn-cs"/>
              </a:rPr>
              <a:t>form for the equation of a line.  (</a:t>
            </a:r>
            <a:r>
              <a:rPr kumimoji="0" lang="en-US" sz="2800" b="1" i="0" u="none" strike="noStrike" kern="1200" cap="none" spc="0" normalizeH="0" baseline="0" noProof="0" dirty="0">
                <a:ln>
                  <a:noFill/>
                </a:ln>
                <a:solidFill>
                  <a:schemeClr val="tx1"/>
                </a:solidFill>
                <a:effectLst/>
                <a:uLnTx/>
                <a:uFillTx/>
                <a:latin typeface="+mn-lt"/>
                <a:ea typeface="+mn-ea"/>
                <a:cs typeface="+mn-cs"/>
              </a:rPr>
              <a:t>Note: </a:t>
            </a:r>
            <a:r>
              <a:rPr kumimoji="0" lang="en-US" sz="2800" b="0" i="0" u="none" strike="noStrike" kern="1200" cap="none" spc="0" normalizeH="0" baseline="0" noProof="0" dirty="0">
                <a:ln>
                  <a:noFill/>
                </a:ln>
                <a:solidFill>
                  <a:schemeClr val="tx1"/>
                </a:solidFill>
                <a:effectLst/>
                <a:uLnTx/>
                <a:uFillTx/>
                <a:latin typeface="+mn-lt"/>
                <a:ea typeface="+mn-ea"/>
                <a:cs typeface="+mn-cs"/>
              </a:rPr>
              <a:t>(</a:t>
            </a:r>
            <a:r>
              <a:rPr kumimoji="0" lang="en-US" sz="2800" b="0" i="0" u="none" strike="noStrike" kern="1200" cap="none" spc="0" normalizeH="0" baseline="0" noProof="0" dirty="0">
                <a:ln>
                  <a:noFill/>
                </a:ln>
                <a:solidFill>
                  <a:schemeClr val="tx1"/>
                </a:solidFill>
                <a:effectLst/>
                <a:uLnTx/>
                <a:uFillTx/>
                <a:latin typeface="Symbol" pitchFamily="18" charset="2"/>
                <a:ea typeface="+mn-ea"/>
                <a:cs typeface="+mn-cs"/>
              </a:rPr>
              <a:t>-</a:t>
            </a:r>
            <a:r>
              <a:rPr kumimoji="0" lang="en-US" sz="2800" b="0" i="0" u="none" strike="noStrike" kern="1200" cap="none" spc="0" normalizeH="0" baseline="0" noProof="0" dirty="0">
                <a:ln>
                  <a:noFill/>
                </a:ln>
                <a:solidFill>
                  <a:schemeClr val="tx1"/>
                </a:solidFill>
                <a:effectLst/>
                <a:uLnTx/>
                <a:uFillTx/>
                <a:latin typeface="+mn-lt"/>
                <a:ea typeface="+mn-ea"/>
                <a:cs typeface="+mn-cs"/>
              </a:rPr>
              <a:t>1, 2) and </a:t>
            </a:r>
          </a:p>
          <a:p>
            <a:pPr lvl="0" algn="just">
              <a:lnSpc>
                <a:spcPts val="2500"/>
              </a:lnSpc>
              <a:spcBef>
                <a:spcPct val="20000"/>
              </a:spcBef>
              <a:defRPr/>
            </a:pPr>
            <a:r>
              <a:rPr kumimoji="0" lang="en-US" sz="2800" b="0" i="0" u="none" strike="noStrike" kern="1200" cap="none" spc="0" normalizeH="0" baseline="0" noProof="0" dirty="0">
                <a:ln>
                  <a:noFill/>
                </a:ln>
                <a:solidFill>
                  <a:schemeClr val="tx1"/>
                </a:solidFill>
                <a:effectLst/>
                <a:uLnTx/>
                <a:uFillTx/>
                <a:latin typeface="+mn-lt"/>
                <a:ea typeface="+mn-ea"/>
                <a:cs typeface="+mn-cs"/>
              </a:rPr>
              <a:t>(4, </a:t>
            </a:r>
            <a:r>
              <a:rPr kumimoji="0" lang="en-US" sz="2800" b="0" i="0" u="none" strike="noStrike" kern="1200" cap="none" spc="0" normalizeH="0" baseline="0" noProof="0" dirty="0">
                <a:ln>
                  <a:noFill/>
                </a:ln>
                <a:solidFill>
                  <a:schemeClr val="tx1"/>
                </a:solidFill>
                <a:effectLst/>
                <a:uLnTx/>
                <a:uFillTx/>
                <a:latin typeface="Symbol" pitchFamily="18" charset="2"/>
                <a:ea typeface="+mn-ea"/>
                <a:cs typeface="+mn-cs"/>
              </a:rPr>
              <a:t>-</a:t>
            </a:r>
            <a:r>
              <a:rPr kumimoji="0" lang="en-US" sz="2800" b="0" i="0" u="none" strike="noStrike" kern="1200" cap="none" spc="0" normalizeH="0" baseline="0" noProof="0" dirty="0">
                <a:ln>
                  <a:noFill/>
                </a:ln>
                <a:solidFill>
                  <a:schemeClr val="tx1"/>
                </a:solidFill>
                <a:effectLst/>
                <a:uLnTx/>
                <a:uFillTx/>
                <a:latin typeface="+mn-lt"/>
                <a:ea typeface="+mn-ea"/>
                <a:cs typeface="+mn-cs"/>
              </a:rPr>
              <a:t>2) </a:t>
            </a:r>
            <a:r>
              <a:rPr lang="en-US" sz="2800" dirty="0"/>
              <a:t>are shown to illustrate that either point may be used.)</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0244" name="Object 4"/>
          <p:cNvGraphicFramePr>
            <a:graphicFrameLocks noChangeAspect="1"/>
          </p:cNvGraphicFramePr>
          <p:nvPr>
            <p:extLst>
              <p:ext uri="{D42A27DB-BD31-4B8C-83A1-F6EECF244321}">
                <p14:modId xmlns:p14="http://schemas.microsoft.com/office/powerpoint/2010/main" val="3350944972"/>
              </p:ext>
            </p:extLst>
          </p:nvPr>
        </p:nvGraphicFramePr>
        <p:xfrm>
          <a:off x="4038600" y="3244850"/>
          <a:ext cx="1435100" cy="1092200"/>
        </p:xfrm>
        <a:graphic>
          <a:graphicData uri="http://schemas.openxmlformats.org/presentationml/2006/ole">
            <mc:AlternateContent xmlns:mc="http://schemas.openxmlformats.org/markup-compatibility/2006">
              <mc:Choice xmlns:v="urn:schemas-microsoft-com:vml" Requires="v">
                <p:oleObj name="Equation" r:id="rId6" imgW="1425960" imgH="1078560" progId="Equation.DSMT4">
                  <p:embed/>
                </p:oleObj>
              </mc:Choice>
              <mc:Fallback>
                <p:oleObj name="Equation" r:id="rId6" imgW="1425960" imgH="1078560" progId="Equation.DSMT4">
                  <p:embed/>
                  <p:pic>
                    <p:nvPicPr>
                      <p:cNvPr id="0" name="Picture 40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38600" y="3244850"/>
                        <a:ext cx="1435100" cy="109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2" name="Object 5"/>
          <p:cNvGraphicFramePr>
            <a:graphicFrameLocks noChangeAspect="1"/>
          </p:cNvGraphicFramePr>
          <p:nvPr>
            <p:extLst>
              <p:ext uri="{D42A27DB-BD31-4B8C-83A1-F6EECF244321}">
                <p14:modId xmlns:p14="http://schemas.microsoft.com/office/powerpoint/2010/main" val="1344012891"/>
              </p:ext>
            </p:extLst>
          </p:nvPr>
        </p:nvGraphicFramePr>
        <p:xfrm>
          <a:off x="5556250" y="3295650"/>
          <a:ext cx="723900" cy="901700"/>
        </p:xfrm>
        <a:graphic>
          <a:graphicData uri="http://schemas.openxmlformats.org/presentationml/2006/ole">
            <mc:AlternateContent xmlns:mc="http://schemas.openxmlformats.org/markup-compatibility/2006">
              <mc:Choice xmlns:v="urn:schemas-microsoft-com:vml" Requires="v">
                <p:oleObj name="Equation" r:id="rId8" imgW="712800" imgH="886680" progId="Equation.DSMT4">
                  <p:embed/>
                </p:oleObj>
              </mc:Choice>
              <mc:Fallback>
                <p:oleObj name="Equation" r:id="rId8" imgW="712800" imgH="886680" progId="Equation.DSMT4">
                  <p:embed/>
                  <p:pic>
                    <p:nvPicPr>
                      <p:cNvPr id="0" name="Picture 40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56250" y="3295650"/>
                        <a:ext cx="7239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graphicFrame>
        <p:nvGraphicFramePr>
          <p:cNvPr id="10246" name="Object 6"/>
          <p:cNvGraphicFramePr>
            <a:graphicFrameLocks noChangeAspect="1"/>
          </p:cNvGraphicFramePr>
          <p:nvPr>
            <p:extLst>
              <p:ext uri="{D42A27DB-BD31-4B8C-83A1-F6EECF244321}">
                <p14:modId xmlns:p14="http://schemas.microsoft.com/office/powerpoint/2010/main" val="281953891"/>
              </p:ext>
            </p:extLst>
          </p:nvPr>
        </p:nvGraphicFramePr>
        <p:xfrm>
          <a:off x="6311900" y="3295650"/>
          <a:ext cx="774700" cy="901700"/>
        </p:xfrm>
        <a:graphic>
          <a:graphicData uri="http://schemas.openxmlformats.org/presentationml/2006/ole">
            <mc:AlternateContent xmlns:mc="http://schemas.openxmlformats.org/markup-compatibility/2006">
              <mc:Choice xmlns:v="urn:schemas-microsoft-com:vml" Requires="v">
                <p:oleObj name="Equation" r:id="rId10" imgW="758520" imgH="886680" progId="Equation.DSMT4">
                  <p:embed/>
                </p:oleObj>
              </mc:Choice>
              <mc:Fallback>
                <p:oleObj name="Equation" r:id="rId10" imgW="758520" imgH="886680" progId="Equation.DSMT4">
                  <p:embed/>
                  <p:pic>
                    <p:nvPicPr>
                      <p:cNvPr id="0" name="Picture 40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311900" y="3295650"/>
                        <a:ext cx="7747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4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4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
      <a:dk1>
        <a:srgbClr val="366092"/>
      </a:dk1>
      <a:lt1>
        <a:srgbClr val="FFFFFF"/>
      </a:lt1>
      <a:dk2>
        <a:srgbClr val="4F81BD"/>
      </a:dk2>
      <a:lt2>
        <a:srgbClr val="FFFFFF"/>
      </a:lt2>
      <a:accent1>
        <a:srgbClr val="1F497D"/>
      </a:accent1>
      <a:accent2>
        <a:srgbClr val="366092"/>
      </a:accent2>
      <a:accent3>
        <a:srgbClr val="FFFFCC"/>
      </a:accent3>
      <a:accent4>
        <a:srgbClr val="B8CCE4"/>
      </a:accent4>
      <a:accent5>
        <a:srgbClr val="DBE5F1"/>
      </a:accent5>
      <a:accent6>
        <a:srgbClr val="C6D9F0"/>
      </a:accent6>
      <a:hlink>
        <a:srgbClr val="92CDDC"/>
      </a:hlink>
      <a:folHlink>
        <a:srgbClr val="8DB3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633a2773a9f76dfd71188a0563b3e502">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923767ee85a3fd3d8ff712a3e992742a"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6A11595-DE5C-4B7F-B3CC-871FD03E2698}"/>
</file>

<file path=customXml/itemProps2.xml><?xml version="1.0" encoding="utf-8"?>
<ds:datastoreItem xmlns:ds="http://schemas.openxmlformats.org/officeDocument/2006/customXml" ds:itemID="{86631FBD-1A7B-437F-99CB-F6D38C43D5A9}"/>
</file>

<file path=customXml/itemProps3.xml><?xml version="1.0" encoding="utf-8"?>
<ds:datastoreItem xmlns:ds="http://schemas.openxmlformats.org/officeDocument/2006/customXml" ds:itemID="{3C50FACB-BC0B-4041-86F8-12CF379F374D}"/>
</file>

<file path=docProps/app.xml><?xml version="1.0" encoding="utf-8"?>
<Properties xmlns="http://schemas.openxmlformats.org/officeDocument/2006/extended-properties" xmlns:vt="http://schemas.openxmlformats.org/officeDocument/2006/docPropsVTypes">
  <TotalTime>1434</TotalTime>
  <Words>939</Words>
  <Application>Microsoft Office PowerPoint</Application>
  <PresentationFormat>On-screen Show (4:3)</PresentationFormat>
  <Paragraphs>101</Paragraphs>
  <Slides>22</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9" baseType="lpstr">
      <vt:lpstr>Arial</vt:lpstr>
      <vt:lpstr>Calibri</vt:lpstr>
      <vt:lpstr>Courier New</vt:lpstr>
      <vt:lpstr>Symbol</vt:lpstr>
      <vt:lpstr>Times New Roman</vt:lpstr>
      <vt:lpstr>Office Theme</vt:lpstr>
      <vt:lpstr>Equation</vt:lpstr>
      <vt:lpstr>Section 5.4</vt:lpstr>
      <vt:lpstr>Example 1: Graphing a Line Given a Point and the Slope</vt:lpstr>
      <vt:lpstr>Example 1: Graphing a Line Given a Point and the Slope (cont.)</vt:lpstr>
      <vt:lpstr>Definition: Point-Slope Form</vt:lpstr>
      <vt:lpstr>Example 2: Finding Equations of Lines Using the Slope and a Point</vt:lpstr>
      <vt:lpstr>Example 2: Finding Equations of Lines Using the Slope and a Point (cont.)</vt:lpstr>
      <vt:lpstr>Example 2: Finding Equations of Lines Using the Slope and a Point (cont.)</vt:lpstr>
      <vt:lpstr>Procedure: Finding the Equation of a Line Given Two Points </vt:lpstr>
      <vt:lpstr>Example 3: Finding Equations Given Two Points</vt:lpstr>
      <vt:lpstr>Example 3: Finding Equations Given Two Points (cont.)</vt:lpstr>
      <vt:lpstr>Example 4: Finding Equations of Lines Using a Graph</vt:lpstr>
      <vt:lpstr>Example 4: Finding Equations of Lines Using a Graph (cont.)</vt:lpstr>
      <vt:lpstr>Definition: Parallel and Perpendicular Lines</vt:lpstr>
      <vt:lpstr>Note</vt:lpstr>
      <vt:lpstr>Example 5: Finding Equations of Parallel Lines</vt:lpstr>
      <vt:lpstr>Example 5: Finding Equations of Parallel Lines (cont.)</vt:lpstr>
      <vt:lpstr>Example 5: Finding Equations of Parallel Lines (cont.)</vt:lpstr>
      <vt:lpstr>Example 6: Finding Equations of Perpendicular  Lines</vt:lpstr>
      <vt:lpstr>Example 6: Finding Equations of Perpendicular  Lines (cont.)</vt:lpstr>
      <vt:lpstr>Example 6: Finding Equations of Perpendicular  Lines (cont.)</vt:lpstr>
      <vt:lpstr>Properties: Summary of Formulas and Properties of Lines</vt:lpstr>
      <vt:lpstr>Properties: Summary of Formulas and Properties of Lines (cont.)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Algebra, 7th Edition</dc:title>
  <dc:creator>Hawkes Learning</dc:creator>
  <cp:lastModifiedBy>Rebecca Johnson</cp:lastModifiedBy>
  <cp:revision>302</cp:revision>
  <dcterms:created xsi:type="dcterms:W3CDTF">2013-04-26T14:43:13Z</dcterms:created>
  <dcterms:modified xsi:type="dcterms:W3CDTF">2024-08-12T18:16:12Z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ies>
</file>