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82" d="100"/>
          <a:sy n="82" d="100"/>
        </p:scale>
        <p:origin x="179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sum of three consecutive odd</a:t>
                </a:r>
                <a:r>
                  <a:rPr lang="en-US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i="0" dirty="0">
                    <a:solidFill>
                      <a:schemeClr val="tx1"/>
                    </a:solidFill>
                  </a:rPr>
                  <a:t>integers is </a:t>
                </a:r>
                <a:r>
                  <a:rPr lang="en-US" i="0" dirty="0">
                    <a:solidFill>
                      <a:srgbClr val="0000FF"/>
                    </a:solidFill>
                    <a:latin typeface="Symbol" pitchFamily="18" charset="2"/>
                  </a:rPr>
                  <a:t>-</a:t>
                </a:r>
                <a:r>
                  <a:rPr lang="en-US" i="0" dirty="0">
                    <a:solidFill>
                      <a:srgbClr val="0000FF"/>
                    </a:solidFill>
                  </a:rPr>
                  <a:t>3</a:t>
                </a:r>
                <a:r>
                  <a:rPr lang="en-US" i="0" dirty="0">
                    <a:solidFill>
                      <a:schemeClr val="tx1"/>
                    </a:solidFill>
                  </a:rPr>
                  <a:t>. What are the integers?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first odd integer,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odd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third odd integer. 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481" t="-2065" r="-74" b="-3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486400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40800" imgH="264960" progId="Equation.DSMT4">
                  <p:embed/>
                </p:oleObj>
              </mc:Choice>
              <mc:Fallback>
                <p:oleObj name="Equation" r:id="rId2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556" imgH="292123" progId="Equation.DSMT4">
                  <p:embed/>
                </p:oleObj>
              </mc:Choice>
              <mc:Fallback>
                <p:oleObj name="Equation" r:id="rId4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0000" imgH="886680" progId="Equation.DSMT4">
                  <p:embed/>
                </p:oleObj>
              </mc:Choice>
              <mc:Fallback>
                <p:oleObj name="Equation" r:id="rId6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77" imgH="292123" progId="Equation.DSMT4">
                  <p:embed/>
                </p:oleObj>
              </mc:Choice>
              <mc:Fallback>
                <p:oleObj name="Equation" r:id="rId8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678" imgH="279446" progId="Equation.DSMT4">
                  <p:embed/>
                </p:oleObj>
              </mc:Choice>
              <mc:Fallback>
                <p:oleObj name="Equation" r:id="rId10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264960" progId="Equation.DSMT4">
                  <p:embed/>
                </p:oleObj>
              </mc:Choice>
              <mc:Fallback>
                <p:oleObj name="Equation" r:id="rId12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54800" imgH="639720" progId="Equation.DSMT4">
                  <p:embed/>
                </p:oleObj>
              </mc:Choice>
              <mc:Fallback>
                <p:oleObj name="Equation" r:id="rId14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77603" imgH="469601" progId="Equation.DSMT4">
                  <p:embed/>
                </p:oleObj>
              </mc:Choice>
              <mc:Fallback>
                <p:oleObj name="Equation" r:id="rId16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385" imgH="292123" progId="Equation.DSMT4">
                  <p:embed/>
                </p:oleObj>
              </mc:Choice>
              <mc:Fallback>
                <p:oleObj name="Equation" r:id="rId18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Find three consecutive integers such that the sum of the first and third is </a:t>
                </a:r>
                <a:r>
                  <a:rPr lang="en-US" i="0" dirty="0">
                    <a:solidFill>
                      <a:srgbClr val="0000FF"/>
                    </a:solidFill>
                  </a:rPr>
                  <a:t>76</a:t>
                </a:r>
                <a:r>
                  <a:rPr lang="en-US" i="0" dirty="0">
                    <a:solidFill>
                      <a:schemeClr val="tx1"/>
                    </a:solidFill>
                  </a:rPr>
                  <a:t> less than three times the second.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first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third integer.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1941" imgH="292123" progId="Equation.DSMT4">
                  <p:embed/>
                </p:oleObj>
              </mc:Choice>
              <mc:Fallback>
                <p:oleObj name="Equation" r:id="rId2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6434" imgH="292123" progId="Equation.DSMT4">
                  <p:embed/>
                </p:oleObj>
              </mc:Choice>
              <mc:Fallback>
                <p:oleObj name="Equation" r:id="rId4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264960" progId="Equation.DSMT4">
                  <p:embed/>
                </p:oleObj>
              </mc:Choice>
              <mc:Fallback>
                <p:oleObj name="Equation" r:id="rId6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156" imgH="292123" progId="Equation.DSMT4">
                  <p:embed/>
                </p:oleObj>
              </mc:Choice>
              <mc:Fallback>
                <p:oleObj name="Equation" r:id="rId8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264960" progId="Equation.DSMT4">
                  <p:embed/>
                </p:oleObj>
              </mc:Choice>
              <mc:Fallback>
                <p:oleObj name="Equation" r:id="rId10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510" imgH="291947" progId="Equation.DSMT4">
                  <p:embed/>
                </p:oleObj>
              </mc:Choice>
              <mc:Fallback>
                <p:oleObj name="Equation" r:id="rId12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324" imgH="292123" progId="Equation.DSMT4">
                  <p:embed/>
                </p:oleObj>
              </mc:Choice>
              <mc:Fallback>
                <p:oleObj name="Equation" r:id="rId14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324" imgH="279446" progId="Equation.DSMT4">
                  <p:embed/>
                </p:oleObj>
              </mc:Choice>
              <mc:Fallback>
                <p:oleObj name="Equation" r:id="rId16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82160" imgH="639720" progId="Equation.DSMT4">
                  <p:embed/>
                </p:oleObj>
              </mc:Choice>
              <mc:Fallback>
                <p:oleObj name="Equation" r:id="rId18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17050" imgH="469601" progId="Equation.DSMT4">
                  <p:embed/>
                </p:oleObj>
              </mc:Choice>
              <mc:Fallback>
                <p:oleObj name="Equation" r:id="rId20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292123" progId="Equation.DSMT4">
                  <p:embed/>
                </p:oleObj>
              </mc:Choice>
              <mc:Fallback>
                <p:oleObj name="Equation" r:id="rId2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292320" progId="Equation.DSMT4">
                  <p:embed/>
                </p:oleObj>
              </mc:Choice>
              <mc:Fallback>
                <p:oleObj name="Equation" r:id="rId4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59881" imgH="469601" progId="Equation.DSMT4">
                  <p:embed/>
                </p:oleObj>
              </mc:Choice>
              <mc:Fallback>
                <p:oleObj name="Equation" r:id="rId6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848"/>
              </p:ext>
            </p:extLst>
          </p:nvPr>
        </p:nvGraphicFramePr>
        <p:xfrm>
          <a:off x="5632450" y="3505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6314" imgH="838292" progId="Equation.DSMT4">
                  <p:embed/>
                </p:oleObj>
              </mc:Choice>
              <mc:Fallback>
                <p:oleObj name="Equation" r:id="rId2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505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92" imgH="837787" progId="Equation.DSMT4">
                  <p:embed/>
                </p:oleObj>
              </mc:Choice>
              <mc:Fallback>
                <p:oleObj name="Equation" r:id="rId4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970" imgH="837787" progId="Equation.DSMT4">
                  <p:embed/>
                </p:oleObj>
              </mc:Choice>
              <mc:Fallback>
                <p:oleObj name="Equation" r:id="rId2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200" imgH="886680" progId="Equation.DSMT4">
                  <p:embed/>
                </p:oleObj>
              </mc:Choice>
              <mc:Fallback>
                <p:oleObj name="Equation" r:id="rId4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231" imgH="292123" progId="Equation.DSMT4">
                  <p:embed/>
                </p:oleObj>
              </mc:Choice>
              <mc:Fallback>
                <p:oleObj name="Equation" r:id="rId6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student bought a calculator and a textbook for a total of </a:t>
                </a:r>
                <a:r>
                  <a:rPr lang="en-US" i="0" dirty="0">
                    <a:solidFill>
                      <a:srgbClr val="0000FF"/>
                    </a:solidFill>
                  </a:rPr>
                  <a:t>$200.80 </a:t>
                </a:r>
                <a:r>
                  <a:rPr lang="en-US" i="0" dirty="0">
                    <a:solidFill>
                      <a:schemeClr val="tx1"/>
                    </a:solidFill>
                  </a:rPr>
                  <a:t>(including tax). The textbook cost </a:t>
                </a:r>
                <a:r>
                  <a:rPr lang="en-US" i="0" dirty="0">
                    <a:solidFill>
                      <a:srgbClr val="0000FF"/>
                    </a:solidFill>
                  </a:rPr>
                  <a:t>$20.50 </a:t>
                </a:r>
                <a:r>
                  <a:rPr lang="en-US" i="0" dirty="0">
                    <a:solidFill>
                      <a:schemeClr val="tx1"/>
                    </a:solidFill>
                  </a:rPr>
                  <a:t>more than the calculator. He then challenged a friend to calculate the cost of each item.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His friend proceeded as follows.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cost of the calculator,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+20.50=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cost of the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textbook.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equation to be solved is: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2133" r="-1704" b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476C79-6753-D461-2BDF-2F6C77A5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43889"/>
            <a:ext cx="2610214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6240" imgH="1115280" progId="Equation.DSMT4">
                  <p:embed/>
                </p:oleObj>
              </mc:Choice>
              <mc:Fallback>
                <p:oleObj name="Equation" r:id="rId2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2840" imgH="264960" progId="Equation.DSMT4">
                  <p:embed/>
                </p:oleObj>
              </mc:Choice>
              <mc:Fallback>
                <p:oleObj name="Equation" r:id="rId4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91320" imgH="264960" progId="Equation.DSMT4">
                  <p:embed/>
                </p:oleObj>
              </mc:Choice>
              <mc:Fallback>
                <p:oleObj name="Equation" r:id="rId6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4360" imgH="886680" progId="Equation.DSMT4">
                  <p:embed/>
                </p:oleObj>
              </mc:Choice>
              <mc:Fallback>
                <p:oleObj name="Equation" r:id="rId8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293" imgH="292123" progId="Equation.DSMT4">
                  <p:embed/>
                </p:oleObj>
              </mc:Choice>
              <mc:Fallback>
                <p:oleObj name="Equation" r:id="rId10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5878" imgH="292123" progId="Equation.DSMT4">
                  <p:embed/>
                </p:oleObj>
              </mc:Choice>
              <mc:Fallback>
                <p:oleObj name="Equation" r:id="rId12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801" imgH="292123" progId="Equation.DSMT4">
                  <p:embed/>
                </p:oleObj>
              </mc:Choice>
              <mc:Fallback>
                <p:oleObj name="Equation" r:id="rId14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82720" imgH="219240" progId="Equation.DSMT4">
                  <p:embed/>
                </p:oleObj>
              </mc:Choice>
              <mc:Fallback>
                <p:oleObj name="Equation" r:id="rId16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91280" imgH="219240" progId="Equation.DSMT4">
                  <p:embed/>
                </p:oleObj>
              </mc:Choice>
              <mc:Fallback>
                <p:oleObj name="Equation" r:id="rId18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5360" imgH="822600" progId="Equation.DSMT4">
                  <p:embed/>
                </p:oleObj>
              </mc:Choice>
              <mc:Fallback>
                <p:oleObj name="Equation" r:id="rId2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786240" progId="Equation.DSMT4">
                  <p:embed/>
                </p:oleObj>
              </mc:Choice>
              <mc:Fallback>
                <p:oleObj name="Equation" r:id="rId4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1880" imgH="786240" progId="Equation.DSMT4">
                  <p:embed/>
                </p:oleObj>
              </mc:Choice>
              <mc:Fallback>
                <p:oleObj name="Equation" r:id="rId6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1880" imgH="264960" progId="Equation.DSMT4">
                  <p:embed/>
                </p:oleObj>
              </mc:Choice>
              <mc:Fallback>
                <p:oleObj name="Equation" r:id="rId8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292123" progId="Equation.DSMT4">
                  <p:embed/>
                </p:oleObj>
              </mc:Choice>
              <mc:Fallback>
                <p:oleObj name="Equation" r:id="rId10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07800" imgH="264960" progId="Equation.DSMT4">
                  <p:embed/>
                </p:oleObj>
              </mc:Choice>
              <mc:Fallback>
                <p:oleObj name="Equation" r:id="rId12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180" imgH="291947" progId="Equation.DSMT4">
                  <p:embed/>
                </p:oleObj>
              </mc:Choice>
              <mc:Fallback>
                <p:oleObj name="Equation" r:id="rId14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8950" y="5475642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2800" imgH="987120" progId="Equation.DSMT4">
                  <p:embed/>
                </p:oleObj>
              </mc:Choice>
              <mc:Fallback>
                <p:oleObj name="Equation" r:id="rId2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822600" progId="Equation.DSMT4">
                  <p:embed/>
                </p:oleObj>
              </mc:Choice>
              <mc:Fallback>
                <p:oleObj name="Equation" r:id="rId4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4880" imgH="822600" progId="Equation.DSMT4">
                  <p:embed/>
                </p:oleObj>
              </mc:Choice>
              <mc:Fallback>
                <p:oleObj name="Equation" r:id="rId6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111" imgH="292123" progId="Equation.DSMT4">
                  <p:embed/>
                </p:oleObj>
              </mc:Choice>
              <mc:Fallback>
                <p:oleObj name="Equation" r:id="rId8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9280" imgH="264960" progId="Equation.DSMT4">
                  <p:embed/>
                </p:oleObj>
              </mc:Choice>
              <mc:Fallback>
                <p:oleObj name="Equation" r:id="rId10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324" imgH="292123" progId="Equation.DSMT4">
                  <p:embed/>
                </p:oleObj>
              </mc:Choice>
              <mc:Fallback>
                <p:oleObj name="Equation" r:id="rId12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0600" imgH="264960" progId="Equation.DSMT4">
                  <p:embed/>
                </p:oleObj>
              </mc:Choice>
              <mc:Fallback>
                <p:oleObj name="Equation" r:id="rId14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233" imgH="292123" progId="Equation.DSMT4">
                  <p:embed/>
                </p:oleObj>
              </mc:Choice>
              <mc:Fallback>
                <p:oleObj name="Equation" r:id="rId16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486400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000" imgH="639720" progId="Equation.DSMT4">
                  <p:embed/>
                </p:oleObj>
              </mc:Choice>
              <mc:Fallback>
                <p:oleObj name="Equation" r:id="rId2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585000" progId="Equation.DSMT4">
                  <p:embed/>
                </p:oleObj>
              </mc:Choice>
              <mc:Fallback>
                <p:oleObj name="Equation" r:id="rId4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279446" progId="Equation.DSMT4">
                  <p:embed/>
                </p:oleObj>
              </mc:Choice>
              <mc:Fallback>
                <p:oleObj name="Equation" r:id="rId6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7520" imgH="264960" progId="Equation.DSMT4">
                  <p:embed/>
                </p:oleObj>
              </mc:Choice>
              <mc:Fallback>
                <p:oleObj name="Equation" r:id="rId8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01" imgH="292123" progId="Equation.DSMT4">
                  <p:embed/>
                </p:oleObj>
              </mc:Choice>
              <mc:Fallback>
                <p:oleObj name="Equation" r:id="rId10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2000" imgH="886680" progId="Equation.DSMT4">
                  <p:embed/>
                </p:oleObj>
              </mc:Choice>
              <mc:Fallback>
                <p:oleObj name="Equation" r:id="rId12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92123" progId="Equation.DSMT4">
                  <p:embed/>
                </p:oleObj>
              </mc:Choice>
              <mc:Fallback>
                <p:oleObj name="Equation" r:id="rId14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31" imgH="292123" progId="Equation.DSMT4">
                  <p:embed/>
                </p:oleObj>
              </mc:Choice>
              <mc:Fallback>
                <p:oleObj name="Equation" r:id="rId16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389039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section,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377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2,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</a:t>
            </a:r>
            <a:r>
              <a:rPr lang="en-IN" dirty="0"/>
              <a:t>Consecutive Even Integers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29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B7576A-0EE4-4DFF-83C4-8B3B7F81AF21}"/>
</file>

<file path=customXml/itemProps2.xml><?xml version="1.0" encoding="utf-8"?>
<ds:datastoreItem xmlns:ds="http://schemas.openxmlformats.org/officeDocument/2006/customXml" ds:itemID="{5B67CDE8-5509-468F-A957-D3A221D8E3F0}"/>
</file>

<file path=customXml/itemProps3.xml><?xml version="1.0" encoding="utf-8"?>
<ds:datastoreItem xmlns:ds="http://schemas.openxmlformats.org/officeDocument/2006/customXml" ds:itemID="{250F5A4E-BACD-4E1F-9D98-445CFCCB6605}"/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725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Symbol</vt:lpstr>
      <vt:lpstr>Cambria Math</vt:lpstr>
      <vt:lpstr>Courier New</vt:lpstr>
      <vt:lpstr>Arial</vt:lpstr>
      <vt:lpstr>Calibri</vt:lpstr>
      <vt:lpstr>Office Theme</vt:lpstr>
      <vt:lpstr>Equation</vt:lpstr>
      <vt:lpstr>Section 4.5 </vt:lpstr>
      <vt:lpstr>Example 1: Solving Number Problems </vt:lpstr>
      <vt:lpstr>Example 2: Solving Number Problems</vt:lpstr>
      <vt:lpstr>Example 3: Solving Number Problems</vt:lpstr>
      <vt:lpstr>Example 3: Solving Number Problems (cont.)</vt:lpstr>
      <vt:lpstr>Note</vt:lpstr>
      <vt:lpstr>Definition: Consecutive Integers</vt:lpstr>
      <vt:lpstr>Definition: Consecutive Even Integers</vt:lpstr>
      <vt:lpstr>Definition: Consecutive Odd Integers</vt:lpstr>
      <vt:lpstr>Example 4: Finding Consecutive Integers </vt:lpstr>
      <vt:lpstr>Example 4: Finding Consecutive Integers (cont.)</vt:lpstr>
      <vt:lpstr>Example 5: Finding Consecutive Integers</vt:lpstr>
      <vt:lpstr>Example 5: Finding Consecutive Integers (cont.)</vt:lpstr>
      <vt:lpstr>Example 5: Finding Consecutive Integers (cont.)</vt:lpstr>
      <vt:lpstr>Example 6: Application: Calculating  Living Expenses</vt:lpstr>
      <vt:lpstr>Example 6: Application: Calculating  Living Expenses (cont.)</vt:lpstr>
      <vt:lpstr>Example 7: Application: Calculating Costs  of Purchases </vt:lpstr>
      <vt:lpstr>Example 7: Application: Calculating Costs  of Purchases (cont.)</vt:lpstr>
      <vt:lpstr>Example 7: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111</cp:revision>
  <dcterms:created xsi:type="dcterms:W3CDTF">2013-04-26T14:43:13Z</dcterms:created>
  <dcterms:modified xsi:type="dcterms:W3CDTF">2024-08-12T17:58:37Z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