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0" r:id="rId3"/>
    <p:sldId id="299" r:id="rId4"/>
    <p:sldId id="264" r:id="rId5"/>
    <p:sldId id="293" r:id="rId6"/>
    <p:sldId id="295" r:id="rId7"/>
    <p:sldId id="296" r:id="rId8"/>
    <p:sldId id="297" r:id="rId9"/>
    <p:sldId id="266" r:id="rId10"/>
    <p:sldId id="268" r:id="rId11"/>
    <p:sldId id="270" r:id="rId12"/>
    <p:sldId id="294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80" r:id="rId22"/>
    <p:sldId id="281" r:id="rId23"/>
    <p:sldId id="282" r:id="rId24"/>
    <p:sldId id="284" r:id="rId25"/>
    <p:sldId id="285" r:id="rId26"/>
    <p:sldId id="286" r:id="rId27"/>
    <p:sldId id="287" r:id="rId28"/>
    <p:sldId id="288" r:id="rId29"/>
    <p:sldId id="289" r:id="rId30"/>
    <p:sldId id="29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loit, Nicholas G" initials="BNG" lastIdx="1" clrIdx="0"/>
  <p:cmAuthor id="2" name="Belloit, Nicholas G" initials="BNG [2]" lastIdx="1" clrIdx="1"/>
  <p:cmAuthor id="3" name="Belloit, Nicholas G" initials="BNG [3]" lastIdx="1" clrIdx="2"/>
  <p:cmAuthor id="4" name="Belloit, Nicholas G" initials="BNG [4]" lastIdx="1" clrIdx="3"/>
  <p:cmAuthor id="5" name="Belloit, Nicholas G" initials="BNG [5]" lastIdx="1" clrIdx="4"/>
  <p:cmAuthor id="6" name="Belloit, Nicholas G" initials="BNG [6]" lastIdx="1" clrIdx="5"/>
  <p:cmAuthor id="7" name="Belloit, Nicholas G" initials="BNG [7]" lastIdx="1" clrIdx="6"/>
  <p:cmAuthor id="8" name="Belloit, Nicholas G" initials="BNG [8]" lastIdx="1" clrIdx="7"/>
  <p:cmAuthor id="9" name="Belloit, Nicholas G" initials="BNG [9]" lastIdx="1" clrIdx="8"/>
  <p:cmAuthor id="10" name="Belloit, Nicholas G" initials="BNG [10]" lastIdx="1" clrIdx="9"/>
  <p:cmAuthor id="11" name="Belloit, Nicholas G" initials="BNG [11]" lastIdx="1" clrIdx="10"/>
  <p:cmAuthor id="12" name="Belloit, Nicholas G" initials="BNG [12]" lastIdx="1" clrIdx="11"/>
  <p:cmAuthor id="13" name="Belloit, Nicholas G" initials="BNG [13]" lastIdx="1" clrIdx="12"/>
  <p:cmAuthor id="14" name="Belloit, Nicholas G" initials="BNG [14]" lastIdx="1" clrIdx="1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957F"/>
    <a:srgbClr val="1E4A3C"/>
    <a:srgbClr val="43C1A0"/>
    <a:srgbClr val="2D876F"/>
    <a:srgbClr val="0000FF"/>
    <a:srgbClr val="00CC66"/>
    <a:srgbClr val="12A268"/>
    <a:srgbClr val="FF00FF"/>
    <a:srgbClr val="00000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40" autoAdjust="0"/>
    <p:restoredTop sz="94660"/>
  </p:normalViewPr>
  <p:slideViewPr>
    <p:cSldViewPr>
      <p:cViewPr varScale="1">
        <p:scale>
          <a:sx n="82" d="100"/>
          <a:sy n="82" d="100"/>
        </p:scale>
        <p:origin x="1402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11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64424-6D44-4F81-A7AC-A2C669E5FF60}" type="datetimeFigureOut">
              <a:rPr lang="en-US" smtClean="0"/>
              <a:pPr/>
              <a:t>8/12/2024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E0B8C-0E24-4795-825B-33424A3E54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42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0.wmf"/><Relationship Id="rId18" Type="http://schemas.openxmlformats.org/officeDocument/2006/relationships/oleObject" Target="../embeddings/oleObject22.bin"/><Relationship Id="rId26" Type="http://schemas.openxmlformats.org/officeDocument/2006/relationships/oleObject" Target="../embeddings/oleObject26.bin"/><Relationship Id="rId3" Type="http://schemas.openxmlformats.org/officeDocument/2006/relationships/image" Target="../media/image15.emf"/><Relationship Id="rId21" Type="http://schemas.openxmlformats.org/officeDocument/2006/relationships/image" Target="../media/image24.emf"/><Relationship Id="rId7" Type="http://schemas.openxmlformats.org/officeDocument/2006/relationships/image" Target="../media/image17.emf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22.emf"/><Relationship Id="rId25" Type="http://schemas.openxmlformats.org/officeDocument/2006/relationships/image" Target="../media/image26.wmf"/><Relationship Id="rId2" Type="http://schemas.openxmlformats.org/officeDocument/2006/relationships/oleObject" Target="../embeddings/oleObject14.bin"/><Relationship Id="rId16" Type="http://schemas.openxmlformats.org/officeDocument/2006/relationships/oleObject" Target="../embeddings/oleObject21.bin"/><Relationship Id="rId20" Type="http://schemas.openxmlformats.org/officeDocument/2006/relationships/oleObject" Target="../embeddings/oleObject23.bin"/><Relationship Id="rId29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19.wmf"/><Relationship Id="rId24" Type="http://schemas.openxmlformats.org/officeDocument/2006/relationships/oleObject" Target="../embeddings/oleObject25.bin"/><Relationship Id="rId5" Type="http://schemas.openxmlformats.org/officeDocument/2006/relationships/image" Target="../media/image16.emf"/><Relationship Id="rId15" Type="http://schemas.openxmlformats.org/officeDocument/2006/relationships/image" Target="../media/image21.wmf"/><Relationship Id="rId23" Type="http://schemas.openxmlformats.org/officeDocument/2006/relationships/image" Target="../media/image25.emf"/><Relationship Id="rId28" Type="http://schemas.openxmlformats.org/officeDocument/2006/relationships/oleObject" Target="../embeddings/oleObject27.bin"/><Relationship Id="rId10" Type="http://schemas.openxmlformats.org/officeDocument/2006/relationships/oleObject" Target="../embeddings/oleObject18.bin"/><Relationship Id="rId19" Type="http://schemas.openxmlformats.org/officeDocument/2006/relationships/image" Target="../media/image23.emf"/><Relationship Id="rId31" Type="http://schemas.openxmlformats.org/officeDocument/2006/relationships/image" Target="../media/image29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8.emf"/><Relationship Id="rId14" Type="http://schemas.openxmlformats.org/officeDocument/2006/relationships/oleObject" Target="../embeddings/oleObject20.bin"/><Relationship Id="rId22" Type="http://schemas.openxmlformats.org/officeDocument/2006/relationships/oleObject" Target="../embeddings/oleObject24.bin"/><Relationship Id="rId27" Type="http://schemas.openxmlformats.org/officeDocument/2006/relationships/image" Target="../media/image27.emf"/><Relationship Id="rId30" Type="http://schemas.openxmlformats.org/officeDocument/2006/relationships/oleObject" Target="../embeddings/oleObject2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35.emf"/><Relationship Id="rId18" Type="http://schemas.openxmlformats.org/officeDocument/2006/relationships/oleObject" Target="../embeddings/oleObject37.bin"/><Relationship Id="rId3" Type="http://schemas.openxmlformats.org/officeDocument/2006/relationships/image" Target="../media/image30.emf"/><Relationship Id="rId21" Type="http://schemas.openxmlformats.org/officeDocument/2006/relationships/image" Target="../media/image39.emf"/><Relationship Id="rId7" Type="http://schemas.openxmlformats.org/officeDocument/2006/relationships/image" Target="../media/image32.emf"/><Relationship Id="rId12" Type="http://schemas.openxmlformats.org/officeDocument/2006/relationships/oleObject" Target="../embeddings/oleObject34.bin"/><Relationship Id="rId17" Type="http://schemas.openxmlformats.org/officeDocument/2006/relationships/image" Target="../media/image37.wmf"/><Relationship Id="rId2" Type="http://schemas.openxmlformats.org/officeDocument/2006/relationships/oleObject" Target="../embeddings/oleObject29.bin"/><Relationship Id="rId16" Type="http://schemas.openxmlformats.org/officeDocument/2006/relationships/oleObject" Target="../embeddings/oleObject36.bin"/><Relationship Id="rId20" Type="http://schemas.openxmlformats.org/officeDocument/2006/relationships/oleObject" Target="../embeddings/oleObject3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40.bin"/><Relationship Id="rId5" Type="http://schemas.openxmlformats.org/officeDocument/2006/relationships/image" Target="../media/image31.emf"/><Relationship Id="rId15" Type="http://schemas.openxmlformats.org/officeDocument/2006/relationships/image" Target="../media/image36.emf"/><Relationship Id="rId23" Type="http://schemas.openxmlformats.org/officeDocument/2006/relationships/image" Target="../media/image40.emf"/><Relationship Id="rId10" Type="http://schemas.openxmlformats.org/officeDocument/2006/relationships/oleObject" Target="../embeddings/oleObject33.bin"/><Relationship Id="rId19" Type="http://schemas.openxmlformats.org/officeDocument/2006/relationships/image" Target="../media/image38.e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33.emf"/><Relationship Id="rId14" Type="http://schemas.openxmlformats.org/officeDocument/2006/relationships/oleObject" Target="../embeddings/oleObject35.bin"/><Relationship Id="rId22" Type="http://schemas.openxmlformats.org/officeDocument/2006/relationships/oleObject" Target="../embeddings/oleObject3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13" Type="http://schemas.openxmlformats.org/officeDocument/2006/relationships/oleObject" Target="../embeddings/oleObject46.bin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45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44.wmf"/><Relationship Id="rId4" Type="http://schemas.openxmlformats.org/officeDocument/2006/relationships/image" Target="../media/image41.e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46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image" Target="../media/image47.wmf"/><Relationship Id="rId7" Type="http://schemas.openxmlformats.org/officeDocument/2006/relationships/image" Target="../media/image49.wmf"/><Relationship Id="rId2" Type="http://schemas.openxmlformats.org/officeDocument/2006/relationships/oleObject" Target="../embeddings/oleObject4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51.emf"/><Relationship Id="rId5" Type="http://schemas.openxmlformats.org/officeDocument/2006/relationships/image" Target="../media/image48.wmf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50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oleObject" Target="../embeddings/oleObject57.bin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56.emf"/><Relationship Id="rId2" Type="http://schemas.openxmlformats.org/officeDocument/2006/relationships/image" Target="../media/image53.png"/><Relationship Id="rId16" Type="http://schemas.openxmlformats.org/officeDocument/2006/relationships/image" Target="../media/image5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5" Type="http://schemas.openxmlformats.org/officeDocument/2006/relationships/oleObject" Target="../embeddings/oleObject58.bin"/><Relationship Id="rId10" Type="http://schemas.openxmlformats.org/officeDocument/2006/relationships/image" Target="../media/image55.wmf"/><Relationship Id="rId4" Type="http://schemas.openxmlformats.org/officeDocument/2006/relationships/image" Target="../media/image52.emf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5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image" Target="../media/image59.emf"/><Relationship Id="rId7" Type="http://schemas.openxmlformats.org/officeDocument/2006/relationships/image" Target="../media/image61.wmf"/><Relationship Id="rId2" Type="http://schemas.openxmlformats.org/officeDocument/2006/relationships/oleObject" Target="../embeddings/oleObject5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1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60.bin"/><Relationship Id="rId9" Type="http://schemas.openxmlformats.org/officeDocument/2006/relationships/image" Target="../media/image6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oleObject" Target="../embeddings/oleObject6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emf"/><Relationship Id="rId4" Type="http://schemas.openxmlformats.org/officeDocument/2006/relationships/oleObject" Target="../embeddings/oleObject64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oleObject" Target="../embeddings/oleObject6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emf"/><Relationship Id="rId4" Type="http://schemas.openxmlformats.org/officeDocument/2006/relationships/oleObject" Target="../embeddings/oleObject66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13" Type="http://schemas.openxmlformats.org/officeDocument/2006/relationships/image" Target="../media/image72.wmf"/><Relationship Id="rId18" Type="http://schemas.openxmlformats.org/officeDocument/2006/relationships/oleObject" Target="../embeddings/oleObject75.bin"/><Relationship Id="rId3" Type="http://schemas.openxmlformats.org/officeDocument/2006/relationships/image" Target="../media/image67.wmf"/><Relationship Id="rId7" Type="http://schemas.openxmlformats.org/officeDocument/2006/relationships/image" Target="../media/image69.emf"/><Relationship Id="rId12" Type="http://schemas.openxmlformats.org/officeDocument/2006/relationships/oleObject" Target="../embeddings/oleObject72.bin"/><Relationship Id="rId17" Type="http://schemas.openxmlformats.org/officeDocument/2006/relationships/image" Target="../media/image74.wmf"/><Relationship Id="rId2" Type="http://schemas.openxmlformats.org/officeDocument/2006/relationships/oleObject" Target="../embeddings/oleObject67.bin"/><Relationship Id="rId16" Type="http://schemas.openxmlformats.org/officeDocument/2006/relationships/oleObject" Target="../embeddings/oleObject7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9.bin"/><Relationship Id="rId11" Type="http://schemas.openxmlformats.org/officeDocument/2006/relationships/image" Target="../media/image71.wmf"/><Relationship Id="rId5" Type="http://schemas.openxmlformats.org/officeDocument/2006/relationships/image" Target="../media/image68.emf"/><Relationship Id="rId15" Type="http://schemas.openxmlformats.org/officeDocument/2006/relationships/image" Target="../media/image73.wmf"/><Relationship Id="rId10" Type="http://schemas.openxmlformats.org/officeDocument/2006/relationships/oleObject" Target="../embeddings/oleObject71.bin"/><Relationship Id="rId19" Type="http://schemas.openxmlformats.org/officeDocument/2006/relationships/image" Target="../media/image75.emf"/><Relationship Id="rId4" Type="http://schemas.openxmlformats.org/officeDocument/2006/relationships/oleObject" Target="../embeddings/oleObject68.bin"/><Relationship Id="rId9" Type="http://schemas.openxmlformats.org/officeDocument/2006/relationships/image" Target="../media/image70.emf"/><Relationship Id="rId14" Type="http://schemas.openxmlformats.org/officeDocument/2006/relationships/oleObject" Target="../embeddings/oleObject73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13" Type="http://schemas.openxmlformats.org/officeDocument/2006/relationships/image" Target="../media/image81.wmf"/><Relationship Id="rId3" Type="http://schemas.openxmlformats.org/officeDocument/2006/relationships/image" Target="../media/image76.wmf"/><Relationship Id="rId7" Type="http://schemas.openxmlformats.org/officeDocument/2006/relationships/image" Target="../media/image78.emf"/><Relationship Id="rId12" Type="http://schemas.openxmlformats.org/officeDocument/2006/relationships/oleObject" Target="../embeddings/oleObject81.bin"/><Relationship Id="rId2" Type="http://schemas.openxmlformats.org/officeDocument/2006/relationships/oleObject" Target="../embeddings/oleObject7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8.bin"/><Relationship Id="rId11" Type="http://schemas.openxmlformats.org/officeDocument/2006/relationships/image" Target="../media/image80.wmf"/><Relationship Id="rId5" Type="http://schemas.openxmlformats.org/officeDocument/2006/relationships/image" Target="../media/image77.wmf"/><Relationship Id="rId10" Type="http://schemas.openxmlformats.org/officeDocument/2006/relationships/oleObject" Target="../embeddings/oleObject80.bin"/><Relationship Id="rId4" Type="http://schemas.openxmlformats.org/officeDocument/2006/relationships/oleObject" Target="../embeddings/oleObject77.bin"/><Relationship Id="rId9" Type="http://schemas.openxmlformats.org/officeDocument/2006/relationships/image" Target="../media/image79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3" Type="http://schemas.openxmlformats.org/officeDocument/2006/relationships/image" Target="../media/image82.wmf"/><Relationship Id="rId7" Type="http://schemas.openxmlformats.org/officeDocument/2006/relationships/image" Target="../media/image84.wmf"/><Relationship Id="rId2" Type="http://schemas.openxmlformats.org/officeDocument/2006/relationships/oleObject" Target="../embeddings/oleObject8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4.bin"/><Relationship Id="rId11" Type="http://schemas.openxmlformats.org/officeDocument/2006/relationships/image" Target="../media/image86.wmf"/><Relationship Id="rId5" Type="http://schemas.openxmlformats.org/officeDocument/2006/relationships/image" Target="../media/image83.wmf"/><Relationship Id="rId10" Type="http://schemas.openxmlformats.org/officeDocument/2006/relationships/oleObject" Target="../embeddings/oleObject86.bin"/><Relationship Id="rId4" Type="http://schemas.openxmlformats.org/officeDocument/2006/relationships/oleObject" Target="../embeddings/oleObject83.bin"/><Relationship Id="rId9" Type="http://schemas.openxmlformats.org/officeDocument/2006/relationships/image" Target="../media/image85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13" Type="http://schemas.openxmlformats.org/officeDocument/2006/relationships/image" Target="../media/image92.wmf"/><Relationship Id="rId18" Type="http://schemas.openxmlformats.org/officeDocument/2006/relationships/oleObject" Target="../embeddings/oleObject95.bin"/><Relationship Id="rId3" Type="http://schemas.openxmlformats.org/officeDocument/2006/relationships/image" Target="../media/image87.emf"/><Relationship Id="rId7" Type="http://schemas.openxmlformats.org/officeDocument/2006/relationships/image" Target="../media/image89.wmf"/><Relationship Id="rId12" Type="http://schemas.openxmlformats.org/officeDocument/2006/relationships/oleObject" Target="../embeddings/oleObject92.bin"/><Relationship Id="rId17" Type="http://schemas.openxmlformats.org/officeDocument/2006/relationships/image" Target="../media/image94.emf"/><Relationship Id="rId2" Type="http://schemas.openxmlformats.org/officeDocument/2006/relationships/oleObject" Target="../embeddings/oleObject87.bin"/><Relationship Id="rId16" Type="http://schemas.openxmlformats.org/officeDocument/2006/relationships/oleObject" Target="../embeddings/oleObject9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9.bin"/><Relationship Id="rId11" Type="http://schemas.openxmlformats.org/officeDocument/2006/relationships/image" Target="../media/image91.wmf"/><Relationship Id="rId5" Type="http://schemas.openxmlformats.org/officeDocument/2006/relationships/image" Target="../media/image88.wmf"/><Relationship Id="rId15" Type="http://schemas.openxmlformats.org/officeDocument/2006/relationships/image" Target="../media/image93.wmf"/><Relationship Id="rId10" Type="http://schemas.openxmlformats.org/officeDocument/2006/relationships/oleObject" Target="../embeddings/oleObject91.bin"/><Relationship Id="rId19" Type="http://schemas.openxmlformats.org/officeDocument/2006/relationships/image" Target="../media/image95.emf"/><Relationship Id="rId4" Type="http://schemas.openxmlformats.org/officeDocument/2006/relationships/oleObject" Target="../embeddings/oleObject88.bin"/><Relationship Id="rId9" Type="http://schemas.openxmlformats.org/officeDocument/2006/relationships/image" Target="../media/image90.wmf"/><Relationship Id="rId14" Type="http://schemas.openxmlformats.org/officeDocument/2006/relationships/oleObject" Target="../embeddings/oleObject93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9.bin"/><Relationship Id="rId13" Type="http://schemas.openxmlformats.org/officeDocument/2006/relationships/image" Target="../media/image101.wmf"/><Relationship Id="rId3" Type="http://schemas.openxmlformats.org/officeDocument/2006/relationships/image" Target="../media/image96.emf"/><Relationship Id="rId7" Type="http://schemas.openxmlformats.org/officeDocument/2006/relationships/image" Target="../media/image98.wmf"/><Relationship Id="rId12" Type="http://schemas.openxmlformats.org/officeDocument/2006/relationships/oleObject" Target="../embeddings/oleObject101.bin"/><Relationship Id="rId2" Type="http://schemas.openxmlformats.org/officeDocument/2006/relationships/oleObject" Target="../embeddings/oleObject9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8.bin"/><Relationship Id="rId11" Type="http://schemas.openxmlformats.org/officeDocument/2006/relationships/image" Target="../media/image100.wmf"/><Relationship Id="rId5" Type="http://schemas.openxmlformats.org/officeDocument/2006/relationships/image" Target="../media/image97.emf"/><Relationship Id="rId15" Type="http://schemas.openxmlformats.org/officeDocument/2006/relationships/image" Target="../media/image102.wmf"/><Relationship Id="rId10" Type="http://schemas.openxmlformats.org/officeDocument/2006/relationships/oleObject" Target="../embeddings/oleObject100.bin"/><Relationship Id="rId4" Type="http://schemas.openxmlformats.org/officeDocument/2006/relationships/oleObject" Target="../embeddings/oleObject97.bin"/><Relationship Id="rId9" Type="http://schemas.openxmlformats.org/officeDocument/2006/relationships/image" Target="../media/image99.wmf"/><Relationship Id="rId14" Type="http://schemas.openxmlformats.org/officeDocument/2006/relationships/oleObject" Target="../embeddings/oleObject102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6.bin"/><Relationship Id="rId13" Type="http://schemas.openxmlformats.org/officeDocument/2006/relationships/image" Target="../media/image108.emf"/><Relationship Id="rId3" Type="http://schemas.openxmlformats.org/officeDocument/2006/relationships/image" Target="../media/image103.emf"/><Relationship Id="rId7" Type="http://schemas.openxmlformats.org/officeDocument/2006/relationships/image" Target="../media/image105.emf"/><Relationship Id="rId12" Type="http://schemas.openxmlformats.org/officeDocument/2006/relationships/oleObject" Target="../embeddings/oleObject108.bin"/><Relationship Id="rId2" Type="http://schemas.openxmlformats.org/officeDocument/2006/relationships/oleObject" Target="../embeddings/oleObject103.bin"/><Relationship Id="rId16" Type="http://schemas.openxmlformats.org/officeDocument/2006/relationships/oleObject" Target="../embeddings/oleObject11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5.bin"/><Relationship Id="rId11" Type="http://schemas.openxmlformats.org/officeDocument/2006/relationships/image" Target="../media/image107.wmf"/><Relationship Id="rId5" Type="http://schemas.openxmlformats.org/officeDocument/2006/relationships/image" Target="../media/image104.emf"/><Relationship Id="rId15" Type="http://schemas.openxmlformats.org/officeDocument/2006/relationships/image" Target="../media/image109.emf"/><Relationship Id="rId10" Type="http://schemas.openxmlformats.org/officeDocument/2006/relationships/oleObject" Target="../embeddings/oleObject107.bin"/><Relationship Id="rId4" Type="http://schemas.openxmlformats.org/officeDocument/2006/relationships/oleObject" Target="../embeddings/oleObject104.bin"/><Relationship Id="rId9" Type="http://schemas.openxmlformats.org/officeDocument/2006/relationships/image" Target="../media/image106.wmf"/><Relationship Id="rId14" Type="http://schemas.openxmlformats.org/officeDocument/2006/relationships/oleObject" Target="../embeddings/oleObject109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4.bin"/><Relationship Id="rId3" Type="http://schemas.openxmlformats.org/officeDocument/2006/relationships/image" Target="../media/image110.emf"/><Relationship Id="rId7" Type="http://schemas.openxmlformats.org/officeDocument/2006/relationships/image" Target="../media/image112.wmf"/><Relationship Id="rId2" Type="http://schemas.openxmlformats.org/officeDocument/2006/relationships/oleObject" Target="../embeddings/oleObject11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3.bin"/><Relationship Id="rId11" Type="http://schemas.openxmlformats.org/officeDocument/2006/relationships/image" Target="../media/image114.emf"/><Relationship Id="rId5" Type="http://schemas.openxmlformats.org/officeDocument/2006/relationships/image" Target="../media/image111.emf"/><Relationship Id="rId10" Type="http://schemas.openxmlformats.org/officeDocument/2006/relationships/oleObject" Target="../embeddings/oleObject115.bin"/><Relationship Id="rId4" Type="http://schemas.openxmlformats.org/officeDocument/2006/relationships/oleObject" Target="../embeddings/oleObject112.bin"/><Relationship Id="rId9" Type="http://schemas.openxmlformats.org/officeDocument/2006/relationships/image" Target="../media/image11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7" Type="http://schemas.openxmlformats.org/officeDocument/2006/relationships/image" Target="../media/image117.emf"/><Relationship Id="rId2" Type="http://schemas.openxmlformats.org/officeDocument/2006/relationships/oleObject" Target="../embeddings/oleObject11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8.bin"/><Relationship Id="rId5" Type="http://schemas.openxmlformats.org/officeDocument/2006/relationships/image" Target="../media/image116.emf"/><Relationship Id="rId4" Type="http://schemas.openxmlformats.org/officeDocument/2006/relationships/oleObject" Target="../embeddings/oleObject117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2.bin"/><Relationship Id="rId3" Type="http://schemas.openxmlformats.org/officeDocument/2006/relationships/image" Target="../media/image118.emf"/><Relationship Id="rId7" Type="http://schemas.openxmlformats.org/officeDocument/2006/relationships/image" Target="../media/image120.wmf"/><Relationship Id="rId2" Type="http://schemas.openxmlformats.org/officeDocument/2006/relationships/oleObject" Target="../embeddings/oleObject11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1.bin"/><Relationship Id="rId5" Type="http://schemas.openxmlformats.org/officeDocument/2006/relationships/image" Target="../media/image119.wmf"/><Relationship Id="rId4" Type="http://schemas.openxmlformats.org/officeDocument/2006/relationships/oleObject" Target="../embeddings/oleObject120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9.emf"/><Relationship Id="rId18" Type="http://schemas.openxmlformats.org/officeDocument/2006/relationships/oleObject" Target="../embeddings/oleObject11.bin"/><Relationship Id="rId3" Type="http://schemas.openxmlformats.org/officeDocument/2006/relationships/image" Target="../media/image4.emf"/><Relationship Id="rId21" Type="http://schemas.openxmlformats.org/officeDocument/2006/relationships/image" Target="../media/image13.emf"/><Relationship Id="rId7" Type="http://schemas.openxmlformats.org/officeDocument/2006/relationships/image" Target="../media/image6.w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11.emf"/><Relationship Id="rId2" Type="http://schemas.openxmlformats.org/officeDocument/2006/relationships/oleObject" Target="../embeddings/oleObject3.bin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8.emf"/><Relationship Id="rId5" Type="http://schemas.openxmlformats.org/officeDocument/2006/relationships/image" Target="../media/image5.emf"/><Relationship Id="rId15" Type="http://schemas.openxmlformats.org/officeDocument/2006/relationships/image" Target="../media/image10.emf"/><Relationship Id="rId23" Type="http://schemas.openxmlformats.org/officeDocument/2006/relationships/image" Target="../media/image14.emf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12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7.emf"/><Relationship Id="rId14" Type="http://schemas.openxmlformats.org/officeDocument/2006/relationships/oleObject" Target="../embeddings/oleObject9.bin"/><Relationship Id="rId22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4.1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lnSpc>
                <a:spcPct val="90000"/>
              </a:lnSpc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Solving Linear Equations: </a:t>
            </a:r>
          </a:p>
          <a:p>
            <a:pPr algn="ctr">
              <a:lnSpc>
                <a:spcPct val="90000"/>
              </a:lnSpc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x </a:t>
            </a:r>
            <a:r>
              <a:rPr lang="en-US" b="1" i="1" dirty="0">
                <a:solidFill>
                  <a:srgbClr val="1F497D"/>
                </a:solidFill>
                <a:latin typeface="Symbol" pitchFamily="18" charset="2"/>
              </a:rPr>
              <a:t>+</a:t>
            </a:r>
            <a:r>
              <a:rPr lang="en-US" b="1" i="1" dirty="0">
                <a:solidFill>
                  <a:srgbClr val="1F497D"/>
                </a:solidFill>
              </a:rPr>
              <a:t> b </a:t>
            </a:r>
            <a:r>
              <a:rPr lang="en-US" b="1" i="1" dirty="0">
                <a:solidFill>
                  <a:srgbClr val="1F497D"/>
                </a:solidFill>
                <a:latin typeface="Symbol" pitchFamily="18" charset="2"/>
              </a:rPr>
              <a:t>=</a:t>
            </a:r>
            <a:r>
              <a:rPr lang="en-US" b="1" i="1" dirty="0">
                <a:solidFill>
                  <a:srgbClr val="1F497D"/>
                </a:solidFill>
              </a:rPr>
              <a:t> c and ax </a:t>
            </a:r>
            <a:r>
              <a:rPr lang="en-US" b="1" i="1" dirty="0">
                <a:solidFill>
                  <a:srgbClr val="1F497D"/>
                </a:solidFill>
                <a:latin typeface="Symbol" pitchFamily="18" charset="2"/>
              </a:rPr>
              <a:t>=</a:t>
            </a:r>
            <a:r>
              <a:rPr lang="en-US" b="1" i="1" dirty="0">
                <a:solidFill>
                  <a:srgbClr val="1F497D"/>
                </a:solidFill>
              </a:rPr>
              <a:t> 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6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036371"/>
              </p:ext>
            </p:extLst>
          </p:nvPr>
        </p:nvGraphicFramePr>
        <p:xfrm>
          <a:off x="4495800" y="5581650"/>
          <a:ext cx="16002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90840" imgH="200880" progId="Equation.DSMT4">
                  <p:embed/>
                </p:oleObj>
              </mc:Choice>
              <mc:Fallback>
                <p:oleObj name="Equation" r:id="rId2" imgW="1590840" imgH="200880" progId="Equation.DSMT4">
                  <p:embed/>
                  <p:pic>
                    <p:nvPicPr>
                      <p:cNvPr id="0" name="Picture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581650"/>
                        <a:ext cx="16002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8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</a:t>
            </a:r>
            <a:r>
              <a:rPr lang="en-US" dirty="0">
                <a:solidFill>
                  <a:schemeClr val="accent1"/>
                </a:solidFill>
              </a:rPr>
              <a:t>Solving Linear Equations of the Form </a:t>
            </a:r>
            <a:r>
              <a:rPr lang="en-US" sz="3200" i="1" dirty="0">
                <a:solidFill>
                  <a:schemeClr val="accent1"/>
                </a:solidFill>
              </a:rPr>
              <a:t>x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+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i="1" dirty="0">
                <a:solidFill>
                  <a:schemeClr val="accent1"/>
                </a:solidFill>
              </a:rPr>
              <a:t>b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=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i="1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040285"/>
          </a:xfrm>
        </p:spPr>
        <p:txBody>
          <a:bodyPr>
            <a:spAutoFit/>
          </a:bodyPr>
          <a:lstStyle/>
          <a:p>
            <a:pPr marL="342900" indent="-342900" eaLnBrk="0" hangingPunct="0"/>
            <a:r>
              <a:rPr lang="en-US" dirty="0">
                <a:latin typeface="Calibri" pitchFamily="34" charset="0"/>
              </a:rPr>
              <a:t>Solve the equation:                     </a:t>
            </a:r>
          </a:p>
          <a:p>
            <a:pPr marL="342900" indent="-342900" eaLnBrk="0" hangingPunct="0"/>
            <a:r>
              <a:rPr lang="en-US" b="1" dirty="0">
                <a:latin typeface="Calibri" pitchFamily="34" charset="0"/>
              </a:rPr>
              <a:t>Solution</a:t>
            </a:r>
            <a:endParaRPr lang="en-US" dirty="0"/>
          </a:p>
        </p:txBody>
      </p:sp>
      <p:graphicFrame>
        <p:nvGraphicFramePr>
          <p:cNvPr id="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9782305"/>
              </p:ext>
            </p:extLst>
          </p:nvPr>
        </p:nvGraphicFramePr>
        <p:xfrm>
          <a:off x="3492500" y="1381125"/>
          <a:ext cx="1689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72920" imgH="329040" progId="Equation.DSMT4">
                  <p:embed/>
                </p:oleObj>
              </mc:Choice>
              <mc:Fallback>
                <p:oleObj name="Equation" r:id="rId4" imgW="1672920" imgH="329040" progId="Equation.DSMT4">
                  <p:embed/>
                  <p:pic>
                    <p:nvPicPr>
                      <p:cNvPr id="0" name="Picture 1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1381125"/>
                        <a:ext cx="1689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253687"/>
              </p:ext>
            </p:extLst>
          </p:nvPr>
        </p:nvGraphicFramePr>
        <p:xfrm>
          <a:off x="1924050" y="1943100"/>
          <a:ext cx="1689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72920" imgH="329040" progId="Equation.DSMT4">
                  <p:embed/>
                </p:oleObj>
              </mc:Choice>
              <mc:Fallback>
                <p:oleObj name="Equation" r:id="rId6" imgW="1672920" imgH="329040" progId="Equation.DSMT4">
                  <p:embed/>
                  <p:pic>
                    <p:nvPicPr>
                      <p:cNvPr id="0" name="Picture 1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050" y="1943100"/>
                        <a:ext cx="1689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223964"/>
              </p:ext>
            </p:extLst>
          </p:nvPr>
        </p:nvGraphicFramePr>
        <p:xfrm>
          <a:off x="1409700" y="2590800"/>
          <a:ext cx="2667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651400" imgH="329040" progId="Equation.DSMT4">
                  <p:embed/>
                </p:oleObj>
              </mc:Choice>
              <mc:Fallback>
                <p:oleObj name="Equation" r:id="rId8" imgW="2651400" imgH="329040" progId="Equation.DSMT4">
                  <p:embed/>
                  <p:pic>
                    <p:nvPicPr>
                      <p:cNvPr id="0" name="Picture 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700" y="2590800"/>
                        <a:ext cx="26670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821837"/>
              </p:ext>
            </p:extLst>
          </p:nvPr>
        </p:nvGraphicFramePr>
        <p:xfrm>
          <a:off x="1925638" y="3567113"/>
          <a:ext cx="12160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06360" imgH="355320" progId="Equation.DSMT4">
                  <p:embed/>
                </p:oleObj>
              </mc:Choice>
              <mc:Fallback>
                <p:oleObj name="Equation" r:id="rId10" imgW="1206360" imgH="355320" progId="Equation.DSMT4">
                  <p:embed/>
                  <p:pic>
                    <p:nvPicPr>
                      <p:cNvPr id="0" name="Picture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5638" y="3567113"/>
                        <a:ext cx="121602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/>
          <p:cNvSpPr txBox="1">
            <a:spLocks/>
          </p:cNvSpPr>
          <p:nvPr/>
        </p:nvSpPr>
        <p:spPr>
          <a:xfrm>
            <a:off x="457200" y="3906700"/>
            <a:ext cx="8229600" cy="52322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Check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3648167"/>
              </p:ext>
            </p:extLst>
          </p:nvPr>
        </p:nvGraphicFramePr>
        <p:xfrm>
          <a:off x="1169988" y="4645025"/>
          <a:ext cx="2436812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425680" imgH="761760" progId="Equation.DSMT4">
                  <p:embed/>
                </p:oleObj>
              </mc:Choice>
              <mc:Fallback>
                <p:oleObj name="Equation" r:id="rId12" imgW="2425680" imgH="761760" progId="Equation.DSMT4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988" y="4645025"/>
                        <a:ext cx="2436812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673417"/>
              </p:ext>
            </p:extLst>
          </p:nvPr>
        </p:nvGraphicFramePr>
        <p:xfrm>
          <a:off x="1144588" y="5581650"/>
          <a:ext cx="1636712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25400" imgH="279360" progId="Equation.DSMT4">
                  <p:embed/>
                </p:oleObj>
              </mc:Choice>
              <mc:Fallback>
                <p:oleObj name="Equation" r:id="rId14" imgW="1625400" imgH="279360" progId="Equation.DSMT4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5581650"/>
                        <a:ext cx="1636712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152387"/>
              </p:ext>
            </p:extLst>
          </p:nvPr>
        </p:nvGraphicFramePr>
        <p:xfrm>
          <a:off x="4451350" y="1974850"/>
          <a:ext cx="4292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278600" imgH="264960" progId="Equation.DSMT4">
                  <p:embed/>
                </p:oleObj>
              </mc:Choice>
              <mc:Fallback>
                <p:oleObj name="Equation" r:id="rId16" imgW="4278600" imgH="264960" progId="Equation.DSMT4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1350" y="1974850"/>
                        <a:ext cx="4292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757141"/>
              </p:ext>
            </p:extLst>
          </p:nvPr>
        </p:nvGraphicFramePr>
        <p:xfrm>
          <a:off x="4445000" y="2451100"/>
          <a:ext cx="43434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333680" imgH="585000" progId="Equation.DSMT4">
                  <p:embed/>
                </p:oleObj>
              </mc:Choice>
              <mc:Fallback>
                <p:oleObj name="Equation" r:id="rId18" imgW="4333680" imgH="585000" progId="Equation.DSMT4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0" y="2451100"/>
                        <a:ext cx="43434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647637"/>
              </p:ext>
            </p:extLst>
          </p:nvPr>
        </p:nvGraphicFramePr>
        <p:xfrm>
          <a:off x="4454696" y="3613150"/>
          <a:ext cx="901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886680" imgH="264960" progId="Equation.DSMT4">
                  <p:embed/>
                </p:oleObj>
              </mc:Choice>
              <mc:Fallback>
                <p:oleObj name="Equation" r:id="rId20" imgW="886680" imgH="264960" progId="Equation.DSMT4">
                  <p:embed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4696" y="3613150"/>
                        <a:ext cx="901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385340"/>
              </p:ext>
            </p:extLst>
          </p:nvPr>
        </p:nvGraphicFramePr>
        <p:xfrm>
          <a:off x="4473518" y="2209800"/>
          <a:ext cx="2451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440800" imgH="264960" progId="Equation.DSMT4">
                  <p:embed/>
                </p:oleObj>
              </mc:Choice>
              <mc:Fallback>
                <p:oleObj name="Equation" r:id="rId22" imgW="2440800" imgH="264960" progId="Equation.DSMT4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3518" y="2209800"/>
                        <a:ext cx="2451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836075"/>
              </p:ext>
            </p:extLst>
          </p:nvPr>
        </p:nvGraphicFramePr>
        <p:xfrm>
          <a:off x="4432300" y="2965450"/>
          <a:ext cx="393700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924000" imgH="279360" progId="Equation.DSMT4">
                  <p:embed/>
                </p:oleObj>
              </mc:Choice>
              <mc:Fallback>
                <p:oleObj name="Equation" r:id="rId24" imgW="3924000" imgH="279360" progId="Equation.DSMT4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2300" y="2965450"/>
                        <a:ext cx="3937000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0929510"/>
              </p:ext>
            </p:extLst>
          </p:nvPr>
        </p:nvGraphicFramePr>
        <p:xfrm>
          <a:off x="4464164" y="3257550"/>
          <a:ext cx="1117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106280" imgH="219240" progId="Equation.DSMT4">
                  <p:embed/>
                </p:oleObj>
              </mc:Choice>
              <mc:Fallback>
                <p:oleObj name="Equation" r:id="rId26" imgW="1106280" imgH="219240" progId="Equation.DSMT4">
                  <p:embed/>
                  <p:pic>
                    <p:nvPicPr>
                      <p:cNvPr id="0" name="Picture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164" y="3257550"/>
                        <a:ext cx="1117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001526"/>
              </p:ext>
            </p:extLst>
          </p:nvPr>
        </p:nvGraphicFramePr>
        <p:xfrm>
          <a:off x="4432300" y="5122863"/>
          <a:ext cx="2071688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2057400" imgH="279360" progId="Equation.DSMT4">
                  <p:embed/>
                </p:oleObj>
              </mc:Choice>
              <mc:Fallback>
                <p:oleObj name="Equation" r:id="rId28" imgW="2057400" imgH="279360" progId="Equation.DSMT4">
                  <p:embed/>
                  <p:pic>
                    <p:nvPicPr>
                      <p:cNvPr id="0" name="Picture 2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2300" y="5122863"/>
                        <a:ext cx="2071688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6">
            <a:extLst>
              <a:ext uri="{FF2B5EF4-FFF2-40B4-BE49-F238E27FC236}">
                <a16:creationId xmlns:a16="http://schemas.microsoft.com/office/drawing/2014/main" id="{4900D882-1D34-49D5-B78C-EA7E1F7609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749584"/>
              </p:ext>
            </p:extLst>
          </p:nvPr>
        </p:nvGraphicFramePr>
        <p:xfrm>
          <a:off x="1166813" y="4333875"/>
          <a:ext cx="1744662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726920" imgH="355320" progId="Equation.DSMT4">
                  <p:embed/>
                </p:oleObj>
              </mc:Choice>
              <mc:Fallback>
                <p:oleObj name="Equation" r:id="rId30" imgW="1726920" imgH="355320" progId="Equation.DSMT4">
                  <p:embed/>
                  <p:pic>
                    <p:nvPicPr>
                      <p:cNvPr id="61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6813" y="4333875"/>
                        <a:ext cx="1744662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>
                <a:solidFill>
                  <a:schemeClr val="accent1"/>
                </a:solidFill>
              </a:rPr>
              <a:t>Solving Linear Equations of the Form </a:t>
            </a:r>
            <a:r>
              <a:rPr lang="en-US" sz="3200" i="1" dirty="0">
                <a:solidFill>
                  <a:schemeClr val="accent1"/>
                </a:solidFill>
              </a:rPr>
              <a:t>x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+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i="1" dirty="0">
                <a:solidFill>
                  <a:schemeClr val="accent1"/>
                </a:solidFill>
              </a:rPr>
              <a:t>b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=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i="1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819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7620000" cy="1502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Solve the equation:                       </a:t>
            </a:r>
          </a:p>
          <a:p>
            <a:pPr algn="just">
              <a:lnSpc>
                <a:spcPct val="250000"/>
              </a:lnSpc>
              <a:spcBef>
                <a:spcPts val="6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089765"/>
              </p:ext>
            </p:extLst>
          </p:nvPr>
        </p:nvGraphicFramePr>
        <p:xfrm>
          <a:off x="3467100" y="1423988"/>
          <a:ext cx="1790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82720" imgH="301680" progId="Equation.DSMT4">
                  <p:embed/>
                </p:oleObj>
              </mc:Choice>
              <mc:Fallback>
                <p:oleObj name="Equation" r:id="rId2" imgW="1782720" imgH="301680" progId="Equation.DSMT4">
                  <p:embed/>
                  <p:pic>
                    <p:nvPicPr>
                      <p:cNvPr id="0" name="Picture 5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7100" y="1423988"/>
                        <a:ext cx="17907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882603"/>
              </p:ext>
            </p:extLst>
          </p:nvPr>
        </p:nvGraphicFramePr>
        <p:xfrm>
          <a:off x="1549400" y="2819400"/>
          <a:ext cx="1790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82720" imgH="301680" progId="Equation.DSMT4">
                  <p:embed/>
                </p:oleObj>
              </mc:Choice>
              <mc:Fallback>
                <p:oleObj name="Equation" r:id="rId4" imgW="1782720" imgH="301680" progId="Equation.DSMT4">
                  <p:embed/>
                  <p:pic>
                    <p:nvPicPr>
                      <p:cNvPr id="0" name="Picture 5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2819400"/>
                        <a:ext cx="17907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322132"/>
              </p:ext>
            </p:extLst>
          </p:nvPr>
        </p:nvGraphicFramePr>
        <p:xfrm>
          <a:off x="755650" y="3236830"/>
          <a:ext cx="3378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64560" imgH="301680" progId="Equation.DSMT4">
                  <p:embed/>
                </p:oleObj>
              </mc:Choice>
              <mc:Fallback>
                <p:oleObj name="Equation" r:id="rId6" imgW="3364560" imgH="301680" progId="Equation.DSMT4">
                  <p:embed/>
                  <p:pic>
                    <p:nvPicPr>
                      <p:cNvPr id="0" name="Picture 5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236830"/>
                        <a:ext cx="33782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840857"/>
              </p:ext>
            </p:extLst>
          </p:nvPr>
        </p:nvGraphicFramePr>
        <p:xfrm>
          <a:off x="4216400" y="3302000"/>
          <a:ext cx="4470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461480" imgH="264960" progId="Equation.DSMT4">
                  <p:embed/>
                </p:oleObj>
              </mc:Choice>
              <mc:Fallback>
                <p:oleObj name="Equation" r:id="rId8" imgW="4461480" imgH="264960" progId="Equation.DSMT4">
                  <p:embed/>
                  <p:pic>
                    <p:nvPicPr>
                      <p:cNvPr id="0" name="Picture 5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6400" y="3302000"/>
                        <a:ext cx="4470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533072"/>
              </p:ext>
            </p:extLst>
          </p:nvPr>
        </p:nvGraphicFramePr>
        <p:xfrm>
          <a:off x="2566988" y="3697288"/>
          <a:ext cx="1003300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90360" imgH="279360" progId="Equation.DSMT4">
                  <p:embed/>
                </p:oleObj>
              </mc:Choice>
              <mc:Fallback>
                <p:oleObj name="Equation" r:id="rId10" imgW="990360" imgH="279360" progId="Equation.DSMT4">
                  <p:embed/>
                  <p:pic>
                    <p:nvPicPr>
                      <p:cNvPr id="0" name="Picture 5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8" y="3697288"/>
                        <a:ext cx="1003300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557278"/>
              </p:ext>
            </p:extLst>
          </p:nvPr>
        </p:nvGraphicFramePr>
        <p:xfrm>
          <a:off x="4203700" y="3759200"/>
          <a:ext cx="901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86680" imgH="264960" progId="Equation.DSMT4">
                  <p:embed/>
                </p:oleObj>
              </mc:Choice>
              <mc:Fallback>
                <p:oleObj name="Equation" r:id="rId12" imgW="886680" imgH="264960" progId="Equation.DSMT4">
                  <p:embed/>
                  <p:pic>
                    <p:nvPicPr>
                      <p:cNvPr id="0" name="Picture 5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3700" y="3759200"/>
                        <a:ext cx="901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692355"/>
              </p:ext>
            </p:extLst>
          </p:nvPr>
        </p:nvGraphicFramePr>
        <p:xfrm>
          <a:off x="4432300" y="5575300"/>
          <a:ext cx="16002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90840" imgH="200880" progId="Equation.DSMT4">
                  <p:embed/>
                </p:oleObj>
              </mc:Choice>
              <mc:Fallback>
                <p:oleObj name="Equation" r:id="rId14" imgW="1590840" imgH="200880" progId="Equation.DSMT4">
                  <p:embed/>
                  <p:pic>
                    <p:nvPicPr>
                      <p:cNvPr id="0" name="Picture 5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2300" y="5575300"/>
                        <a:ext cx="16002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3"/>
          <p:cNvSpPr txBox="1">
            <a:spLocks/>
          </p:cNvSpPr>
          <p:nvPr/>
        </p:nvSpPr>
        <p:spPr>
          <a:xfrm>
            <a:off x="457200" y="3886200"/>
            <a:ext cx="8229600" cy="52322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Check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95957"/>
              </p:ext>
            </p:extLst>
          </p:nvPr>
        </p:nvGraphicFramePr>
        <p:xfrm>
          <a:off x="1169988" y="4705350"/>
          <a:ext cx="2333625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323800" imgH="761760" progId="Equation.DSMT4">
                  <p:embed/>
                </p:oleObj>
              </mc:Choice>
              <mc:Fallback>
                <p:oleObj name="Equation" r:id="rId16" imgW="2323800" imgH="761760" progId="Equation.DSMT4">
                  <p:embed/>
                  <p:pic>
                    <p:nvPicPr>
                      <p:cNvPr id="0" name="Picture 5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988" y="4705350"/>
                        <a:ext cx="2333625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7351"/>
              </p:ext>
            </p:extLst>
          </p:nvPr>
        </p:nvGraphicFramePr>
        <p:xfrm>
          <a:off x="2722563" y="5581650"/>
          <a:ext cx="698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85440" imgH="264960" progId="Equation.DSMT4">
                  <p:embed/>
                </p:oleObj>
              </mc:Choice>
              <mc:Fallback>
                <p:oleObj name="Equation" r:id="rId18" imgW="685440" imgH="264960" progId="Equation.DSMT4">
                  <p:embed/>
                  <p:pic>
                    <p:nvPicPr>
                      <p:cNvPr id="0" name="Picture 5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2563" y="5581650"/>
                        <a:ext cx="698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338812"/>
              </p:ext>
            </p:extLst>
          </p:nvPr>
        </p:nvGraphicFramePr>
        <p:xfrm>
          <a:off x="4438650" y="5099050"/>
          <a:ext cx="1917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901520" imgH="219240" progId="Equation.DSMT4">
                  <p:embed/>
                </p:oleObj>
              </mc:Choice>
              <mc:Fallback>
                <p:oleObj name="Equation" r:id="rId20" imgW="1901520" imgH="219240" progId="Equation.DSMT4">
                  <p:embed/>
                  <p:pic>
                    <p:nvPicPr>
                      <p:cNvPr id="0" name="Picture 5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8650" y="5099050"/>
                        <a:ext cx="19177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306629"/>
              </p:ext>
            </p:extLst>
          </p:nvPr>
        </p:nvGraphicFramePr>
        <p:xfrm>
          <a:off x="4229100" y="2821070"/>
          <a:ext cx="2019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011320" imgH="264960" progId="Equation.DSMT4">
                  <p:embed/>
                </p:oleObj>
              </mc:Choice>
              <mc:Fallback>
                <p:oleObj name="Equation" r:id="rId22" imgW="2011320" imgH="264960" progId="Equation.DSMT4">
                  <p:embed/>
                  <p:pic>
                    <p:nvPicPr>
                      <p:cNvPr id="0" name="Picture 5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9100" y="2821070"/>
                        <a:ext cx="2019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634011"/>
              </p:ext>
            </p:extLst>
          </p:nvPr>
        </p:nvGraphicFramePr>
        <p:xfrm>
          <a:off x="1712913" y="4409158"/>
          <a:ext cx="1790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782720" imgH="301680" progId="Equation.DSMT4">
                  <p:embed/>
                </p:oleObj>
              </mc:Choice>
              <mc:Fallback>
                <p:oleObj name="Equation" r:id="rId24" imgW="1782720" imgH="301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913" y="4409158"/>
                        <a:ext cx="17907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</a:t>
            </a:r>
            <a:r>
              <a:rPr lang="en-US" dirty="0">
                <a:solidFill>
                  <a:schemeClr val="accent1"/>
                </a:solidFill>
              </a:rPr>
              <a:t>Solving Linear Equations of the Form </a:t>
            </a:r>
            <a:r>
              <a:rPr lang="en-US" sz="3200" i="1" dirty="0">
                <a:solidFill>
                  <a:schemeClr val="accent1"/>
                </a:solidFill>
              </a:rPr>
              <a:t>x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+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i="1" dirty="0">
                <a:solidFill>
                  <a:schemeClr val="accent1"/>
                </a:solidFill>
              </a:rPr>
              <a:t>b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=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i="1" dirty="0">
                <a:solidFill>
                  <a:schemeClr val="accent1"/>
                </a:solidFill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7" name="Rectangle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80160"/>
                <a:ext cx="8229600" cy="12227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spcBef>
                    <a:spcPct val="0"/>
                  </a:spcBef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Solve the equation:  </a:t>
                </a:r>
                <a:r>
                  <a:rPr lang="en-US" sz="3200" i="1" dirty="0">
                    <a:solidFill>
                      <a:srgbClr val="0000FF"/>
                    </a:solidFill>
                  </a:rPr>
                  <a:t>x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algn="just">
                  <a:spcBef>
                    <a:spcPct val="0"/>
                  </a:spcBef>
                  <a:buFont typeface="Courier New" pitchFamily="49" charset="0"/>
                  <a:buNone/>
                </a:pPr>
                <a:r>
                  <a:rPr lang="en-US" b="1" i="0" dirty="0">
                    <a:solidFill>
                      <a:schemeClr val="tx1"/>
                    </a:solidFill>
                  </a:rPr>
                  <a:t>Solution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19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80160"/>
                <a:ext cx="8229600" cy="1222707"/>
              </a:xfrm>
              <a:prstGeom prst="rect">
                <a:avLst/>
              </a:prstGeom>
              <a:blipFill>
                <a:blip r:embed="rId2"/>
                <a:stretch>
                  <a:fillRect l="-1481" b="-1293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1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890881"/>
              </p:ext>
            </p:extLst>
          </p:nvPr>
        </p:nvGraphicFramePr>
        <p:xfrm>
          <a:off x="2057400" y="2266400"/>
          <a:ext cx="4008086" cy="844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269600" imgH="886680" progId="Equation.DSMT4">
                  <p:embed/>
                </p:oleObj>
              </mc:Choice>
              <mc:Fallback>
                <p:oleObj name="Equation" r:id="rId3" imgW="4269600" imgH="886680" progId="Equation.DSMT4">
                  <p:embed/>
                  <p:pic>
                    <p:nvPicPr>
                      <p:cNvPr id="0" name="Picture 3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266400"/>
                        <a:ext cx="4008086" cy="8444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049000"/>
              </p:ext>
            </p:extLst>
          </p:nvPr>
        </p:nvGraphicFramePr>
        <p:xfrm>
          <a:off x="1524000" y="3110834"/>
          <a:ext cx="6755472" cy="844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204320" imgH="886680" progId="Equation.DSMT4">
                  <p:embed/>
                </p:oleObj>
              </mc:Choice>
              <mc:Fallback>
                <p:oleObj name="Equation" r:id="rId5" imgW="7204320" imgH="886680" progId="Equation.DSMT4">
                  <p:embed/>
                  <p:pic>
                    <p:nvPicPr>
                      <p:cNvPr id="0" name="Picture 3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110834"/>
                        <a:ext cx="6755472" cy="8444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528154"/>
              </p:ext>
            </p:extLst>
          </p:nvPr>
        </p:nvGraphicFramePr>
        <p:xfrm>
          <a:off x="2590800" y="4097074"/>
          <a:ext cx="1479943" cy="820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18200" imgH="886680" progId="Equation.DSMT4">
                  <p:embed/>
                </p:oleObj>
              </mc:Choice>
              <mc:Fallback>
                <p:oleObj name="Equation" r:id="rId7" imgW="1618200" imgH="886680" progId="Equation.DSMT4">
                  <p:embed/>
                  <p:pic>
                    <p:nvPicPr>
                      <p:cNvPr id="0" name="Picture 3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097074"/>
                        <a:ext cx="1479943" cy="8209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176177"/>
              </p:ext>
            </p:extLst>
          </p:nvPr>
        </p:nvGraphicFramePr>
        <p:xfrm>
          <a:off x="2617694" y="5122243"/>
          <a:ext cx="768209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52200" imgH="838080" progId="Equation.DSMT4">
                  <p:embed/>
                </p:oleObj>
              </mc:Choice>
              <mc:Fallback>
                <p:oleObj name="Equation" r:id="rId9" imgW="952200" imgH="838080" progId="Equation.DSMT4">
                  <p:embed/>
                  <p:pic>
                    <p:nvPicPr>
                      <p:cNvPr id="0" name="Picture 3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7694" y="5122243"/>
                        <a:ext cx="768209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304943"/>
              </p:ext>
            </p:extLst>
          </p:nvPr>
        </p:nvGraphicFramePr>
        <p:xfrm>
          <a:off x="4260172" y="4416281"/>
          <a:ext cx="4437324" cy="282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379400" imgH="264960" progId="Equation.DSMT4">
                  <p:embed/>
                </p:oleObj>
              </mc:Choice>
              <mc:Fallback>
                <p:oleObj name="Equation" r:id="rId11" imgW="4379400" imgH="264960" progId="Equation.DSMT4">
                  <p:embed/>
                  <p:pic>
                    <p:nvPicPr>
                      <p:cNvPr id="0" name="Picture 3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0172" y="4416281"/>
                        <a:ext cx="4437324" cy="2821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550316"/>
              </p:ext>
            </p:extLst>
          </p:nvPr>
        </p:nvGraphicFramePr>
        <p:xfrm>
          <a:off x="4260172" y="5334000"/>
          <a:ext cx="901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86680" imgH="264960" progId="Equation.DSMT4">
                  <p:embed/>
                </p:oleObj>
              </mc:Choice>
              <mc:Fallback>
                <p:oleObj name="Equation" r:id="rId13" imgW="886680" imgH="264960" progId="Equation.DSMT4">
                  <p:embed/>
                  <p:pic>
                    <p:nvPicPr>
                      <p:cNvPr id="0" name="Picture 3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0172" y="5334000"/>
                        <a:ext cx="901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04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5: Solving Linear Equations of the Form </a:t>
            </a:r>
            <a:r>
              <a:rPr lang="en-US" sz="3200" i="1" dirty="0">
                <a:solidFill>
                  <a:schemeClr val="accent1"/>
                </a:solidFill>
              </a:rPr>
              <a:t>x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+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i="1" dirty="0">
                <a:solidFill>
                  <a:schemeClr val="accent1"/>
                </a:solidFill>
              </a:rPr>
              <a:t>b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=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i="1" dirty="0">
                <a:solidFill>
                  <a:schemeClr val="accent1"/>
                </a:solidFill>
              </a:rPr>
              <a:t>c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457200" y="1457980"/>
            <a:ext cx="8229600" cy="52322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Check</a:t>
            </a:r>
            <a:endParaRPr lang="en-US" b="1" i="0" dirty="0">
              <a:solidFill>
                <a:srgbClr val="000000"/>
              </a:solidFill>
            </a:endParaRPr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8086621"/>
              </p:ext>
            </p:extLst>
          </p:nvPr>
        </p:nvGraphicFramePr>
        <p:xfrm>
          <a:off x="1981200" y="1289050"/>
          <a:ext cx="1570038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62040" imgH="838080" progId="Equation.DSMT4">
                  <p:embed/>
                </p:oleObj>
              </mc:Choice>
              <mc:Fallback>
                <p:oleObj name="Equation" r:id="rId2" imgW="1562040" imgH="838080" progId="Equation.DSMT4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289050"/>
                        <a:ext cx="1570038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744139"/>
              </p:ext>
            </p:extLst>
          </p:nvPr>
        </p:nvGraphicFramePr>
        <p:xfrm>
          <a:off x="1758950" y="2235200"/>
          <a:ext cx="4368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356000" imgH="977760" progId="Equation.DSMT4">
                  <p:embed/>
                </p:oleObj>
              </mc:Choice>
              <mc:Fallback>
                <p:oleObj name="Equation" r:id="rId4" imgW="4356000" imgH="977760" progId="Equation.DSMT4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950" y="2235200"/>
                        <a:ext cx="43688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421554"/>
              </p:ext>
            </p:extLst>
          </p:nvPr>
        </p:nvGraphicFramePr>
        <p:xfrm>
          <a:off x="1787303" y="3342481"/>
          <a:ext cx="5776913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765760" imgH="914400" progId="Equation.DSMT4">
                  <p:embed/>
                </p:oleObj>
              </mc:Choice>
              <mc:Fallback>
                <p:oleObj name="Equation" r:id="rId6" imgW="5765760" imgH="914400" progId="Equation.DSMT4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303" y="3342481"/>
                        <a:ext cx="5776913" cy="92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880913"/>
              </p:ext>
            </p:extLst>
          </p:nvPr>
        </p:nvGraphicFramePr>
        <p:xfrm>
          <a:off x="2401888" y="4381500"/>
          <a:ext cx="121602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06360" imgH="838080" progId="Equation.DSMT4">
                  <p:embed/>
                </p:oleObj>
              </mc:Choice>
              <mc:Fallback>
                <p:oleObj name="Equation" r:id="rId8" imgW="1206360" imgH="838080" progId="Equation.DSMT4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1888" y="4381500"/>
                        <a:ext cx="1216025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05208"/>
              </p:ext>
            </p:extLst>
          </p:nvPr>
        </p:nvGraphicFramePr>
        <p:xfrm>
          <a:off x="4191000" y="4768850"/>
          <a:ext cx="16002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90840" imgH="200880" progId="Equation.DSMT4">
                  <p:embed/>
                </p:oleObj>
              </mc:Choice>
              <mc:Fallback>
                <p:oleObj name="Equation" r:id="rId10" imgW="1590840" imgH="200880" progId="Equation.DSMT4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768850"/>
                        <a:ext cx="16002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</a:t>
            </a:r>
            <a:r>
              <a:rPr lang="en-US" dirty="0">
                <a:solidFill>
                  <a:schemeClr val="accent1"/>
                </a:solidFill>
              </a:rPr>
              <a:t>: Simplifying and Solving Linear Equations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5" name="Rectangle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80160"/>
                <a:ext cx="8229600" cy="110273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spcBef>
                    <a:spcPct val="0"/>
                  </a:spcBef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Simplify and solve: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+2=3+8</m:t>
                    </m:r>
                  </m:oMath>
                </a14:m>
                <a:endParaRPr lang="en-US" i="0" dirty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  <a:buFont typeface="Courier New" pitchFamily="49" charset="0"/>
                  <a:buNone/>
                </a:pPr>
                <a:r>
                  <a:rPr lang="en-US" b="1" i="0" dirty="0">
                    <a:solidFill>
                      <a:schemeClr val="tx1"/>
                    </a:solidFill>
                  </a:rPr>
                  <a:t>Solution</a:t>
                </a:r>
                <a:endParaRPr lang="en-US" sz="2400" i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24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80160"/>
                <a:ext cx="8229600" cy="1102738"/>
              </a:xfrm>
              <a:prstGeom prst="rect">
                <a:avLst/>
              </a:prstGeom>
              <a:blipFill>
                <a:blip r:embed="rId2"/>
                <a:stretch>
                  <a:fillRect l="-1481" t="-4972" b="-149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2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690657"/>
              </p:ext>
            </p:extLst>
          </p:nvPr>
        </p:nvGraphicFramePr>
        <p:xfrm>
          <a:off x="1905000" y="2495550"/>
          <a:ext cx="5054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046840" imgH="356400" progId="Equation.DSMT4">
                  <p:embed/>
                </p:oleObj>
              </mc:Choice>
              <mc:Fallback>
                <p:oleObj name="Equation" r:id="rId3" imgW="5046840" imgH="356400" progId="Equation.DSMT4">
                  <p:embed/>
                  <p:pic>
                    <p:nvPicPr>
                      <p:cNvPr id="0" name="Picture 8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495550"/>
                        <a:ext cx="50546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850519"/>
              </p:ext>
            </p:extLst>
          </p:nvPr>
        </p:nvGraphicFramePr>
        <p:xfrm>
          <a:off x="2681288" y="3045968"/>
          <a:ext cx="5110162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092560" imgH="685800" progId="Equation.DSMT4">
                  <p:embed/>
                </p:oleObj>
              </mc:Choice>
              <mc:Fallback>
                <p:oleObj name="Equation" r:id="rId5" imgW="5092560" imgH="685800" progId="Equation.DSMT4">
                  <p:embed/>
                  <p:pic>
                    <p:nvPicPr>
                      <p:cNvPr id="0" name="Picture 8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1288" y="3045968"/>
                        <a:ext cx="5110162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5236903"/>
              </p:ext>
            </p:extLst>
          </p:nvPr>
        </p:nvGraphicFramePr>
        <p:xfrm>
          <a:off x="2279650" y="4177855"/>
          <a:ext cx="2362201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349360" imgH="301680" progId="Equation.DSMT4">
                  <p:embed/>
                </p:oleObj>
              </mc:Choice>
              <mc:Fallback>
                <p:oleObj name="Equation" r:id="rId7" imgW="2349360" imgH="301680" progId="Equation.DSMT4">
                  <p:embed/>
                  <p:pic>
                    <p:nvPicPr>
                      <p:cNvPr id="0" name="Picture 8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4177855"/>
                        <a:ext cx="2362201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905501"/>
              </p:ext>
            </p:extLst>
          </p:nvPr>
        </p:nvGraphicFramePr>
        <p:xfrm>
          <a:off x="3108325" y="5219255"/>
          <a:ext cx="2755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755800" imgH="380880" progId="Equation.DSMT4">
                  <p:embed/>
                </p:oleObj>
              </mc:Choice>
              <mc:Fallback>
                <p:oleObj name="Equation" r:id="rId9" imgW="2755800" imgH="380880" progId="Equation.DSMT4">
                  <p:embed/>
                  <p:pic>
                    <p:nvPicPr>
                      <p:cNvPr id="0" name="Picture 8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8325" y="5219255"/>
                        <a:ext cx="2755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775227"/>
              </p:ext>
            </p:extLst>
          </p:nvPr>
        </p:nvGraphicFramePr>
        <p:xfrm>
          <a:off x="4946650" y="4196905"/>
          <a:ext cx="3581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65440" imgH="264960" progId="Equation.DSMT4">
                  <p:embed/>
                </p:oleObj>
              </mc:Choice>
              <mc:Fallback>
                <p:oleObj name="Equation" r:id="rId11" imgW="3565440" imgH="264960" progId="Equation.DSMT4">
                  <p:embed/>
                  <p:pic>
                    <p:nvPicPr>
                      <p:cNvPr id="0" name="Picture 8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6650" y="4196905"/>
                        <a:ext cx="3581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154786"/>
              </p:ext>
            </p:extLst>
          </p:nvPr>
        </p:nvGraphicFramePr>
        <p:xfrm>
          <a:off x="4938713" y="4474718"/>
          <a:ext cx="38385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822480" imgH="279360" progId="Equation.DSMT4">
                  <p:embed/>
                </p:oleObj>
              </mc:Choice>
              <mc:Fallback>
                <p:oleObj name="Equation" r:id="rId13" imgW="3822480" imgH="279360" progId="Equation.DSMT4">
                  <p:embed/>
                  <p:pic>
                    <p:nvPicPr>
                      <p:cNvPr id="0" name="Picture 8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8713" y="4474718"/>
                        <a:ext cx="383857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247973"/>
              </p:ext>
            </p:extLst>
          </p:nvPr>
        </p:nvGraphicFramePr>
        <p:xfrm>
          <a:off x="4964027" y="4762055"/>
          <a:ext cx="1854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846800" imgH="219240" progId="Equation.DSMT4">
                  <p:embed/>
                </p:oleObj>
              </mc:Choice>
              <mc:Fallback>
                <p:oleObj name="Equation" r:id="rId15" imgW="1846800" imgH="219240" progId="Equation.DSMT4">
                  <p:embed/>
                  <p:pic>
                    <p:nvPicPr>
                      <p:cNvPr id="0" name="Picture 8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027" y="4762055"/>
                        <a:ext cx="18542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</a:t>
            </a:r>
            <a:r>
              <a:rPr lang="en-US" dirty="0">
                <a:solidFill>
                  <a:schemeClr val="accent1"/>
                </a:solidFill>
              </a:rPr>
              <a:t>Simplifying and Solving Linear Equations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47787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Check</a:t>
            </a:r>
          </a:p>
          <a:p>
            <a:pPr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sz="2400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sz="2400" i="0" dirty="0">
              <a:solidFill>
                <a:schemeClr val="tx1"/>
              </a:solidFill>
            </a:endParaRP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094680"/>
              </p:ext>
            </p:extLst>
          </p:nvPr>
        </p:nvGraphicFramePr>
        <p:xfrm>
          <a:off x="1390650" y="1869100"/>
          <a:ext cx="3048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35160" imgH="301680" progId="Equation.DSMT4">
                  <p:embed/>
                </p:oleObj>
              </mc:Choice>
              <mc:Fallback>
                <p:oleObj name="Equation" r:id="rId2" imgW="3035160" imgH="301680" progId="Equation.DSMT4">
                  <p:embed/>
                  <p:pic>
                    <p:nvPicPr>
                      <p:cNvPr id="0" name="Picture 7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650" y="1869100"/>
                        <a:ext cx="3048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003802"/>
              </p:ext>
            </p:extLst>
          </p:nvPr>
        </p:nvGraphicFramePr>
        <p:xfrm>
          <a:off x="1279525" y="2295525"/>
          <a:ext cx="5424488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410080" imgH="660240" progId="Equation.DSMT4">
                  <p:embed/>
                </p:oleObj>
              </mc:Choice>
              <mc:Fallback>
                <p:oleObj name="Equation" r:id="rId4" imgW="5410080" imgH="660240" progId="Equation.DSMT4">
                  <p:embed/>
                  <p:pic>
                    <p:nvPicPr>
                      <p:cNvPr id="0" name="Picture 7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9525" y="2295525"/>
                        <a:ext cx="5424488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295640"/>
              </p:ext>
            </p:extLst>
          </p:nvPr>
        </p:nvGraphicFramePr>
        <p:xfrm>
          <a:off x="1314450" y="3060700"/>
          <a:ext cx="458470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572000" imgH="558720" progId="Equation.DSMT4">
                  <p:embed/>
                </p:oleObj>
              </mc:Choice>
              <mc:Fallback>
                <p:oleObj name="Equation" r:id="rId6" imgW="4572000" imgH="558720" progId="Equation.DSMT4">
                  <p:embed/>
                  <p:pic>
                    <p:nvPicPr>
                      <p:cNvPr id="0" name="Picture 7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0" y="3060700"/>
                        <a:ext cx="4584700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446197"/>
              </p:ext>
            </p:extLst>
          </p:nvPr>
        </p:nvGraphicFramePr>
        <p:xfrm>
          <a:off x="3585830" y="3811322"/>
          <a:ext cx="3035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035160" imgH="317160" progId="Equation.DSMT4">
                  <p:embed/>
                </p:oleObj>
              </mc:Choice>
              <mc:Fallback>
                <p:oleObj name="Equation" r:id="rId8" imgW="3035160" imgH="317160" progId="Equation.DSMT4">
                  <p:embed/>
                  <p:pic>
                    <p:nvPicPr>
                      <p:cNvPr id="0" name="Picture 7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5830" y="3811322"/>
                        <a:ext cx="30353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461857"/>
              </p:ext>
            </p:extLst>
          </p:nvPr>
        </p:nvGraphicFramePr>
        <p:xfrm>
          <a:off x="619125" y="3517900"/>
          <a:ext cx="8124825" cy="226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118720" imgH="2248920" progId="Equation.DSMT4">
                  <p:embed/>
                </p:oleObj>
              </mc:Choice>
              <mc:Fallback>
                <p:oleObj name="Equation" r:id="rId2" imgW="8118720" imgH="2248920" progId="Equation.DSMT4">
                  <p:embed/>
                  <p:pic>
                    <p:nvPicPr>
                      <p:cNvPr id="0" name="Picture 7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25" y="3517900"/>
                        <a:ext cx="8124825" cy="226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Completion Example 7: Simplifying and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Solving </a:t>
            </a:r>
            <a:r>
              <a:rPr lang="en-US" dirty="0">
                <a:solidFill>
                  <a:schemeClr val="accent1"/>
                </a:solidFill>
              </a:rPr>
              <a:t>Linear Equations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Supply the reasons for each step in solving the equation.</a:t>
            </a:r>
          </a:p>
          <a:p>
            <a:pPr marL="0" indent="0" algn="just">
              <a:spcBef>
                <a:spcPct val="0"/>
              </a:spcBef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 algn="just">
              <a:spcBef>
                <a:spcPct val="0"/>
              </a:spcBef>
              <a:buFont typeface="Courier New" pitchFamily="49" charset="0"/>
              <a:buNone/>
            </a:pPr>
            <a:endParaRPr lang="en-US" sz="1000" b="1" i="0" dirty="0">
              <a:solidFill>
                <a:schemeClr val="tx1"/>
              </a:solidFill>
            </a:endParaRPr>
          </a:p>
          <a:p>
            <a:pPr marL="0" indent="0" algn="just">
              <a:spcBef>
                <a:spcPct val="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sz="2400" i="0" dirty="0">
              <a:solidFill>
                <a:schemeClr val="tx1"/>
              </a:solidFill>
            </a:endParaRPr>
          </a:p>
        </p:txBody>
      </p:sp>
      <p:graphicFrame>
        <p:nvGraphicFramePr>
          <p:cNvPr id="1229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297873"/>
              </p:ext>
            </p:extLst>
          </p:nvPr>
        </p:nvGraphicFramePr>
        <p:xfrm>
          <a:off x="2863850" y="2273300"/>
          <a:ext cx="3416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00920" imgH="301680" progId="Equation.DSMT4">
                  <p:embed/>
                </p:oleObj>
              </mc:Choice>
              <mc:Fallback>
                <p:oleObj name="Equation" r:id="rId4" imgW="3400920" imgH="301680" progId="Equation.DSMT4">
                  <p:embed/>
                  <p:pic>
                    <p:nvPicPr>
                      <p:cNvPr id="0" name="Picture 7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3850" y="2273300"/>
                        <a:ext cx="34163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00525" y="3438465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Write the equation.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1000" y="382905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Combine like terms on both sides of the equation.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10050" y="44577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Add 1.5 (the opposite of −1.5) to both sides of the equation.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539109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Simplify.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marL="15875" indent="-15875">
              <a:tabLst>
                <a:tab pos="520700" algn="l"/>
                <a:tab pos="977900" algn="l"/>
              </a:tabLst>
            </a:pPr>
            <a:r>
              <a:rPr lang="en-US" dirty="0">
                <a:solidFill>
                  <a:schemeClr val="accent1"/>
                </a:solidFill>
              </a:rPr>
              <a:t>Properties: </a:t>
            </a:r>
            <a:r>
              <a:rPr lang="en-US" dirty="0"/>
              <a:t>Multiplication (or Division) Principle of Equality</a:t>
            </a:r>
            <a:endParaRPr lang="en-US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TextBox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80160"/>
                <a:ext cx="8229600" cy="4206240"/>
              </a:xfrm>
              <a:prstGeom prst="rect">
                <a:avLst/>
              </a:prstGeom>
              <a:solidFill>
                <a:schemeClr val="accent3"/>
              </a:solidFill>
              <a:ln w="28575">
                <a:solidFill>
                  <a:srgbClr val="000000"/>
                </a:solidFill>
              </a:ln>
            </p:spPr>
            <p:txBody>
              <a:bodyPr/>
              <a:lstStyle/>
              <a:p>
                <a:pPr marL="15875" indent="-15875">
                  <a:buFont typeface="Courier New" pitchFamily="49" charset="0"/>
                  <a:buNone/>
                  <a:tabLst>
                    <a:tab pos="520700" algn="l"/>
                    <a:tab pos="977900" algn="l"/>
                  </a:tabLst>
                </a:pPr>
                <a:r>
                  <a:rPr lang="en-US" i="0" dirty="0">
                    <a:solidFill>
                      <a:srgbClr val="000000"/>
                    </a:solidFill>
                  </a:rPr>
                  <a:t>If both sides of an equation are multiplied by (or divided by) the same nonzero constant, the new equation has the same solutions as the original equation. Symbolically, if </a:t>
                </a:r>
                <a:r>
                  <a:rPr lang="en-US" i="1" dirty="0">
                    <a:solidFill>
                      <a:srgbClr val="000000"/>
                    </a:solidFill>
                  </a:rPr>
                  <a:t>A</a:t>
                </a:r>
                <a:r>
                  <a:rPr lang="en-US" i="0" dirty="0">
                    <a:solidFill>
                      <a:srgbClr val="000000"/>
                    </a:solidFill>
                  </a:rPr>
                  <a:t> and </a:t>
                </a:r>
                <a:r>
                  <a:rPr lang="en-US" i="1" dirty="0">
                    <a:solidFill>
                      <a:srgbClr val="000000"/>
                    </a:solidFill>
                  </a:rPr>
                  <a:t>B</a:t>
                </a:r>
                <a:r>
                  <a:rPr lang="en-US" i="0" dirty="0">
                    <a:solidFill>
                      <a:srgbClr val="000000"/>
                    </a:solidFill>
                  </a:rPr>
                  <a:t> are algebraic expressions and </a:t>
                </a:r>
                <a:r>
                  <a:rPr lang="en-US" i="1" dirty="0">
                    <a:solidFill>
                      <a:srgbClr val="000000"/>
                    </a:solidFill>
                  </a:rPr>
                  <a:t>C</a:t>
                </a:r>
                <a:r>
                  <a:rPr lang="en-US" i="0" dirty="0">
                    <a:solidFill>
                      <a:srgbClr val="000000"/>
                    </a:solidFill>
                  </a:rPr>
                  <a:t> is any nonzero constant, then the equations		</a:t>
                </a:r>
              </a:p>
              <a:p>
                <a:pPr marL="15875" indent="-15875" algn="ctr">
                  <a:buFont typeface="Courier New" pitchFamily="49" charset="0"/>
                  <a:buNone/>
                  <a:tabLst>
                    <a:tab pos="520700" algn="l"/>
                    <a:tab pos="977900" algn="l"/>
                  </a:tabLst>
                </a:pPr>
                <a:r>
                  <a:rPr lang="en-US" b="1" i="1" dirty="0">
                    <a:solidFill>
                      <a:srgbClr val="0000FF"/>
                    </a:solidFill>
                  </a:rPr>
                  <a:t>A</a:t>
                </a:r>
                <a:r>
                  <a:rPr lang="en-US" i="0" dirty="0">
                    <a:solidFill>
                      <a:srgbClr val="0000FF"/>
                    </a:solidFill>
                  </a:rPr>
                  <a:t> = </a:t>
                </a:r>
                <a:r>
                  <a:rPr lang="en-US" b="1" i="1" dirty="0">
                    <a:solidFill>
                      <a:srgbClr val="0000FF"/>
                    </a:solidFill>
                  </a:rPr>
                  <a:t>B,</a:t>
                </a:r>
                <a:endParaRPr lang="en-US" i="1" dirty="0">
                  <a:solidFill>
                    <a:srgbClr val="0000FF"/>
                  </a:solidFill>
                </a:endParaRPr>
              </a:p>
              <a:p>
                <a:pPr marL="15875" indent="-15875" algn="ctr">
                  <a:buFont typeface="Courier New" pitchFamily="49" charset="0"/>
                  <a:buNone/>
                  <a:tabLst>
                    <a:tab pos="520700" algn="l"/>
                    <a:tab pos="977900" algn="l"/>
                  </a:tabLst>
                </a:pPr>
                <a:r>
                  <a:rPr lang="en-US" b="1" i="1" dirty="0">
                    <a:solidFill>
                      <a:srgbClr val="0000FF"/>
                    </a:solidFill>
                  </a:rPr>
                  <a:t>AC</a:t>
                </a:r>
                <a:r>
                  <a:rPr lang="en-US" i="0" dirty="0">
                    <a:solidFill>
                      <a:srgbClr val="0000FF"/>
                    </a:solidFill>
                  </a:rPr>
                  <a:t> = </a:t>
                </a:r>
                <a:r>
                  <a:rPr lang="en-US" b="1" i="1" dirty="0">
                    <a:solidFill>
                      <a:srgbClr val="0000FF"/>
                    </a:solidFill>
                  </a:rPr>
                  <a:t>BC</a:t>
                </a:r>
                <a:r>
                  <a:rPr lang="en-US" i="0" dirty="0">
                    <a:solidFill>
                      <a:srgbClr val="000000"/>
                    </a:solidFill>
                  </a:rPr>
                  <a:t>  where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0,</m:t>
                    </m:r>
                  </m:oMath>
                </a14:m>
                <a:endParaRPr lang="en-US" i="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1507" name="TextBox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80160"/>
                <a:ext cx="8229600" cy="4206240"/>
              </a:xfrm>
              <a:prstGeom prst="rect">
                <a:avLst/>
              </a:prstGeom>
              <a:blipFill>
                <a:blip r:embed="rId2"/>
                <a:stretch>
                  <a:fillRect l="-1328" t="-1007"/>
                </a:stretch>
              </a:blipFill>
              <a:ln w="28575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Properties: </a:t>
            </a:r>
            <a:r>
              <a:rPr lang="en-US" dirty="0"/>
              <a:t>Multiplication (or Division) Principle of Equality (cont.)</a:t>
            </a:r>
            <a:endParaRPr lang="en-US" sz="3200" i="1" dirty="0">
              <a:solidFill>
                <a:schemeClr val="accent1"/>
              </a:solidFill>
            </a:endParaRPr>
          </a:p>
        </p:txBody>
      </p:sp>
      <p:sp>
        <p:nvSpPr>
          <p:cNvPr id="22531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305800" cy="1834348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15875" indent="-15875" algn="ctr"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endParaRPr lang="en-US" i="0" dirty="0">
              <a:solidFill>
                <a:srgbClr val="000000"/>
              </a:solidFill>
            </a:endParaRPr>
          </a:p>
          <a:p>
            <a:pPr marL="15875" indent="-15875" algn="ctr"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r>
              <a:rPr lang="en-US" i="0" dirty="0">
                <a:solidFill>
                  <a:srgbClr val="000000"/>
                </a:solidFill>
              </a:rPr>
              <a:t>and       where </a:t>
            </a:r>
          </a:p>
          <a:p>
            <a:pPr marL="15875" indent="-15875"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endParaRPr lang="en-US" sz="1500" i="0" dirty="0">
              <a:solidFill>
                <a:srgbClr val="000000"/>
              </a:solidFill>
            </a:endParaRPr>
          </a:p>
          <a:p>
            <a:pPr marL="15875" indent="-15875"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r>
              <a:rPr lang="en-US" i="0" dirty="0">
                <a:solidFill>
                  <a:srgbClr val="000000"/>
                </a:solidFill>
              </a:rPr>
              <a:t>have the same solutions.</a:t>
            </a:r>
          </a:p>
        </p:txBody>
      </p:sp>
      <p:graphicFrame>
        <p:nvGraphicFramePr>
          <p:cNvPr id="1434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907996"/>
              </p:ext>
            </p:extLst>
          </p:nvPr>
        </p:nvGraphicFramePr>
        <p:xfrm>
          <a:off x="3962400" y="1675308"/>
          <a:ext cx="901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01723" imgH="837787" progId="Equation.DSMT4">
                  <p:embed/>
                </p:oleObj>
              </mc:Choice>
              <mc:Fallback>
                <p:oleObj name="Equation" r:id="rId2" imgW="901723" imgH="837787" progId="Equation.DSMT4">
                  <p:embed/>
                  <p:pic>
                    <p:nvPicPr>
                      <p:cNvPr id="0" name="Picture 8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675308"/>
                        <a:ext cx="901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115238"/>
              </p:ext>
            </p:extLst>
          </p:nvPr>
        </p:nvGraphicFramePr>
        <p:xfrm>
          <a:off x="6007100" y="1905000"/>
          <a:ext cx="774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58520" imgH="283320" progId="Equation.DSMT4">
                  <p:embed/>
                </p:oleObj>
              </mc:Choice>
              <mc:Fallback>
                <p:oleObj name="Equation" r:id="rId4" imgW="758520" imgH="283320" progId="Equation.DSMT4">
                  <p:embed/>
                  <p:pic>
                    <p:nvPicPr>
                      <p:cNvPr id="0" name="Picture 8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00" y="1905000"/>
                        <a:ext cx="774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marL="15875" indent="-15875">
              <a:tabLst>
                <a:tab pos="520700" algn="l"/>
                <a:tab pos="977900" algn="l"/>
              </a:tabLst>
            </a:pPr>
            <a:r>
              <a:rPr lang="en-US" dirty="0">
                <a:solidFill>
                  <a:schemeClr val="accent1"/>
                </a:solidFill>
              </a:rPr>
              <a:t>Procedure: Solving Linear Equations that Simplify to the Form </a:t>
            </a:r>
            <a:r>
              <a:rPr lang="en-US" i="1" dirty="0">
                <a:solidFill>
                  <a:schemeClr val="accent1"/>
                </a:solidFill>
              </a:rPr>
              <a:t>ax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  <a:latin typeface="Symbol" pitchFamily="18" charset="2"/>
              </a:rPr>
              <a:t>= </a:t>
            </a:r>
            <a:r>
              <a:rPr lang="en-US" i="1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23555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3711785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/>
              <a:tabLst>
                <a:tab pos="520700" algn="l"/>
                <a:tab pos="977900" algn="l"/>
              </a:tabLst>
            </a:pPr>
            <a:r>
              <a:rPr lang="en-US" i="0" kern="100" spc="-30" dirty="0">
                <a:solidFill>
                  <a:srgbClr val="000000"/>
                </a:solidFill>
              </a:rPr>
              <a:t>Combine like terms on both side of the equation</a:t>
            </a:r>
            <a:r>
              <a:rPr lang="en-US" i="0" dirty="0">
                <a:solidFill>
                  <a:srgbClr val="000000"/>
                </a:solidFill>
              </a:rPr>
              <a:t>.</a:t>
            </a:r>
          </a:p>
          <a:p>
            <a:pPr marL="514350" indent="-514350">
              <a:buAutoNum type="arabicPeriod" startAt="2"/>
              <a:tabLst>
                <a:tab pos="520700" algn="l"/>
                <a:tab pos="977900" algn="l"/>
              </a:tabLst>
            </a:pPr>
            <a:r>
              <a:rPr lang="en-US" i="0" dirty="0">
                <a:solidFill>
                  <a:srgbClr val="000000"/>
                </a:solidFill>
              </a:rPr>
              <a:t>Use the </a:t>
            </a:r>
            <a:r>
              <a:rPr lang="en-US" b="1" i="0" dirty="0">
                <a:solidFill>
                  <a:srgbClr val="C00000"/>
                </a:solidFill>
              </a:rPr>
              <a:t>multiplication</a:t>
            </a:r>
            <a:r>
              <a:rPr lang="en-US" i="0" dirty="0">
                <a:solidFill>
                  <a:srgbClr val="C00000"/>
                </a:solidFill>
              </a:rPr>
              <a:t> (or </a:t>
            </a:r>
            <a:r>
              <a:rPr lang="en-US" b="1" i="0" dirty="0">
                <a:solidFill>
                  <a:srgbClr val="C00000"/>
                </a:solidFill>
              </a:rPr>
              <a:t>division</a:t>
            </a:r>
            <a:r>
              <a:rPr lang="en-US" i="0" dirty="0">
                <a:solidFill>
                  <a:srgbClr val="C00000"/>
                </a:solidFill>
              </a:rPr>
              <a:t>) </a:t>
            </a:r>
            <a:r>
              <a:rPr lang="en-US" b="1" i="0" dirty="0">
                <a:solidFill>
                  <a:srgbClr val="C00000"/>
                </a:solidFill>
              </a:rPr>
              <a:t>principle of  equality</a:t>
            </a:r>
            <a:r>
              <a:rPr lang="en-US" i="0" dirty="0">
                <a:solidFill>
                  <a:srgbClr val="C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and multiply both sides of the equation by 	the reciprocal of the coefficient of the </a:t>
            </a:r>
            <a:r>
              <a:rPr lang="en-US" dirty="0">
                <a:solidFill>
                  <a:srgbClr val="000000"/>
                </a:solidFill>
              </a:rPr>
              <a:t>variable (</a:t>
            </a:r>
            <a:r>
              <a:rPr lang="en-US" b="1" dirty="0">
                <a:solidFill>
                  <a:srgbClr val="C00000"/>
                </a:solidFill>
              </a:rPr>
              <a:t>or divide both sides by the coefficient itself</a:t>
            </a:r>
            <a:r>
              <a:rPr lang="en-US" dirty="0">
                <a:solidFill>
                  <a:srgbClr val="000000"/>
                </a:solidFill>
              </a:rPr>
              <a:t>). The coefficient of the variable will become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+</a:t>
            </a:r>
            <a:r>
              <a:rPr lang="en-US" dirty="0">
                <a:solidFill>
                  <a:srgbClr val="000000"/>
                </a:solidFill>
              </a:rPr>
              <a:t>1.  </a:t>
            </a:r>
            <a:endParaRPr lang="en-US" i="0" dirty="0">
              <a:solidFill>
                <a:srgbClr val="000000"/>
              </a:solidFill>
            </a:endParaRPr>
          </a:p>
          <a:p>
            <a:pPr marL="514350" indent="-514350">
              <a:buAutoNum type="arabicPeriod" startAt="2"/>
              <a:tabLst>
                <a:tab pos="520700" algn="l"/>
                <a:tab pos="977900" algn="l"/>
              </a:tabLst>
            </a:pPr>
            <a:r>
              <a:rPr lang="en-US" dirty="0">
                <a:solidFill>
                  <a:srgbClr val="000000"/>
                </a:solidFill>
              </a:rPr>
              <a:t>Check your answer by substituting it for the variable in the original equation.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Definition: Linear Equation in </a:t>
            </a:r>
            <a:r>
              <a:rPr lang="en-US" sz="3200" i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6147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1902059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15875" indent="-15875">
              <a:buFont typeface="Courier New" pitchFamily="49" charset="0"/>
              <a:buNone/>
              <a:tabLst>
                <a:tab pos="7150100" algn="l"/>
              </a:tabLst>
            </a:pPr>
            <a:r>
              <a:rPr lang="en-US" i="0" dirty="0">
                <a:solidFill>
                  <a:srgbClr val="000000"/>
                </a:solidFill>
              </a:rPr>
              <a:t>If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i="0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i="0" dirty="0">
                <a:solidFill>
                  <a:srgbClr val="000000"/>
                </a:solidFill>
              </a:rPr>
              <a:t>, and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i="0" dirty="0">
                <a:solidFill>
                  <a:srgbClr val="000000"/>
                </a:solidFill>
              </a:rPr>
              <a:t> are </a:t>
            </a:r>
            <a:r>
              <a:rPr lang="en-US" b="1" i="0" dirty="0">
                <a:solidFill>
                  <a:srgbClr val="C00000"/>
                </a:solidFill>
              </a:rPr>
              <a:t>constants</a:t>
            </a:r>
            <a:r>
              <a:rPr lang="en-US" i="0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i="0" dirty="0">
                <a:solidFill>
                  <a:srgbClr val="000000"/>
                </a:solidFill>
              </a:rPr>
              <a:t> ≠ 0 then a </a:t>
            </a:r>
            <a:r>
              <a:rPr lang="en-US" b="1" i="0" dirty="0">
                <a:solidFill>
                  <a:srgbClr val="C00000"/>
                </a:solidFill>
              </a:rPr>
              <a:t>linear</a:t>
            </a:r>
            <a:r>
              <a:rPr lang="en-US" b="1" i="0" dirty="0">
                <a:solidFill>
                  <a:srgbClr val="000000"/>
                </a:solidFill>
              </a:rPr>
              <a:t> </a:t>
            </a:r>
            <a:r>
              <a:rPr lang="en-US" b="1" i="0" dirty="0">
                <a:solidFill>
                  <a:srgbClr val="C00000"/>
                </a:solidFill>
              </a:rPr>
              <a:t>equation in </a:t>
            </a:r>
            <a:r>
              <a:rPr lang="en-US" b="1" i="1" dirty="0">
                <a:solidFill>
                  <a:srgbClr val="C00000"/>
                </a:solidFill>
              </a:rPr>
              <a:t>x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is an equation that can be written in the form</a:t>
            </a:r>
          </a:p>
          <a:p>
            <a:pPr marL="15875" indent="-15875">
              <a:buFont typeface="Courier New" pitchFamily="49" charset="0"/>
              <a:buNone/>
              <a:tabLst>
                <a:tab pos="7150100" algn="l"/>
              </a:tabLst>
            </a:pPr>
            <a:endParaRPr lang="en-US" i="0" dirty="0">
              <a:solidFill>
                <a:srgbClr val="000000"/>
              </a:solidFill>
            </a:endParaRPr>
          </a:p>
        </p:txBody>
      </p:sp>
      <p:graphicFrame>
        <p:nvGraphicFramePr>
          <p:cNvPr id="1029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996929"/>
              </p:ext>
            </p:extLst>
          </p:nvPr>
        </p:nvGraphicFramePr>
        <p:xfrm>
          <a:off x="3733800" y="2514600"/>
          <a:ext cx="1409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09356" imgH="304800" progId="Equation.DSMT4">
                  <p:embed/>
                </p:oleObj>
              </mc:Choice>
              <mc:Fallback>
                <p:oleObj name="Equation" r:id="rId2" imgW="1409356" imgH="304800" progId="Equation.DSMT4">
                  <p:embed/>
                  <p:pic>
                    <p:nvPicPr>
                      <p:cNvPr id="0" name="Picture 3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514600"/>
                        <a:ext cx="14097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8: </a:t>
            </a:r>
            <a:r>
              <a:rPr lang="en-US" dirty="0">
                <a:solidFill>
                  <a:schemeClr val="accent1"/>
                </a:solidFill>
              </a:rPr>
              <a:t>Solving Linear Equations of the Form </a:t>
            </a:r>
            <a:r>
              <a:rPr lang="en-US" i="1" dirty="0">
                <a:solidFill>
                  <a:schemeClr val="accent1"/>
                </a:solidFill>
              </a:rPr>
              <a:t>ax</a:t>
            </a:r>
            <a:r>
              <a:rPr lang="en-US" sz="3200" i="1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=</a:t>
            </a:r>
            <a:r>
              <a:rPr lang="en-US" sz="3200" i="1" dirty="0">
                <a:solidFill>
                  <a:schemeClr val="accent1"/>
                </a:solidFill>
              </a:rPr>
              <a:t> c</a:t>
            </a:r>
          </a:p>
        </p:txBody>
      </p:sp>
      <p:sp>
        <p:nvSpPr>
          <p:cNvPr id="15364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04028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accent1"/>
                </a:solidFill>
              </a:rPr>
              <a:t>Solve the linear equation: </a:t>
            </a:r>
            <a:r>
              <a:rPr lang="en-US" i="0" dirty="0">
                <a:solidFill>
                  <a:srgbClr val="0000FF"/>
                </a:solidFill>
              </a:rPr>
              <a:t>5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dirty="0">
                <a:solidFill>
                  <a:srgbClr val="0000FF"/>
                </a:solidFill>
              </a:rPr>
              <a:t> = 20</a:t>
            </a:r>
            <a:endParaRPr lang="en-US" i="0" dirty="0">
              <a:solidFill>
                <a:schemeClr val="accent1"/>
              </a:solidFill>
            </a:endParaRPr>
          </a:p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accent1"/>
                </a:solidFill>
              </a:rPr>
              <a:t>Solution</a:t>
            </a:r>
            <a:endParaRPr lang="en-US" b="1" i="0" dirty="0"/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166296"/>
              </p:ext>
            </p:extLst>
          </p:nvPr>
        </p:nvGraphicFramePr>
        <p:xfrm>
          <a:off x="2343150" y="2396867"/>
          <a:ext cx="1079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79201" imgH="292123" progId="Equation.DSMT4">
                  <p:embed/>
                </p:oleObj>
              </mc:Choice>
              <mc:Fallback>
                <p:oleObj name="Equation" r:id="rId2" imgW="1079201" imgH="292123" progId="Equation.DSMT4">
                  <p:embed/>
                  <p:pic>
                    <p:nvPicPr>
                      <p:cNvPr id="0" name="Picture 8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150" y="2396867"/>
                        <a:ext cx="1079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294353"/>
              </p:ext>
            </p:extLst>
          </p:nvPr>
        </p:nvGraphicFramePr>
        <p:xfrm>
          <a:off x="1701800" y="2831842"/>
          <a:ext cx="2082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75400" imgH="886680" progId="Equation.DSMT4">
                  <p:embed/>
                </p:oleObj>
              </mc:Choice>
              <mc:Fallback>
                <p:oleObj name="Equation" r:id="rId4" imgW="2075400" imgH="886680" progId="Equation.DSMT4">
                  <p:embed/>
                  <p:pic>
                    <p:nvPicPr>
                      <p:cNvPr id="0" name="Picture 8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800" y="2831842"/>
                        <a:ext cx="20828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0152118"/>
              </p:ext>
            </p:extLst>
          </p:nvPr>
        </p:nvGraphicFramePr>
        <p:xfrm>
          <a:off x="1657350" y="3819267"/>
          <a:ext cx="21209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11760" imgH="1032840" progId="Equation.DSMT4">
                  <p:embed/>
                </p:oleObj>
              </mc:Choice>
              <mc:Fallback>
                <p:oleObj name="Equation" r:id="rId6" imgW="2111760" imgH="1032840" progId="Equation.DSMT4">
                  <p:embed/>
                  <p:pic>
                    <p:nvPicPr>
                      <p:cNvPr id="0" name="Picture 8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350" y="3819267"/>
                        <a:ext cx="21209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20872"/>
              </p:ext>
            </p:extLst>
          </p:nvPr>
        </p:nvGraphicFramePr>
        <p:xfrm>
          <a:off x="2184400" y="4978142"/>
          <a:ext cx="1066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51200" imgH="264960" progId="Equation.DSMT4">
                  <p:embed/>
                </p:oleObj>
              </mc:Choice>
              <mc:Fallback>
                <p:oleObj name="Equation" r:id="rId8" imgW="1051200" imgH="264960" progId="Equation.DSMT4">
                  <p:embed/>
                  <p:pic>
                    <p:nvPicPr>
                      <p:cNvPr id="0" name="Picture 8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400" y="4978142"/>
                        <a:ext cx="1066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2693062"/>
              </p:ext>
            </p:extLst>
          </p:nvPr>
        </p:nvGraphicFramePr>
        <p:xfrm>
          <a:off x="2514600" y="5432167"/>
          <a:ext cx="736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36560" imgH="279360" progId="Equation.DSMT4">
                  <p:embed/>
                </p:oleObj>
              </mc:Choice>
              <mc:Fallback>
                <p:oleObj name="Equation" r:id="rId10" imgW="736560" imgH="279360" progId="Equation.DSMT4">
                  <p:embed/>
                  <p:pic>
                    <p:nvPicPr>
                      <p:cNvPr id="0" name="Picture 8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432167"/>
                        <a:ext cx="736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576002"/>
              </p:ext>
            </p:extLst>
          </p:nvPr>
        </p:nvGraphicFramePr>
        <p:xfrm>
          <a:off x="4038600" y="2454017"/>
          <a:ext cx="2070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69664" imgH="279446" progId="Equation.DSMT4">
                  <p:embed/>
                </p:oleObj>
              </mc:Choice>
              <mc:Fallback>
                <p:oleObj name="Equation" r:id="rId12" imgW="2069664" imgH="279446" progId="Equation.DSMT4">
                  <p:embed/>
                  <p:pic>
                    <p:nvPicPr>
                      <p:cNvPr id="0" name="Picture 8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454017"/>
                        <a:ext cx="2070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6857627"/>
              </p:ext>
            </p:extLst>
          </p:nvPr>
        </p:nvGraphicFramePr>
        <p:xfrm>
          <a:off x="4038600" y="2965450"/>
          <a:ext cx="4662488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660560" imgH="634680" progId="Equation.DSMT4">
                  <p:embed/>
                </p:oleObj>
              </mc:Choice>
              <mc:Fallback>
                <p:oleObj name="Equation" r:id="rId14" imgW="4660560" imgH="634680" progId="Equation.DSMT4">
                  <p:embed/>
                  <p:pic>
                    <p:nvPicPr>
                      <p:cNvPr id="0" name="Picture 8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965450"/>
                        <a:ext cx="4662488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717180"/>
              </p:ext>
            </p:extLst>
          </p:nvPr>
        </p:nvGraphicFramePr>
        <p:xfrm>
          <a:off x="4038600" y="4219317"/>
          <a:ext cx="4787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786958" imgH="279446" progId="Equation.DSMT4">
                  <p:embed/>
                </p:oleObj>
              </mc:Choice>
              <mc:Fallback>
                <p:oleObj name="Equation" r:id="rId16" imgW="4786958" imgH="279446" progId="Equation.DSMT4">
                  <p:embed/>
                  <p:pic>
                    <p:nvPicPr>
                      <p:cNvPr id="0" name="Picture 8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219317"/>
                        <a:ext cx="4787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782144"/>
              </p:ext>
            </p:extLst>
          </p:nvPr>
        </p:nvGraphicFramePr>
        <p:xfrm>
          <a:off x="4051300" y="4978142"/>
          <a:ext cx="901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886680" imgH="264960" progId="Equation.DSMT4">
                  <p:embed/>
                </p:oleObj>
              </mc:Choice>
              <mc:Fallback>
                <p:oleObj name="Equation" r:id="rId18" imgW="886680" imgH="264960" progId="Equation.DSMT4">
                  <p:embed/>
                  <p:pic>
                    <p:nvPicPr>
                      <p:cNvPr id="0" name="Picture 8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300" y="4978142"/>
                        <a:ext cx="901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8: Solving Linear Equations of the Form </a:t>
            </a:r>
            <a:r>
              <a:rPr lang="en-US" i="1" dirty="0">
                <a:solidFill>
                  <a:schemeClr val="accent1"/>
                </a:solidFill>
              </a:rPr>
              <a:t>ax </a:t>
            </a:r>
            <a:r>
              <a:rPr lang="en-US" dirty="0">
                <a:solidFill>
                  <a:schemeClr val="accent1"/>
                </a:solidFill>
              </a:rPr>
              <a:t>=</a:t>
            </a:r>
            <a:r>
              <a:rPr lang="en-US" i="1" dirty="0">
                <a:solidFill>
                  <a:schemeClr val="accent1"/>
                </a:solidFill>
              </a:rPr>
              <a:t> c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  <a:r>
              <a:rPr lang="en-US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26628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 w="28575">
            <a:noFill/>
          </a:ln>
        </p:spPr>
        <p:txBody>
          <a:bodyPr>
            <a:norm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Check</a:t>
            </a:r>
          </a:p>
          <a:p>
            <a:pPr marL="0" indent="0">
              <a:buFont typeface="Courier New" pitchFamily="49" charset="0"/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eaLnBrk="0" hangingPunct="0">
              <a:lnSpc>
                <a:spcPct val="90000"/>
              </a:lnSpc>
            </a:pPr>
            <a:endParaRPr lang="en-US" b="1" dirty="0">
              <a:latin typeface="Calibri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en-US" b="1" dirty="0">
                <a:latin typeface="Calibri" pitchFamily="34" charset="0"/>
              </a:rPr>
              <a:t>Multiplying</a:t>
            </a:r>
            <a:r>
              <a:rPr lang="en-US" dirty="0">
                <a:latin typeface="Calibri" pitchFamily="34" charset="0"/>
              </a:rPr>
              <a:t> by the reciprocal of the coefficient is the same as </a:t>
            </a:r>
            <a:r>
              <a:rPr lang="en-US" b="1" dirty="0">
                <a:latin typeface="Calibri" pitchFamily="34" charset="0"/>
              </a:rPr>
              <a:t>dividing</a:t>
            </a:r>
            <a:r>
              <a:rPr lang="en-US" dirty="0">
                <a:latin typeface="Calibri" pitchFamily="34" charset="0"/>
              </a:rPr>
              <a:t> by the coefficient itself. So, we can </a:t>
            </a:r>
          </a:p>
          <a:p>
            <a:pPr eaLnBrk="0" hangingPunct="0">
              <a:lnSpc>
                <a:spcPct val="90000"/>
              </a:lnSpc>
            </a:pPr>
            <a:r>
              <a:rPr lang="en-US" dirty="0">
                <a:latin typeface="Calibri" pitchFamily="34" charset="0"/>
              </a:rPr>
              <a:t>multiply both sides by    , as we did, or we can divide </a:t>
            </a:r>
          </a:p>
          <a:p>
            <a:pPr eaLnBrk="0" hangingPunct="0">
              <a:lnSpc>
                <a:spcPct val="90000"/>
              </a:lnSpc>
            </a:pPr>
            <a:r>
              <a:rPr lang="en-US" dirty="0">
                <a:latin typeface="Calibri" pitchFamily="34" charset="0"/>
              </a:rPr>
              <a:t>both sides by 5.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638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802800"/>
              </p:ext>
            </p:extLst>
          </p:nvPr>
        </p:nvGraphicFramePr>
        <p:xfrm>
          <a:off x="3797300" y="4495800"/>
          <a:ext cx="241300" cy="796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4092" imgH="837787" progId="Equation.DSMT4">
                  <p:embed/>
                </p:oleObj>
              </mc:Choice>
              <mc:Fallback>
                <p:oleObj name="Equation" r:id="rId2" imgW="254092" imgH="837787" progId="Equation.DSMT4">
                  <p:embed/>
                  <p:pic>
                    <p:nvPicPr>
                      <p:cNvPr id="0" name="Picture 5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7300" y="4495800"/>
                        <a:ext cx="241300" cy="7962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786892"/>
              </p:ext>
            </p:extLst>
          </p:nvPr>
        </p:nvGraphicFramePr>
        <p:xfrm>
          <a:off x="2565400" y="1782524"/>
          <a:ext cx="1079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79201" imgH="292123" progId="Equation.DSMT4">
                  <p:embed/>
                </p:oleObj>
              </mc:Choice>
              <mc:Fallback>
                <p:oleObj name="Equation" r:id="rId4" imgW="1079201" imgH="292123" progId="Equation.DSMT4">
                  <p:embed/>
                  <p:pic>
                    <p:nvPicPr>
                      <p:cNvPr id="0" name="Picture 5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1782524"/>
                        <a:ext cx="1079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722497"/>
              </p:ext>
            </p:extLst>
          </p:nvPr>
        </p:nvGraphicFramePr>
        <p:xfrm>
          <a:off x="2228850" y="1973024"/>
          <a:ext cx="13970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80240" imgH="987120" progId="Equation.DSMT4">
                  <p:embed/>
                </p:oleObj>
              </mc:Choice>
              <mc:Fallback>
                <p:oleObj name="Equation" r:id="rId6" imgW="1380240" imgH="987120" progId="Equation.DSMT4">
                  <p:embed/>
                  <p:pic>
                    <p:nvPicPr>
                      <p:cNvPr id="0" name="Picture 5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8850" y="1973024"/>
                        <a:ext cx="13970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923278"/>
              </p:ext>
            </p:extLst>
          </p:nvPr>
        </p:nvGraphicFramePr>
        <p:xfrm>
          <a:off x="2590800" y="3062049"/>
          <a:ext cx="1066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66524" imgH="292123" progId="Equation.DSMT4">
                  <p:embed/>
                </p:oleObj>
              </mc:Choice>
              <mc:Fallback>
                <p:oleObj name="Equation" r:id="rId8" imgW="1066524" imgH="292123" progId="Equation.DSMT4">
                  <p:embed/>
                  <p:pic>
                    <p:nvPicPr>
                      <p:cNvPr id="0" name="Picture 5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062049"/>
                        <a:ext cx="1066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63715"/>
              </p:ext>
            </p:extLst>
          </p:nvPr>
        </p:nvGraphicFramePr>
        <p:xfrm>
          <a:off x="3975100" y="2514600"/>
          <a:ext cx="1739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39510" imgH="241415" progId="Equation.DSMT4">
                  <p:embed/>
                </p:oleObj>
              </mc:Choice>
              <mc:Fallback>
                <p:oleObj name="Equation" r:id="rId10" imgW="1739510" imgH="241415" progId="Equation.DSMT4">
                  <p:embed/>
                  <p:pic>
                    <p:nvPicPr>
                      <p:cNvPr id="0" name="Picture 5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5100" y="2514600"/>
                        <a:ext cx="1739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175733"/>
              </p:ext>
            </p:extLst>
          </p:nvPr>
        </p:nvGraphicFramePr>
        <p:xfrm>
          <a:off x="3956050" y="3106499"/>
          <a:ext cx="1638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38000" imgH="228600" progId="Equation.DSMT4">
                  <p:embed/>
                </p:oleObj>
              </mc:Choice>
              <mc:Fallback>
                <p:oleObj name="Equation" r:id="rId12" imgW="1638000" imgH="228600" progId="Equation.DSMT4">
                  <p:embed/>
                  <p:pic>
                    <p:nvPicPr>
                      <p:cNvPr id="0" name="Picture 5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6050" y="3106499"/>
                        <a:ext cx="16383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8: Solving Linear Equations of the Form </a:t>
            </a:r>
            <a:r>
              <a:rPr lang="en-US" i="1" dirty="0">
                <a:solidFill>
                  <a:schemeClr val="accent1"/>
                </a:solidFill>
              </a:rPr>
              <a:t>ax </a:t>
            </a:r>
            <a:r>
              <a:rPr lang="en-US" dirty="0">
                <a:solidFill>
                  <a:schemeClr val="accent1"/>
                </a:solidFill>
              </a:rPr>
              <a:t>=</a:t>
            </a:r>
            <a:r>
              <a:rPr lang="en-US" i="1" dirty="0">
                <a:solidFill>
                  <a:schemeClr val="accent1"/>
                </a:solidFill>
              </a:rPr>
              <a:t> c </a:t>
            </a:r>
            <a:r>
              <a:rPr lang="en-US" dirty="0">
                <a:solidFill>
                  <a:schemeClr val="accent1"/>
                </a:solidFill>
              </a:rPr>
              <a:t>(cont.) </a:t>
            </a:r>
            <a:endParaRPr lang="en-US" sz="3200" i="1" dirty="0">
              <a:solidFill>
                <a:schemeClr val="accent1"/>
              </a:solidFill>
            </a:endParaRPr>
          </a:p>
        </p:txBody>
      </p:sp>
      <p:sp>
        <p:nvSpPr>
          <p:cNvPr id="2765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In either case, the coefficient of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i="0" dirty="0">
                <a:solidFill>
                  <a:schemeClr val="tx1"/>
                </a:solidFill>
              </a:rPr>
              <a:t> becomes +1.</a:t>
            </a:r>
            <a:endParaRPr lang="en-US" sz="1800" i="0" dirty="0">
              <a:solidFill>
                <a:srgbClr val="FF0007"/>
              </a:solidFill>
            </a:endParaRPr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3367881" y="2179638"/>
          <a:ext cx="1079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79201" imgH="292123" progId="Equation.DSMT4">
                  <p:embed/>
                </p:oleObj>
              </mc:Choice>
              <mc:Fallback>
                <p:oleObj name="Equation" r:id="rId2" imgW="1079201" imgH="292123" progId="Equation.DSMT4">
                  <p:embed/>
                  <p:pic>
                    <p:nvPicPr>
                      <p:cNvPr id="0" name="Picture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7881" y="2179638"/>
                        <a:ext cx="1079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3317081" y="2667000"/>
          <a:ext cx="1181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81330" imgH="838292" progId="Equation.DSMT4">
                  <p:embed/>
                </p:oleObj>
              </mc:Choice>
              <mc:Fallback>
                <p:oleObj name="Equation" r:id="rId4" imgW="1181330" imgH="838292" progId="Equation.DSMT4">
                  <p:embed/>
                  <p:pic>
                    <p:nvPicPr>
                      <p:cNvPr id="0" name="Picture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081" y="2667000"/>
                        <a:ext cx="1181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459584"/>
              </p:ext>
            </p:extLst>
          </p:nvPr>
        </p:nvGraphicFramePr>
        <p:xfrm>
          <a:off x="3539331" y="3679825"/>
          <a:ext cx="736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36560" imgH="279360" progId="Equation.DSMT4">
                  <p:embed/>
                </p:oleObj>
              </mc:Choice>
              <mc:Fallback>
                <p:oleObj name="Equation" r:id="rId6" imgW="736560" imgH="279360" progId="Equation.DSMT4">
                  <p:embed/>
                  <p:pic>
                    <p:nvPicPr>
                      <p:cNvPr id="0" name="Picture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9331" y="3679825"/>
                        <a:ext cx="736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084541"/>
              </p:ext>
            </p:extLst>
          </p:nvPr>
        </p:nvGraphicFramePr>
        <p:xfrm>
          <a:off x="4826000" y="2971800"/>
          <a:ext cx="2336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336433" imgH="279446" progId="Equation.DSMT4">
                  <p:embed/>
                </p:oleObj>
              </mc:Choice>
              <mc:Fallback>
                <p:oleObj name="Equation" r:id="rId8" imgW="2336433" imgH="279446" progId="Equation.DSMT4">
                  <p:embed/>
                  <p:pic>
                    <p:nvPicPr>
                      <p:cNvPr id="0" name="Picture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0" y="2971800"/>
                        <a:ext cx="2336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205949"/>
              </p:ext>
            </p:extLst>
          </p:nvPr>
        </p:nvGraphicFramePr>
        <p:xfrm>
          <a:off x="4852959" y="36830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27077" imgH="279446" progId="Equation.DSMT4">
                  <p:embed/>
                </p:oleObj>
              </mc:Choice>
              <mc:Fallback>
                <p:oleObj name="Equation" r:id="rId10" imgW="927077" imgH="279446" progId="Equation.DSMT4">
                  <p:embed/>
                  <p:pic>
                    <p:nvPicPr>
                      <p:cNvPr id="0" name="Picture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2959" y="36830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9: </a:t>
            </a:r>
            <a:r>
              <a:rPr lang="en-US" dirty="0">
                <a:solidFill>
                  <a:schemeClr val="accent1"/>
                </a:solidFill>
              </a:rPr>
              <a:t>Solving Linear Equations of the Form </a:t>
            </a:r>
            <a:r>
              <a:rPr lang="en-US" sz="3200" i="1" dirty="0">
                <a:solidFill>
                  <a:schemeClr val="accent1"/>
                </a:solidFill>
              </a:rPr>
              <a:t>ax </a:t>
            </a:r>
            <a:r>
              <a:rPr lang="en-US" sz="3200" dirty="0">
                <a:solidFill>
                  <a:schemeClr val="accent1"/>
                </a:solidFill>
              </a:rPr>
              <a:t>=</a:t>
            </a:r>
            <a:r>
              <a:rPr lang="en-US" sz="3200" i="1" dirty="0">
                <a:solidFill>
                  <a:schemeClr val="accent1"/>
                </a:solidFill>
              </a:rPr>
              <a:t> c</a:t>
            </a:r>
          </a:p>
        </p:txBody>
      </p:sp>
      <p:sp>
        <p:nvSpPr>
          <p:cNvPr id="3686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3088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Solve the linear equation: </a:t>
            </a:r>
            <a:r>
              <a:rPr lang="en-US" i="0" dirty="0">
                <a:solidFill>
                  <a:srgbClr val="0000FF"/>
                </a:solidFill>
              </a:rPr>
              <a:t>1.1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dirty="0">
                <a:solidFill>
                  <a:srgbClr val="0000FF"/>
                </a:solidFill>
              </a:rPr>
              <a:t> + 0.2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dirty="0">
                <a:solidFill>
                  <a:srgbClr val="0000FF"/>
                </a:solidFill>
              </a:rPr>
              <a:t> = 12.2 − 3.1</a:t>
            </a:r>
          </a:p>
          <a:p>
            <a:pPr marL="0" indent="0">
              <a:lnSpc>
                <a:spcPts val="2500"/>
              </a:lnSpc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When decimal coefficients or constants are involved, you might want to use a calculator to perform some of the arithmetic.</a:t>
            </a:r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695916"/>
              </p:ext>
            </p:extLst>
          </p:nvPr>
        </p:nvGraphicFramePr>
        <p:xfrm>
          <a:off x="1606550" y="3540241"/>
          <a:ext cx="3340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27840" imgH="301680" progId="Equation.DSMT4">
                  <p:embed/>
                </p:oleObj>
              </mc:Choice>
              <mc:Fallback>
                <p:oleObj name="Equation" r:id="rId2" imgW="3327840" imgH="301680" progId="Equation.DSMT4">
                  <p:embed/>
                  <p:pic>
                    <p:nvPicPr>
                      <p:cNvPr id="0" name="Picture 5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6550" y="3540241"/>
                        <a:ext cx="3340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609789"/>
              </p:ext>
            </p:extLst>
          </p:nvPr>
        </p:nvGraphicFramePr>
        <p:xfrm>
          <a:off x="2571750" y="4019664"/>
          <a:ext cx="1409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09356" imgH="292123" progId="Equation.DSMT4">
                  <p:embed/>
                </p:oleObj>
              </mc:Choice>
              <mc:Fallback>
                <p:oleObj name="Equation" r:id="rId4" imgW="1409356" imgH="292123" progId="Equation.DSMT4">
                  <p:embed/>
                  <p:pic>
                    <p:nvPicPr>
                      <p:cNvPr id="0" name="Picture 5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4019664"/>
                        <a:ext cx="1409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252658"/>
              </p:ext>
            </p:extLst>
          </p:nvPr>
        </p:nvGraphicFramePr>
        <p:xfrm>
          <a:off x="2480086" y="4438141"/>
          <a:ext cx="152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4368" imgH="838292" progId="Equation.DSMT4">
                  <p:embed/>
                </p:oleObj>
              </mc:Choice>
              <mc:Fallback>
                <p:oleObj name="Equation" r:id="rId6" imgW="1524368" imgH="838292" progId="Equation.DSMT4">
                  <p:embed/>
                  <p:pic>
                    <p:nvPicPr>
                      <p:cNvPr id="0" name="Picture 6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0086" y="4438141"/>
                        <a:ext cx="1524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629582"/>
              </p:ext>
            </p:extLst>
          </p:nvPr>
        </p:nvGraphicFramePr>
        <p:xfrm>
          <a:off x="2974714" y="5442469"/>
          <a:ext cx="990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90360" imgH="291960" progId="Equation.DSMT4">
                  <p:embed/>
                </p:oleObj>
              </mc:Choice>
              <mc:Fallback>
                <p:oleObj name="Equation" r:id="rId8" imgW="990360" imgH="291960" progId="Equation.DSMT4">
                  <p:embed/>
                  <p:pic>
                    <p:nvPicPr>
                      <p:cNvPr id="0" name="Picture 6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4714" y="5442469"/>
                        <a:ext cx="990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087415"/>
              </p:ext>
            </p:extLst>
          </p:nvPr>
        </p:nvGraphicFramePr>
        <p:xfrm>
          <a:off x="5257800" y="4486830"/>
          <a:ext cx="2527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526588" imgH="279446" progId="Equation.DSMT4">
                  <p:embed/>
                </p:oleObj>
              </mc:Choice>
              <mc:Fallback>
                <p:oleObj name="Equation" r:id="rId10" imgW="2526588" imgH="279446" progId="Equation.DSMT4">
                  <p:embed/>
                  <p:pic>
                    <p:nvPicPr>
                      <p:cNvPr id="0" name="Picture 6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486830"/>
                        <a:ext cx="2527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085852"/>
              </p:ext>
            </p:extLst>
          </p:nvPr>
        </p:nvGraphicFramePr>
        <p:xfrm>
          <a:off x="5257800" y="4061904"/>
          <a:ext cx="20955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95018" imgH="241415" progId="Equation.DSMT4">
                  <p:embed/>
                </p:oleObj>
              </mc:Choice>
              <mc:Fallback>
                <p:oleObj name="Equation" r:id="rId12" imgW="2095018" imgH="241415" progId="Equation.DSMT4">
                  <p:embed/>
                  <p:pic>
                    <p:nvPicPr>
                      <p:cNvPr id="0" name="Picture 6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061904"/>
                        <a:ext cx="20955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370790"/>
              </p:ext>
            </p:extLst>
          </p:nvPr>
        </p:nvGraphicFramePr>
        <p:xfrm>
          <a:off x="5257800" y="3578341"/>
          <a:ext cx="2070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069664" imgH="279446" progId="Equation.DSMT4">
                  <p:embed/>
                </p:oleObj>
              </mc:Choice>
              <mc:Fallback>
                <p:oleObj name="Equation" r:id="rId14" imgW="2069664" imgH="279446" progId="Equation.DSMT4">
                  <p:embed/>
                  <p:pic>
                    <p:nvPicPr>
                      <p:cNvPr id="0" name="Picture 6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578341"/>
                        <a:ext cx="2070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370822"/>
              </p:ext>
            </p:extLst>
          </p:nvPr>
        </p:nvGraphicFramePr>
        <p:xfrm>
          <a:off x="5257800" y="4715430"/>
          <a:ext cx="2641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633040" imgH="219240" progId="Equation.DSMT4">
                  <p:embed/>
                </p:oleObj>
              </mc:Choice>
              <mc:Fallback>
                <p:oleObj name="Equation" r:id="rId16" imgW="2633040" imgH="219240" progId="Equation.DSMT4">
                  <p:embed/>
                  <p:pic>
                    <p:nvPicPr>
                      <p:cNvPr id="0" name="Picture 6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715430"/>
                        <a:ext cx="2641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773590"/>
              </p:ext>
            </p:extLst>
          </p:nvPr>
        </p:nvGraphicFramePr>
        <p:xfrm>
          <a:off x="5257800" y="4944030"/>
          <a:ext cx="1320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307160" imgH="219240" progId="Equation.DSMT4">
                  <p:embed/>
                </p:oleObj>
              </mc:Choice>
              <mc:Fallback>
                <p:oleObj name="Equation" r:id="rId18" imgW="1307160" imgH="219240" progId="Equation.DSMT4">
                  <p:embed/>
                  <p:pic>
                    <p:nvPicPr>
                      <p:cNvPr id="0" name="Picture 6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944030"/>
                        <a:ext cx="1320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3">
            <a:extLst>
              <a:ext uri="{FF2B5EF4-FFF2-40B4-BE49-F238E27FC236}">
                <a16:creationId xmlns:a16="http://schemas.microsoft.com/office/drawing/2014/main" id="{D5318C94-CA80-2965-BBA9-0CE5FD952240}"/>
              </a:ext>
            </a:extLst>
          </p:cNvPr>
          <p:cNvSpPr txBox="1">
            <a:spLocks/>
          </p:cNvSpPr>
          <p:nvPr/>
        </p:nvSpPr>
        <p:spPr>
          <a:xfrm>
            <a:off x="5178688" y="5356328"/>
            <a:ext cx="3508112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itchFamily="49" charset="0"/>
              <a:buNone/>
            </a:pPr>
            <a:r>
              <a:rPr lang="en-US" sz="1800" dirty="0">
                <a:solidFill>
                  <a:srgbClr val="1F957F"/>
                </a:solidFill>
              </a:rPr>
              <a:t>Use a calculator or pencil and paper to divide.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9: Solving Linear Equations of the Form </a:t>
            </a:r>
            <a:r>
              <a:rPr lang="en-US" i="1" dirty="0">
                <a:solidFill>
                  <a:schemeClr val="accent1"/>
                </a:solidFill>
              </a:rPr>
              <a:t>ax </a:t>
            </a:r>
            <a:r>
              <a:rPr lang="en-US" dirty="0">
                <a:solidFill>
                  <a:schemeClr val="accent1"/>
                </a:solidFill>
              </a:rPr>
              <a:t>=</a:t>
            </a:r>
            <a:r>
              <a:rPr lang="en-US" i="1" dirty="0">
                <a:solidFill>
                  <a:schemeClr val="accent1"/>
                </a:solidFill>
              </a:rPr>
              <a:t> c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3072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034677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Check</a:t>
            </a:r>
          </a:p>
          <a:p>
            <a:pPr>
              <a:buFont typeface="Courier New" pitchFamily="49" charset="0"/>
              <a:buNone/>
            </a:pPr>
            <a:endParaRPr lang="en-US" b="1" i="0" dirty="0">
              <a:solidFill>
                <a:srgbClr val="000000"/>
              </a:solidFill>
            </a:endParaRPr>
          </a:p>
          <a:p>
            <a:pPr>
              <a:buFont typeface="Courier New" pitchFamily="49" charset="0"/>
              <a:buNone/>
            </a:pPr>
            <a:endParaRPr lang="en-US" b="1" i="0" dirty="0">
              <a:solidFill>
                <a:srgbClr val="000000"/>
              </a:solidFill>
            </a:endParaRPr>
          </a:p>
          <a:p>
            <a:pPr>
              <a:buFont typeface="Courier New" pitchFamily="49" charset="0"/>
              <a:buNone/>
            </a:pPr>
            <a:endParaRPr lang="en-US" b="1" i="0" dirty="0">
              <a:solidFill>
                <a:srgbClr val="000000"/>
              </a:solidFill>
            </a:endParaRPr>
          </a:p>
          <a:p>
            <a:pPr>
              <a:buFont typeface="Courier New" pitchFamily="49" charset="0"/>
              <a:buNone/>
            </a:pPr>
            <a:endParaRPr lang="en-US" b="1" i="0" dirty="0">
              <a:solidFill>
                <a:srgbClr val="000000"/>
              </a:solidFill>
            </a:endParaRPr>
          </a:p>
          <a:p>
            <a:pPr>
              <a:buFont typeface="Courier New" pitchFamily="49" charset="0"/>
              <a:buNone/>
            </a:pPr>
            <a:endParaRPr lang="en-US" sz="2400" i="0" dirty="0">
              <a:solidFill>
                <a:srgbClr val="000000"/>
              </a:solidFill>
            </a:endParaRPr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413047"/>
              </p:ext>
            </p:extLst>
          </p:nvPr>
        </p:nvGraphicFramePr>
        <p:xfrm>
          <a:off x="1930400" y="1958335"/>
          <a:ext cx="3340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27840" imgH="301680" progId="Equation.DSMT4">
                  <p:embed/>
                </p:oleObj>
              </mc:Choice>
              <mc:Fallback>
                <p:oleObj name="Equation" r:id="rId2" imgW="3327840" imgH="301680" progId="Equation.DSMT4">
                  <p:embed/>
                  <p:pic>
                    <p:nvPicPr>
                      <p:cNvPr id="0" name="Picture 20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1958335"/>
                        <a:ext cx="3340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7190826"/>
              </p:ext>
            </p:extLst>
          </p:nvPr>
        </p:nvGraphicFramePr>
        <p:xfrm>
          <a:off x="1511300" y="2129785"/>
          <a:ext cx="37465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729960" imgH="987120" progId="Equation.DSMT4">
                  <p:embed/>
                </p:oleObj>
              </mc:Choice>
              <mc:Fallback>
                <p:oleObj name="Equation" r:id="rId4" imgW="3729960" imgH="987120" progId="Equation.DSMT4">
                  <p:embed/>
                  <p:pic>
                    <p:nvPicPr>
                      <p:cNvPr id="0" name="Picture 20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00" y="2129785"/>
                        <a:ext cx="37465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828513"/>
              </p:ext>
            </p:extLst>
          </p:nvPr>
        </p:nvGraphicFramePr>
        <p:xfrm>
          <a:off x="2381250" y="2948935"/>
          <a:ext cx="19304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30216" imgH="698339" progId="Equation.DSMT4">
                  <p:embed/>
                </p:oleObj>
              </mc:Choice>
              <mc:Fallback>
                <p:oleObj name="Equation" r:id="rId6" imgW="1930216" imgH="698339" progId="Equation.DSMT4">
                  <p:embed/>
                  <p:pic>
                    <p:nvPicPr>
                      <p:cNvPr id="0" name="Picture 20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2948935"/>
                        <a:ext cx="19304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481429"/>
              </p:ext>
            </p:extLst>
          </p:nvPr>
        </p:nvGraphicFramePr>
        <p:xfrm>
          <a:off x="3124200" y="3863335"/>
          <a:ext cx="1231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31135" imgH="291947" progId="Equation.DSMT4">
                  <p:embed/>
                </p:oleObj>
              </mc:Choice>
              <mc:Fallback>
                <p:oleObj name="Equation" r:id="rId8" imgW="1231135" imgH="291947" progId="Equation.DSMT4">
                  <p:embed/>
                  <p:pic>
                    <p:nvPicPr>
                      <p:cNvPr id="0" name="Picture 20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863335"/>
                        <a:ext cx="1231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560557"/>
              </p:ext>
            </p:extLst>
          </p:nvPr>
        </p:nvGraphicFramePr>
        <p:xfrm>
          <a:off x="5448300" y="3406135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27077" imgH="279446" progId="Equation.DSMT4">
                  <p:embed/>
                </p:oleObj>
              </mc:Choice>
              <mc:Fallback>
                <p:oleObj name="Equation" r:id="rId10" imgW="927077" imgH="279446" progId="Equation.DSMT4">
                  <p:embed/>
                  <p:pic>
                    <p:nvPicPr>
                      <p:cNvPr id="0" name="Picture 20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300" y="3406135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120032"/>
              </p:ext>
            </p:extLst>
          </p:nvPr>
        </p:nvGraphicFramePr>
        <p:xfrm>
          <a:off x="5448300" y="2682235"/>
          <a:ext cx="1739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739510" imgH="241415" progId="Equation.DSMT4">
                  <p:embed/>
                </p:oleObj>
              </mc:Choice>
              <mc:Fallback>
                <p:oleObj name="Equation" r:id="rId12" imgW="1739510" imgH="241415" progId="Equation.DSMT4">
                  <p:embed/>
                  <p:pic>
                    <p:nvPicPr>
                      <p:cNvPr id="0" name="Picture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300" y="2682235"/>
                        <a:ext cx="1739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218942"/>
              </p:ext>
            </p:extLst>
          </p:nvPr>
        </p:nvGraphicFramePr>
        <p:xfrm>
          <a:off x="5429250" y="3895085"/>
          <a:ext cx="1638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38000" imgH="228600" progId="Equation.DSMT4">
                  <p:embed/>
                </p:oleObj>
              </mc:Choice>
              <mc:Fallback>
                <p:oleObj name="Equation" r:id="rId14" imgW="1638000" imgH="2286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0" y="3895085"/>
                        <a:ext cx="16383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10: </a:t>
            </a:r>
            <a:r>
              <a:rPr lang="en-US" dirty="0">
                <a:solidFill>
                  <a:schemeClr val="accent1"/>
                </a:solidFill>
              </a:rPr>
              <a:t>Solving Linear Equations of the Form </a:t>
            </a:r>
            <a:r>
              <a:rPr lang="en-US" sz="3200" i="1" dirty="0">
                <a:solidFill>
                  <a:schemeClr val="accent1"/>
                </a:solidFill>
              </a:rPr>
              <a:t>ax </a:t>
            </a:r>
            <a:r>
              <a:rPr lang="en-US" sz="3200" dirty="0">
                <a:solidFill>
                  <a:schemeClr val="accent1"/>
                </a:solidFill>
              </a:rPr>
              <a:t>=</a:t>
            </a:r>
            <a:r>
              <a:rPr lang="en-US" sz="3200" i="1" dirty="0">
                <a:solidFill>
                  <a:schemeClr val="accent1"/>
                </a:solidFill>
              </a:rPr>
              <a:t> c</a:t>
            </a:r>
          </a:p>
        </p:txBody>
      </p:sp>
      <p:sp>
        <p:nvSpPr>
          <p:cNvPr id="20484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0402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0" dirty="0">
                <a:solidFill>
                  <a:schemeClr val="tx1"/>
                </a:solidFill>
              </a:rPr>
              <a:t>Solve the </a:t>
            </a:r>
            <a:r>
              <a:rPr lang="en-US" dirty="0">
                <a:solidFill>
                  <a:schemeClr val="tx1"/>
                </a:solidFill>
              </a:rPr>
              <a:t>linear </a:t>
            </a:r>
            <a:r>
              <a:rPr lang="en-US" i="0" dirty="0">
                <a:solidFill>
                  <a:schemeClr val="tx1"/>
                </a:solidFill>
              </a:rPr>
              <a:t>equation:</a:t>
            </a:r>
          </a:p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711301"/>
              </p:ext>
            </p:extLst>
          </p:nvPr>
        </p:nvGraphicFramePr>
        <p:xfrm>
          <a:off x="2565400" y="2463800"/>
          <a:ext cx="1016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05480" imgH="264960" progId="Equation.DSMT4">
                  <p:embed/>
                </p:oleObj>
              </mc:Choice>
              <mc:Fallback>
                <p:oleObj name="Equation" r:id="rId2" imgW="1005480" imgH="264960" progId="Equation.DSMT4">
                  <p:embed/>
                  <p:pic>
                    <p:nvPicPr>
                      <p:cNvPr id="0" name="Picture 10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463800"/>
                        <a:ext cx="1016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476480"/>
              </p:ext>
            </p:extLst>
          </p:nvPr>
        </p:nvGraphicFramePr>
        <p:xfrm>
          <a:off x="2406650" y="3014663"/>
          <a:ext cx="1206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97360" imgH="264960" progId="Equation.DSMT4">
                  <p:embed/>
                </p:oleObj>
              </mc:Choice>
              <mc:Fallback>
                <p:oleObj name="Equation" r:id="rId4" imgW="1197360" imgH="264960" progId="Equation.DSMT4">
                  <p:embed/>
                  <p:pic>
                    <p:nvPicPr>
                      <p:cNvPr id="0" name="Picture 10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6650" y="3014663"/>
                        <a:ext cx="1206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814893"/>
              </p:ext>
            </p:extLst>
          </p:nvPr>
        </p:nvGraphicFramePr>
        <p:xfrm>
          <a:off x="2330450" y="3532188"/>
          <a:ext cx="15621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54120" imgH="886680" progId="Equation.DSMT4">
                  <p:embed/>
                </p:oleObj>
              </mc:Choice>
              <mc:Fallback>
                <p:oleObj name="Equation" r:id="rId6" imgW="1554120" imgH="886680" progId="Equation.DSMT4">
                  <p:embed/>
                  <p:pic>
                    <p:nvPicPr>
                      <p:cNvPr id="0" name="Picture 10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450" y="3532188"/>
                        <a:ext cx="15621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495418"/>
              </p:ext>
            </p:extLst>
          </p:nvPr>
        </p:nvGraphicFramePr>
        <p:xfrm>
          <a:off x="2762250" y="4667250"/>
          <a:ext cx="1055688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41120" imgH="279360" progId="Equation.DSMT4">
                  <p:embed/>
                </p:oleObj>
              </mc:Choice>
              <mc:Fallback>
                <p:oleObj name="Equation" r:id="rId8" imgW="1041120" imgH="279360" progId="Equation.DSMT4">
                  <p:embed/>
                  <p:pic>
                    <p:nvPicPr>
                      <p:cNvPr id="0" name="Picture 10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0" y="4667250"/>
                        <a:ext cx="1055688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80597"/>
              </p:ext>
            </p:extLst>
          </p:nvPr>
        </p:nvGraphicFramePr>
        <p:xfrm>
          <a:off x="4368800" y="2494280"/>
          <a:ext cx="2070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69664" imgH="279446" progId="Equation.DSMT4">
                  <p:embed/>
                </p:oleObj>
              </mc:Choice>
              <mc:Fallback>
                <p:oleObj name="Equation" r:id="rId10" imgW="2069664" imgH="279446" progId="Equation.DSMT4">
                  <p:embed/>
                  <p:pic>
                    <p:nvPicPr>
                      <p:cNvPr id="0" name="Picture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2494280"/>
                        <a:ext cx="2070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139414"/>
              </p:ext>
            </p:extLst>
          </p:nvPr>
        </p:nvGraphicFramePr>
        <p:xfrm>
          <a:off x="4368800" y="3040063"/>
          <a:ext cx="2501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486520" imgH="219240" progId="Equation.DSMT4">
                  <p:embed/>
                </p:oleObj>
              </mc:Choice>
              <mc:Fallback>
                <p:oleObj name="Equation" r:id="rId12" imgW="2486520" imgH="219240" progId="Equation.DSMT4">
                  <p:embed/>
                  <p:pic>
                    <p:nvPicPr>
                      <p:cNvPr id="0" name="Picture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3040063"/>
                        <a:ext cx="25019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328020"/>
              </p:ext>
            </p:extLst>
          </p:nvPr>
        </p:nvGraphicFramePr>
        <p:xfrm>
          <a:off x="4368800" y="3733800"/>
          <a:ext cx="27940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779200" imgH="585000" progId="Equation.DSMT4">
                  <p:embed/>
                </p:oleObj>
              </mc:Choice>
              <mc:Fallback>
                <p:oleObj name="Equation" r:id="rId14" imgW="2779200" imgH="585000" progId="Equation.DSMT4">
                  <p:embed/>
                  <p:pic>
                    <p:nvPicPr>
                      <p:cNvPr id="0" name="Picture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3733800"/>
                        <a:ext cx="27940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>
            <a:extLst>
              <a:ext uri="{FF2B5EF4-FFF2-40B4-BE49-F238E27FC236}">
                <a16:creationId xmlns:a16="http://schemas.microsoft.com/office/drawing/2014/main" id="{EAFE9072-1795-4834-8166-6115555E65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655741"/>
              </p:ext>
            </p:extLst>
          </p:nvPr>
        </p:nvGraphicFramePr>
        <p:xfrm>
          <a:off x="4342802" y="1422717"/>
          <a:ext cx="1016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05480" imgH="264960" progId="Equation.DSMT4">
                  <p:embed/>
                </p:oleObj>
              </mc:Choice>
              <mc:Fallback>
                <p:oleObj name="Equation" r:id="rId16" imgW="1005480" imgH="264960" progId="Equation.DSMT4">
                  <p:embed/>
                  <p:pic>
                    <p:nvPicPr>
                      <p:cNvPr id="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2802" y="1422717"/>
                        <a:ext cx="1016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10: Solving Linear Equations of the Form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i="1" dirty="0">
                <a:solidFill>
                  <a:schemeClr val="accent1"/>
                </a:solidFill>
              </a:rPr>
              <a:t>ax </a:t>
            </a:r>
            <a:r>
              <a:rPr lang="en-US" sz="3200" dirty="0">
                <a:solidFill>
                  <a:schemeClr val="accent1"/>
                </a:solidFill>
              </a:rPr>
              <a:t>=</a:t>
            </a:r>
            <a:r>
              <a:rPr lang="en-US" sz="3200" i="1" dirty="0">
                <a:solidFill>
                  <a:schemeClr val="accent1"/>
                </a:solidFill>
              </a:rPr>
              <a:t> c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3277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2322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Check</a:t>
            </a:r>
            <a:endParaRPr lang="en-US" sz="2400" i="0" dirty="0">
              <a:solidFill>
                <a:schemeClr val="tx1"/>
              </a:solidFill>
            </a:endParaRP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830873"/>
              </p:ext>
            </p:extLst>
          </p:nvPr>
        </p:nvGraphicFramePr>
        <p:xfrm>
          <a:off x="1930400" y="1863467"/>
          <a:ext cx="1016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05480" imgH="264960" progId="Equation.DSMT4">
                  <p:embed/>
                </p:oleObj>
              </mc:Choice>
              <mc:Fallback>
                <p:oleObj name="Equation" r:id="rId2" imgW="1005480" imgH="264960" progId="Equation.DSMT4">
                  <p:embed/>
                  <p:pic>
                    <p:nvPicPr>
                      <p:cNvPr id="0" name="Picture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1863467"/>
                        <a:ext cx="1016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722740"/>
              </p:ext>
            </p:extLst>
          </p:nvPr>
        </p:nvGraphicFramePr>
        <p:xfrm>
          <a:off x="1485900" y="2179380"/>
          <a:ext cx="14478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35320" imgH="987120" progId="Equation.DSMT4">
                  <p:embed/>
                </p:oleObj>
              </mc:Choice>
              <mc:Fallback>
                <p:oleObj name="Equation" r:id="rId4" imgW="1435320" imgH="987120" progId="Equation.DSMT4">
                  <p:embed/>
                  <p:pic>
                    <p:nvPicPr>
                      <p:cNvPr id="0" name="Picture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2179380"/>
                        <a:ext cx="14478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6627798"/>
              </p:ext>
            </p:extLst>
          </p:nvPr>
        </p:nvGraphicFramePr>
        <p:xfrm>
          <a:off x="2159000" y="3235067"/>
          <a:ext cx="787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87320" imgH="279360" progId="Equation.DSMT4">
                  <p:embed/>
                </p:oleObj>
              </mc:Choice>
              <mc:Fallback>
                <p:oleObj name="Equation" r:id="rId6" imgW="787320" imgH="279360" progId="Equation.DSMT4">
                  <p:embed/>
                  <p:pic>
                    <p:nvPicPr>
                      <p:cNvPr id="0" name="Picture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0" y="3235067"/>
                        <a:ext cx="787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366701"/>
              </p:ext>
            </p:extLst>
          </p:nvPr>
        </p:nvGraphicFramePr>
        <p:xfrm>
          <a:off x="3454400" y="2733417"/>
          <a:ext cx="1841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28440" imgH="219240" progId="Equation.DSMT4">
                  <p:embed/>
                </p:oleObj>
              </mc:Choice>
              <mc:Fallback>
                <p:oleObj name="Equation" r:id="rId8" imgW="1828440" imgH="219240" progId="Equation.DSMT4">
                  <p:embed/>
                  <p:pic>
                    <p:nvPicPr>
                      <p:cNvPr id="0" name="Picture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2733417"/>
                        <a:ext cx="18415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376367"/>
              </p:ext>
            </p:extLst>
          </p:nvPr>
        </p:nvGraphicFramePr>
        <p:xfrm>
          <a:off x="3429000" y="3266817"/>
          <a:ext cx="16002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90840" imgH="200880" progId="Equation.DSMT4">
                  <p:embed/>
                </p:oleObj>
              </mc:Choice>
              <mc:Fallback>
                <p:oleObj name="Equation" r:id="rId10" imgW="1590840" imgH="200880" progId="Equation.DSMT4">
                  <p:embed/>
                  <p:pic>
                    <p:nvPicPr>
                      <p:cNvPr id="0" name="Picture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266817"/>
                        <a:ext cx="16002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Completion Example 11: </a:t>
            </a:r>
            <a:r>
              <a:rPr lang="en-US" dirty="0">
                <a:solidFill>
                  <a:schemeClr val="accent1"/>
                </a:solidFill>
              </a:rPr>
              <a:t>Solving Equations of the Form </a:t>
            </a:r>
            <a:r>
              <a:rPr lang="en-US" i="1" dirty="0">
                <a:solidFill>
                  <a:schemeClr val="accent1"/>
                </a:solidFill>
              </a:rPr>
              <a:t>ax </a:t>
            </a:r>
            <a:r>
              <a:rPr lang="en-US" dirty="0">
                <a:solidFill>
                  <a:schemeClr val="accent1"/>
                </a:solidFill>
              </a:rPr>
              <a:t>=</a:t>
            </a:r>
            <a:r>
              <a:rPr lang="en-US" i="1" dirty="0">
                <a:solidFill>
                  <a:schemeClr val="accent1"/>
                </a:solidFill>
              </a:rPr>
              <a:t> c </a:t>
            </a:r>
          </a:p>
        </p:txBody>
      </p:sp>
      <p:sp>
        <p:nvSpPr>
          <p:cNvPr id="33795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spcBef>
                <a:spcPct val="0"/>
              </a:spcBef>
              <a:buFont typeface="Courier New" pitchFamily="49" charset="0"/>
              <a:buNone/>
              <a:tabLst>
                <a:tab pos="3606800" algn="l"/>
              </a:tabLst>
            </a:pPr>
            <a:r>
              <a:rPr lang="en-US" i="0" dirty="0">
                <a:solidFill>
                  <a:schemeClr val="tx1"/>
                </a:solidFill>
              </a:rPr>
              <a:t>Supply the reasons for each step in solving the equation.</a:t>
            </a:r>
            <a:endParaRPr lang="en-US" i="0" dirty="0">
              <a:solidFill>
                <a:srgbClr val="008080"/>
              </a:solidFill>
            </a:endParaRPr>
          </a:p>
        </p:txBody>
      </p:sp>
      <p:graphicFrame>
        <p:nvGraphicFramePr>
          <p:cNvPr id="22534" name="Object 4"/>
          <p:cNvGraphicFramePr>
            <a:graphicFrameLocks noChangeAspect="1"/>
          </p:cNvGraphicFramePr>
          <p:nvPr/>
        </p:nvGraphicFramePr>
        <p:xfrm>
          <a:off x="838200" y="2435577"/>
          <a:ext cx="1193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4014" imgH="838292" progId="Equation.DSMT4">
                  <p:embed/>
                </p:oleObj>
              </mc:Choice>
              <mc:Fallback>
                <p:oleObj name="Equation" r:id="rId2" imgW="1194014" imgH="838292" progId="Equation.DSMT4">
                  <p:embed/>
                  <p:pic>
                    <p:nvPicPr>
                      <p:cNvPr id="0" name="Picture 10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435577"/>
                        <a:ext cx="1193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4991710"/>
              </p:ext>
            </p:extLst>
          </p:nvPr>
        </p:nvGraphicFramePr>
        <p:xfrm>
          <a:off x="2895600" y="2286000"/>
          <a:ext cx="5473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457960" imgH="649080" progId="Equation.DSMT4">
                  <p:embed/>
                </p:oleObj>
              </mc:Choice>
              <mc:Fallback>
                <p:oleObj name="Equation" r:id="rId4" imgW="5457960" imgH="649080" progId="Equation.DSMT4">
                  <p:embed/>
                  <p:pic>
                    <p:nvPicPr>
                      <p:cNvPr id="0" name="Picture 10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286000"/>
                        <a:ext cx="54737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311142"/>
              </p:ext>
            </p:extLst>
          </p:nvPr>
        </p:nvGraphicFramePr>
        <p:xfrm>
          <a:off x="2916323" y="2759075"/>
          <a:ext cx="13589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43880" imgH="649080" progId="Equation.DSMT4">
                  <p:embed/>
                </p:oleObj>
              </mc:Choice>
              <mc:Fallback>
                <p:oleObj name="Equation" r:id="rId6" imgW="1343880" imgH="649080" progId="Equation.DSMT4">
                  <p:embed/>
                  <p:pic>
                    <p:nvPicPr>
                      <p:cNvPr id="0" name="Picture 10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323" y="2759075"/>
                        <a:ext cx="13589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Completion Example 11: Solving Equations of the Form </a:t>
            </a:r>
            <a:r>
              <a:rPr lang="en-US" i="1" dirty="0">
                <a:solidFill>
                  <a:schemeClr val="accent1"/>
                </a:solidFill>
              </a:rPr>
              <a:t>ax </a:t>
            </a:r>
            <a:r>
              <a:rPr lang="en-US" dirty="0">
                <a:solidFill>
                  <a:schemeClr val="accent1"/>
                </a:solidFill>
              </a:rPr>
              <a:t>=</a:t>
            </a:r>
            <a:r>
              <a:rPr lang="en-US" i="1" dirty="0">
                <a:solidFill>
                  <a:schemeClr val="accent1"/>
                </a:solidFill>
              </a:rPr>
              <a:t> c </a:t>
            </a:r>
            <a:r>
              <a:rPr lang="en-US" dirty="0">
                <a:solidFill>
                  <a:schemeClr val="accent1"/>
                </a:solidFill>
              </a:rPr>
              <a:t>(cont.)</a:t>
            </a:r>
            <a:endParaRPr lang="en-US" i="1" dirty="0">
              <a:solidFill>
                <a:schemeClr val="accent1"/>
              </a:solidFill>
            </a:endParaRPr>
          </a:p>
        </p:txBody>
      </p:sp>
      <p:sp>
        <p:nvSpPr>
          <p:cNvPr id="34819" name="Rectangle 3"/>
          <p:cNvSpPr>
            <a:spLocks noGrp="1"/>
          </p:cNvSpPr>
          <p:nvPr>
            <p:ph idx="1"/>
          </p:nvPr>
        </p:nvSpPr>
        <p:spPr>
          <a:xfrm>
            <a:off x="457200" y="1457980"/>
            <a:ext cx="82296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852683"/>
              </p:ext>
            </p:extLst>
          </p:nvPr>
        </p:nvGraphicFramePr>
        <p:xfrm>
          <a:off x="844522" y="1981200"/>
          <a:ext cx="6577013" cy="371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555240" imgH="3693600" progId="Equation.DSMT4">
                  <p:embed/>
                </p:oleObj>
              </mc:Choice>
              <mc:Fallback>
                <p:oleObj name="Equation" r:id="rId2" imgW="6555240" imgH="3693600" progId="Equation.DSMT4">
                  <p:embed/>
                  <p:pic>
                    <p:nvPicPr>
                      <p:cNvPr id="0" name="Picture 3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522" y="1981200"/>
                        <a:ext cx="6577013" cy="3716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254103" y="2126364"/>
            <a:ext cx="32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Write the equation. </a:t>
            </a:r>
          </a:p>
        </p:txBody>
      </p:sp>
      <p:sp>
        <p:nvSpPr>
          <p:cNvPr id="6" name="Rectangle 5"/>
          <p:cNvSpPr/>
          <p:nvPr/>
        </p:nvSpPr>
        <p:spPr>
          <a:xfrm>
            <a:off x="4914900" y="4023473"/>
            <a:ext cx="32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Simplify.</a:t>
            </a:r>
          </a:p>
        </p:txBody>
      </p:sp>
      <p:sp>
        <p:nvSpPr>
          <p:cNvPr id="7" name="Rectangle 6"/>
          <p:cNvSpPr/>
          <p:nvPr/>
        </p:nvSpPr>
        <p:spPr>
          <a:xfrm>
            <a:off x="4041663" y="2982727"/>
            <a:ext cx="38331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Multiply both sides by </a:t>
            </a:r>
          </a:p>
        </p:txBody>
      </p:sp>
      <p:graphicFrame>
        <p:nvGraphicFramePr>
          <p:cNvPr id="106850" name="Object 3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0987167"/>
              </p:ext>
            </p:extLst>
          </p:nvPr>
        </p:nvGraphicFramePr>
        <p:xfrm>
          <a:off x="7454503" y="2888737"/>
          <a:ext cx="3048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4800" imgH="711016" progId="Equation.DSMT4">
                  <p:embed/>
                </p:oleObj>
              </mc:Choice>
              <mc:Fallback>
                <p:oleObj name="Equation" r:id="rId4" imgW="304800" imgH="711016" progId="Equation.DSMT4">
                  <p:embed/>
                  <p:pic>
                    <p:nvPicPr>
                      <p:cNvPr id="0" name="Picture 3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4503" y="2888737"/>
                        <a:ext cx="3048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852" name="Object 3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306893"/>
              </p:ext>
            </p:extLst>
          </p:nvPr>
        </p:nvGraphicFramePr>
        <p:xfrm>
          <a:off x="3706682" y="4437368"/>
          <a:ext cx="317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7477" imgH="456924" progId="Equation.DSMT4">
                  <p:embed/>
                </p:oleObj>
              </mc:Choice>
              <mc:Fallback>
                <p:oleObj name="Equation" r:id="rId6" imgW="317477" imgH="456924" progId="Equation.DSMT4">
                  <p:embed/>
                  <p:pic>
                    <p:nvPicPr>
                      <p:cNvPr id="0" name="Picture 3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6682" y="4437368"/>
                        <a:ext cx="317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56">
            <a:extLst>
              <a:ext uri="{FF2B5EF4-FFF2-40B4-BE49-F238E27FC236}">
                <a16:creationId xmlns:a16="http://schemas.microsoft.com/office/drawing/2014/main" id="{F6886212-CC7B-4516-B777-0885AA163C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4466066"/>
              </p:ext>
            </p:extLst>
          </p:nvPr>
        </p:nvGraphicFramePr>
        <p:xfrm>
          <a:off x="3048000" y="3886200"/>
          <a:ext cx="317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17477" imgH="456924" progId="Equation.DSMT4">
                  <p:embed/>
                </p:oleObj>
              </mc:Choice>
              <mc:Fallback>
                <p:oleObj name="Equation" r:id="rId8" imgW="317477" imgH="456924" progId="Equation.DSMT4">
                  <p:embed/>
                  <p:pic>
                    <p:nvPicPr>
                      <p:cNvPr id="106852" name="Object 3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886200"/>
                        <a:ext cx="317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12</a:t>
            </a:r>
            <a:r>
              <a:rPr lang="en-US" dirty="0">
                <a:solidFill>
                  <a:schemeClr val="accent1"/>
                </a:solidFill>
              </a:rPr>
              <a:t>: Application: Solving Linear Equations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584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original price of a Blu-Ray player was reduced by </a:t>
            </a:r>
            <a:r>
              <a:rPr lang="en-US" i="0" dirty="0">
                <a:solidFill>
                  <a:srgbClr val="0000FF"/>
                </a:solidFill>
              </a:rPr>
              <a:t>$45.50</a:t>
            </a:r>
            <a:r>
              <a:rPr lang="en-US" dirty="0">
                <a:solidFill>
                  <a:schemeClr val="tx1"/>
                </a:solidFill>
              </a:rPr>
              <a:t>. The sale price was </a:t>
            </a:r>
            <a:r>
              <a:rPr lang="en-US" i="0" dirty="0">
                <a:solidFill>
                  <a:srgbClr val="0000FF"/>
                </a:solidFill>
              </a:rPr>
              <a:t>$165.90</a:t>
            </a:r>
            <a:r>
              <a:rPr lang="en-US" i="0" dirty="0">
                <a:solidFill>
                  <a:schemeClr val="tx1"/>
                </a:solidFill>
              </a:rPr>
              <a:t>. Solve the equation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y </a:t>
            </a:r>
            <a:r>
              <a:rPr lang="en-US" i="0" dirty="0">
                <a:solidFill>
                  <a:srgbClr val="0000FF"/>
                </a:solidFill>
              </a:rPr>
              <a:t>− 45.50 = 165.90 </a:t>
            </a:r>
            <a:r>
              <a:rPr lang="en-US" i="0" dirty="0">
                <a:solidFill>
                  <a:schemeClr val="tx1"/>
                </a:solidFill>
              </a:rPr>
              <a:t>to determine the original price of the Blu-Ray player.</a:t>
            </a:r>
          </a:p>
          <a:p>
            <a:pPr marL="0" indent="0">
              <a:buFont typeface="Courier New" pitchFamily="49" charset="0"/>
              <a:buNone/>
            </a:pPr>
            <a:endParaRPr lang="en-US" i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Note</a:t>
            </a:r>
            <a:endParaRPr lang="en-US" sz="3200" i="1" dirty="0">
              <a:solidFill>
                <a:schemeClr val="accent1"/>
              </a:solidFill>
            </a:endParaRPr>
          </a:p>
        </p:txBody>
      </p:sp>
      <p:sp>
        <p:nvSpPr>
          <p:cNvPr id="6147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138499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75" indent="-15875">
              <a:buFont typeface="Courier New" pitchFamily="49" charset="0"/>
              <a:buNone/>
              <a:tabLst>
                <a:tab pos="7150100" algn="l"/>
              </a:tabLst>
            </a:pPr>
            <a:r>
              <a:rPr lang="en-US" i="0" dirty="0">
                <a:solidFill>
                  <a:srgbClr val="000000"/>
                </a:solidFill>
              </a:rPr>
              <a:t>A linear equation in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i="0" dirty="0">
                <a:solidFill>
                  <a:srgbClr val="000000"/>
                </a:solidFill>
              </a:rPr>
              <a:t> is also called a </a:t>
            </a:r>
            <a:r>
              <a:rPr lang="en-US" b="1" i="0" dirty="0">
                <a:solidFill>
                  <a:srgbClr val="C00000"/>
                </a:solidFill>
              </a:rPr>
              <a:t>first-degree equation in </a:t>
            </a:r>
            <a:r>
              <a:rPr lang="en-US" b="1" i="1" dirty="0">
                <a:solidFill>
                  <a:srgbClr val="C00000"/>
                </a:solidFill>
              </a:rPr>
              <a:t>x</a:t>
            </a:r>
            <a:r>
              <a:rPr lang="en-US" i="0" dirty="0">
                <a:solidFill>
                  <a:srgbClr val="C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because the variable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i="0" dirty="0">
                <a:solidFill>
                  <a:srgbClr val="000000"/>
                </a:solidFill>
              </a:rPr>
              <a:t> can be written with the exponent 1. That is,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en-US" i="0" dirty="0">
              <a:solidFill>
                <a:srgbClr val="000000"/>
              </a:solidFill>
            </a:endParaRPr>
          </a:p>
        </p:txBody>
      </p:sp>
      <p:graphicFrame>
        <p:nvGraphicFramePr>
          <p:cNvPr id="2" name="Object 47">
            <a:extLst>
              <a:ext uri="{FF2B5EF4-FFF2-40B4-BE49-F238E27FC236}">
                <a16:creationId xmlns:a16="http://schemas.microsoft.com/office/drawing/2014/main" id="{811168AA-AF51-2B32-56E6-8820B19F82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851228"/>
              </p:ext>
            </p:extLst>
          </p:nvPr>
        </p:nvGraphicFramePr>
        <p:xfrm>
          <a:off x="4724400" y="2209800"/>
          <a:ext cx="9588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91880" imgH="469800" progId="Equation.DSMT4">
                  <p:embed/>
                </p:oleObj>
              </mc:Choice>
              <mc:Fallback>
                <p:oleObj name="Equation" r:id="rId2" imgW="1091880" imgH="469800" progId="Equation.DSMT4">
                  <p:embed/>
                  <p:pic>
                    <p:nvPicPr>
                      <p:cNvPr id="1031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209800"/>
                        <a:ext cx="95885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53210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12: Application: Solving Linear Equations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3686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977900">
              <a:buFont typeface="Courier New" pitchFamily="49" charset="0"/>
              <a:buNone/>
              <a:tabLst>
                <a:tab pos="571500" algn="l"/>
                <a:tab pos="46863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8964" y="1905000"/>
            <a:ext cx="403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77900">
              <a:tabLst>
                <a:tab pos="571500" algn="l"/>
                <a:tab pos="3657600" algn="l"/>
              </a:tabLst>
            </a:pPr>
            <a:r>
              <a:rPr lang="en-US" sz="2800" dirty="0">
                <a:solidFill>
                  <a:srgbClr val="0000FF"/>
                </a:solidFill>
              </a:rPr>
              <a:t>	</a:t>
            </a:r>
            <a:r>
              <a:rPr lang="en-US" sz="2800" i="1" dirty="0">
                <a:solidFill>
                  <a:srgbClr val="0000FF"/>
                </a:solidFill>
              </a:rPr>
              <a:t>y</a:t>
            </a:r>
            <a:r>
              <a:rPr lang="en-US" sz="2800" dirty="0">
                <a:solidFill>
                  <a:srgbClr val="0000FF"/>
                </a:solidFill>
              </a:rPr>
              <a:t> − 45.50 = 165.90	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514601"/>
            <a:ext cx="515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77900">
              <a:tabLst>
                <a:tab pos="571500" algn="l"/>
                <a:tab pos="4176713" algn="l"/>
              </a:tabLst>
            </a:pPr>
            <a:r>
              <a:rPr lang="en-US" sz="2800" i="1" dirty="0">
                <a:solidFill>
                  <a:srgbClr val="000099"/>
                </a:solidFill>
              </a:rPr>
              <a:t>y</a:t>
            </a:r>
            <a:r>
              <a:rPr lang="en-US" sz="2800" dirty="0">
                <a:solidFill>
                  <a:srgbClr val="000099"/>
                </a:solidFill>
              </a:rPr>
              <a:t> − 45.50 </a:t>
            </a:r>
            <a:r>
              <a:rPr lang="en-US" sz="2800" dirty="0">
                <a:solidFill>
                  <a:srgbClr val="FF00FF"/>
                </a:solidFill>
              </a:rPr>
              <a:t>+ 45.50 </a:t>
            </a:r>
            <a:r>
              <a:rPr lang="en-US" sz="2800" dirty="0">
                <a:solidFill>
                  <a:srgbClr val="000099"/>
                </a:solidFill>
              </a:rPr>
              <a:t>= 165.90 </a:t>
            </a:r>
            <a:r>
              <a:rPr lang="en-US" sz="2800" dirty="0">
                <a:solidFill>
                  <a:srgbClr val="FF00FF"/>
                </a:solidFill>
              </a:rPr>
              <a:t>+ 45.50</a:t>
            </a:r>
            <a:endParaRPr lang="en-US" sz="2000" dirty="0">
              <a:solidFill>
                <a:srgbClr val="00808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90823" y="3286780"/>
            <a:ext cx="266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77900">
              <a:tabLst>
                <a:tab pos="571500" algn="l"/>
                <a:tab pos="3432175" algn="l"/>
              </a:tabLst>
            </a:pPr>
            <a:r>
              <a:rPr lang="en-US" sz="2800" dirty="0"/>
              <a:t>	</a:t>
            </a:r>
            <a:r>
              <a:rPr lang="en-US" sz="2800" i="1" dirty="0">
                <a:solidFill>
                  <a:srgbClr val="000099"/>
                </a:solidFill>
              </a:rPr>
              <a:t> y </a:t>
            </a:r>
            <a:r>
              <a:rPr lang="en-US" sz="2800" dirty="0">
                <a:solidFill>
                  <a:srgbClr val="000099"/>
                </a:solidFill>
              </a:rPr>
              <a:t>=</a:t>
            </a:r>
            <a:r>
              <a:rPr lang="en-US" sz="2800" dirty="0">
                <a:solidFill>
                  <a:srgbClr val="FF0008"/>
                </a:solidFill>
              </a:rPr>
              <a:t> 211.40</a:t>
            </a:r>
            <a:endParaRPr lang="en-US" sz="2000" dirty="0">
              <a:solidFill>
                <a:srgbClr val="00808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4048780"/>
            <a:ext cx="8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77900">
              <a:tabLst>
                <a:tab pos="571500" algn="l"/>
                <a:tab pos="4686300" algn="l"/>
              </a:tabLst>
            </a:pPr>
            <a:r>
              <a:rPr lang="en-US" sz="2800" dirty="0"/>
              <a:t>The original price of the Blu-Ray player was </a:t>
            </a:r>
            <a:r>
              <a:rPr lang="en-US" sz="2800" dirty="0">
                <a:solidFill>
                  <a:srgbClr val="FF0008"/>
                </a:solidFill>
              </a:rPr>
              <a:t>$211.40</a:t>
            </a:r>
            <a:r>
              <a:rPr lang="en-US" sz="2800" dirty="0"/>
              <a:t>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620A5B3-E5E9-C374-4B03-4587E6E79C2A}"/>
              </a:ext>
            </a:extLst>
          </p:cNvPr>
          <p:cNvSpPr txBox="1">
            <a:spLocks/>
          </p:cNvSpPr>
          <p:nvPr/>
        </p:nvSpPr>
        <p:spPr>
          <a:xfrm>
            <a:off x="5505077" y="2489012"/>
            <a:ext cx="3352800" cy="429316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3200" kern="1200" baseline="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rgbClr val="1F957F"/>
                </a:solidFill>
              </a:rPr>
              <a:t>Use the addition principle of equality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45CD9A-2E9F-4406-E030-A7D2B3F5BDE3}"/>
              </a:ext>
            </a:extLst>
          </p:cNvPr>
          <p:cNvSpPr txBox="1">
            <a:spLocks/>
          </p:cNvSpPr>
          <p:nvPr/>
        </p:nvSpPr>
        <p:spPr>
          <a:xfrm>
            <a:off x="5257800" y="2754848"/>
            <a:ext cx="3352800" cy="429316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3200" kern="1200" baseline="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rgbClr val="1F957F"/>
                </a:solidFill>
              </a:rPr>
              <a:t>by adding </a:t>
            </a:r>
            <a:r>
              <a:rPr lang="en-US" sz="1600" dirty="0">
                <a:solidFill>
                  <a:srgbClr val="FF0000"/>
                </a:solidFill>
              </a:rPr>
              <a:t>45.50</a:t>
            </a:r>
            <a:r>
              <a:rPr lang="en-US" sz="1600" dirty="0">
                <a:solidFill>
                  <a:srgbClr val="1F957F"/>
                </a:solidFill>
              </a:rPr>
              <a:t> to both sides.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0E08A83-77F9-E2E5-3044-83E74EF6296B}"/>
              </a:ext>
            </a:extLst>
          </p:cNvPr>
          <p:cNvSpPr txBox="1">
            <a:spLocks/>
          </p:cNvSpPr>
          <p:nvPr/>
        </p:nvSpPr>
        <p:spPr>
          <a:xfrm>
            <a:off x="4343400" y="3313366"/>
            <a:ext cx="3352800" cy="429316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3200" kern="1200" baseline="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rgbClr val="1F957F"/>
                </a:solidFill>
              </a:rPr>
              <a:t>Simplify</a:t>
            </a:r>
            <a:r>
              <a:rPr lang="en-US" sz="1600" dirty="0">
                <a:solidFill>
                  <a:schemeClr val="accent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>
                <a:solidFill>
                  <a:schemeClr val="accent1"/>
                </a:solidFill>
              </a:rPr>
              <a:t>Checking Given Solutions in Equations</a:t>
            </a:r>
            <a:endParaRPr lang="en-US" sz="3200" i="1" dirty="0">
              <a:solidFill>
                <a:schemeClr val="accent1"/>
              </a:solidFill>
            </a:endParaRPr>
          </a:p>
        </p:txBody>
      </p:sp>
      <p:sp>
        <p:nvSpPr>
          <p:cNvPr id="2052" name="Rectangle 3"/>
          <p:cNvSpPr>
            <a:spLocks noGrp="1"/>
          </p:cNvSpPr>
          <p:nvPr>
            <p:ph idx="1"/>
          </p:nvPr>
        </p:nvSpPr>
        <p:spPr>
          <a:xfrm>
            <a:off x="381000" y="1280160"/>
            <a:ext cx="8458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Determine whether the given real number is a solution to the given equation by substituting for the variable and checking to see if the resulting equation is true or false.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  <a:cs typeface="Calibri"/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+</a:t>
            </a:r>
            <a:r>
              <a:rPr lang="en-US" dirty="0">
                <a:solidFill>
                  <a:srgbClr val="0000FF"/>
                </a:solidFill>
              </a:rPr>
              <a:t> 5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= -</a:t>
            </a:r>
            <a:r>
              <a:rPr lang="en-US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given that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= -</a:t>
            </a:r>
            <a:r>
              <a:rPr lang="en-US" dirty="0">
                <a:solidFill>
                  <a:srgbClr val="0000FF"/>
                </a:solidFill>
              </a:rPr>
              <a:t>7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1.4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+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z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0000FF"/>
                </a:solidFill>
              </a:rPr>
              <a:t> 0.5</a:t>
            </a:r>
            <a:r>
              <a:rPr lang="en-US" dirty="0">
                <a:solidFill>
                  <a:schemeClr val="tx1"/>
                </a:solidFill>
              </a:rPr>
              <a:t> given that </a:t>
            </a:r>
            <a:r>
              <a:rPr lang="en-US" i="1" dirty="0">
                <a:solidFill>
                  <a:srgbClr val="0000FF"/>
                </a:solidFill>
              </a:rPr>
              <a:t>z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1.1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cs typeface="Calibri"/>
              </a:rPr>
              <a:t>5.6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= </a:t>
            </a:r>
            <a:r>
              <a:rPr lang="en-US" dirty="0">
                <a:solidFill>
                  <a:srgbClr val="0000FF"/>
                </a:solidFill>
              </a:rPr>
              <a:t>2.9</a:t>
            </a:r>
            <a:r>
              <a:rPr lang="en-US" dirty="0">
                <a:solidFill>
                  <a:schemeClr val="tx1"/>
                </a:solidFill>
              </a:rPr>
              <a:t> given that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= </a:t>
            </a:r>
            <a:r>
              <a:rPr lang="en-US" dirty="0">
                <a:solidFill>
                  <a:srgbClr val="0000FF"/>
                </a:solidFill>
              </a:rPr>
              <a:t>2.7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>
                <a:solidFill>
                  <a:schemeClr val="tx1"/>
                </a:solidFill>
              </a:rPr>
              <a:t> |</a:t>
            </a:r>
            <a:r>
              <a:rPr lang="en-US" i="1" dirty="0">
                <a:solidFill>
                  <a:srgbClr val="0000FF"/>
                </a:solidFill>
              </a:rPr>
              <a:t>z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|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 14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 given that </a:t>
            </a:r>
            <a:r>
              <a:rPr lang="en-US" i="1" dirty="0">
                <a:solidFill>
                  <a:srgbClr val="0000FF"/>
                </a:solidFill>
              </a:rPr>
              <a:t>z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10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>
                <a:solidFill>
                  <a:schemeClr val="accent1"/>
                </a:solidFill>
              </a:rPr>
              <a:t>Checking Given Solutions in Equations (cont.)</a:t>
            </a:r>
            <a:endParaRPr lang="en-US" sz="3200" i="1" dirty="0">
              <a:solidFill>
                <a:schemeClr val="accent1"/>
              </a:solidFill>
            </a:endParaRPr>
          </a:p>
        </p:txBody>
      </p:sp>
      <p:sp>
        <p:nvSpPr>
          <p:cNvPr id="2052" name="Rectangle 3"/>
          <p:cNvSpPr>
            <a:spLocks noGrp="1"/>
          </p:cNvSpPr>
          <p:nvPr>
            <p:ph idx="1"/>
          </p:nvPr>
        </p:nvSpPr>
        <p:spPr>
          <a:xfrm>
            <a:off x="381000" y="1280160"/>
            <a:ext cx="8458200" cy="388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Solution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–7</a:t>
            </a:r>
            <a:r>
              <a:rPr lang="en-US" dirty="0">
                <a:solidFill>
                  <a:schemeClr val="tx1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+</a:t>
            </a:r>
            <a:r>
              <a:rPr lang="en-US" dirty="0">
                <a:solidFill>
                  <a:schemeClr val="tx1"/>
                </a:solidFill>
              </a:rPr>
              <a:t> 5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chemeClr val="tx1"/>
                </a:solidFill>
              </a:rPr>
              <a:t> –2 is true, so −7 </a:t>
            </a:r>
            <a:r>
              <a:rPr lang="en-US" b="1" dirty="0">
                <a:solidFill>
                  <a:schemeClr val="tx1"/>
                </a:solidFill>
              </a:rPr>
              <a:t>is</a:t>
            </a:r>
            <a:r>
              <a:rPr lang="en-US" dirty="0">
                <a:solidFill>
                  <a:schemeClr val="tx1"/>
                </a:solidFill>
              </a:rPr>
              <a:t> a solution.</a:t>
            </a:r>
          </a:p>
          <a:p>
            <a:pPr marL="514350" indent="-514350">
              <a:buFont typeface="+mj-lt"/>
              <a:buAutoNum type="alphaLcPeriod" startAt="2"/>
            </a:pPr>
            <a:r>
              <a:rPr lang="en-US" dirty="0">
                <a:solidFill>
                  <a:schemeClr val="tx1"/>
                </a:solidFill>
              </a:rPr>
              <a:t>1.4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+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–1.1</a:t>
            </a:r>
            <a:r>
              <a:rPr lang="en-US" dirty="0">
                <a:solidFill>
                  <a:schemeClr val="tx1"/>
                </a:solidFill>
              </a:rPr>
              <a:t>)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 =</a:t>
            </a:r>
            <a:r>
              <a:rPr lang="en-US" dirty="0">
                <a:solidFill>
                  <a:schemeClr val="tx1"/>
                </a:solidFill>
              </a:rPr>
              <a:t> 0.5 is false because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1.4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+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chemeClr val="tx1"/>
                </a:solidFill>
              </a:rPr>
              <a:t>1.1)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chemeClr val="tx1"/>
                </a:solidFill>
              </a:rPr>
              <a:t> 0.3 ≠ 0.5. So, −1.1 </a:t>
            </a:r>
            <a:r>
              <a:rPr lang="en-US" b="1" dirty="0">
                <a:solidFill>
                  <a:schemeClr val="tx1"/>
                </a:solidFill>
              </a:rPr>
              <a:t>is not </a:t>
            </a:r>
            <a:r>
              <a:rPr lang="en-US" dirty="0">
                <a:solidFill>
                  <a:schemeClr val="tx1"/>
                </a:solidFill>
              </a:rPr>
              <a:t>a solution.</a:t>
            </a:r>
          </a:p>
          <a:p>
            <a:r>
              <a:rPr lang="en-US" dirty="0">
                <a:solidFill>
                  <a:schemeClr val="tx1"/>
                </a:solidFill>
              </a:rPr>
              <a:t>c.    5.6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-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2.7</a:t>
            </a:r>
            <a:r>
              <a:rPr lang="en-US" dirty="0">
                <a:solidFill>
                  <a:schemeClr val="tx1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chemeClr val="tx1"/>
                </a:solidFill>
              </a:rPr>
              <a:t> 2.9 is true, so 2.7 </a:t>
            </a:r>
            <a:r>
              <a:rPr lang="en-US" b="1" dirty="0">
                <a:solidFill>
                  <a:schemeClr val="tx1"/>
                </a:solidFill>
              </a:rPr>
              <a:t>is</a:t>
            </a:r>
            <a:r>
              <a:rPr lang="en-US" dirty="0">
                <a:solidFill>
                  <a:schemeClr val="tx1"/>
                </a:solidFill>
              </a:rPr>
              <a:t> a solution.</a:t>
            </a:r>
          </a:p>
          <a:p>
            <a:pPr marL="180000" indent="-180000"/>
            <a:r>
              <a:rPr lang="en-US" dirty="0">
                <a:solidFill>
                  <a:schemeClr val="tx1"/>
                </a:solidFill>
              </a:rPr>
              <a:t>d.   |</a:t>
            </a:r>
            <a:r>
              <a:rPr lang="en-US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rgbClr val="FF0000"/>
                </a:solidFill>
              </a:rPr>
              <a:t>10</a:t>
            </a:r>
            <a:r>
              <a:rPr lang="en-US" dirty="0">
                <a:solidFill>
                  <a:schemeClr val="tx1"/>
                </a:solidFill>
              </a:rPr>
              <a:t>|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- </a:t>
            </a:r>
            <a:r>
              <a:rPr lang="en-US" dirty="0">
                <a:solidFill>
                  <a:schemeClr val="tx1"/>
                </a:solidFill>
              </a:rPr>
              <a:t>14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 =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chemeClr val="tx1"/>
                </a:solidFill>
              </a:rPr>
              <a:t>3 is false because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   |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chemeClr val="tx1"/>
                </a:solidFill>
                <a:cs typeface="Symbol" charset="2"/>
              </a:rPr>
              <a:t>10</a:t>
            </a:r>
            <a:r>
              <a:rPr lang="en-US" dirty="0">
                <a:solidFill>
                  <a:schemeClr val="tx1"/>
                </a:solidFill>
              </a:rPr>
              <a:t>|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- </a:t>
            </a:r>
            <a:r>
              <a:rPr lang="en-US" dirty="0">
                <a:solidFill>
                  <a:schemeClr val="tx1"/>
                </a:solidFill>
              </a:rPr>
              <a:t>14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chemeClr val="tx1"/>
                </a:solidFill>
              </a:rPr>
              <a:t> 10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- </a:t>
            </a:r>
            <a:r>
              <a:rPr lang="en-US" dirty="0">
                <a:solidFill>
                  <a:schemeClr val="tx1"/>
                </a:solidFill>
              </a:rPr>
              <a:t>14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= - 4 </a:t>
            </a:r>
            <a:r>
              <a:rPr lang="en-US" dirty="0">
                <a:solidFill>
                  <a:schemeClr val="tx1"/>
                </a:solidFill>
              </a:rPr>
              <a:t>≠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 -</a:t>
            </a:r>
            <a:r>
              <a:rPr lang="en-US" dirty="0">
                <a:solidFill>
                  <a:schemeClr val="tx1"/>
                </a:solidFill>
              </a:rPr>
              <a:t>3. So, −10 </a:t>
            </a:r>
            <a:r>
              <a:rPr lang="en-US" b="1" dirty="0">
                <a:solidFill>
                  <a:schemeClr val="tx1"/>
                </a:solidFill>
              </a:rPr>
              <a:t>is not</a:t>
            </a:r>
            <a:r>
              <a:rPr lang="en-US" dirty="0">
                <a:solidFill>
                  <a:schemeClr val="tx1"/>
                </a:solidFill>
              </a:rPr>
              <a:t> a 	solution.</a:t>
            </a:r>
            <a:endParaRPr lang="en-US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91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Note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1143000"/>
            <a:ext cx="8229600" cy="205740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" indent="-15875">
              <a:tabLst>
                <a:tab pos="7150100" algn="l"/>
              </a:tabLst>
            </a:pPr>
            <a:r>
              <a:rPr lang="en-US" dirty="0">
                <a:solidFill>
                  <a:srgbClr val="000000"/>
                </a:solidFill>
              </a:rPr>
              <a:t>Notice that parentheses were used around negative numbers in the substitutions. This should be done to keep operations properly separated, particularly when negative numbers are involved.</a:t>
            </a:r>
          </a:p>
        </p:txBody>
      </p:sp>
    </p:spTree>
    <p:extLst>
      <p:ext uri="{BB962C8B-B14F-4D97-AF65-F5344CB8AC3E}">
        <p14:creationId xmlns:p14="http://schemas.microsoft.com/office/powerpoint/2010/main" val="930699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5875" indent="-15875">
              <a:tabLst>
                <a:tab pos="520700" algn="l"/>
                <a:tab pos="977900" algn="l"/>
              </a:tabLst>
            </a:pPr>
            <a:r>
              <a:rPr lang="en-US" dirty="0">
                <a:solidFill>
                  <a:schemeClr val="accent1"/>
                </a:solidFill>
              </a:rPr>
              <a:t>Properties: Addition Principle of Equality</a:t>
            </a:r>
          </a:p>
        </p:txBody>
      </p:sp>
      <p:sp>
        <p:nvSpPr>
          <p:cNvPr id="4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38841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15875" indent="-15875"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r>
              <a:rPr lang="en-US" i="0" dirty="0">
                <a:solidFill>
                  <a:srgbClr val="000000"/>
                </a:solidFill>
              </a:rPr>
              <a:t>If the same algebraic expression is added to both sides of an equation, the new equation has the same solutions as the original equation. Symbolically, if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i="0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i="0" dirty="0">
                <a:solidFill>
                  <a:srgbClr val="000000"/>
                </a:solidFill>
              </a:rPr>
              <a:t>, and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i="0" dirty="0">
                <a:solidFill>
                  <a:srgbClr val="000000"/>
                </a:solidFill>
              </a:rPr>
              <a:t> are algebraic expressions, then the equations</a:t>
            </a:r>
          </a:p>
          <a:p>
            <a:pPr marL="15875" indent="-15875" algn="ctr"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b="1" i="0" dirty="0">
                <a:solidFill>
                  <a:srgbClr val="0000FF"/>
                </a:solidFill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b="1" i="1" dirty="0">
                <a:solidFill>
                  <a:srgbClr val="0000FF"/>
                </a:solidFill>
              </a:rPr>
              <a:t>B</a:t>
            </a:r>
          </a:p>
          <a:p>
            <a:pPr marL="15875" indent="-15875" algn="ctr"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r>
              <a:rPr lang="en-US" i="0" dirty="0">
                <a:solidFill>
                  <a:srgbClr val="000000"/>
                </a:solidFill>
              </a:rPr>
              <a:t>and </a:t>
            </a:r>
          </a:p>
          <a:p>
            <a:pPr marL="15875" indent="-15875" algn="ctr"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i="0" dirty="0">
                <a:solidFill>
                  <a:srgbClr val="0000FF"/>
                </a:solidFill>
              </a:rPr>
              <a:t>+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i="1" dirty="0">
                <a:solidFill>
                  <a:srgbClr val="0000FF"/>
                </a:solidFill>
              </a:rPr>
              <a:t>C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i="0" dirty="0">
                <a:solidFill>
                  <a:srgbClr val="0000FF"/>
                </a:solidFill>
              </a:rPr>
              <a:t>=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i="1" dirty="0">
                <a:solidFill>
                  <a:srgbClr val="0000FF"/>
                </a:solidFill>
              </a:rPr>
              <a:t>B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i="0" dirty="0">
                <a:solidFill>
                  <a:srgbClr val="0000FF"/>
                </a:solidFill>
              </a:rPr>
              <a:t>+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i="1" dirty="0">
                <a:solidFill>
                  <a:srgbClr val="0000FF"/>
                </a:solidFill>
              </a:rPr>
              <a:t>C</a:t>
            </a:r>
          </a:p>
          <a:p>
            <a:pPr marL="15875" indent="-15875"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r>
              <a:rPr lang="en-US" i="0" dirty="0">
                <a:solidFill>
                  <a:srgbClr val="000000"/>
                </a:solidFill>
              </a:rPr>
              <a:t>have the same solutions.</a:t>
            </a:r>
          </a:p>
        </p:txBody>
      </p:sp>
    </p:spTree>
    <p:extLst>
      <p:ext uri="{BB962C8B-B14F-4D97-AF65-F5344CB8AC3E}">
        <p14:creationId xmlns:p14="http://schemas.microsoft.com/office/powerpoint/2010/main" val="2031288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5875" indent="-15875">
              <a:tabLst>
                <a:tab pos="520700" algn="l"/>
                <a:tab pos="977900" algn="l"/>
              </a:tabLst>
            </a:pPr>
            <a:r>
              <a:rPr lang="en-US" dirty="0">
                <a:solidFill>
                  <a:schemeClr val="accent1"/>
                </a:solidFill>
              </a:rPr>
              <a:t>Procedure: Solving Linear Equations that Simplify to the Form </a:t>
            </a:r>
            <a:r>
              <a:rPr lang="en-US" i="1" dirty="0">
                <a:solidFill>
                  <a:schemeClr val="accent1"/>
                </a:solidFill>
              </a:rPr>
              <a:t>x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  <a:latin typeface="Symbol" pitchFamily="18" charset="2"/>
              </a:rPr>
              <a:t>+ </a:t>
            </a:r>
            <a:r>
              <a:rPr lang="en-US" i="1" dirty="0">
                <a:solidFill>
                  <a:schemeClr val="accent1"/>
                </a:solidFill>
              </a:rPr>
              <a:t>b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  <a:latin typeface="Symbol" pitchFamily="18" charset="2"/>
              </a:rPr>
              <a:t>= </a:t>
            </a:r>
            <a:r>
              <a:rPr lang="en-US" i="1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4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42824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  <a:tabLst>
                <a:tab pos="520700" algn="l"/>
                <a:tab pos="977900" algn="l"/>
              </a:tabLst>
            </a:pPr>
            <a:r>
              <a:rPr lang="en-US" i="0" dirty="0">
                <a:solidFill>
                  <a:srgbClr val="000000"/>
                </a:solidFill>
              </a:rPr>
              <a:t>Combine like terms on both sides of the equation.</a:t>
            </a:r>
          </a:p>
          <a:p>
            <a:pPr marL="514350" indent="-514350">
              <a:buFont typeface="Courier New" pitchFamily="49" charset="0"/>
              <a:buAutoNum type="arabicPeriod" startAt="2"/>
              <a:tabLst>
                <a:tab pos="520700" algn="l"/>
                <a:tab pos="977900" algn="l"/>
              </a:tabLst>
            </a:pPr>
            <a:r>
              <a:rPr lang="en-US" i="0" dirty="0">
                <a:solidFill>
                  <a:srgbClr val="000000"/>
                </a:solidFill>
              </a:rPr>
              <a:t>Use the </a:t>
            </a:r>
            <a:r>
              <a:rPr lang="en-US" b="1" i="0" dirty="0">
                <a:solidFill>
                  <a:srgbClr val="C00000"/>
                </a:solidFill>
              </a:rPr>
              <a:t>addition principle of equality</a:t>
            </a:r>
            <a:r>
              <a:rPr lang="en-US" i="0" dirty="0">
                <a:solidFill>
                  <a:srgbClr val="C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and add the 	opposite of the constant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i="0" dirty="0">
                <a:solidFill>
                  <a:srgbClr val="000000"/>
                </a:solidFill>
              </a:rPr>
              <a:t> to both sides of the 	equation. The objective is to isolate the variable on 	one side of the equation (either the left side or the 	right side) with a coefficient of +1.</a:t>
            </a:r>
          </a:p>
          <a:p>
            <a:pPr marL="514350" indent="-514350">
              <a:buFont typeface="+mj-lt"/>
              <a:buAutoNum type="arabicPeriod" startAt="3"/>
              <a:tabLst>
                <a:tab pos="520700" algn="l"/>
              </a:tabLst>
            </a:pPr>
            <a:r>
              <a:rPr lang="en-US" dirty="0">
                <a:solidFill>
                  <a:srgbClr val="000000"/>
                </a:solidFill>
              </a:rPr>
              <a:t>Check your answer by substituting it for the 	variable in the original equation.</a:t>
            </a:r>
          </a:p>
        </p:txBody>
      </p:sp>
    </p:spTree>
    <p:extLst>
      <p:ext uri="{BB962C8B-B14F-4D97-AF65-F5344CB8AC3E}">
        <p14:creationId xmlns:p14="http://schemas.microsoft.com/office/powerpoint/2010/main" val="3811752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>
                <a:solidFill>
                  <a:schemeClr val="accent1"/>
                </a:solidFill>
              </a:rPr>
              <a:t>Solving Linear Equations of the Form </a:t>
            </a:r>
            <a:r>
              <a:rPr lang="en-US" sz="3200" i="1" dirty="0">
                <a:solidFill>
                  <a:schemeClr val="accent1"/>
                </a:solidFill>
              </a:rPr>
              <a:t>x 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+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i="1" dirty="0">
                <a:solidFill>
                  <a:schemeClr val="accent1"/>
                </a:solidFill>
              </a:rPr>
              <a:t>b 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=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i="1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4100" name="Rectangle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0402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i="0" dirty="0">
                <a:solidFill>
                  <a:schemeClr val="tx1"/>
                </a:solidFill>
              </a:rPr>
              <a:t>Solve the equation: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 3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0000FF"/>
                </a:solidFill>
              </a:rPr>
              <a:t> 7</a:t>
            </a:r>
            <a:endParaRPr lang="en-US" i="0" dirty="0">
              <a:solidFill>
                <a:srgbClr val="0000FF"/>
              </a:solidFill>
            </a:endParaRPr>
          </a:p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036727"/>
              </p:ext>
            </p:extLst>
          </p:nvPr>
        </p:nvGraphicFramePr>
        <p:xfrm>
          <a:off x="2381250" y="2194115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34080" imgH="264960" progId="Equation.DSMT4">
                  <p:embed/>
                </p:oleObj>
              </mc:Choice>
              <mc:Fallback>
                <p:oleObj name="Equation" r:id="rId2" imgW="1234080" imgH="264960" progId="Equation.DSMT4">
                  <p:embed/>
                  <p:pic>
                    <p:nvPicPr>
                      <p:cNvPr id="0" name="Picture 7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2194115"/>
                        <a:ext cx="1244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48230"/>
              </p:ext>
            </p:extLst>
          </p:nvPr>
        </p:nvGraphicFramePr>
        <p:xfrm>
          <a:off x="1860550" y="2689415"/>
          <a:ext cx="2260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48920" imgH="301680" progId="Equation.DSMT4">
                  <p:embed/>
                </p:oleObj>
              </mc:Choice>
              <mc:Fallback>
                <p:oleObj name="Equation" r:id="rId4" imgW="2248920" imgH="301680" progId="Equation.DSMT4">
                  <p:embed/>
                  <p:pic>
                    <p:nvPicPr>
                      <p:cNvPr id="0" name="Picture 7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0550" y="2689415"/>
                        <a:ext cx="22606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834540"/>
              </p:ext>
            </p:extLst>
          </p:nvPr>
        </p:nvGraphicFramePr>
        <p:xfrm>
          <a:off x="2898775" y="3164713"/>
          <a:ext cx="896938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88840" imgH="291960" progId="Equation.DSMT4">
                  <p:embed/>
                </p:oleObj>
              </mc:Choice>
              <mc:Fallback>
                <p:oleObj name="Equation" r:id="rId6" imgW="888840" imgH="291960" progId="Equation.DSMT4">
                  <p:embed/>
                  <p:pic>
                    <p:nvPicPr>
                      <p:cNvPr id="0" name="Picture 7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8775" y="3164713"/>
                        <a:ext cx="896938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 txBox="1">
            <a:spLocks/>
          </p:cNvSpPr>
          <p:nvPr/>
        </p:nvSpPr>
        <p:spPr>
          <a:xfrm>
            <a:off x="457200" y="3657600"/>
            <a:ext cx="8229600" cy="52322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Check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76927"/>
              </p:ext>
            </p:extLst>
          </p:nvPr>
        </p:nvGraphicFramePr>
        <p:xfrm>
          <a:off x="2374900" y="4110208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34080" imgH="264960" progId="Equation.DSMT4">
                  <p:embed/>
                </p:oleObj>
              </mc:Choice>
              <mc:Fallback>
                <p:oleObj name="Equation" r:id="rId8" imgW="1234080" imgH="264960" progId="Equation.DSMT4">
                  <p:embed/>
                  <p:pic>
                    <p:nvPicPr>
                      <p:cNvPr id="0" name="Picture 7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4900" y="4110208"/>
                        <a:ext cx="1244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561201"/>
              </p:ext>
            </p:extLst>
          </p:nvPr>
        </p:nvGraphicFramePr>
        <p:xfrm>
          <a:off x="2025650" y="4502975"/>
          <a:ext cx="1587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72480" imgH="594000" progId="Equation.DSMT4">
                  <p:embed/>
                </p:oleObj>
              </mc:Choice>
              <mc:Fallback>
                <p:oleObj name="Equation" r:id="rId10" imgW="1572480" imgH="594000" progId="Equation.DSMT4">
                  <p:embed/>
                  <p:pic>
                    <p:nvPicPr>
                      <p:cNvPr id="0" name="Picture 7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5650" y="4502975"/>
                        <a:ext cx="15875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455489"/>
              </p:ext>
            </p:extLst>
          </p:nvPr>
        </p:nvGraphicFramePr>
        <p:xfrm>
          <a:off x="2901950" y="5417375"/>
          <a:ext cx="698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85440" imgH="264960" progId="Equation.DSMT4">
                  <p:embed/>
                </p:oleObj>
              </mc:Choice>
              <mc:Fallback>
                <p:oleObj name="Equation" r:id="rId12" imgW="685440" imgH="264960" progId="Equation.DSMT4">
                  <p:embed/>
                  <p:pic>
                    <p:nvPicPr>
                      <p:cNvPr id="0" name="Picture 7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1950" y="5417375"/>
                        <a:ext cx="698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792899"/>
              </p:ext>
            </p:extLst>
          </p:nvPr>
        </p:nvGraphicFramePr>
        <p:xfrm>
          <a:off x="4635500" y="2232215"/>
          <a:ext cx="2044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029680" imgH="264960" progId="Equation.3">
                  <p:embed/>
                </p:oleObj>
              </mc:Choice>
              <mc:Fallback>
                <p:oleObj name="Equation" r:id="rId14" imgW="2029680" imgH="264960" progId="Equation.3">
                  <p:embed/>
                  <p:pic>
                    <p:nvPicPr>
                      <p:cNvPr id="0" name="Picture 7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2232215"/>
                        <a:ext cx="2044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7659082"/>
              </p:ext>
            </p:extLst>
          </p:nvPr>
        </p:nvGraphicFramePr>
        <p:xfrm>
          <a:off x="4692650" y="2726563"/>
          <a:ext cx="401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004280" imgH="283320" progId="Equation.DSMT4">
                  <p:embed/>
                </p:oleObj>
              </mc:Choice>
              <mc:Fallback>
                <p:oleObj name="Equation" r:id="rId16" imgW="4004280" imgH="283320" progId="Equation.DSMT4">
                  <p:embed/>
                  <p:pic>
                    <p:nvPicPr>
                      <p:cNvPr id="0" name="Picture 7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2650" y="2726563"/>
                        <a:ext cx="401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154226"/>
              </p:ext>
            </p:extLst>
          </p:nvPr>
        </p:nvGraphicFramePr>
        <p:xfrm>
          <a:off x="4635500" y="3189395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27077" imgH="279446" progId="Equation.DSMT4">
                  <p:embed/>
                </p:oleObj>
              </mc:Choice>
              <mc:Fallback>
                <p:oleObj name="Equation" r:id="rId18" imgW="927077" imgH="279446" progId="Equation.DSMT4">
                  <p:embed/>
                  <p:pic>
                    <p:nvPicPr>
                      <p:cNvPr id="0" name="Picture 7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3189395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58161"/>
              </p:ext>
            </p:extLst>
          </p:nvPr>
        </p:nvGraphicFramePr>
        <p:xfrm>
          <a:off x="4635500" y="4831587"/>
          <a:ext cx="1828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819080" imgH="219240" progId="Equation.DSMT4">
                  <p:embed/>
                </p:oleObj>
              </mc:Choice>
              <mc:Fallback>
                <p:oleObj name="Equation" r:id="rId20" imgW="1819080" imgH="219240" progId="Equation.DSMT4">
                  <p:embed/>
                  <p:pic>
                    <p:nvPicPr>
                      <p:cNvPr id="0" name="Picture 7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4831587"/>
                        <a:ext cx="1828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2008598"/>
              </p:ext>
            </p:extLst>
          </p:nvPr>
        </p:nvGraphicFramePr>
        <p:xfrm>
          <a:off x="4622800" y="5474525"/>
          <a:ext cx="16002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590840" imgH="200880" progId="Equation.DSMT4">
                  <p:embed/>
                </p:oleObj>
              </mc:Choice>
              <mc:Fallback>
                <p:oleObj name="Equation" r:id="rId22" imgW="1590840" imgH="200880" progId="Equation.DSMT4">
                  <p:embed/>
                  <p:pic>
                    <p:nvPicPr>
                      <p:cNvPr id="0" name="Picture 7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2800" y="5474525"/>
                        <a:ext cx="16002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27C35045E9A749BE72BEEA1A150D0C" ma:contentTypeVersion="12" ma:contentTypeDescription="Create a new document." ma:contentTypeScope="" ma:versionID="633a2773a9f76dfd71188a0563b3e502">
  <xsd:schema xmlns:xsd="http://www.w3.org/2001/XMLSchema" xmlns:xs="http://www.w3.org/2001/XMLSchema" xmlns:p="http://schemas.microsoft.com/office/2006/metadata/properties" xmlns:ns2="06d9c582-05c2-476b-83d2-72ab8b1380b2" xmlns:ns3="fdab59f7-c3a7-48e5-acd8-618ce834776e" targetNamespace="http://schemas.microsoft.com/office/2006/metadata/properties" ma:root="true" ma:fieldsID="923767ee85a3fd3d8ff712a3e992742a" ns2:_="" ns3:_="">
    <xsd:import namespace="06d9c582-05c2-476b-83d2-72ab8b1380b2"/>
    <xsd:import namespace="fdab59f7-c3a7-48e5-acd8-618ce83477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Billing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d9c582-05c2-476b-83d2-72ab8b1380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11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d033b2a-f064-4877-9db0-61a81d7103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ab59f7-c3a7-48e5-acd8-618ce834776e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c102bf4-6fae-482a-8201-639cb6b5c521}" ma:internalName="TaxCatchAll" ma:showField="CatchAllData" ma:web="fdab59f7-c3a7-48e5-acd8-618ce83477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dab59f7-c3a7-48e5-acd8-618ce834776e" xsi:nil="true"/>
    <lcf76f155ced4ddcb4097134ff3c332f xmlns="06d9c582-05c2-476b-83d2-72ab8b1380b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AFFD46E-3669-48A1-9DF2-77B51DC66888}"/>
</file>

<file path=customXml/itemProps2.xml><?xml version="1.0" encoding="utf-8"?>
<ds:datastoreItem xmlns:ds="http://schemas.openxmlformats.org/officeDocument/2006/customXml" ds:itemID="{1E99B1DD-4766-4D8D-B64D-B9E3BC7FC10C}"/>
</file>

<file path=customXml/itemProps3.xml><?xml version="1.0" encoding="utf-8"?>
<ds:datastoreItem xmlns:ds="http://schemas.openxmlformats.org/officeDocument/2006/customXml" ds:itemID="{2421FBD1-405C-43B3-B29D-3743D6A7A8D9}"/>
</file>

<file path=docProps/app.xml><?xml version="1.0" encoding="utf-8"?>
<Properties xmlns="http://schemas.openxmlformats.org/officeDocument/2006/extended-properties" xmlns:vt="http://schemas.openxmlformats.org/officeDocument/2006/docPropsVTypes">
  <TotalTime>1622</TotalTime>
  <Words>1212</Words>
  <Application>Microsoft Office PowerPoint</Application>
  <PresentationFormat>On-screen Show (4:3)</PresentationFormat>
  <Paragraphs>126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Cambria Math</vt:lpstr>
      <vt:lpstr>Courier New</vt:lpstr>
      <vt:lpstr>Symbol</vt:lpstr>
      <vt:lpstr>Office Theme</vt:lpstr>
      <vt:lpstr>Equation</vt:lpstr>
      <vt:lpstr>Section 4.1</vt:lpstr>
      <vt:lpstr>Definition: Linear Equation in x</vt:lpstr>
      <vt:lpstr>Note</vt:lpstr>
      <vt:lpstr>Example 1: Checking Given Solutions in Equations</vt:lpstr>
      <vt:lpstr>Example 1: Checking Given Solutions in Equations (cont.)</vt:lpstr>
      <vt:lpstr>Note</vt:lpstr>
      <vt:lpstr>Properties: Addition Principle of Equality</vt:lpstr>
      <vt:lpstr>Procedure: Solving Linear Equations that Simplify to the Form x + b = c</vt:lpstr>
      <vt:lpstr>Example 2: Solving Linear Equations of the Form x + b = c</vt:lpstr>
      <vt:lpstr>Example 3: Solving Linear Equations of the Form x + b = c</vt:lpstr>
      <vt:lpstr>Example 4: Solving Linear Equations of the Form x + b = c</vt:lpstr>
      <vt:lpstr>Example 5: Solving Linear Equations of the Form x + b = c</vt:lpstr>
      <vt:lpstr>Example 5: Solving Linear Equations of the Form x + b = c (cont.)</vt:lpstr>
      <vt:lpstr>Example 6: Simplifying and Solving Linear Equations</vt:lpstr>
      <vt:lpstr>Example 6: Simplifying and Solving Linear Equations (cont.)</vt:lpstr>
      <vt:lpstr>Completion Example 7: Simplifying and  Solving Linear Equations</vt:lpstr>
      <vt:lpstr>Properties: Multiplication (or Division) Principle of Equality</vt:lpstr>
      <vt:lpstr>Properties: Multiplication (or Division) Principle of Equality (cont.)</vt:lpstr>
      <vt:lpstr>Procedure: Solving Linear Equations that Simplify to the Form ax = c</vt:lpstr>
      <vt:lpstr>Example 8: Solving Linear Equations of the Form ax = c</vt:lpstr>
      <vt:lpstr>Example 8: Solving Linear Equations of the Form ax = c (cont.) </vt:lpstr>
      <vt:lpstr>Example 8: Solving Linear Equations of the Form ax = c (cont.) </vt:lpstr>
      <vt:lpstr>Example 9: Solving Linear Equations of the Form ax = c</vt:lpstr>
      <vt:lpstr>Example 9: Solving Linear Equations of the Form ax = c (cont.)</vt:lpstr>
      <vt:lpstr>Example 10: Solving Linear Equations of the Form ax = c</vt:lpstr>
      <vt:lpstr>Example 10: Solving Linear Equations of the Form ax = c (cont.)</vt:lpstr>
      <vt:lpstr>Completion Example 11: Solving Equations of the Form ax = c </vt:lpstr>
      <vt:lpstr>Completion Example 11: Solving Equations of the Form ax = c (cont.)</vt:lpstr>
      <vt:lpstr>Example 12: Application: Solving Linear Equations</vt:lpstr>
      <vt:lpstr>Example 12: Application: Solving Linear Equations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Algebra, 7th Edition</dc:title>
  <dc:creator>Hawkes Learning</dc:creator>
  <cp:lastModifiedBy>Rebecca Johnson</cp:lastModifiedBy>
  <cp:revision>348</cp:revision>
  <dcterms:created xsi:type="dcterms:W3CDTF">2013-04-26T14:43:13Z</dcterms:created>
  <dcterms:modified xsi:type="dcterms:W3CDTF">2024-08-12T15:47:35Z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0x010100B327C35045E9A749BE72BEEA1A150D0C</vt:lpwstr>
  </property>
  <property fmtid="{D5CDD505-2E9C-101B-9397-08002B2CF9AE}" pid="3" name="Order">
    <vt:r8>100</vt:r8>
  </property>
</Properties>
</file>