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1" r:id="rId3"/>
    <p:sldId id="262" r:id="rId4"/>
    <p:sldId id="263" r:id="rId5"/>
    <p:sldId id="282" r:id="rId6"/>
    <p:sldId id="283" r:id="rId7"/>
    <p:sldId id="265" r:id="rId8"/>
    <p:sldId id="266" r:id="rId9"/>
    <p:sldId id="269" r:id="rId10"/>
    <p:sldId id="270" r:id="rId11"/>
    <p:sldId id="272" r:id="rId12"/>
    <p:sldId id="284" r:id="rId13"/>
    <p:sldId id="274" r:id="rId14"/>
    <p:sldId id="279" r:id="rId15"/>
    <p:sldId id="280" r:id="rId16"/>
    <p:sldId id="28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Belloit, Nicholas G" initials="BNG [7]" lastIdx="1" clrIdx="6"/>
  <p:cmAuthor id="1" name="Belloit, Nicholas G" initials="BNG" lastIdx="1" clrIdx="0"/>
  <p:cmAuthor id="8" name="Belloit, Nicholas G" initials="BNG [8]" lastIdx="1" clrIdx="7"/>
  <p:cmAuthor id="2" name="Belloit, Nicholas G" initials="BNG [2]" lastIdx="1" clrIdx="1"/>
  <p:cmAuthor id="3" name="Belloit, Nicholas G" initials="BNG [3]" lastIdx="1" clrIdx="2"/>
  <p:cmAuthor id="4" name="Belloit, Nicholas G" initials="BNG [4]" lastIdx="1" clrIdx="3"/>
  <p:cmAuthor id="5" name="Belloit, Nicholas G" initials="BNG [5]" lastIdx="1" clrIdx="4"/>
  <p:cmAuthor id="6" name="Belloit, Nicholas G" initials="BNG [6]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7D9F"/>
    <a:srgbClr val="0000FF"/>
    <a:srgbClr val="1F497D"/>
    <a:srgbClr val="366092"/>
    <a:srgbClr val="1F4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23" autoAdjust="0"/>
    <p:restoredTop sz="94660"/>
  </p:normalViewPr>
  <p:slideViewPr>
    <p:cSldViewPr>
      <p:cViewPr varScale="1">
        <p:scale>
          <a:sx n="82" d="100"/>
          <a:sy n="82" d="100"/>
        </p:scale>
        <p:origin x="1685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63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F93FAF-7A27-4029-83CA-6E76F851AABC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A9CE8-E7D7-4F70-8124-350BFC2921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55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image" Target="../media/image41.emf"/><Relationship Id="rId7" Type="http://schemas.openxmlformats.org/officeDocument/2006/relationships/image" Target="../media/image43.emf"/><Relationship Id="rId2" Type="http://schemas.openxmlformats.org/officeDocument/2006/relationships/oleObject" Target="../embeddings/oleObject4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46.wmf"/><Relationship Id="rId5" Type="http://schemas.openxmlformats.org/officeDocument/2006/relationships/image" Target="../media/image42.wmf"/><Relationship Id="rId10" Type="http://schemas.openxmlformats.org/officeDocument/2006/relationships/image" Target="../media/image45.wmf"/><Relationship Id="rId4" Type="http://schemas.openxmlformats.org/officeDocument/2006/relationships/oleObject" Target="../embeddings/oleObject41.bin"/><Relationship Id="rId9" Type="http://schemas.openxmlformats.org/officeDocument/2006/relationships/image" Target="../media/image44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image" Target="../media/image47.wmf"/><Relationship Id="rId7" Type="http://schemas.openxmlformats.org/officeDocument/2006/relationships/image" Target="../media/image49.emf"/><Relationship Id="rId2" Type="http://schemas.openxmlformats.org/officeDocument/2006/relationships/oleObject" Target="../embeddings/oleObject4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6.bin"/><Relationship Id="rId5" Type="http://schemas.openxmlformats.org/officeDocument/2006/relationships/image" Target="../media/image48.emf"/><Relationship Id="rId10" Type="http://schemas.openxmlformats.org/officeDocument/2006/relationships/image" Target="../media/image50.wmf"/><Relationship Id="rId4" Type="http://schemas.openxmlformats.org/officeDocument/2006/relationships/oleObject" Target="../embeddings/oleObject45.bin"/><Relationship Id="rId9" Type="http://schemas.openxmlformats.org/officeDocument/2006/relationships/oleObject" Target="../embeddings/oleObject4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7" Type="http://schemas.openxmlformats.org/officeDocument/2006/relationships/image" Target="../media/image53.wmf"/><Relationship Id="rId2" Type="http://schemas.openxmlformats.org/officeDocument/2006/relationships/oleObject" Target="../embeddings/oleObject4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1.bin"/><Relationship Id="rId5" Type="http://schemas.openxmlformats.org/officeDocument/2006/relationships/image" Target="../media/image52.wmf"/><Relationship Id="rId4" Type="http://schemas.openxmlformats.org/officeDocument/2006/relationships/oleObject" Target="../embeddings/oleObject50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13" Type="http://schemas.openxmlformats.org/officeDocument/2006/relationships/image" Target="../media/image59.emf"/><Relationship Id="rId3" Type="http://schemas.openxmlformats.org/officeDocument/2006/relationships/image" Target="../media/image54.emf"/><Relationship Id="rId7" Type="http://schemas.openxmlformats.org/officeDocument/2006/relationships/image" Target="../media/image56.emf"/><Relationship Id="rId12" Type="http://schemas.openxmlformats.org/officeDocument/2006/relationships/oleObject" Target="../embeddings/oleObject57.bin"/><Relationship Id="rId17" Type="http://schemas.openxmlformats.org/officeDocument/2006/relationships/image" Target="../media/image61.emf"/><Relationship Id="rId2" Type="http://schemas.openxmlformats.org/officeDocument/2006/relationships/oleObject" Target="../embeddings/oleObject52.bin"/><Relationship Id="rId16" Type="http://schemas.openxmlformats.org/officeDocument/2006/relationships/oleObject" Target="../embeddings/oleObject5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4.bin"/><Relationship Id="rId11" Type="http://schemas.openxmlformats.org/officeDocument/2006/relationships/image" Target="../media/image58.emf"/><Relationship Id="rId5" Type="http://schemas.openxmlformats.org/officeDocument/2006/relationships/image" Target="../media/image55.wmf"/><Relationship Id="rId15" Type="http://schemas.openxmlformats.org/officeDocument/2006/relationships/image" Target="../media/image60.emf"/><Relationship Id="rId10" Type="http://schemas.openxmlformats.org/officeDocument/2006/relationships/oleObject" Target="../embeddings/oleObject56.bin"/><Relationship Id="rId4" Type="http://schemas.openxmlformats.org/officeDocument/2006/relationships/oleObject" Target="../embeddings/oleObject53.bin"/><Relationship Id="rId9" Type="http://schemas.openxmlformats.org/officeDocument/2006/relationships/image" Target="../media/image57.wmf"/><Relationship Id="rId14" Type="http://schemas.openxmlformats.org/officeDocument/2006/relationships/oleObject" Target="../embeddings/oleObject5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image" Target="../media/image67.wmf"/><Relationship Id="rId3" Type="http://schemas.openxmlformats.org/officeDocument/2006/relationships/image" Target="../media/image62.emf"/><Relationship Id="rId7" Type="http://schemas.openxmlformats.org/officeDocument/2006/relationships/image" Target="../media/image64.emf"/><Relationship Id="rId12" Type="http://schemas.openxmlformats.org/officeDocument/2006/relationships/oleObject" Target="../embeddings/oleObject65.bin"/><Relationship Id="rId2" Type="http://schemas.openxmlformats.org/officeDocument/2006/relationships/oleObject" Target="../embeddings/oleObject6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2.bin"/><Relationship Id="rId11" Type="http://schemas.openxmlformats.org/officeDocument/2006/relationships/image" Target="../media/image66.emf"/><Relationship Id="rId5" Type="http://schemas.openxmlformats.org/officeDocument/2006/relationships/image" Target="../media/image63.wmf"/><Relationship Id="rId15" Type="http://schemas.openxmlformats.org/officeDocument/2006/relationships/image" Target="../media/image68.wmf"/><Relationship Id="rId10" Type="http://schemas.openxmlformats.org/officeDocument/2006/relationships/oleObject" Target="../embeddings/oleObject64.bin"/><Relationship Id="rId4" Type="http://schemas.openxmlformats.org/officeDocument/2006/relationships/oleObject" Target="../embeddings/oleObject61.bin"/><Relationship Id="rId9" Type="http://schemas.openxmlformats.org/officeDocument/2006/relationships/image" Target="../media/image65.emf"/><Relationship Id="rId14" Type="http://schemas.openxmlformats.org/officeDocument/2006/relationships/oleObject" Target="../embeddings/oleObject66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image" Target="../media/image69.wmf"/><Relationship Id="rId7" Type="http://schemas.openxmlformats.org/officeDocument/2006/relationships/image" Target="../media/image71.emf"/><Relationship Id="rId2" Type="http://schemas.openxmlformats.org/officeDocument/2006/relationships/oleObject" Target="../embeddings/oleObject6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9.bin"/><Relationship Id="rId5" Type="http://schemas.openxmlformats.org/officeDocument/2006/relationships/image" Target="../media/image70.wmf"/><Relationship Id="rId4" Type="http://schemas.openxmlformats.org/officeDocument/2006/relationships/oleObject" Target="../embeddings/oleObject68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.bin"/><Relationship Id="rId3" Type="http://schemas.openxmlformats.org/officeDocument/2006/relationships/image" Target="../media/image73.wmf"/><Relationship Id="rId7" Type="http://schemas.openxmlformats.org/officeDocument/2006/relationships/image" Target="../media/image75.wmf"/><Relationship Id="rId2" Type="http://schemas.openxmlformats.org/officeDocument/2006/relationships/oleObject" Target="../embeddings/oleObject7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72.bin"/><Relationship Id="rId5" Type="http://schemas.openxmlformats.org/officeDocument/2006/relationships/image" Target="../media/image74.emf"/><Relationship Id="rId4" Type="http://schemas.openxmlformats.org/officeDocument/2006/relationships/oleObject" Target="../embeddings/oleObject71.bin"/><Relationship Id="rId9" Type="http://schemas.openxmlformats.org/officeDocument/2006/relationships/image" Target="../media/image7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9.emf"/><Relationship Id="rId18" Type="http://schemas.openxmlformats.org/officeDocument/2006/relationships/oleObject" Target="../embeddings/oleObject11.bin"/><Relationship Id="rId3" Type="http://schemas.openxmlformats.org/officeDocument/2006/relationships/image" Target="../media/image4.emf"/><Relationship Id="rId21" Type="http://schemas.openxmlformats.org/officeDocument/2006/relationships/image" Target="../media/image13.emf"/><Relationship Id="rId7" Type="http://schemas.openxmlformats.org/officeDocument/2006/relationships/image" Target="../media/image6.e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11.wmf"/><Relationship Id="rId2" Type="http://schemas.openxmlformats.org/officeDocument/2006/relationships/oleObject" Target="../embeddings/oleObject3.bin"/><Relationship Id="rId16" Type="http://schemas.openxmlformats.org/officeDocument/2006/relationships/oleObject" Target="../embeddings/oleObject10.bin"/><Relationship Id="rId20" Type="http://schemas.openxmlformats.org/officeDocument/2006/relationships/oleObject" Target="../embeddings/oleObject1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8.emf"/><Relationship Id="rId5" Type="http://schemas.openxmlformats.org/officeDocument/2006/relationships/image" Target="../media/image5.emf"/><Relationship Id="rId15" Type="http://schemas.openxmlformats.org/officeDocument/2006/relationships/image" Target="../media/image10.wmf"/><Relationship Id="rId10" Type="http://schemas.openxmlformats.org/officeDocument/2006/relationships/oleObject" Target="../embeddings/oleObject7.bin"/><Relationship Id="rId19" Type="http://schemas.openxmlformats.org/officeDocument/2006/relationships/image" Target="../media/image12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7.emf"/><Relationship Id="rId14" Type="http://schemas.openxmlformats.org/officeDocument/2006/relationships/oleObject" Target="../embeddings/oleObject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19.emf"/><Relationship Id="rId18" Type="http://schemas.openxmlformats.org/officeDocument/2006/relationships/oleObject" Target="../embeddings/oleObject21.bin"/><Relationship Id="rId3" Type="http://schemas.openxmlformats.org/officeDocument/2006/relationships/image" Target="../media/image14.emf"/><Relationship Id="rId21" Type="http://schemas.openxmlformats.org/officeDocument/2006/relationships/image" Target="../media/image23.wmf"/><Relationship Id="rId7" Type="http://schemas.openxmlformats.org/officeDocument/2006/relationships/image" Target="../media/image16.emf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21.wmf"/><Relationship Id="rId2" Type="http://schemas.openxmlformats.org/officeDocument/2006/relationships/oleObject" Target="../embeddings/oleObject13.bin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18.wmf"/><Relationship Id="rId5" Type="http://schemas.openxmlformats.org/officeDocument/2006/relationships/image" Target="../media/image15.emf"/><Relationship Id="rId15" Type="http://schemas.openxmlformats.org/officeDocument/2006/relationships/image" Target="../media/image20.emf"/><Relationship Id="rId10" Type="http://schemas.openxmlformats.org/officeDocument/2006/relationships/oleObject" Target="../embeddings/oleObject17.bin"/><Relationship Id="rId19" Type="http://schemas.openxmlformats.org/officeDocument/2006/relationships/image" Target="../media/image22.e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29.wmf"/><Relationship Id="rId18" Type="http://schemas.openxmlformats.org/officeDocument/2006/relationships/oleObject" Target="../embeddings/oleObject31.bin"/><Relationship Id="rId3" Type="http://schemas.openxmlformats.org/officeDocument/2006/relationships/image" Target="../media/image24.wmf"/><Relationship Id="rId21" Type="http://schemas.openxmlformats.org/officeDocument/2006/relationships/image" Target="../media/image33.wmf"/><Relationship Id="rId7" Type="http://schemas.openxmlformats.org/officeDocument/2006/relationships/image" Target="../media/image26.e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31.emf"/><Relationship Id="rId2" Type="http://schemas.openxmlformats.org/officeDocument/2006/relationships/oleObject" Target="../embeddings/oleObject23.bin"/><Relationship Id="rId16" Type="http://schemas.openxmlformats.org/officeDocument/2006/relationships/oleObject" Target="../embeddings/oleObject30.bin"/><Relationship Id="rId20" Type="http://schemas.openxmlformats.org/officeDocument/2006/relationships/oleObject" Target="../embeddings/oleObject3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8.emf"/><Relationship Id="rId5" Type="http://schemas.openxmlformats.org/officeDocument/2006/relationships/image" Target="../media/image25.wmf"/><Relationship Id="rId15" Type="http://schemas.openxmlformats.org/officeDocument/2006/relationships/image" Target="../media/image30.wmf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32.em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2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39.wmf"/><Relationship Id="rId3" Type="http://schemas.openxmlformats.org/officeDocument/2006/relationships/image" Target="../media/image34.emf"/><Relationship Id="rId7" Type="http://schemas.openxmlformats.org/officeDocument/2006/relationships/image" Target="../media/image36.emf"/><Relationship Id="rId12" Type="http://schemas.openxmlformats.org/officeDocument/2006/relationships/oleObject" Target="../embeddings/oleObject38.bin"/><Relationship Id="rId2" Type="http://schemas.openxmlformats.org/officeDocument/2006/relationships/oleObject" Target="../embeddings/oleObject3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5" Type="http://schemas.openxmlformats.org/officeDocument/2006/relationships/image" Target="../media/image40.wmf"/><Relationship Id="rId10" Type="http://schemas.openxmlformats.org/officeDocument/2006/relationships/oleObject" Target="../embeddings/oleObject37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37.wmf"/><Relationship Id="rId14" Type="http://schemas.openxmlformats.org/officeDocument/2006/relationships/oleObject" Target="../embeddings/oleObject39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>
                <a:solidFill>
                  <a:srgbClr val="1F497D"/>
                </a:solidFill>
                <a:latin typeface="Arial" charset="0"/>
                <a:cs typeface="Arial" charset="0"/>
              </a:rPr>
              <a:t>Section 3.7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 algn="ctr">
              <a:buNone/>
              <a:defRPr/>
            </a:pPr>
            <a:r>
              <a:rPr lang="en-US" b="1" i="1" dirty="0">
                <a:solidFill>
                  <a:srgbClr val="1F497D"/>
                </a:solidFill>
              </a:rPr>
              <a:t>Simplifying and Evaluating Algebraic Expressions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3: Evaluating Algebraic Expressions</a:t>
            </a:r>
          </a:p>
        </p:txBody>
      </p:sp>
      <p:sp>
        <p:nvSpPr>
          <p:cNvPr id="9220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10402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buFont typeface="+mj-lt"/>
              <a:buAutoNum type="alphaLcPeriod"/>
              <a:tabLst>
                <a:tab pos="457200" algn="l"/>
              </a:tabLst>
            </a:pPr>
            <a:r>
              <a:rPr lang="en-US" i="0" dirty="0">
                <a:solidFill>
                  <a:schemeClr val="tx1"/>
                </a:solidFill>
              </a:rPr>
              <a:t>Evaluate </a:t>
            </a:r>
            <a:r>
              <a:rPr lang="en-US" i="1" dirty="0">
                <a:solidFill>
                  <a:srgbClr val="0000FF"/>
                </a:solidFill>
              </a:rPr>
              <a:t>x</a:t>
            </a:r>
            <a:r>
              <a:rPr lang="en-US" i="0" baseline="30000" dirty="0">
                <a:solidFill>
                  <a:srgbClr val="0000FF"/>
                </a:solidFill>
              </a:rPr>
              <a:t>2</a:t>
            </a:r>
            <a:r>
              <a:rPr lang="en-US" i="0" dirty="0">
                <a:solidFill>
                  <a:schemeClr val="tx1"/>
                </a:solidFill>
              </a:rPr>
              <a:t> for           and for              .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marL="12700" indent="-12700">
              <a:buFont typeface="Courier New" pitchFamily="49" charset="0"/>
              <a:buNone/>
              <a:tabLst>
                <a:tab pos="457200" algn="l"/>
              </a:tabLst>
            </a:pPr>
            <a:endParaRPr lang="en-US" b="1" i="0" dirty="0">
              <a:solidFill>
                <a:schemeClr val="tx1"/>
              </a:solidFill>
            </a:endParaRPr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7526446"/>
              </p:ext>
            </p:extLst>
          </p:nvPr>
        </p:nvGraphicFramePr>
        <p:xfrm>
          <a:off x="990600" y="3340100"/>
          <a:ext cx="39497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40560" imgH="694800" progId="Equation.DSMT4">
                  <p:embed/>
                </p:oleObj>
              </mc:Choice>
              <mc:Fallback>
                <p:oleObj name="Equation" r:id="rId2" imgW="3940560" imgH="694800" progId="Equation.DSMT4">
                  <p:embed/>
                  <p:pic>
                    <p:nvPicPr>
                      <p:cNvPr id="0" name="Picture 12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340100"/>
                        <a:ext cx="39497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3973875"/>
              </p:ext>
            </p:extLst>
          </p:nvPr>
        </p:nvGraphicFramePr>
        <p:xfrm>
          <a:off x="972016" y="2838450"/>
          <a:ext cx="33210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14520" imgH="558720" progId="Equation.DSMT4">
                  <p:embed/>
                </p:oleObj>
              </mc:Choice>
              <mc:Fallback>
                <p:oleObj name="Equation" r:id="rId4" imgW="3314520" imgH="558720" progId="Equation.DSMT4">
                  <p:embed/>
                  <p:pic>
                    <p:nvPicPr>
                      <p:cNvPr id="0" name="Picture 12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2016" y="2838450"/>
                        <a:ext cx="33210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 txBox="1">
            <a:spLocks/>
          </p:cNvSpPr>
          <p:nvPr/>
        </p:nvSpPr>
        <p:spPr>
          <a:xfrm>
            <a:off x="457200" y="1828800"/>
            <a:ext cx="82296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lvl="0" indent="-514350">
              <a:spcBef>
                <a:spcPct val="20000"/>
              </a:spcBef>
              <a:buFont typeface="+mj-lt"/>
              <a:buAutoNum type="alphaLcPeriod" startAt="2"/>
              <a:tabLst>
                <a:tab pos="457200" algn="l"/>
              </a:tabLst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Evaluate </a:t>
            </a:r>
            <a:r>
              <a:rPr lang="en-US" sz="2800" dirty="0">
                <a:solidFill>
                  <a:srgbClr val="0000FF"/>
                </a:solidFill>
                <a:latin typeface="Symbol" pitchFamily="18" charset="2"/>
              </a:rPr>
              <a:t>-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for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None/>
              <a:tabLst>
                <a:tab pos="45720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Solution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>
                <a:tab pos="457200" algn="l"/>
              </a:tabLst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>
                <a:tab pos="457200" algn="l"/>
              </a:tabLst>
              <a:defRPr/>
            </a:pPr>
            <a:endParaRPr lang="en-US" sz="2800" dirty="0"/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>
                <a:tab pos="457200" algn="l"/>
              </a:tabLst>
              <a:defRPr/>
            </a:pP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>
                <a:tab pos="457200" algn="l"/>
              </a:tabLst>
              <a:defRPr/>
            </a:pPr>
            <a:r>
              <a:rPr lang="en-US" sz="2800" dirty="0"/>
              <a:t> 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417298"/>
              </p:ext>
            </p:extLst>
          </p:nvPr>
        </p:nvGraphicFramePr>
        <p:xfrm>
          <a:off x="1041400" y="4927600"/>
          <a:ext cx="61214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107400" imgH="694800" progId="Equation.DSMT4">
                  <p:embed/>
                </p:oleObj>
              </mc:Choice>
              <mc:Fallback>
                <p:oleObj name="Equation" r:id="rId6" imgW="6107400" imgH="694800" progId="Equation.DSMT4">
                  <p:embed/>
                  <p:pic>
                    <p:nvPicPr>
                      <p:cNvPr id="0" name="Picture 12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1400" y="4927600"/>
                        <a:ext cx="61214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893700"/>
              </p:ext>
            </p:extLst>
          </p:nvPr>
        </p:nvGraphicFramePr>
        <p:xfrm>
          <a:off x="1020763" y="4364722"/>
          <a:ext cx="5227637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219640" imgH="558720" progId="Equation.DSMT4">
                  <p:embed/>
                </p:oleObj>
              </mc:Choice>
              <mc:Fallback>
                <p:oleObj name="Equation" r:id="rId8" imgW="5219640" imgH="558720" progId="Equation.DSMT4">
                  <p:embed/>
                  <p:pic>
                    <p:nvPicPr>
                      <p:cNvPr id="0" name="Picture 12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0763" y="4364722"/>
                        <a:ext cx="5227637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3ACB069-B4BD-4041-91DD-47A0BDC94A5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853" y="1422826"/>
            <a:ext cx="762000" cy="2921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FDE829F-6659-4FED-B5CA-47C72CF77B3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520" y="1962707"/>
            <a:ext cx="762000" cy="2921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44173A4-2BF1-44D1-8EFA-AA9EF7D7847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160" y="1962707"/>
            <a:ext cx="1041400" cy="2794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BF48A26-DC6B-4035-AC9B-316023EDEBE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678" y="1408845"/>
            <a:ext cx="1041400" cy="27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4: Simplifying and Evaluating Algebraic Expressions </a:t>
            </a:r>
          </a:p>
        </p:txBody>
      </p:sp>
      <p:sp>
        <p:nvSpPr>
          <p:cNvPr id="11268" name="Rectangle 3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2700" indent="-12700">
              <a:buFont typeface="Courier New" pitchFamily="49" charset="0"/>
              <a:buNone/>
              <a:tabLst>
                <a:tab pos="457200" algn="l"/>
              </a:tabLst>
            </a:pPr>
            <a:r>
              <a:rPr lang="en-US" i="0" dirty="0">
                <a:solidFill>
                  <a:schemeClr val="tx1"/>
                </a:solidFill>
              </a:rPr>
              <a:t>Simplify and evaluate     </a:t>
            </a:r>
            <a:r>
              <a:rPr lang="en-US" i="0" dirty="0">
                <a:solidFill>
                  <a:srgbClr val="0000FF"/>
                </a:solidFill>
              </a:rPr>
              <a:t>                 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i="0" dirty="0">
                <a:solidFill>
                  <a:schemeClr val="tx1"/>
                </a:solidFill>
              </a:rPr>
              <a:t>for</a:t>
            </a:r>
            <a:r>
              <a:rPr lang="en-US" sz="2400" i="0" dirty="0">
                <a:solidFill>
                  <a:schemeClr val="tx1"/>
                </a:solidFill>
              </a:rPr>
              <a:t>                </a:t>
            </a:r>
          </a:p>
          <a:p>
            <a:pPr marL="12700" indent="-12700">
              <a:buFont typeface="Courier New" pitchFamily="49" charset="0"/>
              <a:buNone/>
              <a:tabLst>
                <a:tab pos="457200" algn="l"/>
              </a:tabLst>
            </a:pPr>
            <a:r>
              <a:rPr lang="en-US" b="1" i="0" dirty="0">
                <a:solidFill>
                  <a:schemeClr val="tx1"/>
                </a:solidFill>
              </a:rPr>
              <a:t>Solution </a:t>
            </a:r>
          </a:p>
          <a:p>
            <a:pPr marL="12700" indent="-12700">
              <a:tabLst>
                <a:tab pos="457200" algn="l"/>
              </a:tabLst>
            </a:pPr>
            <a:r>
              <a:rPr lang="en-US" dirty="0"/>
              <a:t>First, simplify the expression by combining like terms.</a:t>
            </a:r>
          </a:p>
          <a:p>
            <a:pPr marL="12700" indent="-12700" algn="ctr">
              <a:buFont typeface="Courier New" pitchFamily="49" charset="0"/>
              <a:buNone/>
              <a:tabLst>
                <a:tab pos="457200" algn="l"/>
              </a:tabLst>
            </a:pP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315220"/>
              </p:ext>
            </p:extLst>
          </p:nvPr>
        </p:nvGraphicFramePr>
        <p:xfrm>
          <a:off x="4572000" y="3276600"/>
          <a:ext cx="1271588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57120" imgH="317160" progId="Equation.DSMT4">
                  <p:embed/>
                </p:oleObj>
              </mc:Choice>
              <mc:Fallback>
                <p:oleObj name="Equation" r:id="rId2" imgW="1257120" imgH="317160" progId="Equation.DSMT4">
                  <p:embed/>
                  <p:pic>
                    <p:nvPicPr>
                      <p:cNvPr id="0" name="Picture 11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276600"/>
                        <a:ext cx="1271588" cy="334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981008"/>
              </p:ext>
            </p:extLst>
          </p:nvPr>
        </p:nvGraphicFramePr>
        <p:xfrm>
          <a:off x="2895023" y="2786063"/>
          <a:ext cx="1600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90840" imgH="301680" progId="Equation.DSMT4">
                  <p:embed/>
                </p:oleObj>
              </mc:Choice>
              <mc:Fallback>
                <p:oleObj name="Equation" r:id="rId4" imgW="1590840" imgH="301680" progId="Equation.DSMT4">
                  <p:embed/>
                  <p:pic>
                    <p:nvPicPr>
                      <p:cNvPr id="0" name="Picture 11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023" y="2786063"/>
                        <a:ext cx="16002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9777233"/>
              </p:ext>
            </p:extLst>
          </p:nvPr>
        </p:nvGraphicFramePr>
        <p:xfrm>
          <a:off x="4559300" y="2789411"/>
          <a:ext cx="19177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01520" imgH="301680" progId="Equation.DSMT4">
                  <p:embed/>
                </p:oleObj>
              </mc:Choice>
              <mc:Fallback>
                <p:oleObj name="Equation" r:id="rId6" imgW="1901520" imgH="301680" progId="Equation.DSMT4">
                  <p:embed/>
                  <p:pic>
                    <p:nvPicPr>
                      <p:cNvPr id="0" name="Picture 11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9300" y="2789411"/>
                        <a:ext cx="19177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884640"/>
              </p:ext>
            </p:extLst>
          </p:nvPr>
        </p:nvGraphicFramePr>
        <p:xfrm>
          <a:off x="3732068" y="1282700"/>
          <a:ext cx="1600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90840" imgH="301680" progId="Equation.DSMT4">
                  <p:embed/>
                </p:oleObj>
              </mc:Choice>
              <mc:Fallback>
                <p:oleObj name="Equation" r:id="rId8" imgW="1590840" imgH="301680" progId="Equation.DSMT4">
                  <p:embed/>
                  <p:pic>
                    <p:nvPicPr>
                      <p:cNvPr id="0" name="Picture 11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2068" y="1282700"/>
                        <a:ext cx="16002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415433"/>
              </p:ext>
            </p:extLst>
          </p:nvPr>
        </p:nvGraphicFramePr>
        <p:xfrm>
          <a:off x="6032500" y="1292225"/>
          <a:ext cx="11303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17440" imgH="291960" progId="Equation.DSMT4">
                  <p:embed/>
                </p:oleObj>
              </mc:Choice>
              <mc:Fallback>
                <p:oleObj name="Equation" r:id="rId9" imgW="1117440" imgH="291960" progId="Equation.DSMT4">
                  <p:embed/>
                  <p:pic>
                    <p:nvPicPr>
                      <p:cNvPr id="0" name="Picture 1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2500" y="1292225"/>
                        <a:ext cx="1130300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4: Simplifying and Evaluating Algebraic Expressions (cont.)</a:t>
            </a:r>
          </a:p>
        </p:txBody>
      </p:sp>
      <p:sp>
        <p:nvSpPr>
          <p:cNvPr id="11268" name="Rectangle 3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Now, substitute −3 for </a:t>
            </a:r>
            <a:r>
              <a:rPr lang="en-US" i="1" dirty="0"/>
              <a:t>x </a:t>
            </a:r>
            <a:r>
              <a:rPr lang="en-US" dirty="0"/>
              <a:t>(using parentheses around −3 to be sure the signs are correct), and evaluate this simplified expression by following the rules for order of operations.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024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2512836"/>
              </p:ext>
            </p:extLst>
          </p:nvPr>
        </p:nvGraphicFramePr>
        <p:xfrm>
          <a:off x="3212306" y="3181350"/>
          <a:ext cx="27193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05040" imgH="482400" progId="Equation.DSMT4">
                  <p:embed/>
                </p:oleObj>
              </mc:Choice>
              <mc:Fallback>
                <p:oleObj name="Equation" r:id="rId2" imgW="2705040" imgH="482400" progId="Equation.DSMT4">
                  <p:embed/>
                  <p:pic>
                    <p:nvPicPr>
                      <p:cNvPr id="1024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2306" y="3181350"/>
                        <a:ext cx="2719388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798658"/>
              </p:ext>
            </p:extLst>
          </p:nvPr>
        </p:nvGraphicFramePr>
        <p:xfrm>
          <a:off x="4177002" y="3736225"/>
          <a:ext cx="1503362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85720" imgH="317160" progId="Equation.DSMT4">
                  <p:embed/>
                </p:oleObj>
              </mc:Choice>
              <mc:Fallback>
                <p:oleObj name="Equation" r:id="rId4" imgW="1485720" imgH="317160" progId="Equation.DSMT4">
                  <p:embed/>
                  <p:pic>
                    <p:nvPicPr>
                      <p:cNvPr id="1024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7002" y="3736225"/>
                        <a:ext cx="1503362" cy="334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833197"/>
              </p:ext>
            </p:extLst>
          </p:nvPr>
        </p:nvGraphicFramePr>
        <p:xfrm>
          <a:off x="4177002" y="4203281"/>
          <a:ext cx="976312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65160" imgH="279360" progId="Equation.DSMT4">
                  <p:embed/>
                </p:oleObj>
              </mc:Choice>
              <mc:Fallback>
                <p:oleObj name="Equation" r:id="rId6" imgW="965160" imgH="279360" progId="Equation.DSMT4">
                  <p:embed/>
                  <p:pic>
                    <p:nvPicPr>
                      <p:cNvPr id="1024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7002" y="4203281"/>
                        <a:ext cx="976312" cy="29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378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5: Simplifying and Evaluating Algebraic Expressions </a:t>
            </a:r>
          </a:p>
        </p:txBody>
      </p:sp>
      <p:sp>
        <p:nvSpPr>
          <p:cNvPr id="13316" name="Rectangle 3"/>
          <p:cNvSpPr>
            <a:spLocks noGrp="1"/>
          </p:cNvSpPr>
          <p:nvPr>
            <p:ph idx="1"/>
          </p:nvPr>
        </p:nvSpPr>
        <p:spPr>
          <a:xfrm>
            <a:off x="304800" y="1280160"/>
            <a:ext cx="8610600" cy="4572000"/>
          </a:xfrm>
          <a:prstGeom prst="rect">
            <a:avLst/>
          </a:prstGeom>
        </p:spPr>
        <p:txBody>
          <a:bodyPr/>
          <a:lstStyle/>
          <a:p>
            <a:pPr>
              <a:tabLst>
                <a:tab pos="457200" algn="l"/>
              </a:tabLst>
            </a:pPr>
            <a:r>
              <a:rPr lang="en-US" sz="2600" i="0" dirty="0">
                <a:solidFill>
                  <a:schemeClr val="tx1"/>
                </a:solidFill>
              </a:rPr>
              <a:t>Simplify and evaluate                                      for            </a:t>
            </a:r>
            <a:r>
              <a:rPr lang="en-US" i="0" dirty="0">
                <a:solidFill>
                  <a:schemeClr val="tx1"/>
                </a:solidFill>
              </a:rPr>
              <a:t>,</a:t>
            </a:r>
          </a:p>
          <a:p>
            <a:pPr marL="0" indent="0">
              <a:buFont typeface="Courier New" pitchFamily="49" charset="0"/>
              <a:buNone/>
              <a:tabLst>
                <a:tab pos="457200" algn="l"/>
              </a:tabLst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0" indent="0">
              <a:buFont typeface="Courier New" pitchFamily="49" charset="0"/>
              <a:buNone/>
              <a:tabLst>
                <a:tab pos="457200" algn="l"/>
              </a:tabLst>
            </a:pPr>
            <a:r>
              <a:rPr lang="en-US" i="0" dirty="0">
                <a:solidFill>
                  <a:schemeClr val="tx1"/>
                </a:solidFill>
              </a:rPr>
              <a:t>Simplify first.</a:t>
            </a:r>
          </a:p>
          <a:p>
            <a:pPr marL="0" indent="0">
              <a:buFont typeface="Courier New" pitchFamily="49" charset="0"/>
              <a:buNone/>
              <a:tabLst>
                <a:tab pos="457200" algn="l"/>
              </a:tabLst>
            </a:pPr>
            <a:endParaRPr lang="en-US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  <a:tabLst>
                <a:tab pos="457200" algn="l"/>
              </a:tabLst>
            </a:pPr>
            <a:r>
              <a:rPr lang="en-US" i="0" dirty="0">
                <a:solidFill>
                  <a:schemeClr val="tx1"/>
                </a:solidFill>
              </a:rPr>
              <a:t>Now evaluate.</a:t>
            </a:r>
          </a:p>
        </p:txBody>
      </p:sp>
      <p:graphicFrame>
        <p:nvGraphicFramePr>
          <p:cNvPr id="1229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915324"/>
              </p:ext>
            </p:extLst>
          </p:nvPr>
        </p:nvGraphicFramePr>
        <p:xfrm>
          <a:off x="2419350" y="2857500"/>
          <a:ext cx="4305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96960" imgH="329040" progId="Equation.DSMT4">
                  <p:embed/>
                </p:oleObj>
              </mc:Choice>
              <mc:Fallback>
                <p:oleObj name="Equation" r:id="rId2" imgW="4296960" imgH="329040" progId="Equation.DSMT4">
                  <p:embed/>
                  <p:pic>
                    <p:nvPicPr>
                      <p:cNvPr id="0" name="Picture 19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9350" y="2857500"/>
                        <a:ext cx="4305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906785"/>
              </p:ext>
            </p:extLst>
          </p:nvPr>
        </p:nvGraphicFramePr>
        <p:xfrm>
          <a:off x="414338" y="4019550"/>
          <a:ext cx="4240212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228920" imgH="482400" progId="Equation.DSMT4">
                  <p:embed/>
                </p:oleObj>
              </mc:Choice>
              <mc:Fallback>
                <p:oleObj name="Equation" r:id="rId4" imgW="4228920" imgH="482400" progId="Equation.DSMT4">
                  <p:embed/>
                  <p:pic>
                    <p:nvPicPr>
                      <p:cNvPr id="0" name="Picture 19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8" y="4019550"/>
                        <a:ext cx="4240212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895615"/>
              </p:ext>
            </p:extLst>
          </p:nvPr>
        </p:nvGraphicFramePr>
        <p:xfrm>
          <a:off x="1809750" y="4633912"/>
          <a:ext cx="11938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79360" imgH="301680" progId="Equation.DSMT4">
                  <p:embed/>
                </p:oleObj>
              </mc:Choice>
              <mc:Fallback>
                <p:oleObj name="Equation" r:id="rId6" imgW="1179360" imgH="301680" progId="Equation.DSMT4">
                  <p:embed/>
                  <p:pic>
                    <p:nvPicPr>
                      <p:cNvPr id="0" name="Picture 19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9750" y="4633912"/>
                        <a:ext cx="11938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6464362"/>
              </p:ext>
            </p:extLst>
          </p:nvPr>
        </p:nvGraphicFramePr>
        <p:xfrm>
          <a:off x="1824038" y="5122863"/>
          <a:ext cx="69532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85800" imgH="279360" progId="Equation.DSMT4">
                  <p:embed/>
                </p:oleObj>
              </mc:Choice>
              <mc:Fallback>
                <p:oleObj name="Equation" r:id="rId8" imgW="685800" imgH="279360" progId="Equation.DSMT4">
                  <p:embed/>
                  <p:pic>
                    <p:nvPicPr>
                      <p:cNvPr id="0" name="Picture 19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4038" y="5122863"/>
                        <a:ext cx="695325" cy="29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350575"/>
              </p:ext>
            </p:extLst>
          </p:nvPr>
        </p:nvGraphicFramePr>
        <p:xfrm>
          <a:off x="5384800" y="4162425"/>
          <a:ext cx="20066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92960" imgH="228240" progId="Equation.DSMT4">
                  <p:embed/>
                </p:oleObj>
              </mc:Choice>
              <mc:Fallback>
                <p:oleObj name="Equation" r:id="rId10" imgW="1992960" imgH="228240" progId="Equation.DSMT4">
                  <p:embed/>
                  <p:pic>
                    <p:nvPicPr>
                      <p:cNvPr id="0" name="Picture 19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4162425"/>
                        <a:ext cx="20066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181842"/>
              </p:ext>
            </p:extLst>
          </p:nvPr>
        </p:nvGraphicFramePr>
        <p:xfrm>
          <a:off x="3352800" y="1371600"/>
          <a:ext cx="2628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14680" imgH="329040" progId="Equation.DSMT4">
                  <p:embed/>
                </p:oleObj>
              </mc:Choice>
              <mc:Fallback>
                <p:oleObj name="Equation" r:id="rId12" imgW="2614680" imgH="329040" progId="Equation.DSMT4">
                  <p:embed/>
                  <p:pic>
                    <p:nvPicPr>
                      <p:cNvPr id="0" name="Picture 19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1371600"/>
                        <a:ext cx="2628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993303"/>
              </p:ext>
            </p:extLst>
          </p:nvPr>
        </p:nvGraphicFramePr>
        <p:xfrm>
          <a:off x="6642100" y="1397000"/>
          <a:ext cx="749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40520" imgH="264960" progId="Equation.DSMT4">
                  <p:embed/>
                </p:oleObj>
              </mc:Choice>
              <mc:Fallback>
                <p:oleObj name="Equation" r:id="rId14" imgW="740520" imgH="264960" progId="Equation.DSMT4">
                  <p:embed/>
                  <p:pic>
                    <p:nvPicPr>
                      <p:cNvPr id="0" name="Picture 19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2100" y="1397000"/>
                        <a:ext cx="749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09665"/>
              </p:ext>
            </p:extLst>
          </p:nvPr>
        </p:nvGraphicFramePr>
        <p:xfrm>
          <a:off x="7543800" y="1388534"/>
          <a:ext cx="1092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78560" imgH="292320" progId="Equation.DSMT4">
                  <p:embed/>
                </p:oleObj>
              </mc:Choice>
              <mc:Fallback>
                <p:oleObj name="Equation" r:id="rId16" imgW="1078560" imgH="292320" progId="Equation.DSMT4">
                  <p:embed/>
                  <p:pic>
                    <p:nvPicPr>
                      <p:cNvPr id="0" name="Picture 19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1388534"/>
                        <a:ext cx="1092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6: Simplifying and Evaluating Algebraic Expressions </a:t>
            </a:r>
          </a:p>
        </p:txBody>
      </p:sp>
      <p:sp>
        <p:nvSpPr>
          <p:cNvPr id="14341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Font typeface="Courier New" pitchFamily="49" charset="0"/>
              <a:buNone/>
              <a:tabLst>
                <a:tab pos="457200" algn="l"/>
              </a:tabLst>
            </a:pPr>
            <a:r>
              <a:rPr lang="en-US" i="0" dirty="0">
                <a:solidFill>
                  <a:schemeClr val="tx1"/>
                </a:solidFill>
              </a:rPr>
              <a:t>Simplify and evaluate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  <a:tabLst>
                <a:tab pos="457200" algn="l"/>
              </a:tabLst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0" indent="0">
              <a:buFont typeface="Courier New" pitchFamily="49" charset="0"/>
              <a:buNone/>
              <a:tabLst>
                <a:tab pos="457200" algn="l"/>
              </a:tabLst>
            </a:pPr>
            <a:r>
              <a:rPr lang="en-US" i="0" dirty="0">
                <a:solidFill>
                  <a:schemeClr val="tx1"/>
                </a:solidFill>
              </a:rPr>
              <a:t>Simplify first.</a:t>
            </a:r>
          </a:p>
          <a:p>
            <a:pPr marL="0" indent="0">
              <a:buFont typeface="Courier New" pitchFamily="49" charset="0"/>
              <a:buNone/>
              <a:tabLst>
                <a:tab pos="457200" algn="l"/>
              </a:tabLst>
            </a:pPr>
            <a:endParaRPr lang="en-US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Font typeface="Courier New" pitchFamily="49" charset="0"/>
              <a:buNone/>
              <a:tabLst>
                <a:tab pos="457200" algn="l"/>
              </a:tabLst>
            </a:pPr>
            <a:endParaRPr lang="en-US" i="0" dirty="0">
              <a:solidFill>
                <a:schemeClr val="tx1"/>
              </a:solidFill>
            </a:endParaRPr>
          </a:p>
          <a:p>
            <a:pPr>
              <a:tabLst>
                <a:tab pos="457200" algn="l"/>
              </a:tabLst>
            </a:pPr>
            <a:endParaRPr lang="en-US" dirty="0"/>
          </a:p>
          <a:p>
            <a:pPr>
              <a:tabLst>
                <a:tab pos="457200" algn="l"/>
              </a:tabLst>
            </a:pPr>
            <a:r>
              <a:rPr lang="en-US" dirty="0"/>
              <a:t>Now evaluate.</a:t>
            </a:r>
            <a:endParaRPr lang="en-US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  <a:tabLst>
                <a:tab pos="457200" algn="l"/>
              </a:tabLst>
            </a:pP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33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8819553"/>
              </p:ext>
            </p:extLst>
          </p:nvPr>
        </p:nvGraphicFramePr>
        <p:xfrm>
          <a:off x="3886200" y="1119188"/>
          <a:ext cx="3911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03840" imgH="886680" progId="Equation.DSMT4">
                  <p:embed/>
                </p:oleObj>
              </mc:Choice>
              <mc:Fallback>
                <p:oleObj name="Equation" r:id="rId2" imgW="3903840" imgH="886680" progId="Equation.DSMT4">
                  <p:embed/>
                  <p:pic>
                    <p:nvPicPr>
                      <p:cNvPr id="0" name="Picture 1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1119188"/>
                        <a:ext cx="39116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013649"/>
              </p:ext>
            </p:extLst>
          </p:nvPr>
        </p:nvGraphicFramePr>
        <p:xfrm>
          <a:off x="5926138" y="4152900"/>
          <a:ext cx="9731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41120" imgH="279360" progId="Equation.DSMT4">
                  <p:embed/>
                </p:oleObj>
              </mc:Choice>
              <mc:Fallback>
                <p:oleObj name="Equation" r:id="rId4" imgW="1041120" imgH="279360" progId="Equation.DSMT4">
                  <p:embed/>
                  <p:pic>
                    <p:nvPicPr>
                      <p:cNvPr id="0" name="Picture 11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6138" y="4152900"/>
                        <a:ext cx="973137" cy="274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102500"/>
              </p:ext>
            </p:extLst>
          </p:nvPr>
        </p:nvGraphicFramePr>
        <p:xfrm>
          <a:off x="3263900" y="2667000"/>
          <a:ext cx="2565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50600" imgH="886680" progId="Equation.DSMT4">
                  <p:embed/>
                </p:oleObj>
              </mc:Choice>
              <mc:Fallback>
                <p:oleObj name="Equation" r:id="rId6" imgW="2550600" imgH="886680" progId="Equation.DSMT4">
                  <p:embed/>
                  <p:pic>
                    <p:nvPicPr>
                      <p:cNvPr id="0" name="Picture 11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3900" y="2667000"/>
                        <a:ext cx="25654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8247236"/>
              </p:ext>
            </p:extLst>
          </p:nvPr>
        </p:nvGraphicFramePr>
        <p:xfrm>
          <a:off x="5943600" y="3714750"/>
          <a:ext cx="1866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55800" imgH="264960" progId="Equation.DSMT4">
                  <p:embed/>
                </p:oleObj>
              </mc:Choice>
              <mc:Fallback>
                <p:oleObj name="Equation" r:id="rId8" imgW="1855800" imgH="264960" progId="Equation.DSMT4">
                  <p:embed/>
                  <p:pic>
                    <p:nvPicPr>
                      <p:cNvPr id="0" name="Picture 1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3714750"/>
                        <a:ext cx="18669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357173"/>
              </p:ext>
            </p:extLst>
          </p:nvPr>
        </p:nvGraphicFramePr>
        <p:xfrm>
          <a:off x="5905500" y="2667000"/>
          <a:ext cx="2095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84400" imgH="886680" progId="Equation.DSMT4">
                  <p:embed/>
                </p:oleObj>
              </mc:Choice>
              <mc:Fallback>
                <p:oleObj name="Equation" r:id="rId10" imgW="2084400" imgH="886680" progId="Equation.DSMT4">
                  <p:embed/>
                  <p:pic>
                    <p:nvPicPr>
                      <p:cNvPr id="0" name="Picture 11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500" y="2667000"/>
                        <a:ext cx="20955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4178721"/>
              </p:ext>
            </p:extLst>
          </p:nvPr>
        </p:nvGraphicFramePr>
        <p:xfrm>
          <a:off x="3387725" y="4933950"/>
          <a:ext cx="202723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019240" imgH="482400" progId="Equation.DSMT4">
                  <p:embed/>
                </p:oleObj>
              </mc:Choice>
              <mc:Fallback>
                <p:oleObj name="Equation" r:id="rId12" imgW="2019240" imgH="482400" progId="Equation.DSMT4">
                  <p:embed/>
                  <p:pic>
                    <p:nvPicPr>
                      <p:cNvPr id="0" name="Picture 11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7725" y="4933950"/>
                        <a:ext cx="2027238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924333"/>
              </p:ext>
            </p:extLst>
          </p:nvPr>
        </p:nvGraphicFramePr>
        <p:xfrm>
          <a:off x="4184650" y="5548313"/>
          <a:ext cx="4841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69800" imgH="291960" progId="Equation.DSMT4">
                  <p:embed/>
                </p:oleObj>
              </mc:Choice>
              <mc:Fallback>
                <p:oleObj name="Equation" r:id="rId14" imgW="469800" imgH="291960" progId="Equation.DSMT4">
                  <p:embed/>
                  <p:pic>
                    <p:nvPicPr>
                      <p:cNvPr id="0" name="Picture 11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4650" y="5548313"/>
                        <a:ext cx="48418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63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Completion </a:t>
            </a:r>
            <a:r>
              <a:rPr lang="en-US" sz="3200" dirty="0">
                <a:solidFill>
                  <a:schemeClr val="accent1"/>
                </a:solidFill>
              </a:rPr>
              <a:t>Example 7: Simplifying and Evaluating Expressions</a:t>
            </a:r>
          </a:p>
        </p:txBody>
      </p:sp>
      <p:sp>
        <p:nvSpPr>
          <p:cNvPr id="14341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Font typeface="Courier New" pitchFamily="49" charset="0"/>
              <a:buNone/>
              <a:tabLst>
                <a:tab pos="457200" algn="l"/>
              </a:tabLst>
            </a:pPr>
            <a:r>
              <a:rPr lang="en-US" i="0" dirty="0">
                <a:solidFill>
                  <a:schemeClr val="tx1"/>
                </a:solidFill>
              </a:rPr>
              <a:t>Simplify and evaluate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  <a:tabLst>
                <a:tab pos="457200" algn="l"/>
              </a:tabLst>
            </a:pPr>
            <a:endParaRPr lang="en-US" b="1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  <a:tabLst>
                <a:tab pos="457200" algn="l"/>
              </a:tabLst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0" indent="0">
              <a:buFont typeface="Courier New" pitchFamily="49" charset="0"/>
              <a:buNone/>
              <a:tabLst>
                <a:tab pos="457200" algn="l"/>
              </a:tabLst>
            </a:pPr>
            <a:r>
              <a:rPr lang="en-US" dirty="0"/>
              <a:t>First, simplify the expression by combining like terms.</a:t>
            </a:r>
            <a:endParaRPr lang="en-US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  <a:tabLst>
                <a:tab pos="457200" algn="l"/>
              </a:tabLst>
            </a:pPr>
            <a:endParaRPr lang="en-US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Font typeface="Courier New" pitchFamily="49" charset="0"/>
              <a:buNone/>
              <a:tabLst>
                <a:tab pos="457200" algn="l"/>
              </a:tabLst>
            </a:pPr>
            <a:endParaRPr lang="en-US" i="0" dirty="0">
              <a:solidFill>
                <a:schemeClr val="tx1"/>
              </a:solidFill>
            </a:endParaRPr>
          </a:p>
        </p:txBody>
      </p:sp>
      <p:graphicFrame>
        <p:nvGraphicFramePr>
          <p:cNvPr id="133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492002"/>
              </p:ext>
            </p:extLst>
          </p:nvPr>
        </p:nvGraphicFramePr>
        <p:xfrm>
          <a:off x="1295400" y="3516313"/>
          <a:ext cx="7470775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454880" imgH="444240" progId="Equation.DSMT4">
                  <p:embed/>
                </p:oleObj>
              </mc:Choice>
              <mc:Fallback>
                <p:oleObj name="Equation" r:id="rId2" imgW="7454880" imgH="444240" progId="Equation.DSMT4">
                  <p:embed/>
                  <p:pic>
                    <p:nvPicPr>
                      <p:cNvPr id="0" name="Picture 6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516313"/>
                        <a:ext cx="7470775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228657"/>
              </p:ext>
            </p:extLst>
          </p:nvPr>
        </p:nvGraphicFramePr>
        <p:xfrm>
          <a:off x="4789488" y="4184650"/>
          <a:ext cx="2371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61960" imgH="444240" progId="Equation.DSMT4">
                  <p:embed/>
                </p:oleObj>
              </mc:Choice>
              <mc:Fallback>
                <p:oleObj name="Equation" r:id="rId4" imgW="2361960" imgH="444240" progId="Equation.DSMT4">
                  <p:embed/>
                  <p:pic>
                    <p:nvPicPr>
                      <p:cNvPr id="0" name="Picture 6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9488" y="4184650"/>
                        <a:ext cx="23717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6399532"/>
              </p:ext>
            </p:extLst>
          </p:nvPr>
        </p:nvGraphicFramePr>
        <p:xfrm>
          <a:off x="3708400" y="1295400"/>
          <a:ext cx="50546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46840" imgH="429480" progId="Equation.DSMT4">
                  <p:embed/>
                </p:oleObj>
              </mc:Choice>
              <mc:Fallback>
                <p:oleObj name="Equation" r:id="rId6" imgW="5046840" imgH="429480" progId="Equation.DSMT4">
                  <p:embed/>
                  <p:pic>
                    <p:nvPicPr>
                      <p:cNvPr id="0" name="Picture 6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1295400"/>
                        <a:ext cx="50546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20"/>
          <p:cNvSpPr txBox="1"/>
          <p:nvPr/>
        </p:nvSpPr>
        <p:spPr>
          <a:xfrm>
            <a:off x="5222060" y="346946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</a:rPr>
              <a:t>5    2 + 3</a:t>
            </a:r>
          </a:p>
        </p:txBody>
      </p:sp>
      <p:sp>
        <p:nvSpPr>
          <p:cNvPr id="8" name="TextBox 20"/>
          <p:cNvSpPr txBox="1"/>
          <p:nvPr/>
        </p:nvSpPr>
        <p:spPr>
          <a:xfrm>
            <a:off x="7600444" y="34971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</a:rPr>
              <a:t>1   2</a:t>
            </a:r>
          </a:p>
        </p:txBody>
      </p:sp>
      <p:sp>
        <p:nvSpPr>
          <p:cNvPr id="9" name="TextBox 20"/>
          <p:cNvSpPr txBox="1"/>
          <p:nvPr/>
        </p:nvSpPr>
        <p:spPr>
          <a:xfrm>
            <a:off x="5224308" y="4199092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0" name="TextBox 20"/>
          <p:cNvSpPr txBox="1"/>
          <p:nvPr/>
        </p:nvSpPr>
        <p:spPr>
          <a:xfrm>
            <a:off x="6438788" y="4191000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9E217E-C835-461F-B19E-1BA85445EC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608" y="3686184"/>
            <a:ext cx="279400" cy="2398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23E3B78-0B51-4A1F-8C9F-1809236AF71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545" y="3716978"/>
            <a:ext cx="279400" cy="23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91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Completion </a:t>
            </a:r>
            <a:r>
              <a:rPr lang="en-US" sz="3200" dirty="0">
                <a:solidFill>
                  <a:schemeClr val="accent1"/>
                </a:solidFill>
              </a:rPr>
              <a:t>Example 7: Simplifying and Evaluating Expressions (cont.)</a:t>
            </a:r>
          </a:p>
        </p:txBody>
      </p:sp>
      <p:sp>
        <p:nvSpPr>
          <p:cNvPr id="14341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tabLst>
                <a:tab pos="457200" algn="l"/>
              </a:tabLst>
            </a:pPr>
            <a:r>
              <a:rPr lang="en-US" dirty="0"/>
              <a:t>Now, substitute −1 for </a:t>
            </a:r>
            <a:r>
              <a:rPr lang="en-US" i="1" dirty="0"/>
              <a:t>x </a:t>
            </a:r>
            <a:r>
              <a:rPr lang="en-US" dirty="0"/>
              <a:t>and evaluate.</a:t>
            </a:r>
            <a:endParaRPr lang="en-US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  <a:tabLst>
                <a:tab pos="457200" algn="l"/>
              </a:tabLst>
            </a:pP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33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232274"/>
              </p:ext>
            </p:extLst>
          </p:nvPr>
        </p:nvGraphicFramePr>
        <p:xfrm>
          <a:off x="3114675" y="1992313"/>
          <a:ext cx="4097338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089240" imgH="444240" progId="Equation.DSMT4">
                  <p:embed/>
                </p:oleObj>
              </mc:Choice>
              <mc:Fallback>
                <p:oleObj name="Equation" r:id="rId2" imgW="4089240" imgH="444240" progId="Equation.DSMT4">
                  <p:embed/>
                  <p:pic>
                    <p:nvPicPr>
                      <p:cNvPr id="0" name="Picture 5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4675" y="1992313"/>
                        <a:ext cx="4097338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38532"/>
              </p:ext>
            </p:extLst>
          </p:nvPr>
        </p:nvGraphicFramePr>
        <p:xfrm>
          <a:off x="4419600" y="3124200"/>
          <a:ext cx="1739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28000" imgH="319680" progId="Equation.DSMT4">
                  <p:embed/>
                </p:oleObj>
              </mc:Choice>
              <mc:Fallback>
                <p:oleObj name="Equation" r:id="rId4" imgW="1728000" imgH="319680" progId="Equation.DSMT4">
                  <p:embed/>
                  <p:pic>
                    <p:nvPicPr>
                      <p:cNvPr id="0" name="Picture 5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3124200"/>
                        <a:ext cx="17399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024086"/>
              </p:ext>
            </p:extLst>
          </p:nvPr>
        </p:nvGraphicFramePr>
        <p:xfrm>
          <a:off x="4243388" y="2608263"/>
          <a:ext cx="28924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82880" imgH="380880" progId="Equation.DSMT4">
                  <p:embed/>
                </p:oleObj>
              </mc:Choice>
              <mc:Fallback>
                <p:oleObj name="Equation" r:id="rId6" imgW="2882880" imgH="380880" progId="Equation.DSMT4">
                  <p:embed/>
                  <p:pic>
                    <p:nvPicPr>
                      <p:cNvPr id="0" name="Picture 5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3388" y="2608263"/>
                        <a:ext cx="2892425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003147"/>
              </p:ext>
            </p:extLst>
          </p:nvPr>
        </p:nvGraphicFramePr>
        <p:xfrm>
          <a:off x="4419600" y="3632200"/>
          <a:ext cx="889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77680" imgH="237600" progId="Equation.DSMT4">
                  <p:embed/>
                </p:oleObj>
              </mc:Choice>
              <mc:Fallback>
                <p:oleObj name="Equation" r:id="rId8" imgW="877680" imgH="237600" progId="Equation.DSMT4">
                  <p:embed/>
                  <p:pic>
                    <p:nvPicPr>
                      <p:cNvPr id="0" name="Picture 5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3632200"/>
                        <a:ext cx="8890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20"/>
          <p:cNvSpPr txBox="1"/>
          <p:nvPr/>
        </p:nvSpPr>
        <p:spPr>
          <a:xfrm>
            <a:off x="4844432" y="3429000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1" name="TextBox 20"/>
          <p:cNvSpPr txBox="1"/>
          <p:nvPr/>
        </p:nvSpPr>
        <p:spPr>
          <a:xfrm>
            <a:off x="4832968" y="3007540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2" name="TextBox 20"/>
          <p:cNvSpPr txBox="1"/>
          <p:nvPr/>
        </p:nvSpPr>
        <p:spPr>
          <a:xfrm>
            <a:off x="5671168" y="3007540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TextBox 20"/>
          <p:cNvSpPr txBox="1"/>
          <p:nvPr/>
        </p:nvSpPr>
        <p:spPr>
          <a:xfrm>
            <a:off x="5257800" y="2501788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4" name="TextBox 20"/>
          <p:cNvSpPr txBox="1"/>
          <p:nvPr/>
        </p:nvSpPr>
        <p:spPr>
          <a:xfrm>
            <a:off x="6400800" y="25146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  <a:latin typeface="Symbol" pitchFamily="98" charset="2"/>
              </a:rPr>
              <a:t>-</a:t>
            </a:r>
            <a:r>
              <a:rPr lang="en-US" sz="2800" dirty="0">
                <a:solidFill>
                  <a:srgbClr val="FF0000"/>
                </a:solidFill>
              </a:rPr>
              <a:t> 1 </a:t>
            </a:r>
          </a:p>
        </p:txBody>
      </p:sp>
      <p:sp>
        <p:nvSpPr>
          <p:cNvPr id="15" name="TextBox 20"/>
          <p:cNvSpPr txBox="1"/>
          <p:nvPr/>
        </p:nvSpPr>
        <p:spPr>
          <a:xfrm>
            <a:off x="6400800" y="19812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  <a:latin typeface="Symbol" pitchFamily="98" charset="2"/>
              </a:rPr>
              <a:t>-</a:t>
            </a:r>
            <a:r>
              <a:rPr lang="en-US" sz="2800" dirty="0">
                <a:solidFill>
                  <a:srgbClr val="FF0000"/>
                </a:solidFill>
              </a:rPr>
              <a:t> 1 </a:t>
            </a:r>
          </a:p>
        </p:txBody>
      </p:sp>
      <p:sp>
        <p:nvSpPr>
          <p:cNvPr id="16" name="TextBox 20"/>
          <p:cNvSpPr txBox="1"/>
          <p:nvPr/>
        </p:nvSpPr>
        <p:spPr>
          <a:xfrm>
            <a:off x="4892984" y="19812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  <a:latin typeface="Symbol" pitchFamily="98" charset="2"/>
              </a:rPr>
              <a:t>-</a:t>
            </a:r>
            <a:r>
              <a:rPr lang="en-US" sz="2800" dirty="0">
                <a:solidFill>
                  <a:srgbClr val="FF0000"/>
                </a:solidFill>
              </a:rPr>
              <a:t> 1 </a:t>
            </a:r>
          </a:p>
        </p:txBody>
      </p:sp>
    </p:spTree>
    <p:extLst>
      <p:ext uri="{BB962C8B-B14F-4D97-AF65-F5344CB8AC3E}">
        <p14:creationId xmlns:p14="http://schemas.microsoft.com/office/powerpoint/2010/main" val="345981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Definition: Like Terms</a:t>
            </a:r>
          </a:p>
        </p:txBody>
      </p:sp>
      <p:sp>
        <p:nvSpPr>
          <p:cNvPr id="7171" name="TextBox 3"/>
          <p:cNvSpPr>
            <a:spLocks noGrp="1" noChangeArrowheads="1"/>
          </p:cNvSpPr>
          <p:nvPr>
            <p:ph idx="1"/>
          </p:nvPr>
        </p:nvSpPr>
        <p:spPr>
          <a:xfrm>
            <a:off x="457200" y="1280160"/>
            <a:ext cx="8229600" cy="954107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12700" indent="-12700"/>
            <a:r>
              <a:rPr lang="en-US" b="1" i="0" dirty="0">
                <a:solidFill>
                  <a:srgbClr val="C00000"/>
                </a:solidFill>
              </a:rPr>
              <a:t>Like terms </a:t>
            </a:r>
            <a:r>
              <a:rPr lang="en-US" i="0" dirty="0">
                <a:solidFill>
                  <a:srgbClr val="000000"/>
                </a:solidFill>
              </a:rPr>
              <a:t>(or </a:t>
            </a:r>
            <a:r>
              <a:rPr lang="en-US" b="1" i="0" dirty="0">
                <a:solidFill>
                  <a:srgbClr val="C00000"/>
                </a:solidFill>
              </a:rPr>
              <a:t>similar terms</a:t>
            </a:r>
            <a:r>
              <a:rPr lang="en-US" i="0" dirty="0">
                <a:solidFill>
                  <a:srgbClr val="000000"/>
                </a:solidFill>
              </a:rPr>
              <a:t>) are terms that contain the same variables </a:t>
            </a:r>
            <a:r>
              <a:rPr lang="en-US" dirty="0">
                <a:solidFill>
                  <a:srgbClr val="000000"/>
                </a:solidFill>
              </a:rPr>
              <a:t>(if any) raised </a:t>
            </a:r>
            <a:r>
              <a:rPr lang="en-US" i="0" dirty="0">
                <a:solidFill>
                  <a:srgbClr val="000000"/>
                </a:solidFill>
              </a:rPr>
              <a:t>to the same powers.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1: </a:t>
            </a:r>
            <a:r>
              <a:rPr lang="en-US" dirty="0">
                <a:solidFill>
                  <a:schemeClr val="accent1"/>
                </a:solidFill>
              </a:rPr>
              <a:t>Identifying Like Terms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2053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Identify the like terms in the following list of terms.</a:t>
            </a:r>
            <a:endParaRPr lang="en-US" b="1" i="0" dirty="0">
              <a:solidFill>
                <a:schemeClr val="tx1"/>
              </a:solidFill>
            </a:endParaRPr>
          </a:p>
          <a:p>
            <a:pPr>
              <a:buFont typeface="Courier New" pitchFamily="49" charset="0"/>
              <a:buNone/>
            </a:pPr>
            <a:endParaRPr lang="en-US" b="1" i="0" dirty="0">
              <a:solidFill>
                <a:schemeClr val="tx1"/>
              </a:solidFill>
            </a:endParaRPr>
          </a:p>
          <a:p>
            <a:pPr>
              <a:spcBef>
                <a:spcPts val="1272"/>
              </a:spcBef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  <a:endParaRPr lang="en-US" i="0" dirty="0">
              <a:solidFill>
                <a:schemeClr val="tx1"/>
              </a:solidFill>
            </a:endParaRPr>
          </a:p>
          <a:p>
            <a:pPr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		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797289"/>
              </p:ext>
            </p:extLst>
          </p:nvPr>
        </p:nvGraphicFramePr>
        <p:xfrm>
          <a:off x="554915" y="1718321"/>
          <a:ext cx="7446962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429320" imgH="825480" progId="Equation.DSMT4">
                  <p:embed/>
                </p:oleObj>
              </mc:Choice>
              <mc:Fallback>
                <p:oleObj name="Equation" r:id="rId2" imgW="7429320" imgH="825480" progId="Equation.DSMT4">
                  <p:embed/>
                  <p:pic>
                    <p:nvPicPr>
                      <p:cNvPr id="0" name="Picture 6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915" y="1718321"/>
                        <a:ext cx="7446962" cy="839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808644"/>
              </p:ext>
            </p:extLst>
          </p:nvPr>
        </p:nvGraphicFramePr>
        <p:xfrm>
          <a:off x="467958" y="3858669"/>
          <a:ext cx="8229600" cy="860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026200" imgH="825480" progId="Equation.DSMT4">
                  <p:embed/>
                </p:oleObj>
              </mc:Choice>
              <mc:Fallback>
                <p:oleObj name="Equation" r:id="rId4" imgW="8026200" imgH="825480" progId="Equation.DSMT4">
                  <p:embed/>
                  <p:pic>
                    <p:nvPicPr>
                      <p:cNvPr id="0" name="Picture 6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58" y="3858669"/>
                        <a:ext cx="8229600" cy="8601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403412" y="2916538"/>
            <a:ext cx="807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Courier New" pitchFamily="49" charset="0"/>
              <a:buNone/>
            </a:pPr>
            <a:r>
              <a:rPr lang="en-US" sz="2800" dirty="0">
                <a:solidFill>
                  <a:srgbClr val="FF0000"/>
                </a:solidFill>
              </a:rPr>
              <a:t>6, –10.1, and 0 are like terms; all are constants.</a:t>
            </a:r>
          </a:p>
        </p:txBody>
      </p:sp>
      <p:sp>
        <p:nvSpPr>
          <p:cNvPr id="7" name="Rectangle 6"/>
          <p:cNvSpPr/>
          <p:nvPr/>
        </p:nvSpPr>
        <p:spPr>
          <a:xfrm>
            <a:off x="403412" y="3439758"/>
            <a:ext cx="8153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Courier New" pitchFamily="49" charset="0"/>
              <a:buNone/>
            </a:pPr>
            <a:r>
              <a:rPr lang="en-US" sz="2800" dirty="0">
                <a:solidFill>
                  <a:srgbClr val="FF0000"/>
                </a:solidFill>
              </a:rPr>
              <a:t>2.2</a:t>
            </a:r>
            <a:r>
              <a:rPr lang="en-US" sz="2800" i="1" dirty="0">
                <a:solidFill>
                  <a:srgbClr val="FF0000"/>
                </a:solidFill>
              </a:rPr>
              <a:t>x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Symbol" pitchFamily="18" charset="2"/>
              </a:rPr>
              <a:t>-</a:t>
            </a:r>
            <a:r>
              <a:rPr lang="en-US" sz="2800" i="1" dirty="0">
                <a:solidFill>
                  <a:srgbClr val="FF0000"/>
                </a:solidFill>
              </a:rPr>
              <a:t>x</a:t>
            </a:r>
            <a:r>
              <a:rPr lang="en-US" sz="2800" dirty="0">
                <a:solidFill>
                  <a:srgbClr val="FF0000"/>
                </a:solidFill>
              </a:rPr>
              <a:t>, and –5</a:t>
            </a:r>
            <a:r>
              <a:rPr lang="en-US" sz="2800" i="1" dirty="0">
                <a:solidFill>
                  <a:srgbClr val="FF0000"/>
                </a:solidFill>
              </a:rPr>
              <a:t>x</a:t>
            </a:r>
            <a:r>
              <a:rPr lang="en-US" sz="2800" dirty="0">
                <a:solidFill>
                  <a:srgbClr val="FF0000"/>
                </a:solidFill>
              </a:rPr>
              <a:t> are like terms; all have the variable </a:t>
            </a:r>
            <a:r>
              <a:rPr lang="en-US" sz="2800" i="1" dirty="0">
                <a:solidFill>
                  <a:srgbClr val="FF0000"/>
                </a:solidFill>
              </a:rPr>
              <a:t>x</a:t>
            </a:r>
            <a:r>
              <a:rPr lang="en-US" sz="2800" dirty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Definition: Combining Like Terms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9219" name="TextBox 3"/>
          <p:cNvSpPr>
            <a:spLocks noGrp="1" noChangeArrowheads="1"/>
          </p:cNvSpPr>
          <p:nvPr>
            <p:ph idx="1"/>
          </p:nvPr>
        </p:nvSpPr>
        <p:spPr>
          <a:xfrm>
            <a:off x="457200" y="1280160"/>
            <a:ext cx="8229600" cy="1005840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0000"/>
            </a:solidFill>
          </a:ln>
        </p:spPr>
        <p:txBody>
          <a:bodyPr/>
          <a:lstStyle/>
          <a:p>
            <a:pPr marL="12700" indent="-12700">
              <a:buFont typeface="Courier New" pitchFamily="49" charset="0"/>
              <a:buNone/>
            </a:pPr>
            <a:r>
              <a:rPr lang="en-US" i="0" dirty="0">
                <a:solidFill>
                  <a:srgbClr val="000000"/>
                </a:solidFill>
              </a:rPr>
              <a:t>To </a:t>
            </a:r>
            <a:r>
              <a:rPr lang="en-US" b="1" i="0" dirty="0">
                <a:solidFill>
                  <a:srgbClr val="C00000"/>
                </a:solidFill>
              </a:rPr>
              <a:t>combine like terms</a:t>
            </a:r>
            <a:r>
              <a:rPr lang="en-US" i="0" dirty="0">
                <a:solidFill>
                  <a:srgbClr val="000000"/>
                </a:solidFill>
              </a:rPr>
              <a:t>, add (or subtract) the coefficients and keep the common variable expression.</a:t>
            </a:r>
            <a:r>
              <a:rPr lang="en-US" dirty="0">
                <a:solidFill>
                  <a:srgbClr val="000000"/>
                </a:solidFill>
              </a:rPr>
              <a:t> </a:t>
            </a:r>
            <a:endParaRPr lang="en-US" i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2: Combining Like Terms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01055"/>
            <a:ext cx="8229600" cy="4572000"/>
          </a:xfrm>
        </p:spPr>
        <p:txBody>
          <a:bodyPr>
            <a:normAutofit/>
          </a:bodyPr>
          <a:lstStyle/>
          <a:p>
            <a:r>
              <a:rPr lang="en-US" dirty="0"/>
              <a:t>Simplify each expression by combining like terms.</a:t>
            </a:r>
          </a:p>
          <a:p>
            <a:pPr marL="514350" indent="-514350">
              <a:lnSpc>
                <a:spcPct val="160000"/>
              </a:lnSpc>
              <a:buFont typeface="+mj-lt"/>
              <a:buAutoNum type="alphaLcPeriod"/>
            </a:pPr>
            <a:r>
              <a:rPr lang="en-US" dirty="0"/>
              <a:t> 			 d.</a:t>
            </a:r>
          </a:p>
          <a:p>
            <a:pPr marL="514350" indent="-514350">
              <a:lnSpc>
                <a:spcPct val="160000"/>
              </a:lnSpc>
              <a:buFont typeface="+mj-lt"/>
              <a:buAutoNum type="alphaLcPeriod"/>
            </a:pPr>
            <a:r>
              <a:rPr lang="en-US" dirty="0"/>
              <a:t> 			 e.</a:t>
            </a:r>
          </a:p>
          <a:p>
            <a:pPr marL="514350" indent="-514350">
              <a:lnSpc>
                <a:spcPct val="160000"/>
              </a:lnSpc>
              <a:buFont typeface="+mj-lt"/>
              <a:buAutoNum type="alphaLcPeriod"/>
            </a:pPr>
            <a:r>
              <a:rPr lang="en-US" dirty="0"/>
              <a:t> 			  f. </a:t>
            </a:r>
          </a:p>
          <a:p>
            <a:pPr marL="514350" indent="-514350">
              <a:lnSpc>
                <a:spcPct val="150000"/>
              </a:lnSpc>
            </a:pPr>
            <a:r>
              <a:rPr lang="en-US" b="1" dirty="0"/>
              <a:t>Solution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 </a:t>
            </a:r>
            <a:r>
              <a:rPr lang="en-US" b="1" dirty="0"/>
              <a:t> </a:t>
            </a:r>
            <a:endParaRPr lang="en-US" dirty="0"/>
          </a:p>
        </p:txBody>
      </p:sp>
      <p:graphicFrame>
        <p:nvGraphicFramePr>
          <p:cNvPr id="4505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039986"/>
              </p:ext>
            </p:extLst>
          </p:nvPr>
        </p:nvGraphicFramePr>
        <p:xfrm>
          <a:off x="979715" y="1980365"/>
          <a:ext cx="1206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97360" imgH="264960" progId="Equation.DSMT4">
                  <p:embed/>
                </p:oleObj>
              </mc:Choice>
              <mc:Fallback>
                <p:oleObj name="Equation" r:id="rId2" imgW="1197360" imgH="2649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9715" y="1980365"/>
                        <a:ext cx="12065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284726"/>
              </p:ext>
            </p:extLst>
          </p:nvPr>
        </p:nvGraphicFramePr>
        <p:xfrm>
          <a:off x="960568" y="2705420"/>
          <a:ext cx="2070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57040" imgH="329040" progId="Equation.DSMT4">
                  <p:embed/>
                </p:oleObj>
              </mc:Choice>
              <mc:Fallback>
                <p:oleObj name="Equation" r:id="rId4" imgW="2057040" imgH="3290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0568" y="2705420"/>
                        <a:ext cx="2070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395510"/>
              </p:ext>
            </p:extLst>
          </p:nvPr>
        </p:nvGraphicFramePr>
        <p:xfrm>
          <a:off x="960569" y="3345302"/>
          <a:ext cx="2298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85640" imgH="429480" progId="Equation.DSMT4">
                  <p:embed/>
                </p:oleObj>
              </mc:Choice>
              <mc:Fallback>
                <p:oleObj name="Equation" r:id="rId6" imgW="2285640" imgH="429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0569" y="3345302"/>
                        <a:ext cx="22987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837812"/>
              </p:ext>
            </p:extLst>
          </p:nvPr>
        </p:nvGraphicFramePr>
        <p:xfrm>
          <a:off x="3755189" y="1921009"/>
          <a:ext cx="24384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22800" imgH="356400" progId="Equation.DSMT4">
                  <p:embed/>
                </p:oleObj>
              </mc:Choice>
              <mc:Fallback>
                <p:oleObj name="Equation" r:id="rId8" imgW="2422800" imgH="3564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5189" y="1921009"/>
                        <a:ext cx="24384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440992"/>
              </p:ext>
            </p:extLst>
          </p:nvPr>
        </p:nvGraphicFramePr>
        <p:xfrm>
          <a:off x="3778685" y="2615961"/>
          <a:ext cx="1892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83160" imgH="429480" progId="Equation.DSMT4">
                  <p:embed/>
                </p:oleObj>
              </mc:Choice>
              <mc:Fallback>
                <p:oleObj name="Equation" r:id="rId10" imgW="1883160" imgH="4294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685" y="2615961"/>
                        <a:ext cx="18923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177430"/>
              </p:ext>
            </p:extLst>
          </p:nvPr>
        </p:nvGraphicFramePr>
        <p:xfrm>
          <a:off x="3991470" y="3188701"/>
          <a:ext cx="1574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63120" imgH="886680" progId="Equation.DSMT4">
                  <p:embed/>
                </p:oleObj>
              </mc:Choice>
              <mc:Fallback>
                <p:oleObj name="Equation" r:id="rId12" imgW="1563120" imgH="8866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1470" y="3188701"/>
                        <a:ext cx="15748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4107923"/>
              </p:ext>
            </p:extLst>
          </p:nvPr>
        </p:nvGraphicFramePr>
        <p:xfrm>
          <a:off x="1124622" y="4808348"/>
          <a:ext cx="1231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31366" imgH="291973" progId="Equation.DSMT4">
                  <p:embed/>
                </p:oleObj>
              </mc:Choice>
              <mc:Fallback>
                <p:oleObj name="Equation" r:id="rId14" imgW="1231366" imgH="291973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4622" y="4808348"/>
                        <a:ext cx="12319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7925198"/>
              </p:ext>
            </p:extLst>
          </p:nvPr>
        </p:nvGraphicFramePr>
        <p:xfrm>
          <a:off x="2407322" y="4732148"/>
          <a:ext cx="1574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74800" imgH="469900" progId="Equation.DSMT4">
                  <p:embed/>
                </p:oleObj>
              </mc:Choice>
              <mc:Fallback>
                <p:oleObj name="Equation" r:id="rId16" imgW="1574800" imgH="4699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7322" y="4732148"/>
                        <a:ext cx="15748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946266"/>
              </p:ext>
            </p:extLst>
          </p:nvPr>
        </p:nvGraphicFramePr>
        <p:xfrm>
          <a:off x="2383510" y="5251712"/>
          <a:ext cx="84931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38080" imgH="291960" progId="Equation.DSMT4">
                  <p:embed/>
                </p:oleObj>
              </mc:Choice>
              <mc:Fallback>
                <p:oleObj name="Equation" r:id="rId18" imgW="838080" imgH="29196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3510" y="5251712"/>
                        <a:ext cx="849312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023933"/>
              </p:ext>
            </p:extLst>
          </p:nvPr>
        </p:nvGraphicFramePr>
        <p:xfrm>
          <a:off x="5375985" y="4981753"/>
          <a:ext cx="2146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130120" imgH="264960" progId="Equation.DSMT4">
                  <p:embed/>
                </p:oleObj>
              </mc:Choice>
              <mc:Fallback>
                <p:oleObj name="Equation" r:id="rId20" imgW="2130120" imgH="26496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5985" y="4981753"/>
                        <a:ext cx="2146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2: Combining Like Terms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LcPeriod" startAt="2"/>
            </a:pPr>
            <a:r>
              <a:rPr lang="en-US" dirty="0"/>
              <a:t> </a:t>
            </a:r>
          </a:p>
          <a:p>
            <a:pPr marL="514350" indent="-514350">
              <a:buFont typeface="+mj-lt"/>
              <a:buAutoNum type="alphaLcPeriod" startAt="2"/>
            </a:pPr>
            <a:endParaRPr lang="en-US" dirty="0"/>
          </a:p>
          <a:p>
            <a:pPr marL="514350" indent="-514350">
              <a:buFont typeface="+mj-lt"/>
              <a:buAutoNum type="alphaLcPeriod" startAt="2"/>
            </a:pPr>
            <a:endParaRPr lang="en-US" dirty="0"/>
          </a:p>
          <a:p>
            <a:pPr marL="514350" indent="-514350">
              <a:buFont typeface="+mj-lt"/>
              <a:buAutoNum type="alphaLcPeriod" startAt="2"/>
            </a:pPr>
            <a:r>
              <a:rPr lang="en-US" dirty="0"/>
              <a:t> </a:t>
            </a:r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524622"/>
              </p:ext>
            </p:extLst>
          </p:nvPr>
        </p:nvGraphicFramePr>
        <p:xfrm>
          <a:off x="5368131" y="1960647"/>
          <a:ext cx="2146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30120" imgH="264960" progId="Equation.DSMT4">
                  <p:embed/>
                </p:oleObj>
              </mc:Choice>
              <mc:Fallback>
                <p:oleObj name="Equation" r:id="rId2" imgW="2130120" imgH="26496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8131" y="1960647"/>
                        <a:ext cx="2146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999688" y="1421934"/>
          <a:ext cx="2070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57040" imgH="329040" progId="Equation.DSMT4">
                  <p:embed/>
                </p:oleObj>
              </mc:Choice>
              <mc:Fallback>
                <p:oleObj name="Equation" r:id="rId4" imgW="2057040" imgH="32904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9688" y="1421934"/>
                        <a:ext cx="2070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444858"/>
              </p:ext>
            </p:extLst>
          </p:nvPr>
        </p:nvGraphicFramePr>
        <p:xfrm>
          <a:off x="1731963" y="1803325"/>
          <a:ext cx="2463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50160" imgH="594000" progId="Equation.DSMT4">
                  <p:embed/>
                </p:oleObj>
              </mc:Choice>
              <mc:Fallback>
                <p:oleObj name="Equation" r:id="rId6" imgW="2450160" imgH="5940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1963" y="1803325"/>
                        <a:ext cx="24638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677270"/>
              </p:ext>
            </p:extLst>
          </p:nvPr>
        </p:nvGraphicFramePr>
        <p:xfrm>
          <a:off x="1762294" y="2388210"/>
          <a:ext cx="1519237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11280" imgH="355320" progId="Equation.DSMT4">
                  <p:embed/>
                </p:oleObj>
              </mc:Choice>
              <mc:Fallback>
                <p:oleObj name="Equation" r:id="rId8" imgW="1511280" imgH="35532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294" y="2388210"/>
                        <a:ext cx="1519237" cy="369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6" name="Object 6"/>
          <p:cNvGraphicFramePr>
            <a:graphicFrameLocks noChangeAspect="1"/>
          </p:cNvGraphicFramePr>
          <p:nvPr/>
        </p:nvGraphicFramePr>
        <p:xfrm>
          <a:off x="977667" y="2854544"/>
          <a:ext cx="24765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63480" imgH="406080" progId="Equation.DSMT4">
                  <p:embed/>
                </p:oleObj>
              </mc:Choice>
              <mc:Fallback>
                <p:oleObj name="Equation" r:id="rId10" imgW="2463480" imgH="4060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7667" y="2854544"/>
                        <a:ext cx="2476500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7" name="Object 7"/>
          <p:cNvGraphicFramePr>
            <a:graphicFrameLocks noChangeAspect="1"/>
          </p:cNvGraphicFramePr>
          <p:nvPr/>
        </p:nvGraphicFramePr>
        <p:xfrm>
          <a:off x="1371600" y="3301534"/>
          <a:ext cx="2717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06120" imgH="429480" progId="Equation.DSMT4">
                  <p:embed/>
                </p:oleObj>
              </mc:Choice>
              <mc:Fallback>
                <p:oleObj name="Equation" r:id="rId12" imgW="2706120" imgH="4294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301534"/>
                        <a:ext cx="27178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8" name="Object 8"/>
          <p:cNvGraphicFramePr>
            <a:graphicFrameLocks noChangeAspect="1"/>
          </p:cNvGraphicFramePr>
          <p:nvPr/>
        </p:nvGraphicFramePr>
        <p:xfrm>
          <a:off x="1409700" y="3834934"/>
          <a:ext cx="30099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998800" imgH="594000" progId="Equation.DSMT4">
                  <p:embed/>
                </p:oleObj>
              </mc:Choice>
              <mc:Fallback>
                <p:oleObj name="Equation" r:id="rId14" imgW="2998800" imgH="5940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9700" y="3834934"/>
                        <a:ext cx="30099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5018800"/>
              </p:ext>
            </p:extLst>
          </p:nvPr>
        </p:nvGraphicFramePr>
        <p:xfrm>
          <a:off x="1430104" y="4745453"/>
          <a:ext cx="157162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62040" imgH="406080" progId="Equation.DSMT4">
                  <p:embed/>
                </p:oleObj>
              </mc:Choice>
              <mc:Fallback>
                <p:oleObj name="Equation" r:id="rId16" imgW="1562040" imgH="4060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0104" y="4745453"/>
                        <a:ext cx="1571625" cy="420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0" name="Object 10"/>
          <p:cNvGraphicFramePr>
            <a:graphicFrameLocks noChangeAspect="1"/>
          </p:cNvGraphicFramePr>
          <p:nvPr/>
        </p:nvGraphicFramePr>
        <p:xfrm>
          <a:off x="4940300" y="3479334"/>
          <a:ext cx="3429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419280" imgH="292320" progId="Equation.DSMT4">
                  <p:embed/>
                </p:oleObj>
              </mc:Choice>
              <mc:Fallback>
                <p:oleObj name="Equation" r:id="rId18" imgW="3419280" imgH="29232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0300" y="3479334"/>
                        <a:ext cx="34290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383943"/>
              </p:ext>
            </p:extLst>
          </p:nvPr>
        </p:nvGraphicFramePr>
        <p:xfrm>
          <a:off x="2963863" y="4290546"/>
          <a:ext cx="595153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930640" imgH="469800" progId="Equation.DSMT4">
                  <p:embed/>
                </p:oleObj>
              </mc:Choice>
              <mc:Fallback>
                <p:oleObj name="Equation" r:id="rId20" imgW="5930640" imgH="46980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3863" y="4290546"/>
                        <a:ext cx="5951538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2: Combining Like Terms (cont.)</a:t>
            </a:r>
          </a:p>
        </p:txBody>
      </p:sp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346693"/>
              </p:ext>
            </p:extLst>
          </p:nvPr>
        </p:nvGraphicFramePr>
        <p:xfrm>
          <a:off x="990381" y="1345734"/>
          <a:ext cx="26987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92080" imgH="482400" progId="Equation.DSMT4">
                  <p:embed/>
                </p:oleObj>
              </mc:Choice>
              <mc:Fallback>
                <p:oleObj name="Equation" r:id="rId2" imgW="2692080" imgH="482400" progId="Equation.DSMT4">
                  <p:embed/>
                  <p:pic>
                    <p:nvPicPr>
                      <p:cNvPr id="0" name="Picture 16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381" y="1345734"/>
                        <a:ext cx="269875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0561850"/>
              </p:ext>
            </p:extLst>
          </p:nvPr>
        </p:nvGraphicFramePr>
        <p:xfrm>
          <a:off x="4045059" y="2068398"/>
          <a:ext cx="5062538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041800" imgH="304560" progId="Equation.DSMT4">
                  <p:embed/>
                </p:oleObj>
              </mc:Choice>
              <mc:Fallback>
                <p:oleObj name="Equation" r:id="rId4" imgW="5041800" imgH="304560" progId="Equation.DSMT4">
                  <p:embed/>
                  <p:pic>
                    <p:nvPicPr>
                      <p:cNvPr id="0" name="Picture 16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5059" y="2068398"/>
                        <a:ext cx="5062538" cy="319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97281"/>
              </p:ext>
            </p:extLst>
          </p:nvPr>
        </p:nvGraphicFramePr>
        <p:xfrm>
          <a:off x="1250731" y="2025184"/>
          <a:ext cx="2565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50600" imgH="301680" progId="Equation.DSMT4">
                  <p:embed/>
                </p:oleObj>
              </mc:Choice>
              <mc:Fallback>
                <p:oleObj name="Equation" r:id="rId6" imgW="2550600" imgH="301680" progId="Equation.DSMT4">
                  <p:embed/>
                  <p:pic>
                    <p:nvPicPr>
                      <p:cNvPr id="0" name="Picture 16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0731" y="2025184"/>
                        <a:ext cx="25654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513650"/>
              </p:ext>
            </p:extLst>
          </p:nvPr>
        </p:nvGraphicFramePr>
        <p:xfrm>
          <a:off x="4633867" y="2622084"/>
          <a:ext cx="35861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568680" imgH="304560" progId="Equation.DSMT4">
                  <p:embed/>
                </p:oleObj>
              </mc:Choice>
              <mc:Fallback>
                <p:oleObj name="Equation" r:id="rId8" imgW="3568680" imgH="304560" progId="Equation.DSMT4">
                  <p:embed/>
                  <p:pic>
                    <p:nvPicPr>
                      <p:cNvPr id="0" name="Picture 16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3867" y="2622084"/>
                        <a:ext cx="3586163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044557"/>
              </p:ext>
            </p:extLst>
          </p:nvPr>
        </p:nvGraphicFramePr>
        <p:xfrm>
          <a:off x="1250731" y="2622084"/>
          <a:ext cx="2565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50600" imgH="301680" progId="Equation.DSMT4">
                  <p:embed/>
                </p:oleObj>
              </mc:Choice>
              <mc:Fallback>
                <p:oleObj name="Equation" r:id="rId10" imgW="2550600" imgH="301680" progId="Equation.DSMT4">
                  <p:embed/>
                  <p:pic>
                    <p:nvPicPr>
                      <p:cNvPr id="0" name="Picture 16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0731" y="2622084"/>
                        <a:ext cx="25654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</p:spPr>
        <p:txBody>
          <a:bodyPr/>
          <a:lstStyle/>
          <a:p>
            <a:pPr marL="514350" indent="-514350">
              <a:buFont typeface="+mj-lt"/>
              <a:buAutoNum type="alphaLcPeriod" startAt="4"/>
            </a:pPr>
            <a:r>
              <a:rPr lang="en-US" dirty="0"/>
              <a:t> </a:t>
            </a:r>
          </a:p>
          <a:p>
            <a:pPr marL="514350" indent="-514350">
              <a:buFont typeface="+mj-lt"/>
              <a:buAutoNum type="alphaLcPeriod" startAt="4"/>
            </a:pPr>
            <a:endParaRPr lang="en-US" dirty="0"/>
          </a:p>
          <a:p>
            <a:pPr marL="514350" indent="-514350">
              <a:buFont typeface="+mj-lt"/>
              <a:buAutoNum type="alphaLcPeriod" startAt="4"/>
            </a:pPr>
            <a:endParaRPr lang="en-US" dirty="0"/>
          </a:p>
          <a:p>
            <a:pPr marL="514350" indent="-514350">
              <a:buFont typeface="+mj-lt"/>
              <a:buAutoNum type="alphaLcPeriod" startAt="4"/>
            </a:pPr>
            <a:endParaRPr lang="en-US" dirty="0"/>
          </a:p>
          <a:p>
            <a:pPr marL="514350" indent="-514350">
              <a:buFont typeface="+mj-lt"/>
              <a:buAutoNum type="alphaLcPeriod" startAt="4"/>
            </a:pPr>
            <a:endParaRPr lang="en-US" dirty="0"/>
          </a:p>
          <a:p>
            <a:pPr marL="514350" indent="-514350">
              <a:buFont typeface="+mj-lt"/>
              <a:buAutoNum type="alphaLcPeriod" startAt="4"/>
            </a:pPr>
            <a:endParaRPr lang="en-US" dirty="0"/>
          </a:p>
          <a:p>
            <a:pPr marL="514350" indent="-514350">
              <a:buFont typeface="+mj-lt"/>
              <a:buAutoNum type="alphaLcPeriod" startAt="4"/>
            </a:pPr>
            <a:r>
              <a:rPr lang="en-US" dirty="0"/>
              <a:t> </a:t>
            </a:r>
          </a:p>
        </p:txBody>
      </p:sp>
      <p:graphicFrame>
        <p:nvGraphicFramePr>
          <p:cNvPr id="37526" name="Object 16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0824485"/>
              </p:ext>
            </p:extLst>
          </p:nvPr>
        </p:nvGraphicFramePr>
        <p:xfrm>
          <a:off x="4686300" y="3793004"/>
          <a:ext cx="2109788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095200" imgH="241200" progId="Equation.DSMT4">
                  <p:embed/>
                </p:oleObj>
              </mc:Choice>
              <mc:Fallback>
                <p:oleObj name="Equation" r:id="rId12" imgW="2095200" imgH="241200" progId="Equation.DSMT4">
                  <p:embed/>
                  <p:pic>
                    <p:nvPicPr>
                      <p:cNvPr id="0" name="Picture 16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300" y="3793004"/>
                        <a:ext cx="2109788" cy="25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527" name="Object 16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530742"/>
              </p:ext>
            </p:extLst>
          </p:nvPr>
        </p:nvGraphicFramePr>
        <p:xfrm>
          <a:off x="4711469" y="3277386"/>
          <a:ext cx="2197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197080" imgH="279360" progId="Equation.DSMT4">
                  <p:embed/>
                </p:oleObj>
              </mc:Choice>
              <mc:Fallback>
                <p:oleObj name="Equation" r:id="rId14" imgW="2197080" imgH="279360" progId="Equation.DSMT4">
                  <p:embed/>
                  <p:pic>
                    <p:nvPicPr>
                      <p:cNvPr id="0" name="Picture 16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1469" y="3277386"/>
                        <a:ext cx="2197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528" name="Object 1688"/>
          <p:cNvGraphicFramePr>
            <a:graphicFrameLocks noChangeAspect="1"/>
          </p:cNvGraphicFramePr>
          <p:nvPr/>
        </p:nvGraphicFramePr>
        <p:xfrm>
          <a:off x="1270233" y="3843789"/>
          <a:ext cx="1358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43880" imgH="264960" progId="Equation.DSMT4">
                  <p:embed/>
                </p:oleObj>
              </mc:Choice>
              <mc:Fallback>
                <p:oleObj name="Equation" r:id="rId16" imgW="1343880" imgH="264960" progId="Equation.DSMT4">
                  <p:embed/>
                  <p:pic>
                    <p:nvPicPr>
                      <p:cNvPr id="0" name="Picture 16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0233" y="3843789"/>
                        <a:ext cx="13589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529" name="Object 1689"/>
          <p:cNvGraphicFramePr>
            <a:graphicFrameLocks noChangeAspect="1"/>
          </p:cNvGraphicFramePr>
          <p:nvPr/>
        </p:nvGraphicFramePr>
        <p:xfrm>
          <a:off x="1270233" y="3145289"/>
          <a:ext cx="3162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153960" imgH="594000" progId="Equation.DSMT4">
                  <p:embed/>
                </p:oleObj>
              </mc:Choice>
              <mc:Fallback>
                <p:oleObj name="Equation" r:id="rId18" imgW="3153960" imgH="594000" progId="Equation.DSMT4">
                  <p:embed/>
                  <p:pic>
                    <p:nvPicPr>
                      <p:cNvPr id="0" name="Picture 16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0233" y="3145289"/>
                        <a:ext cx="31623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783774"/>
              </p:ext>
            </p:extLst>
          </p:nvPr>
        </p:nvGraphicFramePr>
        <p:xfrm>
          <a:off x="930259" y="4387458"/>
          <a:ext cx="19288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17360" imgH="406080" progId="Equation.DSMT4">
                  <p:embed/>
                </p:oleObj>
              </mc:Choice>
              <mc:Fallback>
                <p:oleObj name="Equation" r:id="rId20" imgW="1917360" imgH="406080" progId="Equation.DSMT4">
                  <p:embed/>
                  <p:pic>
                    <p:nvPicPr>
                      <p:cNvPr id="0" name="Picture 16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0259" y="4387458"/>
                        <a:ext cx="1928813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838200" y="4887000"/>
            <a:ext cx="7696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This expression is already simplified since it has no like terms.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>
                <a:solidFill>
                  <a:schemeClr val="accent1"/>
                </a:solidFill>
              </a:rPr>
              <a:t>Example 2: Combining Like Terms (cont.)</a:t>
            </a:r>
          </a:p>
        </p:txBody>
      </p:sp>
      <p:sp>
        <p:nvSpPr>
          <p:cNvPr id="6149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Font typeface="Courier New" pitchFamily="49" charset="0"/>
              <a:buNone/>
            </a:pP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>
              <a:buFont typeface="Courier New" pitchFamily="49" charset="0"/>
              <a:buNone/>
            </a:pPr>
            <a:endParaRPr lang="en-US" dirty="0">
              <a:solidFill>
                <a:schemeClr val="tx1"/>
              </a:solidFill>
            </a:endParaRPr>
          </a:p>
          <a:p>
            <a:pPr>
              <a:buFont typeface="Courier New" pitchFamily="49" charset="0"/>
              <a:buNone/>
            </a:pPr>
            <a:endParaRPr lang="en-US" dirty="0"/>
          </a:p>
          <a:p>
            <a:pPr>
              <a:buFont typeface="Courier New" pitchFamily="49" charset="0"/>
              <a:buNone/>
            </a:pPr>
            <a:endParaRPr lang="en-US" sz="2400" dirty="0"/>
          </a:p>
        </p:txBody>
      </p:sp>
      <p:sp>
        <p:nvSpPr>
          <p:cNvPr id="20" name="Rectangle 3"/>
          <p:cNvSpPr txBox="1">
            <a:spLocks/>
          </p:cNvSpPr>
          <p:nvPr/>
        </p:nvSpPr>
        <p:spPr>
          <a:xfrm>
            <a:off x="381000" y="1210811"/>
            <a:ext cx="8229600" cy="138499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0" i="0" kern="1200" baseline="0">
                <a:solidFill>
                  <a:srgbClr val="36609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9750" indent="-539750">
              <a:buFont typeface="+mj-lt"/>
              <a:buAutoNum type="alphaLcPeriod" startAt="6"/>
            </a:pPr>
            <a:r>
              <a:rPr lang="en-US" dirty="0"/>
              <a:t>A fraction bar represents division and is a grouping symbol, similar to parentheses. So, combine like terms in the numerator first. 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35323" name="Object 1531"/>
          <p:cNvGraphicFramePr>
            <a:graphicFrameLocks noChangeAspect="1"/>
          </p:cNvGraphicFramePr>
          <p:nvPr/>
        </p:nvGraphicFramePr>
        <p:xfrm>
          <a:off x="1231900" y="2870200"/>
          <a:ext cx="1663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54560" imgH="886680" progId="Equation.DSMT4">
                  <p:embed/>
                </p:oleObj>
              </mc:Choice>
              <mc:Fallback>
                <p:oleObj name="Equation" r:id="rId2" imgW="1654560" imgH="886680" progId="Equation.DSMT4">
                  <p:embed/>
                  <p:pic>
                    <p:nvPicPr>
                      <p:cNvPr id="0" name="Picture 15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2870200"/>
                        <a:ext cx="16637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324" name="Object 1532"/>
          <p:cNvGraphicFramePr>
            <a:graphicFrameLocks noChangeAspect="1"/>
          </p:cNvGraphicFramePr>
          <p:nvPr/>
        </p:nvGraphicFramePr>
        <p:xfrm>
          <a:off x="2971800" y="2908300"/>
          <a:ext cx="1409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09700" imgH="838200" progId="Equation.DSMT4">
                  <p:embed/>
                </p:oleObj>
              </mc:Choice>
              <mc:Fallback>
                <p:oleObj name="Equation" r:id="rId4" imgW="1409700" imgH="838200" progId="Equation.DSMT4">
                  <p:embed/>
                  <p:pic>
                    <p:nvPicPr>
                      <p:cNvPr id="0" name="Picture 15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908300"/>
                        <a:ext cx="1409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325" name="Object 1533"/>
          <p:cNvGraphicFramePr>
            <a:graphicFrameLocks noChangeAspect="1"/>
          </p:cNvGraphicFramePr>
          <p:nvPr/>
        </p:nvGraphicFramePr>
        <p:xfrm>
          <a:off x="2933700" y="3784600"/>
          <a:ext cx="1612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99840" imgH="886680" progId="Equation.DSMT4">
                  <p:embed/>
                </p:oleObj>
              </mc:Choice>
              <mc:Fallback>
                <p:oleObj name="Equation" r:id="rId6" imgW="1599840" imgH="886680" progId="Equation.DSMT4">
                  <p:embed/>
                  <p:pic>
                    <p:nvPicPr>
                      <p:cNvPr id="0" name="Picture 15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700" y="3784600"/>
                        <a:ext cx="16129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326" name="Object 15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095701"/>
              </p:ext>
            </p:extLst>
          </p:nvPr>
        </p:nvGraphicFramePr>
        <p:xfrm>
          <a:off x="2971800" y="4800600"/>
          <a:ext cx="1320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20227" imgH="291973" progId="Equation.DSMT4">
                  <p:embed/>
                </p:oleObj>
              </mc:Choice>
              <mc:Fallback>
                <p:oleObj name="Equation" r:id="rId8" imgW="1320227" imgH="291973" progId="Equation.DSMT4">
                  <p:embed/>
                  <p:pic>
                    <p:nvPicPr>
                      <p:cNvPr id="0" name="Picture 15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4800600"/>
                        <a:ext cx="13208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327" name="Object 15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1098032"/>
              </p:ext>
            </p:extLst>
          </p:nvPr>
        </p:nvGraphicFramePr>
        <p:xfrm>
          <a:off x="2957513" y="5275263"/>
          <a:ext cx="6762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60240" imgH="279360" progId="Equation.DSMT4">
                  <p:embed/>
                </p:oleObj>
              </mc:Choice>
              <mc:Fallback>
                <p:oleObj name="Equation" r:id="rId10" imgW="660240" imgH="279360" progId="Equation.DSMT4">
                  <p:embed/>
                  <p:pic>
                    <p:nvPicPr>
                      <p:cNvPr id="0" name="Picture 15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7513" y="5275263"/>
                        <a:ext cx="676275" cy="29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328" name="Object 1536"/>
          <p:cNvGraphicFramePr>
            <a:graphicFrameLocks noChangeAspect="1"/>
          </p:cNvGraphicFramePr>
          <p:nvPr/>
        </p:nvGraphicFramePr>
        <p:xfrm>
          <a:off x="5651500" y="4826000"/>
          <a:ext cx="2120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20900" imgH="241300" progId="Equation.DSMT4">
                  <p:embed/>
                </p:oleObj>
              </mc:Choice>
              <mc:Fallback>
                <p:oleObj name="Equation" r:id="rId12" imgW="2120900" imgH="241300" progId="Equation.DSMT4">
                  <p:embed/>
                  <p:pic>
                    <p:nvPicPr>
                      <p:cNvPr id="0" name="Picture 15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4826000"/>
                        <a:ext cx="21209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329" name="Object 1537"/>
          <p:cNvGraphicFramePr>
            <a:graphicFrameLocks noChangeAspect="1"/>
          </p:cNvGraphicFramePr>
          <p:nvPr/>
        </p:nvGraphicFramePr>
        <p:xfrm>
          <a:off x="5651500" y="5295900"/>
          <a:ext cx="20955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095500" imgH="241300" progId="Equation.DSMT4">
                  <p:embed/>
                </p:oleObj>
              </mc:Choice>
              <mc:Fallback>
                <p:oleObj name="Equation" r:id="rId14" imgW="2095500" imgH="241300" progId="Equation.DSMT4">
                  <p:embed/>
                  <p:pic>
                    <p:nvPicPr>
                      <p:cNvPr id="0" name="Picture 15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5295900"/>
                        <a:ext cx="20955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Procedure: Evaluating an Algebraic Expression</a:t>
            </a:r>
          </a:p>
        </p:txBody>
      </p:sp>
      <p:sp>
        <p:nvSpPr>
          <p:cNvPr id="15363" name="TextBox 3"/>
          <p:cNvSpPr>
            <a:spLocks noGrp="1" noChangeArrowheads="1"/>
          </p:cNvSpPr>
          <p:nvPr>
            <p:ph idx="1"/>
          </p:nvPr>
        </p:nvSpPr>
        <p:spPr>
          <a:xfrm>
            <a:off x="457200" y="1280160"/>
            <a:ext cx="8229600" cy="4053840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0000"/>
            </a:solidFill>
          </a:ln>
        </p:spPr>
        <p:txBody>
          <a:bodyPr/>
          <a:lstStyle/>
          <a:p>
            <a:pPr marL="533400" indent="-533400">
              <a:buFont typeface="+mj-lt"/>
              <a:buAutoNum type="arabicPeriod"/>
            </a:pPr>
            <a:r>
              <a:rPr lang="en-US" i="0" dirty="0">
                <a:solidFill>
                  <a:srgbClr val="000000"/>
                </a:solidFill>
              </a:rPr>
              <a:t>Combine like terms, if possible.</a:t>
            </a:r>
            <a:endParaRPr lang="en-US" i="0" baseline="30000" dirty="0">
              <a:solidFill>
                <a:srgbClr val="000000"/>
              </a:solidFill>
            </a:endParaRPr>
          </a:p>
          <a:p>
            <a:pPr marL="533400" indent="-533400">
              <a:buFont typeface="+mj-lt"/>
              <a:buAutoNum type="arabicPeriod"/>
            </a:pPr>
            <a:r>
              <a:rPr lang="en-US" i="0" dirty="0">
                <a:solidFill>
                  <a:srgbClr val="000000"/>
                </a:solidFill>
              </a:rPr>
              <a:t>Substitute the values given for any variables.</a:t>
            </a:r>
          </a:p>
          <a:p>
            <a:pPr marL="533400" indent="-533400">
              <a:buFont typeface="Courier New" pitchFamily="49" charset="0"/>
              <a:buAutoNum type="arabicPeriod" startAt="3"/>
            </a:pPr>
            <a:r>
              <a:rPr lang="en-US" i="0" dirty="0">
                <a:solidFill>
                  <a:srgbClr val="000000"/>
                </a:solidFill>
              </a:rPr>
              <a:t>Follow the rules for order of operations.</a:t>
            </a:r>
            <a:r>
              <a:rPr lang="en-US" dirty="0">
                <a:solidFill>
                  <a:srgbClr val="000000"/>
                </a:solidFill>
              </a:rPr>
              <a:t> </a:t>
            </a:r>
          </a:p>
          <a:p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b="1" dirty="0">
                <a:solidFill>
                  <a:srgbClr val="000000"/>
                </a:solidFill>
              </a:rPr>
              <a:t>Note</a:t>
            </a:r>
            <a:r>
              <a:rPr lang="en-US" dirty="0">
                <a:solidFill>
                  <a:srgbClr val="000000"/>
                </a:solidFill>
              </a:rPr>
              <a:t>: Terms separated by + and − signs may be evaluated at the same time. Then the value of the expression can be found by adding and subtracting from left to right.)</a:t>
            </a:r>
            <a:endParaRPr lang="en-US" i="0" dirty="0">
              <a:solidFill>
                <a:srgbClr val="000000"/>
              </a:solidFill>
            </a:endParaRPr>
          </a:p>
          <a:p>
            <a:pPr marL="533400" indent="-533400" algn="just">
              <a:buFont typeface="Courier New" pitchFamily="49" charset="0"/>
              <a:buNone/>
            </a:pP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7C35045E9A749BE72BEEA1A150D0C" ma:contentTypeVersion="12" ma:contentTypeDescription="Create a new document." ma:contentTypeScope="" ma:versionID="633a2773a9f76dfd71188a0563b3e502">
  <xsd:schema xmlns:xsd="http://www.w3.org/2001/XMLSchema" xmlns:xs="http://www.w3.org/2001/XMLSchema" xmlns:p="http://schemas.microsoft.com/office/2006/metadata/properties" xmlns:ns2="06d9c582-05c2-476b-83d2-72ab8b1380b2" xmlns:ns3="fdab59f7-c3a7-48e5-acd8-618ce834776e" targetNamespace="http://schemas.microsoft.com/office/2006/metadata/properties" ma:root="true" ma:fieldsID="923767ee85a3fd3d8ff712a3e992742a" ns2:_="" ns3:_="">
    <xsd:import namespace="06d9c582-05c2-476b-83d2-72ab8b1380b2"/>
    <xsd:import namespace="fdab59f7-c3a7-48e5-acd8-618ce83477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9c582-05c2-476b-83d2-72ab8b1380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d033b2a-f064-4877-9db0-61a81d7103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b59f7-c3a7-48e5-acd8-618ce834776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5c102bf4-6fae-482a-8201-639cb6b5c521}" ma:internalName="TaxCatchAll" ma:showField="CatchAllData" ma:web="fdab59f7-c3a7-48e5-acd8-618ce83477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ab59f7-c3a7-48e5-acd8-618ce834776e" xsi:nil="true"/>
    <lcf76f155ced4ddcb4097134ff3c332f xmlns="06d9c582-05c2-476b-83d2-72ab8b1380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973CA31-2EB6-4B31-B859-7610FD27E37F}"/>
</file>

<file path=customXml/itemProps2.xml><?xml version="1.0" encoding="utf-8"?>
<ds:datastoreItem xmlns:ds="http://schemas.openxmlformats.org/officeDocument/2006/customXml" ds:itemID="{FABEB1E1-35D1-47E7-BEA4-B312413D40B3}"/>
</file>

<file path=customXml/itemProps3.xml><?xml version="1.0" encoding="utf-8"?>
<ds:datastoreItem xmlns:ds="http://schemas.openxmlformats.org/officeDocument/2006/customXml" ds:itemID="{B66ECDB5-6BDF-47EF-890F-B51CC9CD4DC7}"/>
</file>

<file path=docProps/app.xml><?xml version="1.0" encoding="utf-8"?>
<Properties xmlns="http://schemas.openxmlformats.org/officeDocument/2006/extended-properties" xmlns:vt="http://schemas.openxmlformats.org/officeDocument/2006/docPropsVTypes">
  <TotalTime>1016</TotalTime>
  <Words>473</Words>
  <Application>Microsoft Office PowerPoint</Application>
  <PresentationFormat>On-screen Show (4:3)</PresentationFormat>
  <Paragraphs>89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Courier New</vt:lpstr>
      <vt:lpstr>Symbol</vt:lpstr>
      <vt:lpstr>Office Theme</vt:lpstr>
      <vt:lpstr>Equation</vt:lpstr>
      <vt:lpstr>Section 3.7</vt:lpstr>
      <vt:lpstr>Definition: Like Terms</vt:lpstr>
      <vt:lpstr>Example 1: Identifying Like Terms</vt:lpstr>
      <vt:lpstr>Definition: Combining Like Terms</vt:lpstr>
      <vt:lpstr>Example 2: Combining Like Terms </vt:lpstr>
      <vt:lpstr>Example 2: Combining Like Terms (cont.)</vt:lpstr>
      <vt:lpstr>Example 2: Combining Like Terms (cont.)</vt:lpstr>
      <vt:lpstr>Example 2: Combining Like Terms (cont.)</vt:lpstr>
      <vt:lpstr>Procedure: Evaluating an Algebraic Expression</vt:lpstr>
      <vt:lpstr>Example 3: Evaluating Algebraic Expressions</vt:lpstr>
      <vt:lpstr>Example 4: Simplifying and Evaluating Algebraic Expressions </vt:lpstr>
      <vt:lpstr>Example 4: Simplifying and Evaluating Algebraic Expressions (cont.)</vt:lpstr>
      <vt:lpstr>Example 5: Simplifying and Evaluating Algebraic Expressions </vt:lpstr>
      <vt:lpstr>Example 6: Simplifying and Evaluating Algebraic Expressions </vt:lpstr>
      <vt:lpstr>Completion Example 7: Simplifying and Evaluating Expressions</vt:lpstr>
      <vt:lpstr>Completion Example 7: Simplifying and Evaluating Expressions (cont.)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Algebra, 7th Edition</dc:title>
  <dc:creator>Hawkes Learning</dc:creator>
  <cp:lastModifiedBy>Rebecca Johnson</cp:lastModifiedBy>
  <cp:revision>218</cp:revision>
  <dcterms:created xsi:type="dcterms:W3CDTF">2013-04-26T14:43:13Z</dcterms:created>
  <dcterms:modified xsi:type="dcterms:W3CDTF">2024-08-12T15:35:40Z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0x010100B327C35045E9A749BE72BEEA1A150D0C</vt:lpwstr>
  </property>
  <property fmtid="{D5CDD505-2E9C-101B-9397-08002B2CF9AE}" pid="3" name="Order">
    <vt:r8>100</vt:r8>
  </property>
</Properties>
</file>