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60" r:id="rId5"/>
    <p:sldId id="271" r:id="rId6"/>
    <p:sldId id="262" r:id="rId7"/>
    <p:sldId id="263" r:id="rId8"/>
    <p:sldId id="272" r:id="rId9"/>
    <p:sldId id="273" r:id="rId10"/>
    <p:sldId id="274" r:id="rId11"/>
    <p:sldId id="275" r:id="rId12"/>
    <p:sldId id="267" r:id="rId13"/>
    <p:sldId id="278" r:id="rId14"/>
    <p:sldId id="269" r:id="rId15"/>
    <p:sldId id="270" r:id="rId16"/>
    <p:sldId id="276" r:id="rId17"/>
    <p:sldId id="277" r:id="rId18"/>
  </p:sldIdLst>
  <p:sldSz cx="9144000" cy="6858000" type="screen4x3"/>
  <p:notesSz cx="6858000" cy="9144000"/>
  <p:embeddedFontLst>
    <p:embeddedFont>
      <p:font typeface="Cambria Math" panose="02040503050406030204" pitchFamily="18" charset="0"/>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9/24/2024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9/24/2024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0.png"/><Relationship Id="rId1" Type="http://schemas.openxmlformats.org/officeDocument/2006/relationships/slideLayout" Target="../slideLayouts/slideLayout3.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Measures of Dispersion and Percentiles</a:t>
            </a:r>
          </a:p>
        </p:txBody>
      </p:sp>
      <p:sp>
        <p:nvSpPr>
          <p:cNvPr id="3" name="Title 2"/>
          <p:cNvSpPr>
            <a:spLocks noGrp="1"/>
          </p:cNvSpPr>
          <p:nvPr>
            <p:ph type="title"/>
          </p:nvPr>
        </p:nvSpPr>
        <p:spPr/>
        <p:txBody>
          <a:bodyPr/>
          <a:lstStyle/>
          <a:p>
            <a:r>
              <a:rPr dirty="0"/>
              <a:t>Section </a:t>
            </a:r>
            <a:r>
              <a:rPr lang="en-US" dirty="0"/>
              <a:t>2</a:t>
            </a:r>
            <a:r>
              <a:rPr dirty="0"/>
              <a:t>.4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Standard Deviation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𝑠</m:t>
                      </m:r>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f>
                            <m:fPr>
                              <m:ctrlPr>
                                <a:rPr lang="en-US" b="0" i="1" smtClean="0">
                                  <a:latin typeface="Cambria Math" panose="02040503050406030204" pitchFamily="18" charset="0"/>
                                </a:rPr>
                              </m:ctrlPr>
                            </m:fPr>
                            <m:num>
                              <m:r>
                                <a:rPr lang="en-US" b="0" i="1" smtClean="0">
                                  <a:latin typeface="Cambria Math" panose="02040503050406030204" pitchFamily="18" charset="0"/>
                                </a:rPr>
                                <m:t>245</m:t>
                              </m:r>
                              <m:r>
                                <a:rPr lang="en-US" b="0" i="1" smtClean="0">
                                  <a:latin typeface="Cambria Math" panose="02040503050406030204" pitchFamily="18" charset="0"/>
                                </a:rPr>
                                <m:t>.</m:t>
                              </m:r>
                              <m:r>
                                <a:rPr lang="en-US" b="0" i="1" smtClean="0">
                                  <a:latin typeface="Cambria Math" panose="02040503050406030204" pitchFamily="18" charset="0"/>
                                </a:rPr>
                                <m:t>6</m:t>
                              </m:r>
                            </m:num>
                            <m:den>
                              <m:r>
                                <a:rPr lang="en-US" b="0" i="1" smtClean="0">
                                  <a:latin typeface="Cambria Math" panose="02040503050406030204" pitchFamily="18" charset="0"/>
                                </a:rPr>
                                <m:t>10</m:t>
                              </m:r>
                              <m:r>
                                <a:rPr lang="en-US" b="0" i="1" smtClean="0">
                                  <a:latin typeface="Cambria Math" panose="02040503050406030204" pitchFamily="18" charset="0"/>
                                </a:rPr>
                                <m:t>−</m:t>
                              </m:r>
                              <m:r>
                                <a:rPr lang="en-US" b="0" i="1" smtClean="0">
                                  <a:latin typeface="Cambria Math" panose="02040503050406030204" pitchFamily="18" charset="0"/>
                                </a:rPr>
                                <m:t>1</m:t>
                              </m:r>
                            </m:den>
                          </m:f>
                        </m:e>
                      </m:rad>
                    </m:oMath>
                  </m:oMathPara>
                </a14:m>
                <a:endParaRPr lang="en-US" dirty="0"/>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𝑠</m:t>
                      </m:r>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27</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288889</m:t>
                          </m:r>
                        </m:e>
                      </m:rad>
                    </m:oMath>
                  </m:oMathPara>
                </a14:m>
                <a:endParaRPr lang="en-US" dirty="0"/>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𝑠</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22</m:t>
                      </m:r>
                    </m:oMath>
                  </m:oMathPara>
                </a14:m>
                <a:endParaRPr lang="en-US" dirty="0"/>
              </a:p>
              <a:p>
                <a:r>
                  <a:rPr lang="en-US" dirty="0"/>
                  <a:t>The sample standard deviation is approximately 5.22 points. As you can see, many of the points scored per game by this center fall within one standard deviation of the mean. That is, the points fall within the range from </a:t>
                </a:r>
                <a14:m>
                  <m:oMath xmlns:m="http://schemas.openxmlformats.org/officeDocument/2006/math">
                    <m:r>
                      <a:rPr lang="en-US" i="1" dirty="0" smtClean="0">
                        <a:latin typeface="Cambria Math" panose="02040503050406030204" pitchFamily="18" charset="0"/>
                      </a:rPr>
                      <m:t>16</m:t>
                    </m:r>
                    <m:r>
                      <a:rPr lang="en-US" i="1" dirty="0" smtClean="0">
                        <a:latin typeface="Cambria Math" panose="02040503050406030204" pitchFamily="18" charset="0"/>
                      </a:rPr>
                      <m:t>.</m:t>
                    </m:r>
                    <m:r>
                      <a:rPr lang="en-US" i="1" dirty="0" smtClean="0">
                        <a:latin typeface="Cambria Math" panose="02040503050406030204" pitchFamily="18" charset="0"/>
                      </a:rPr>
                      <m:t>2</m:t>
                    </m:r>
                    <m:r>
                      <a:rPr lang="en-US" i="1" dirty="0" smtClean="0">
                        <a:latin typeface="Cambria Math" panose="02040503050406030204" pitchFamily="18" charset="0"/>
                      </a:rPr>
                      <m:t>–</m:t>
                    </m:r>
                    <m:r>
                      <a:rPr lang="en-US" i="1" dirty="0" smtClean="0">
                        <a:latin typeface="Cambria Math" panose="02040503050406030204" pitchFamily="18" charset="0"/>
                      </a:rPr>
                      <m:t>5</m:t>
                    </m:r>
                    <m:r>
                      <a:rPr lang="en-US" i="1" dirty="0" smtClean="0">
                        <a:latin typeface="Cambria Math" panose="02040503050406030204" pitchFamily="18" charset="0"/>
                      </a:rPr>
                      <m:t>.</m:t>
                    </m:r>
                    <m:r>
                      <a:rPr lang="en-US" i="1" dirty="0" smtClean="0">
                        <a:latin typeface="Cambria Math" panose="02040503050406030204" pitchFamily="18" charset="0"/>
                      </a:rPr>
                      <m:t>22</m:t>
                    </m:r>
                    <m:r>
                      <a:rPr lang="en-US" i="1" dirty="0" smtClean="0">
                        <a:latin typeface="Cambria Math" panose="02040503050406030204" pitchFamily="18" charset="0"/>
                      </a:rPr>
                      <m:t>=</m:t>
                    </m:r>
                    <m:r>
                      <a:rPr lang="en-US" i="1" dirty="0" smtClean="0">
                        <a:latin typeface="Cambria Math" panose="02040503050406030204" pitchFamily="18" charset="0"/>
                      </a:rPr>
                      <m:t>10</m:t>
                    </m:r>
                    <m:r>
                      <a:rPr lang="en-US" i="1" dirty="0" smtClean="0">
                        <a:latin typeface="Cambria Math" panose="02040503050406030204" pitchFamily="18" charset="0"/>
                      </a:rPr>
                      <m:t>.</m:t>
                    </m:r>
                    <m:r>
                      <a:rPr lang="en-US" i="1" dirty="0" smtClean="0">
                        <a:latin typeface="Cambria Math" panose="02040503050406030204" pitchFamily="18" charset="0"/>
                      </a:rPr>
                      <m:t>98</m:t>
                    </m:r>
                  </m:oMath>
                </a14:m>
                <a:r>
                  <a:rPr lang="en-US" dirty="0"/>
                  <a:t> to </a:t>
                </a:r>
                <a14:m>
                  <m:oMath xmlns:m="http://schemas.openxmlformats.org/officeDocument/2006/math">
                    <m:r>
                      <a:rPr lang="en-US" i="1" dirty="0" smtClean="0">
                        <a:latin typeface="Cambria Math" panose="02040503050406030204" pitchFamily="18" charset="0"/>
                      </a:rPr>
                      <m:t>16</m:t>
                    </m:r>
                    <m:r>
                      <a:rPr lang="en-US" i="1" dirty="0" smtClean="0">
                        <a:latin typeface="Cambria Math" panose="02040503050406030204" pitchFamily="18" charset="0"/>
                      </a:rPr>
                      <m:t>.</m:t>
                    </m:r>
                    <m:r>
                      <a:rPr lang="en-US" i="1" dirty="0" smtClean="0">
                        <a:latin typeface="Cambria Math" panose="02040503050406030204" pitchFamily="18" charset="0"/>
                      </a:rPr>
                      <m:t>2</m:t>
                    </m:r>
                    <m:r>
                      <a:rPr lang="en-US" i="1" dirty="0" smtClean="0">
                        <a:latin typeface="Cambria Math" panose="02040503050406030204" pitchFamily="18" charset="0"/>
                      </a:rPr>
                      <m:t>+</m:t>
                    </m:r>
                    <m:r>
                      <a:rPr lang="en-US" i="1" dirty="0" smtClean="0">
                        <a:latin typeface="Cambria Math" panose="02040503050406030204" pitchFamily="18" charset="0"/>
                      </a:rPr>
                      <m:t>5</m:t>
                    </m:r>
                    <m:r>
                      <a:rPr lang="en-US" i="1" dirty="0" smtClean="0">
                        <a:latin typeface="Cambria Math" panose="02040503050406030204" pitchFamily="18" charset="0"/>
                      </a:rPr>
                      <m:t>.</m:t>
                    </m:r>
                    <m:r>
                      <a:rPr lang="en-US" i="1" dirty="0" smtClean="0">
                        <a:latin typeface="Cambria Math" panose="02040503050406030204" pitchFamily="18" charset="0"/>
                      </a:rPr>
                      <m:t>22</m:t>
                    </m:r>
                    <m:r>
                      <a:rPr lang="en-US" i="1" dirty="0" smtClean="0">
                        <a:latin typeface="Cambria Math" panose="02040503050406030204" pitchFamily="18" charset="0"/>
                      </a:rPr>
                      <m:t>=</m:t>
                    </m:r>
                    <m:r>
                      <a:rPr lang="en-US" i="1" dirty="0" smtClean="0">
                        <a:latin typeface="Cambria Math" panose="02040503050406030204" pitchFamily="18" charset="0"/>
                      </a:rPr>
                      <m:t>21</m:t>
                    </m:r>
                    <m:r>
                      <a:rPr lang="en-US" i="1" dirty="0" smtClean="0">
                        <a:latin typeface="Cambria Math" panose="02040503050406030204" pitchFamily="18" charset="0"/>
                      </a:rPr>
                      <m:t>.</m:t>
                    </m:r>
                    <m:r>
                      <a:rPr lang="en-US" i="1" dirty="0" smtClean="0">
                        <a:latin typeface="Cambria Math" panose="02040503050406030204" pitchFamily="18" charset="0"/>
                      </a:rPr>
                      <m:t>42</m:t>
                    </m:r>
                  </m:oMath>
                </a14:m>
                <a:r>
                  <a:rPr lang="en-US"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Tree>
    <p:extLst>
      <p:ext uri="{BB962C8B-B14F-4D97-AF65-F5344CB8AC3E}">
        <p14:creationId xmlns:p14="http://schemas.microsoft.com/office/powerpoint/2010/main" val="1319639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43000"/>
                <a:ext cx="8229600" cy="1384995"/>
              </a:xfrm>
            </p:spPr>
            <p:txBody>
              <a:bodyPr>
                <a:spAutoFit/>
              </a:bodyPr>
              <a:lstStyle/>
              <a:p>
                <a:r>
                  <a:rPr lang="en-US" sz="2800" dirty="0"/>
                  <a:t>In the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m:t>
                    </m:r>
                    <m:bar>
                      <m:barPr>
                        <m:pos m:val="top"/>
                        <m:ctrlPr>
                          <a:rPr lang="en-US" sz="2800" b="0" i="1" smtClean="0">
                            <a:latin typeface="Cambria Math" panose="02040503050406030204" pitchFamily="18" charset="0"/>
                          </a:rPr>
                        </m:ctrlPr>
                      </m:barPr>
                      <m:e>
                        <m:r>
                          <a:rPr lang="en-US" sz="2800" b="0" i="1" smtClean="0">
                            <a:latin typeface="Cambria Math" panose="02040503050406030204" pitchFamily="18" charset="0"/>
                          </a:rPr>
                          <m:t>𝑥</m:t>
                        </m:r>
                      </m:e>
                    </m:bar>
                  </m:oMath>
                </a14:m>
                <a:r>
                  <a:rPr lang="en-US" sz="2800" dirty="0"/>
                  <a:t> column, we are calculating how far each data value is from the mean. If the data value is less than the mean, then </a:t>
                </a:r>
                <a14:m>
                  <m:oMath xmlns:m="http://schemas.openxmlformats.org/officeDocument/2006/math">
                    <m:r>
                      <a:rPr lang="en-US" i="1">
                        <a:latin typeface="Cambria Math" panose="02040503050406030204" pitchFamily="18" charset="0"/>
                      </a:rPr>
                      <m:t>𝑥</m:t>
                    </m:r>
                    <m:r>
                      <a:rPr lang="en-US" i="1">
                        <a:latin typeface="Cambria Math" panose="02040503050406030204" pitchFamily="18" charset="0"/>
                      </a:rPr>
                      <m:t>−</m:t>
                    </m:r>
                    <m:bar>
                      <m:barPr>
                        <m:pos m:val="top"/>
                        <m:ctrlPr>
                          <a:rPr lang="en-US" i="1">
                            <a:latin typeface="Cambria Math" panose="02040503050406030204" pitchFamily="18" charset="0"/>
                          </a:rPr>
                        </m:ctrlPr>
                      </m:barPr>
                      <m:e>
                        <m:r>
                          <a:rPr lang="en-US" i="1">
                            <a:latin typeface="Cambria Math" panose="02040503050406030204" pitchFamily="18" charset="0"/>
                          </a:rPr>
                          <m:t>𝑥</m:t>
                        </m:r>
                      </m:e>
                    </m:bar>
                  </m:oMath>
                </a14:m>
                <a:r>
                  <a:rPr lang="en-US" dirty="0"/>
                  <a:t> </a:t>
                </a:r>
                <a:r>
                  <a:rPr lang="en-US" sz="2800" dirty="0"/>
                  <a:t>is negative.</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43000"/>
                <a:ext cx="8229600" cy="1384995"/>
              </a:xfrm>
              <a:blipFill>
                <a:blip r:embed="rId2"/>
                <a:stretch>
                  <a:fillRect l="-1328" t="-3448" b="-9914"/>
                </a:stretch>
              </a:blipFill>
            </p:spPr>
            <p:txBody>
              <a:bodyPr/>
              <a:lstStyle/>
              <a:p>
                <a:r>
                  <a:rPr lang="en-IN">
                    <a:noFill/>
                  </a:rPr>
                  <a:t> </a:t>
                </a:r>
              </a:p>
            </p:txBody>
          </p:sp>
        </mc:Fallback>
      </mc:AlternateContent>
    </p:spTree>
    <p:extLst>
      <p:ext uri="{BB962C8B-B14F-4D97-AF65-F5344CB8AC3E}">
        <p14:creationId xmlns:p14="http://schemas.microsoft.com/office/powerpoint/2010/main" val="3641090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Using Percentiles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Melinda is applying to selective graduate schools that only accept applicants who score in the top </a:t>
                </a:r>
                <a14:m>
                  <m:oMath xmlns:m="http://schemas.openxmlformats.org/officeDocument/2006/math">
                    <m:r>
                      <a:rPr lang="en-US" i="1" dirty="0" smtClean="0">
                        <a:latin typeface="Cambria Math" panose="02040503050406030204" pitchFamily="18" charset="0"/>
                      </a:rPr>
                      <m:t>10%</m:t>
                    </m:r>
                  </m:oMath>
                </a14:m>
                <a:r>
                  <a:rPr lang="en-US" dirty="0"/>
                  <a:t> on the GRE. Melinda receives her GRE scores that indicate that she scored at the </a:t>
                </a:r>
                <a14:m>
                  <m:oMath xmlns:m="http://schemas.openxmlformats.org/officeDocument/2006/math">
                    <m:r>
                      <a:rPr lang="en-US" i="1" dirty="0" smtClean="0">
                        <a:latin typeface="Cambria Math" panose="02040503050406030204" pitchFamily="18" charset="0"/>
                      </a:rPr>
                      <m:t>95</m:t>
                    </m:r>
                    <m:r>
                      <m:rPr>
                        <m:sty m:val="p"/>
                      </m:rPr>
                      <a:rPr lang="en-US" i="0" baseline="30000" dirty="0" smtClean="0">
                        <a:latin typeface="Cambria Math" panose="02040503050406030204" pitchFamily="18" charset="0"/>
                      </a:rPr>
                      <m:t>th</m:t>
                    </m:r>
                  </m:oMath>
                </a14:m>
                <a:r>
                  <a:rPr lang="en-US" dirty="0"/>
                  <a:t> percentile. Does she meet the criteria for the graduate schools she is applying to</a:t>
                </a:r>
                <a:r>
                  <a:rPr sz="2800" dirty="0"/>
                  <a:t>?</a:t>
                </a:r>
                <a:endParaRPr lang="en-US" sz="2800" dirty="0"/>
              </a:p>
              <a:p>
                <a:pPr>
                  <a:defRPr sz="2800"/>
                </a:pPr>
                <a:r>
                  <a:rPr lang="en-IN" b="1" dirty="0"/>
                  <a:t>Solution</a:t>
                </a:r>
              </a:p>
              <a:p>
                <a:pPr>
                  <a:defRPr sz="2800"/>
                </a:pPr>
                <a:r>
                  <a:rPr lang="en-US" dirty="0"/>
                  <a:t>Since Melinda scored at the </a:t>
                </a:r>
                <a14:m>
                  <m:oMath xmlns:m="http://schemas.openxmlformats.org/officeDocument/2006/math">
                    <m:r>
                      <a:rPr lang="en-US" i="1" dirty="0" smtClean="0">
                        <a:latin typeface="Cambria Math" panose="02040503050406030204" pitchFamily="18" charset="0"/>
                      </a:rPr>
                      <m:t>95</m:t>
                    </m:r>
                  </m:oMath>
                </a14:m>
                <a:r>
                  <a:rPr lang="en-US" baseline="30000" dirty="0"/>
                  <a:t>th</a:t>
                </a:r>
                <a:r>
                  <a:rPr lang="en-US" dirty="0"/>
                  <a:t> percentile, </a:t>
                </a:r>
                <a14:m>
                  <m:oMath xmlns:m="http://schemas.openxmlformats.org/officeDocument/2006/math">
                    <m:r>
                      <a:rPr lang="en-US" i="1" dirty="0" smtClean="0">
                        <a:latin typeface="Cambria Math" panose="02040503050406030204" pitchFamily="18" charset="0"/>
                      </a:rPr>
                      <m:t>95%</m:t>
                    </m:r>
                  </m:oMath>
                </a14:m>
                <a:r>
                  <a:rPr lang="en-US" dirty="0"/>
                  <a:t> of the GRE scores were the same as or lower than Melinda’s score. Another way to think of this is that Melinda’s score was at least as good as </a:t>
                </a:r>
                <a14:m>
                  <m:oMath xmlns:m="http://schemas.openxmlformats.org/officeDocument/2006/math">
                    <m:r>
                      <a:rPr lang="en-US" i="1" dirty="0" smtClean="0">
                        <a:latin typeface="Cambria Math" panose="02040503050406030204" pitchFamily="18" charset="0"/>
                      </a:rPr>
                      <m:t>95%</m:t>
                    </m:r>
                  </m:oMath>
                </a14:m>
                <a:r>
                  <a:rPr lang="en-US" dirty="0"/>
                  <a:t> of the people taking the GRE.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22" b="-3313"/>
                </a:stretch>
              </a:blipFill>
            </p:spPr>
            <p:txBody>
              <a:bodyPr/>
              <a:lstStyle/>
              <a:p>
                <a:r>
                  <a:rPr lang="en-US">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Using Percentiles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This also means that only </a:t>
                </a:r>
                <a14:m>
                  <m:oMath xmlns:m="http://schemas.openxmlformats.org/officeDocument/2006/math">
                    <m:r>
                      <a:rPr lang="en-US" i="1" dirty="0" smtClean="0">
                        <a:latin typeface="Cambria Math" panose="02040503050406030204" pitchFamily="18" charset="0"/>
                      </a:rPr>
                      <m:t>5</m:t>
                    </m:r>
                    <m:r>
                      <a:rPr lang="en-US" i="1" dirty="0" smtClean="0">
                        <a:latin typeface="Cambria Math" panose="02040503050406030204" pitchFamily="18" charset="0"/>
                      </a:rPr>
                      <m:t>%</m:t>
                    </m:r>
                  </m:oMath>
                </a14:m>
                <a:r>
                  <a:rPr lang="en-US" dirty="0"/>
                  <a:t> of the scores were better than Melinda’s score. As a result, her score is within the top </a:t>
                </a:r>
                <a14:m>
                  <m:oMath xmlns:m="http://schemas.openxmlformats.org/officeDocument/2006/math">
                    <m:r>
                      <a:rPr lang="en-US" i="1" dirty="0" smtClean="0">
                        <a:latin typeface="Cambria Math" panose="02040503050406030204" pitchFamily="18" charset="0"/>
                      </a:rPr>
                      <m:t>10</m:t>
                    </m:r>
                    <m:r>
                      <a:rPr lang="en-US" i="1" dirty="0" smtClean="0">
                        <a:latin typeface="Cambria Math" panose="02040503050406030204" pitchFamily="18" charset="0"/>
                      </a:rPr>
                      <m:t>%</m:t>
                    </m:r>
                  </m:oMath>
                </a14:m>
                <a:r>
                  <a:rPr lang="en-US" dirty="0"/>
                  <a:t> and she meets the criteria for the graduate schools she is applying to.</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22"/>
                </a:stretch>
              </a:blipFill>
            </p:spPr>
            <p:txBody>
              <a:bodyPr/>
              <a:lstStyle/>
              <a:p>
                <a:r>
                  <a:rPr lang="en-US">
                    <a:noFill/>
                  </a:rPr>
                  <a:t> </a:t>
                </a:r>
              </a:p>
            </p:txBody>
          </p:sp>
        </mc:Fallback>
      </mc:AlternateContent>
    </p:spTree>
    <p:extLst>
      <p:ext uri="{BB962C8B-B14F-4D97-AF65-F5344CB8AC3E}">
        <p14:creationId xmlns:p14="http://schemas.microsoft.com/office/powerpoint/2010/main" val="840373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Quartiles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71373"/>
                <a:ext cx="8229600" cy="3797963"/>
              </a:xfrm>
            </p:spPr>
            <p:txBody>
              <a:bodyPr>
                <a:spAutoFit/>
              </a:bodyPr>
              <a:lstStyle/>
              <a:p>
                <a:pPr>
                  <a:defRPr sz="2800"/>
                </a:pPr>
                <a:r>
                  <a:rPr sz="2800" b="1" dirty="0"/>
                  <a:t>First Quartile</a:t>
                </a:r>
                <a:r>
                  <a:rPr sz="2800" dirty="0"/>
                  <a:t> </a:t>
                </a:r>
                <a14:m>
                  <m:oMath xmlns:m="http://schemas.openxmlformats.org/officeDocument/2006/math">
                    <m:r>
                      <a:rPr>
                        <a:latin typeface="Cambria Math" panose="02040503050406030204" pitchFamily="18" charset="0"/>
                      </a:rPr>
                      <m:t>=</m:t>
                    </m:r>
                    <m:sSub>
                      <m:sSubPr>
                        <m:ctrlPr>
                          <a:rPr i="1">
                            <a:latin typeface="Cambria Math" panose="02040503050406030204" pitchFamily="18" charset="0"/>
                          </a:rPr>
                        </m:ctrlPr>
                      </m:sSubPr>
                      <m:e>
                        <m:r>
                          <a:rPr>
                            <a:latin typeface="Cambria Math" panose="02040503050406030204" pitchFamily="18" charset="0"/>
                          </a:rPr>
                          <m:t>𝑄</m:t>
                        </m:r>
                      </m:e>
                      <m:sub>
                        <m:r>
                          <a:rPr>
                            <a:latin typeface="Cambria Math" panose="02040503050406030204" pitchFamily="18" charset="0"/>
                          </a:rPr>
                          <m:t>1</m:t>
                        </m:r>
                      </m:sub>
                    </m:sSub>
                    <m:r>
                      <a:rPr>
                        <a:latin typeface="Cambria Math" panose="02040503050406030204" pitchFamily="18" charset="0"/>
                      </a:rPr>
                      <m:t>=</m:t>
                    </m:r>
                  </m:oMath>
                </a14:m>
                <a:r>
                  <a:rPr sz="2800" dirty="0"/>
                  <a:t> </a:t>
                </a:r>
                <a14:m>
                  <m:oMath xmlns:m="http://schemas.openxmlformats.org/officeDocument/2006/math">
                    <m:r>
                      <a:rPr lang="en-IN" sz="2800" i="1" dirty="0" smtClean="0">
                        <a:latin typeface="Cambria Math" panose="02040503050406030204" pitchFamily="18" charset="0"/>
                      </a:rPr>
                      <m:t>25</m:t>
                    </m:r>
                    <m:r>
                      <m:rPr>
                        <m:sty m:val="p"/>
                      </m:rPr>
                      <a:rPr lang="en-IN" sz="2800" i="0" baseline="30000" dirty="0" smtClean="0">
                        <a:latin typeface="Cambria Math" panose="02040503050406030204" pitchFamily="18" charset="0"/>
                      </a:rPr>
                      <m:t>th</m:t>
                    </m:r>
                  </m:oMath>
                </a14:m>
                <a:r>
                  <a:rPr sz="2800" dirty="0"/>
                  <a:t> percentile, that is, </a:t>
                </a:r>
                <a14:m>
                  <m:oMath xmlns:m="http://schemas.openxmlformats.org/officeDocument/2006/math">
                    <m:r>
                      <a:rPr>
                        <a:latin typeface="Cambria Math" panose="02040503050406030204" pitchFamily="18" charset="0"/>
                      </a:rPr>
                      <m:t>25</m:t>
                    </m:r>
                    <m:r>
                      <a:rPr>
                        <a:latin typeface="Cambria Math" panose="02040503050406030204" pitchFamily="18" charset="0"/>
                      </a:rPr>
                      <m:t>%</m:t>
                    </m:r>
                  </m:oMath>
                </a14:m>
                <a:r>
                  <a:rPr sz="2800" dirty="0"/>
                  <a:t> of the data </a:t>
                </a:r>
                <a:r>
                  <a:rPr lang="en-US" dirty="0"/>
                  <a:t>values</a:t>
                </a:r>
                <a:r>
                  <a:rPr lang="en-US" sz="2800" dirty="0"/>
                  <a:t> </a:t>
                </a:r>
                <a:r>
                  <a:rPr sz="2800" dirty="0"/>
                  <a:t>are at or below this data value.</a:t>
                </a:r>
              </a:p>
              <a:p>
                <a:pPr>
                  <a:defRPr sz="2800"/>
                </a:pPr>
                <a:r>
                  <a:rPr sz="2800" b="1" dirty="0"/>
                  <a:t>Second Quartile</a:t>
                </a:r>
                <a:r>
                  <a:rPr sz="2800" dirty="0"/>
                  <a:t> </a:t>
                </a:r>
                <a14:m>
                  <m:oMath xmlns:m="http://schemas.openxmlformats.org/officeDocument/2006/math">
                    <m:r>
                      <a:rPr>
                        <a:latin typeface="Cambria Math" panose="02040503050406030204" pitchFamily="18" charset="0"/>
                      </a:rPr>
                      <m:t>=</m:t>
                    </m:r>
                    <m:sSub>
                      <m:sSubPr>
                        <m:ctrlPr>
                          <a:rPr i="1">
                            <a:latin typeface="Cambria Math" panose="02040503050406030204" pitchFamily="18" charset="0"/>
                          </a:rPr>
                        </m:ctrlPr>
                      </m:sSubPr>
                      <m:e>
                        <m:r>
                          <a:rPr>
                            <a:latin typeface="Cambria Math" panose="02040503050406030204" pitchFamily="18" charset="0"/>
                          </a:rPr>
                          <m:t>𝑄</m:t>
                        </m:r>
                      </m:e>
                      <m:sub>
                        <m:r>
                          <a:rPr>
                            <a:latin typeface="Cambria Math" panose="02040503050406030204" pitchFamily="18" charset="0"/>
                          </a:rPr>
                          <m:t>2</m:t>
                        </m:r>
                      </m:sub>
                    </m:sSub>
                    <m:r>
                      <a:rPr>
                        <a:latin typeface="Cambria Math" panose="02040503050406030204" pitchFamily="18" charset="0"/>
                      </a:rPr>
                      <m:t>=</m:t>
                    </m:r>
                  </m:oMath>
                </a14:m>
                <a:r>
                  <a:rPr sz="2800" dirty="0"/>
                  <a:t> </a:t>
                </a:r>
                <a14:m>
                  <m:oMath xmlns:m="http://schemas.openxmlformats.org/officeDocument/2006/math">
                    <m:r>
                      <a:rPr lang="en-IN" sz="2800" i="1" dirty="0" smtClean="0">
                        <a:latin typeface="Cambria Math" panose="02040503050406030204" pitchFamily="18" charset="0"/>
                      </a:rPr>
                      <m:t>50</m:t>
                    </m:r>
                    <m:r>
                      <m:rPr>
                        <m:sty m:val="p"/>
                      </m:rPr>
                      <a:rPr lang="en-IN" sz="2800" i="0" baseline="30000" dirty="0" smtClean="0">
                        <a:latin typeface="Cambria Math" panose="02040503050406030204" pitchFamily="18" charset="0"/>
                      </a:rPr>
                      <m:t>th</m:t>
                    </m:r>
                  </m:oMath>
                </a14:m>
                <a:r>
                  <a:rPr sz="2800" dirty="0"/>
                  <a:t> percentile, that is, </a:t>
                </a:r>
                <a14:m>
                  <m:oMath xmlns:m="http://schemas.openxmlformats.org/officeDocument/2006/math">
                    <m:r>
                      <a:rPr>
                        <a:latin typeface="Cambria Math" panose="02040503050406030204" pitchFamily="18" charset="0"/>
                      </a:rPr>
                      <m:t>50</m:t>
                    </m:r>
                    <m:r>
                      <a:rPr>
                        <a:latin typeface="Cambria Math" panose="02040503050406030204" pitchFamily="18" charset="0"/>
                      </a:rPr>
                      <m:t>%</m:t>
                    </m:r>
                  </m:oMath>
                </a14:m>
                <a:r>
                  <a:rPr sz="2800" dirty="0"/>
                  <a:t> of the data </a:t>
                </a:r>
                <a:r>
                  <a:rPr lang="en-US" dirty="0"/>
                  <a:t>values</a:t>
                </a:r>
                <a:r>
                  <a:rPr lang="en-US" sz="2800" dirty="0"/>
                  <a:t> </a:t>
                </a:r>
                <a:r>
                  <a:rPr sz="2800" dirty="0"/>
                  <a:t>are at or below this data value.</a:t>
                </a:r>
              </a:p>
              <a:p>
                <a:pPr>
                  <a:defRPr sz="2800"/>
                </a:pPr>
                <a:r>
                  <a:rPr sz="2800" b="1" dirty="0"/>
                  <a:t>Third Quartile</a:t>
                </a:r>
                <a:r>
                  <a:rPr sz="2800" dirty="0"/>
                  <a:t> </a:t>
                </a:r>
                <a14:m>
                  <m:oMath xmlns:m="http://schemas.openxmlformats.org/officeDocument/2006/math">
                    <m:r>
                      <a:rPr>
                        <a:latin typeface="Cambria Math" panose="02040503050406030204" pitchFamily="18" charset="0"/>
                      </a:rPr>
                      <m:t>=</m:t>
                    </m:r>
                    <m:sSub>
                      <m:sSubPr>
                        <m:ctrlPr>
                          <a:rPr i="1">
                            <a:latin typeface="Cambria Math" panose="02040503050406030204" pitchFamily="18" charset="0"/>
                          </a:rPr>
                        </m:ctrlPr>
                      </m:sSubPr>
                      <m:e>
                        <m:r>
                          <a:rPr>
                            <a:latin typeface="Cambria Math" panose="02040503050406030204" pitchFamily="18" charset="0"/>
                          </a:rPr>
                          <m:t>𝑄</m:t>
                        </m:r>
                      </m:e>
                      <m:sub>
                        <m:r>
                          <a:rPr>
                            <a:latin typeface="Cambria Math" panose="02040503050406030204" pitchFamily="18" charset="0"/>
                          </a:rPr>
                          <m:t>3</m:t>
                        </m:r>
                      </m:sub>
                    </m:sSub>
                    <m:r>
                      <a:rPr>
                        <a:latin typeface="Cambria Math" panose="02040503050406030204" pitchFamily="18" charset="0"/>
                      </a:rPr>
                      <m:t>=</m:t>
                    </m:r>
                  </m:oMath>
                </a14:m>
                <a:r>
                  <a:rPr sz="2800" dirty="0"/>
                  <a:t> </a:t>
                </a:r>
                <a14:m>
                  <m:oMath xmlns:m="http://schemas.openxmlformats.org/officeDocument/2006/math">
                    <m:r>
                      <a:rPr lang="en-IN" sz="2800" i="1" dirty="0" smtClean="0">
                        <a:latin typeface="Cambria Math" panose="02040503050406030204" pitchFamily="18" charset="0"/>
                      </a:rPr>
                      <m:t>75</m:t>
                    </m:r>
                    <m:r>
                      <m:rPr>
                        <m:sty m:val="p"/>
                      </m:rPr>
                      <a:rPr lang="en-IN" sz="2800" i="0" baseline="30000" dirty="0" smtClean="0">
                        <a:latin typeface="Cambria Math" panose="02040503050406030204" pitchFamily="18" charset="0"/>
                      </a:rPr>
                      <m:t>th</m:t>
                    </m:r>
                  </m:oMath>
                </a14:m>
                <a:r>
                  <a:rPr sz="2800" dirty="0"/>
                  <a:t> percentile, that is, </a:t>
                </a:r>
                <a14:m>
                  <m:oMath xmlns:m="http://schemas.openxmlformats.org/officeDocument/2006/math">
                    <m:r>
                      <a:rPr>
                        <a:latin typeface="Cambria Math" panose="02040503050406030204" pitchFamily="18" charset="0"/>
                      </a:rPr>
                      <m:t>75</m:t>
                    </m:r>
                    <m:r>
                      <a:rPr>
                        <a:latin typeface="Cambria Math" panose="02040503050406030204" pitchFamily="18" charset="0"/>
                      </a:rPr>
                      <m:t>%</m:t>
                    </m:r>
                  </m:oMath>
                </a14:m>
                <a:r>
                  <a:rPr sz="2800" dirty="0"/>
                  <a:t> of the data </a:t>
                </a:r>
                <a:r>
                  <a:rPr lang="en-US" dirty="0"/>
                  <a:t>values</a:t>
                </a:r>
                <a:r>
                  <a:rPr lang="en-US" sz="2800" dirty="0"/>
                  <a:t> </a:t>
                </a:r>
                <a:r>
                  <a:rPr sz="2800" dirty="0"/>
                  <a:t>are at or below this data value.</a:t>
                </a:r>
              </a:p>
              <a:p>
                <a:pPr>
                  <a:defRPr sz="2800"/>
                </a:pPr>
                <a:r>
                  <a:rPr sz="2800" dirty="0"/>
                  <a:t>It is important to note that, by definition, </a:t>
                </a:r>
                <a14:m>
                  <m:oMath xmlns:m="http://schemas.openxmlformats.org/officeDocument/2006/math">
                    <m:sSub>
                      <m:sSubPr>
                        <m:ctrlPr>
                          <a:rPr i="1">
                            <a:latin typeface="Cambria Math" panose="02040503050406030204" pitchFamily="18" charset="0"/>
                          </a:rPr>
                        </m:ctrlPr>
                      </m:sSubPr>
                      <m:e>
                        <m:r>
                          <a:rPr>
                            <a:latin typeface="Cambria Math" panose="02040503050406030204" pitchFamily="18" charset="0"/>
                          </a:rPr>
                          <m:t>𝑄</m:t>
                        </m:r>
                      </m:e>
                      <m:sub>
                        <m:r>
                          <a:rPr>
                            <a:latin typeface="Cambria Math" panose="02040503050406030204" pitchFamily="18" charset="0"/>
                          </a:rPr>
                          <m:t>2</m:t>
                        </m:r>
                      </m:sub>
                    </m:sSub>
                  </m:oMath>
                </a14:m>
                <a:r>
                  <a:rPr sz="2800" dirty="0"/>
                  <a:t> is the same as the median.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71373"/>
                <a:ext cx="8229600" cy="3797963"/>
              </a:xfrm>
              <a:blipFill>
                <a:blip r:embed="rId2"/>
                <a:stretch>
                  <a:fillRect l="-1328" t="-1115" b="-3185"/>
                </a:stretch>
              </a:blipFill>
            </p:spPr>
            <p:txBody>
              <a:bodyPr/>
              <a:lstStyle/>
              <a:p>
                <a:r>
                  <a:rPr lang="en-US">
                    <a:noFill/>
                  </a:rPr>
                  <a:t> </a:t>
                </a:r>
              </a:p>
            </p:txBody>
          </p:sp>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Determining Quartiles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r>
                  <a:rPr lang="en-US" sz="2800" dirty="0"/>
                  <a:t>The total distances run by student-athletes over the last week are listed here. Determine the quartiles.</a:t>
                </a:r>
              </a:p>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35</m:t>
                      </m:r>
                      <m:r>
                        <a:rPr lang="en-US" sz="2800" i="1" dirty="0" smtClean="0">
                          <a:latin typeface="Cambria Math" panose="02040503050406030204" pitchFamily="18" charset="0"/>
                        </a:rPr>
                        <m:t>  </m:t>
                      </m:r>
                      <m:r>
                        <a:rPr lang="en-US" sz="2800" i="1" dirty="0" smtClean="0">
                          <a:latin typeface="Cambria Math" panose="02040503050406030204" pitchFamily="18" charset="0"/>
                        </a:rPr>
                        <m:t>38</m:t>
                      </m:r>
                      <m:r>
                        <a:rPr lang="en-US" sz="2800" i="1" dirty="0" smtClean="0">
                          <a:latin typeface="Cambria Math" panose="02040503050406030204" pitchFamily="18" charset="0"/>
                        </a:rPr>
                        <m:t>  </m:t>
                      </m:r>
                      <m:r>
                        <a:rPr lang="en-US" sz="2800" i="1" dirty="0" smtClean="0">
                          <a:latin typeface="Cambria Math" panose="02040503050406030204" pitchFamily="18" charset="0"/>
                        </a:rPr>
                        <m:t>30</m:t>
                      </m:r>
                      <m:r>
                        <a:rPr lang="en-US" sz="2800" i="1" dirty="0" smtClean="0">
                          <a:latin typeface="Cambria Math" panose="02040503050406030204" pitchFamily="18" charset="0"/>
                        </a:rPr>
                        <m:t>  </m:t>
                      </m:r>
                      <m:r>
                        <a:rPr lang="en-US" sz="2800" i="1" dirty="0" smtClean="0">
                          <a:latin typeface="Cambria Math" panose="02040503050406030204" pitchFamily="18" charset="0"/>
                        </a:rPr>
                        <m:t>25</m:t>
                      </m:r>
                      <m:r>
                        <a:rPr lang="en-US" sz="2800" i="1" dirty="0" smtClean="0">
                          <a:latin typeface="Cambria Math" panose="02040503050406030204" pitchFamily="18" charset="0"/>
                        </a:rPr>
                        <m:t>  </m:t>
                      </m:r>
                      <m:r>
                        <a:rPr lang="en-US" sz="2800" i="1" dirty="0" smtClean="0">
                          <a:latin typeface="Cambria Math" panose="02040503050406030204" pitchFamily="18" charset="0"/>
                        </a:rPr>
                        <m:t>33</m:t>
                      </m:r>
                      <m:r>
                        <a:rPr lang="en-US" sz="2800" i="1" dirty="0" smtClean="0">
                          <a:latin typeface="Cambria Math" panose="02040503050406030204" pitchFamily="18" charset="0"/>
                        </a:rPr>
                        <m:t>  </m:t>
                      </m:r>
                      <m:r>
                        <a:rPr lang="en-US" sz="2800" i="1" dirty="0" smtClean="0">
                          <a:latin typeface="Cambria Math" panose="02040503050406030204" pitchFamily="18" charset="0"/>
                        </a:rPr>
                        <m:t>34</m:t>
                      </m:r>
                      <m:r>
                        <a:rPr lang="en-US" sz="2800" i="1" dirty="0" smtClean="0">
                          <a:latin typeface="Cambria Math" panose="02040503050406030204" pitchFamily="18" charset="0"/>
                        </a:rPr>
                        <m:t>  </m:t>
                      </m:r>
                      <m:r>
                        <a:rPr lang="en-US" sz="2800" i="1" dirty="0" smtClean="0">
                          <a:latin typeface="Cambria Math" panose="02040503050406030204" pitchFamily="18" charset="0"/>
                        </a:rPr>
                        <m:t>30</m:t>
                      </m:r>
                      <m:r>
                        <a:rPr lang="en-US" sz="2800" i="1" dirty="0" smtClean="0">
                          <a:latin typeface="Cambria Math" panose="02040503050406030204" pitchFamily="18" charset="0"/>
                        </a:rPr>
                        <m:t>  </m:t>
                      </m:r>
                      <m:r>
                        <a:rPr lang="en-US" sz="2800" i="1" dirty="0" smtClean="0">
                          <a:latin typeface="Cambria Math" panose="02040503050406030204" pitchFamily="18" charset="0"/>
                        </a:rPr>
                        <m:t>40</m:t>
                      </m:r>
                      <m:r>
                        <a:rPr lang="en-US" sz="2800" i="1" dirty="0" smtClean="0">
                          <a:latin typeface="Cambria Math" panose="02040503050406030204" pitchFamily="18" charset="0"/>
                        </a:rPr>
                        <m:t>  </m:t>
                      </m:r>
                      <m:r>
                        <a:rPr lang="en-US" sz="2800" i="1" dirty="0" smtClean="0">
                          <a:latin typeface="Cambria Math" panose="02040503050406030204" pitchFamily="18" charset="0"/>
                        </a:rPr>
                        <m:t>41</m:t>
                      </m:r>
                      <m:r>
                        <a:rPr lang="en-US" sz="2800" i="1" dirty="0" smtClean="0">
                          <a:latin typeface="Cambria Math" panose="02040503050406030204" pitchFamily="18" charset="0"/>
                        </a:rPr>
                        <m:t>  </m:t>
                      </m:r>
                      <m:r>
                        <a:rPr lang="en-US" sz="2800" i="1" dirty="0" smtClean="0">
                          <a:latin typeface="Cambria Math" panose="02040503050406030204" pitchFamily="18" charset="0"/>
                        </a:rPr>
                        <m:t>42</m:t>
                      </m:r>
                      <m:r>
                        <a:rPr lang="en-US" sz="2800" i="1" dirty="0" smtClean="0">
                          <a:latin typeface="Cambria Math" panose="02040503050406030204" pitchFamily="18" charset="0"/>
                        </a:rPr>
                        <m:t>  </m:t>
                      </m:r>
                      <m:r>
                        <a:rPr lang="en-US" sz="2800" i="1" dirty="0" smtClean="0">
                          <a:latin typeface="Cambria Math" panose="02040503050406030204" pitchFamily="18" charset="0"/>
                        </a:rPr>
                        <m:t>41</m:t>
                      </m:r>
                      <m:r>
                        <a:rPr lang="en-US" sz="2800" i="1" dirty="0" smtClean="0">
                          <a:latin typeface="Cambria Math" panose="02040503050406030204" pitchFamily="18" charset="0"/>
                        </a:rPr>
                        <m:t>  </m:t>
                      </m:r>
                      <m:r>
                        <a:rPr lang="en-US" sz="2800" i="1" dirty="0" smtClean="0">
                          <a:latin typeface="Cambria Math" panose="02040503050406030204" pitchFamily="18" charset="0"/>
                        </a:rPr>
                        <m:t>39</m:t>
                      </m:r>
                      <m:r>
                        <a:rPr lang="en-US" sz="2800" i="1" dirty="0" smtClean="0">
                          <a:latin typeface="Cambria Math" panose="02040503050406030204" pitchFamily="18" charset="0"/>
                        </a:rPr>
                        <m:t>  </m:t>
                      </m:r>
                      <m:r>
                        <a:rPr lang="en-US" sz="2800" i="1" dirty="0" smtClean="0">
                          <a:latin typeface="Cambria Math" panose="02040503050406030204" pitchFamily="18" charset="0"/>
                        </a:rPr>
                        <m:t>36</m:t>
                      </m:r>
                      <m:r>
                        <a:rPr lang="en-US" sz="2800" i="1" dirty="0" smtClean="0">
                          <a:latin typeface="Cambria Math" panose="02040503050406030204" pitchFamily="18" charset="0"/>
                        </a:rPr>
                        <m:t>  </m:t>
                      </m:r>
                      <m:r>
                        <a:rPr lang="en-US" sz="2800" i="1" dirty="0" smtClean="0">
                          <a:latin typeface="Cambria Math" panose="02040503050406030204" pitchFamily="18" charset="0"/>
                        </a:rPr>
                        <m:t>40</m:t>
                      </m:r>
                    </m:oMath>
                  </m:oMathPara>
                </a14:m>
                <a:endParaRPr lang="en-US" sz="2800" dirty="0">
                  <a:latin typeface="Cambria Math"/>
                </a:endParaRPr>
              </a:p>
              <a:p>
                <a:r>
                  <a:rPr lang="en-US" b="1" dirty="0"/>
                  <a:t>Solution</a:t>
                </a:r>
              </a:p>
              <a:p>
                <a:r>
                  <a:rPr lang="en-US" dirty="0"/>
                  <a:t>The data set is not in ranked order. To find the quartiles, the data must be rearranged into ascending order.</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25</m:t>
                      </m:r>
                      <m:r>
                        <a:rPr lang="en-US" b="0" i="1" smtClean="0">
                          <a:latin typeface="Cambria Math" panose="02040503050406030204" pitchFamily="18" charset="0"/>
                        </a:rPr>
                        <m:t>  </m:t>
                      </m:r>
                      <m:r>
                        <a:rPr lang="en-US" b="0" i="1" smtClean="0">
                          <a:latin typeface="Cambria Math" panose="02040503050406030204" pitchFamily="18" charset="0"/>
                        </a:rPr>
                        <m:t>30</m:t>
                      </m:r>
                      <m:r>
                        <a:rPr lang="en-US" b="0" i="1" smtClean="0">
                          <a:latin typeface="Cambria Math" panose="02040503050406030204" pitchFamily="18" charset="0"/>
                        </a:rPr>
                        <m:t>  </m:t>
                      </m:r>
                      <m:r>
                        <a:rPr lang="en-US" b="0" i="1" smtClean="0">
                          <a:latin typeface="Cambria Math" panose="02040503050406030204" pitchFamily="18" charset="0"/>
                        </a:rPr>
                        <m:t>30</m:t>
                      </m:r>
                      <m:r>
                        <a:rPr lang="en-US" b="0" i="1" smtClean="0">
                          <a:latin typeface="Cambria Math" panose="02040503050406030204" pitchFamily="18" charset="0"/>
                        </a:rPr>
                        <m:t>  </m:t>
                      </m:r>
                      <m:r>
                        <a:rPr lang="en-US" b="0" i="1" smtClean="0">
                          <a:latin typeface="Cambria Math" panose="02040503050406030204" pitchFamily="18" charset="0"/>
                        </a:rPr>
                        <m:t>33</m:t>
                      </m:r>
                      <m:r>
                        <a:rPr lang="en-US" b="0" i="1" smtClean="0">
                          <a:latin typeface="Cambria Math" panose="02040503050406030204" pitchFamily="18" charset="0"/>
                        </a:rPr>
                        <m:t>  </m:t>
                      </m:r>
                      <m:r>
                        <a:rPr lang="en-US" b="0" i="1" smtClean="0">
                          <a:latin typeface="Cambria Math" panose="02040503050406030204" pitchFamily="18" charset="0"/>
                        </a:rPr>
                        <m:t>34</m:t>
                      </m:r>
                      <m:r>
                        <a:rPr lang="en-US" b="0" i="1" smtClean="0">
                          <a:latin typeface="Cambria Math" panose="02040503050406030204" pitchFamily="18" charset="0"/>
                        </a:rPr>
                        <m:t>  </m:t>
                      </m:r>
                      <m:r>
                        <a:rPr lang="en-US" b="0" i="1" smtClean="0">
                          <a:latin typeface="Cambria Math" panose="02040503050406030204" pitchFamily="18" charset="0"/>
                        </a:rPr>
                        <m:t>35</m:t>
                      </m:r>
                      <m:r>
                        <a:rPr lang="en-US" b="0" i="1" smtClean="0">
                          <a:latin typeface="Cambria Math" panose="02040503050406030204" pitchFamily="18" charset="0"/>
                        </a:rPr>
                        <m:t>  </m:t>
                      </m:r>
                      <m:r>
                        <a:rPr lang="en-US" b="0" i="1" smtClean="0">
                          <a:latin typeface="Cambria Math" panose="02040503050406030204" pitchFamily="18" charset="0"/>
                        </a:rPr>
                        <m:t>36</m:t>
                      </m:r>
                      <m:r>
                        <a:rPr lang="en-US" b="0" i="1" smtClean="0">
                          <a:latin typeface="Cambria Math" panose="02040503050406030204" pitchFamily="18" charset="0"/>
                        </a:rPr>
                        <m:t>  </m:t>
                      </m:r>
                      <m:r>
                        <a:rPr lang="en-US" b="0" i="1" smtClean="0">
                          <a:latin typeface="Cambria Math" panose="02040503050406030204" pitchFamily="18" charset="0"/>
                        </a:rPr>
                        <m:t>38</m:t>
                      </m:r>
                      <m:r>
                        <a:rPr lang="en-US" b="0" i="1" smtClean="0">
                          <a:latin typeface="Cambria Math" panose="02040503050406030204" pitchFamily="18" charset="0"/>
                        </a:rPr>
                        <m:t>  </m:t>
                      </m:r>
                      <m:r>
                        <a:rPr lang="en-US" b="0" i="1" smtClean="0">
                          <a:latin typeface="Cambria Math" panose="02040503050406030204" pitchFamily="18" charset="0"/>
                        </a:rPr>
                        <m:t>39</m:t>
                      </m:r>
                      <m:r>
                        <a:rPr lang="en-US" b="0" i="1" smtClean="0">
                          <a:latin typeface="Cambria Math" panose="02040503050406030204" pitchFamily="18" charset="0"/>
                        </a:rPr>
                        <m:t>  </m:t>
                      </m:r>
                      <m:r>
                        <a:rPr lang="en-US" b="0" i="1" smtClean="0">
                          <a:latin typeface="Cambria Math" panose="02040503050406030204" pitchFamily="18" charset="0"/>
                        </a:rPr>
                        <m:t>40</m:t>
                      </m:r>
                      <m:r>
                        <a:rPr lang="en-US" b="0" i="1" smtClean="0">
                          <a:latin typeface="Cambria Math" panose="02040503050406030204" pitchFamily="18" charset="0"/>
                        </a:rPr>
                        <m:t>  </m:t>
                      </m:r>
                      <m:r>
                        <a:rPr lang="en-US" b="0" i="1" smtClean="0">
                          <a:latin typeface="Cambria Math" panose="02040503050406030204" pitchFamily="18" charset="0"/>
                        </a:rPr>
                        <m:t>40</m:t>
                      </m:r>
                      <m:r>
                        <a:rPr lang="en-US" b="0" i="1" smtClean="0">
                          <a:latin typeface="Cambria Math" panose="02040503050406030204" pitchFamily="18" charset="0"/>
                        </a:rPr>
                        <m:t>  </m:t>
                      </m:r>
                      <m:r>
                        <a:rPr lang="en-US" b="0" i="1" smtClean="0">
                          <a:latin typeface="Cambria Math" panose="02040503050406030204" pitchFamily="18" charset="0"/>
                        </a:rPr>
                        <m:t>41</m:t>
                      </m:r>
                      <m:r>
                        <a:rPr lang="en-US" b="0" i="1" smtClean="0">
                          <a:latin typeface="Cambria Math" panose="02040503050406030204" pitchFamily="18" charset="0"/>
                        </a:rPr>
                        <m:t>  </m:t>
                      </m:r>
                      <m:r>
                        <a:rPr lang="en-US" b="0" i="1" smtClean="0">
                          <a:latin typeface="Cambria Math" panose="02040503050406030204" pitchFamily="18" charset="0"/>
                        </a:rPr>
                        <m:t>41</m:t>
                      </m:r>
                      <m:r>
                        <a:rPr lang="en-US" b="0" i="1" smtClean="0">
                          <a:latin typeface="Cambria Math" panose="02040503050406030204" pitchFamily="18" charset="0"/>
                        </a:rPr>
                        <m:t>  </m:t>
                      </m:r>
                      <m:r>
                        <a:rPr lang="en-US" b="0" i="1" smtClean="0">
                          <a:latin typeface="Cambria Math" panose="02040503050406030204" pitchFamily="18" charset="0"/>
                        </a:rPr>
                        <m:t>42</m:t>
                      </m:r>
                    </m:oMath>
                  </m:oMathPara>
                </a14:m>
                <a:endParaRPr lang="en-US" dirty="0"/>
              </a:p>
              <a:p>
                <a:r>
                  <a:rPr lang="en-US" dirty="0"/>
                  <a:t>There are </a:t>
                </a:r>
                <a14:m>
                  <m:oMath xmlns:m="http://schemas.openxmlformats.org/officeDocument/2006/math">
                    <m:r>
                      <a:rPr lang="en-US" i="1" dirty="0" smtClean="0">
                        <a:latin typeface="Cambria Math" panose="02040503050406030204" pitchFamily="18" charset="0"/>
                      </a:rPr>
                      <m:t>14</m:t>
                    </m:r>
                  </m:oMath>
                </a14:m>
                <a:r>
                  <a:rPr lang="en-US" dirty="0"/>
                  <a:t> data values, so the second quartile, or median, is the mean of the seventh and eighth values (</a:t>
                </a:r>
                <a14:m>
                  <m:oMath xmlns:m="http://schemas.openxmlformats.org/officeDocument/2006/math">
                    <m:r>
                      <a:rPr lang="en-US" i="1" dirty="0" smtClean="0">
                        <a:latin typeface="Cambria Math" panose="02040503050406030204" pitchFamily="18" charset="0"/>
                      </a:rPr>
                      <m:t>36</m:t>
                    </m:r>
                  </m:oMath>
                </a14:m>
                <a:r>
                  <a:rPr lang="en-US" dirty="0"/>
                  <a:t> and </a:t>
                </a:r>
                <a14:m>
                  <m:oMath xmlns:m="http://schemas.openxmlformats.org/officeDocument/2006/math">
                    <m:r>
                      <a:rPr lang="en-US" i="1" dirty="0" smtClean="0">
                        <a:latin typeface="Cambria Math" panose="02040503050406030204" pitchFamily="18" charset="0"/>
                      </a:rPr>
                      <m:t>38</m:t>
                    </m:r>
                  </m:oMath>
                </a14:m>
                <a:r>
                  <a:rPr lang="en-US" dirty="0"/>
                  <a:t>) in the ranked data set. </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a:stretch>
              </a:blipFill>
            </p:spPr>
            <p:txBody>
              <a:bodyPr/>
              <a:lstStyle/>
              <a:p>
                <a:r>
                  <a:rPr lang="en-US">
                    <a:noFill/>
                  </a:rPr>
                  <a:t> </a:t>
                </a:r>
              </a:p>
            </p:txBody>
          </p:sp>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Determining Quartiles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dirty="0"/>
                  <a:t>The second quartile of the data set is </a:t>
                </a:r>
                <a14:m>
                  <m:oMath xmlns:m="http://schemas.openxmlformats.org/officeDocument/2006/math">
                    <m:r>
                      <a:rPr lang="en-US" i="1" dirty="0" smtClean="0">
                        <a:latin typeface="Cambria Math" panose="02040503050406030204" pitchFamily="18" charset="0"/>
                      </a:rPr>
                      <m:t>37</m:t>
                    </m:r>
                  </m:oMath>
                </a14:m>
                <a:r>
                  <a:rPr lang="en-US" dirty="0"/>
                  <a:t>.</a:t>
                </a:r>
              </a:p>
              <a:p>
                <a:r>
                  <a:rPr lang="en-US" dirty="0"/>
                  <a:t>To find the first quartile, we need to find the middle of the first half of the data; in other words, find the median of that set. There are </a:t>
                </a:r>
                <a14:m>
                  <m:oMath xmlns:m="http://schemas.openxmlformats.org/officeDocument/2006/math">
                    <m:r>
                      <a:rPr lang="en-US" i="1" dirty="0" smtClean="0">
                        <a:latin typeface="Cambria Math" panose="02040503050406030204" pitchFamily="18" charset="0"/>
                      </a:rPr>
                      <m:t>7</m:t>
                    </m:r>
                  </m:oMath>
                </a14:m>
                <a:r>
                  <a:rPr lang="en-US" dirty="0"/>
                  <a:t> values in the first half of the data, so the fourth value is the median. Thus, the first quartile is </a:t>
                </a:r>
                <a14:m>
                  <m:oMath xmlns:m="http://schemas.openxmlformats.org/officeDocument/2006/math">
                    <m:r>
                      <a:rPr lang="en-US" i="1" dirty="0" smtClean="0">
                        <a:latin typeface="Cambria Math" panose="02040503050406030204" pitchFamily="18" charset="0"/>
                      </a:rPr>
                      <m:t>33</m:t>
                    </m:r>
                  </m:oMath>
                </a14:m>
                <a:r>
                  <a:rPr lang="en-US" dirty="0"/>
                  <a:t>.</a:t>
                </a:r>
              </a:p>
              <a:p>
                <a:r>
                  <a:rPr lang="en-US" dirty="0"/>
                  <a:t>To find the third quartile, we need to find the middle of the second half of the data; in other words, the median of that set. There are </a:t>
                </a:r>
                <a14:m>
                  <m:oMath xmlns:m="http://schemas.openxmlformats.org/officeDocument/2006/math">
                    <m:r>
                      <a:rPr lang="en-US" i="1" dirty="0" smtClean="0">
                        <a:latin typeface="Cambria Math" panose="02040503050406030204" pitchFamily="18" charset="0"/>
                      </a:rPr>
                      <m:t>7</m:t>
                    </m:r>
                  </m:oMath>
                </a14:m>
                <a:r>
                  <a:rPr lang="en-US" dirty="0"/>
                  <a:t> values in the second half of the data, so the fourth value is the median. Therefore, the third quartile is </a:t>
                </a:r>
                <a14:m>
                  <m:oMath xmlns:m="http://schemas.openxmlformats.org/officeDocument/2006/math">
                    <m:r>
                      <a:rPr lang="en-US" i="1" dirty="0" smtClean="0">
                        <a:latin typeface="Cambria Math" panose="02040503050406030204" pitchFamily="18" charset="0"/>
                      </a:rPr>
                      <m:t>40</m:t>
                    </m:r>
                  </m:oMath>
                </a14:m>
                <a:r>
                  <a:rPr lang="en-US" dirty="0"/>
                  <a:t>.</a:t>
                </a:r>
              </a:p>
              <a:p>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148" b="-3313"/>
                </a:stretch>
              </a:blipFill>
            </p:spPr>
            <p:txBody>
              <a:bodyPr/>
              <a:lstStyle/>
              <a:p>
                <a:r>
                  <a:rPr lang="en-US">
                    <a:noFill/>
                  </a:rPr>
                  <a:t> </a:t>
                </a:r>
              </a:p>
            </p:txBody>
          </p:sp>
        </mc:Fallback>
      </mc:AlternateContent>
    </p:spTree>
    <p:extLst>
      <p:ext uri="{BB962C8B-B14F-4D97-AF65-F5344CB8AC3E}">
        <p14:creationId xmlns:p14="http://schemas.microsoft.com/office/powerpoint/2010/main" val="1767499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Determining Quartiles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ctr"/>
                <a:endParaRPr lang="en-US" i="1" dirty="0">
                  <a:latin typeface="Cambria Math" panose="02040503050406030204" pitchFamily="18" charset="0"/>
                </a:endParaRPr>
              </a:p>
              <a:p>
                <a:pPr algn="ctr"/>
                <a:endParaRPr lang="en-US" i="1"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25  30  30  33  34  35  36  38  39  40  40  41  41  42</m:t>
                      </m:r>
                    </m:oMath>
                  </m:oMathPara>
                </a14:m>
                <a:endParaRPr lang="en-US" dirty="0">
                  <a:latin typeface="Cambria Math"/>
                </a:endParaRPr>
              </a:p>
              <a:p>
                <a:endParaRPr lang="en-US" dirty="0">
                  <a:latin typeface="Cambria Math"/>
                </a:endParaRPr>
              </a:p>
              <a:p>
                <a:r>
                  <a:rPr lang="en-US" dirty="0"/>
                  <a:t>First Quartile </a:t>
                </a:r>
                <a:r>
                  <a:rPr lang="en-US" dirty="0">
                    <a:latin typeface="Cambria Math"/>
                  </a:rPr>
                  <a:t>= </a:t>
                </a:r>
                <a14:m>
                  <m:oMath xmlns:m="http://schemas.openxmlformats.org/officeDocument/2006/math">
                    <m:r>
                      <a:rPr lang="en-US" b="0" i="1" smtClean="0">
                        <a:latin typeface="Cambria Math" panose="02040503050406030204" pitchFamily="18" charset="0"/>
                      </a:rPr>
                      <m:t>33</m:t>
                    </m:r>
                  </m:oMath>
                </a14:m>
                <a:endParaRPr lang="en-US" dirty="0">
                  <a:latin typeface="Cambria Math"/>
                </a:endParaRPr>
              </a:p>
              <a:p>
                <a:r>
                  <a:rPr lang="en-US" dirty="0"/>
                  <a:t>Second Quartile (Median) </a:t>
                </a:r>
                <a14:m>
                  <m:oMath xmlns:m="http://schemas.openxmlformats.org/officeDocument/2006/math">
                    <m:r>
                      <a:rPr lang="en-US" b="0" i="1" smtClean="0">
                        <a:latin typeface="Cambria Math" panose="02040503050406030204" pitchFamily="18" charset="0"/>
                      </a:rPr>
                      <m:t>=37</m:t>
                    </m:r>
                  </m:oMath>
                </a14:m>
                <a:endParaRPr lang="en-US" dirty="0">
                  <a:latin typeface="Cambria Math"/>
                </a:endParaRPr>
              </a:p>
              <a:p>
                <a:r>
                  <a:rPr lang="en-US" dirty="0"/>
                  <a:t>Third Quartile </a:t>
                </a:r>
                <a14:m>
                  <m:oMath xmlns:m="http://schemas.openxmlformats.org/officeDocument/2006/math">
                    <m:r>
                      <a:rPr lang="en-US" b="0" i="1" smtClean="0">
                        <a:latin typeface="Cambria Math" panose="02040503050406030204" pitchFamily="18" charset="0"/>
                      </a:rPr>
                      <m:t>=40</m:t>
                    </m:r>
                  </m:oMath>
                </a14:m>
                <a:endParaRPr lang="en-US" dirty="0">
                  <a:latin typeface="Cambria Math"/>
                </a:endParaRPr>
              </a:p>
              <a:p>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cxnSp>
        <p:nvCxnSpPr>
          <p:cNvPr id="5" name="Straight Connector 4">
            <a:extLst>
              <a:ext uri="{FF2B5EF4-FFF2-40B4-BE49-F238E27FC236}">
                <a16:creationId xmlns:a16="http://schemas.microsoft.com/office/drawing/2014/main" id="{FFB75ED1-CC93-B2D4-D427-ED62758FD65B}"/>
              </a:ext>
            </a:extLst>
          </p:cNvPr>
          <p:cNvCxnSpPr>
            <a:cxnSpLocks/>
          </p:cNvCxnSpPr>
          <p:nvPr/>
        </p:nvCxnSpPr>
        <p:spPr>
          <a:xfrm flipV="1">
            <a:off x="2620347" y="1583094"/>
            <a:ext cx="0" cy="381000"/>
          </a:xfrm>
          <a:prstGeom prst="line">
            <a:avLst/>
          </a:prstGeom>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A9499E50-FBCD-0FCC-7DDA-2B1AD59CC768}"/>
              </a:ext>
            </a:extLst>
          </p:cNvPr>
          <p:cNvCxnSpPr>
            <a:cxnSpLocks/>
          </p:cNvCxnSpPr>
          <p:nvPr/>
        </p:nvCxnSpPr>
        <p:spPr>
          <a:xfrm flipH="1" flipV="1">
            <a:off x="4561114" y="1583094"/>
            <a:ext cx="10886" cy="824204"/>
          </a:xfrm>
          <a:prstGeom prst="line">
            <a:avLst/>
          </a:prstGeom>
        </p:spPr>
        <p:style>
          <a:lnRef idx="3">
            <a:schemeClr val="accent1"/>
          </a:lnRef>
          <a:fillRef idx="0">
            <a:schemeClr val="accent1"/>
          </a:fillRef>
          <a:effectRef idx="2">
            <a:schemeClr val="accent1"/>
          </a:effectRef>
          <a:fontRef idx="minor">
            <a:schemeClr val="tx1"/>
          </a:fontRef>
        </p:style>
      </p:cxnSp>
      <p:cxnSp>
        <p:nvCxnSpPr>
          <p:cNvPr id="7" name="Straight Connector 6">
            <a:extLst>
              <a:ext uri="{FF2B5EF4-FFF2-40B4-BE49-F238E27FC236}">
                <a16:creationId xmlns:a16="http://schemas.microsoft.com/office/drawing/2014/main" id="{30B2B484-7CF7-CFF8-68D7-0C09981B9639}"/>
              </a:ext>
            </a:extLst>
          </p:cNvPr>
          <p:cNvCxnSpPr>
            <a:cxnSpLocks/>
          </p:cNvCxnSpPr>
          <p:nvPr/>
        </p:nvCxnSpPr>
        <p:spPr>
          <a:xfrm flipV="1">
            <a:off x="6511212" y="1583094"/>
            <a:ext cx="0" cy="381000"/>
          </a:xfrm>
          <a:prstGeom prst="line">
            <a:avLst/>
          </a:prstGeom>
        </p:spPr>
        <p:style>
          <a:lnRef idx="3">
            <a:schemeClr val="accent1"/>
          </a:lnRef>
          <a:fillRef idx="0">
            <a:schemeClr val="accent1"/>
          </a:fillRef>
          <a:effectRef idx="2">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5EC8C3C4-72A6-C8F7-6E4A-C2DB435BB5AE}"/>
                  </a:ext>
                </a:extLst>
              </p:cNvPr>
              <p:cNvSpPr txBox="1"/>
              <p:nvPr/>
            </p:nvSpPr>
            <p:spPr>
              <a:xfrm>
                <a:off x="2464837" y="1187908"/>
                <a:ext cx="457198"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𝑄</m:t>
                      </m:r>
                      <m:r>
                        <a:rPr lang="en-US" b="0" i="1" baseline="-25000" smtClean="0">
                          <a:latin typeface="Cambria Math" panose="02040503050406030204" pitchFamily="18" charset="0"/>
                        </a:rPr>
                        <m:t>1</m:t>
                      </m:r>
                    </m:oMath>
                  </m:oMathPara>
                </a14:m>
                <a:endParaRPr lang="en-IN" baseline="-25000" dirty="0"/>
              </a:p>
            </p:txBody>
          </p:sp>
        </mc:Choice>
        <mc:Fallback xmlns="">
          <p:sp>
            <p:nvSpPr>
              <p:cNvPr id="9" name="TextBox 8">
                <a:extLst>
                  <a:ext uri="{FF2B5EF4-FFF2-40B4-BE49-F238E27FC236}">
                    <a16:creationId xmlns:a16="http://schemas.microsoft.com/office/drawing/2014/main" id="{5EC8C3C4-72A6-C8F7-6E4A-C2DB435BB5AE}"/>
                  </a:ext>
                </a:extLst>
              </p:cNvPr>
              <p:cNvSpPr txBox="1">
                <a:spLocks noRot="1" noChangeAspect="1" noMove="1" noResize="1" noEditPoints="1" noAdjustHandles="1" noChangeArrowheads="1" noChangeShapeType="1" noTextEdit="1"/>
              </p:cNvSpPr>
              <p:nvPr/>
            </p:nvSpPr>
            <p:spPr>
              <a:xfrm>
                <a:off x="2464837" y="1187908"/>
                <a:ext cx="457198" cy="369332"/>
              </a:xfrm>
              <a:prstGeom prst="rect">
                <a:avLst/>
              </a:prstGeom>
              <a:blipFill>
                <a:blip r:embed="rId3"/>
                <a:stretch>
                  <a:fillRect b="-1166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C629FD16-507A-FD18-48E1-07AB79BB3B2A}"/>
                  </a:ext>
                </a:extLst>
              </p:cNvPr>
              <p:cNvSpPr txBox="1"/>
              <p:nvPr/>
            </p:nvSpPr>
            <p:spPr>
              <a:xfrm>
                <a:off x="4358952" y="1187908"/>
                <a:ext cx="457198"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𝑄</m:t>
                      </m:r>
                      <m:r>
                        <a:rPr lang="en-US" b="0" i="1" baseline="-25000" smtClean="0">
                          <a:latin typeface="Cambria Math" panose="02040503050406030204" pitchFamily="18" charset="0"/>
                        </a:rPr>
                        <m:t>2</m:t>
                      </m:r>
                    </m:oMath>
                  </m:oMathPara>
                </a14:m>
                <a:endParaRPr lang="en-IN" baseline="-25000" dirty="0"/>
              </a:p>
            </p:txBody>
          </p:sp>
        </mc:Choice>
        <mc:Fallback xmlns="">
          <p:sp>
            <p:nvSpPr>
              <p:cNvPr id="10" name="TextBox 9">
                <a:extLst>
                  <a:ext uri="{FF2B5EF4-FFF2-40B4-BE49-F238E27FC236}">
                    <a16:creationId xmlns:a16="http://schemas.microsoft.com/office/drawing/2014/main" id="{C629FD16-507A-FD18-48E1-07AB79BB3B2A}"/>
                  </a:ext>
                </a:extLst>
              </p:cNvPr>
              <p:cNvSpPr txBox="1">
                <a:spLocks noRot="1" noChangeAspect="1" noMove="1" noResize="1" noEditPoints="1" noAdjustHandles="1" noChangeArrowheads="1" noChangeShapeType="1" noTextEdit="1"/>
              </p:cNvSpPr>
              <p:nvPr/>
            </p:nvSpPr>
            <p:spPr>
              <a:xfrm>
                <a:off x="4358952" y="1187908"/>
                <a:ext cx="457198" cy="369332"/>
              </a:xfrm>
              <a:prstGeom prst="rect">
                <a:avLst/>
              </a:prstGeom>
              <a:blipFill>
                <a:blip r:embed="rId4"/>
                <a:stretch>
                  <a:fillRect b="-1166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42BE3F89-13C7-2A16-DC19-ECE39F4B2748}"/>
                  </a:ext>
                </a:extLst>
              </p:cNvPr>
              <p:cNvSpPr txBox="1"/>
              <p:nvPr/>
            </p:nvSpPr>
            <p:spPr>
              <a:xfrm>
                <a:off x="6327711" y="1187908"/>
                <a:ext cx="457198"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𝑄</m:t>
                      </m:r>
                      <m:r>
                        <a:rPr lang="en-US" b="0" i="1" baseline="-25000" smtClean="0">
                          <a:latin typeface="Cambria Math" panose="02040503050406030204" pitchFamily="18" charset="0"/>
                        </a:rPr>
                        <m:t>3</m:t>
                      </m:r>
                    </m:oMath>
                  </m:oMathPara>
                </a14:m>
                <a:endParaRPr lang="en-IN" baseline="-25000" dirty="0"/>
              </a:p>
            </p:txBody>
          </p:sp>
        </mc:Choice>
        <mc:Fallback xmlns="">
          <p:sp>
            <p:nvSpPr>
              <p:cNvPr id="11" name="TextBox 10">
                <a:extLst>
                  <a:ext uri="{FF2B5EF4-FFF2-40B4-BE49-F238E27FC236}">
                    <a16:creationId xmlns:a16="http://schemas.microsoft.com/office/drawing/2014/main" id="{42BE3F89-13C7-2A16-DC19-ECE39F4B2748}"/>
                  </a:ext>
                </a:extLst>
              </p:cNvPr>
              <p:cNvSpPr txBox="1">
                <a:spLocks noRot="1" noChangeAspect="1" noMove="1" noResize="1" noEditPoints="1" noAdjustHandles="1" noChangeArrowheads="1" noChangeShapeType="1" noTextEdit="1"/>
              </p:cNvSpPr>
              <p:nvPr/>
            </p:nvSpPr>
            <p:spPr>
              <a:xfrm>
                <a:off x="6327711" y="1187908"/>
                <a:ext cx="457198" cy="369332"/>
              </a:xfrm>
              <a:prstGeom prst="rect">
                <a:avLst/>
              </a:prstGeom>
              <a:blipFill>
                <a:blip r:embed="rId5"/>
                <a:stretch>
                  <a:fillRect b="-11667"/>
                </a:stretch>
              </a:blipFill>
            </p:spPr>
            <p:txBody>
              <a:bodyPr/>
              <a:lstStyle/>
              <a:p>
                <a:r>
                  <a:rPr lang="en-IN">
                    <a:noFill/>
                  </a:rPr>
                  <a:t> </a:t>
                </a:r>
              </a:p>
            </p:txBody>
          </p:sp>
        </mc:Fallback>
      </mc:AlternateContent>
    </p:spTree>
    <p:extLst>
      <p:ext uri="{BB962C8B-B14F-4D97-AF65-F5344CB8AC3E}">
        <p14:creationId xmlns:p14="http://schemas.microsoft.com/office/powerpoint/2010/main" val="3679541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Range</a:t>
            </a:r>
          </a:p>
        </p:txBody>
      </p:sp>
      <p:sp>
        <p:nvSpPr>
          <p:cNvPr id="3" name="Text Placeholder 2"/>
          <p:cNvSpPr>
            <a:spLocks noGrp="1"/>
          </p:cNvSpPr>
          <p:nvPr>
            <p:ph type="body" sz="quarter" idx="10"/>
          </p:nvPr>
        </p:nvSpPr>
        <p:spPr>
          <a:xfrm>
            <a:off x="457200" y="1119628"/>
            <a:ext cx="8229600" cy="954107"/>
          </a:xfrm>
        </p:spPr>
        <p:txBody>
          <a:bodyPr>
            <a:spAutoFit/>
          </a:bodyPr>
          <a:lstStyle/>
          <a:p>
            <a:r>
              <a:rPr sz="2800" dirty="0"/>
              <a:t>The </a:t>
            </a:r>
            <a:r>
              <a:rPr sz="2800" b="1" dirty="0"/>
              <a:t>range</a:t>
            </a:r>
            <a:r>
              <a:rPr sz="2800" dirty="0"/>
              <a:t> is the difference between the largest value and smallest value in a data set.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Finding the Range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The points scored by a star center in recent basketball games are listed </a:t>
                </a:r>
                <a:r>
                  <a:rPr lang="en-US" dirty="0"/>
                  <a:t>here</a:t>
                </a:r>
                <a:r>
                  <a:rPr lang="en-US" sz="2800" dirty="0"/>
                  <a:t>. Calculate the range.</a:t>
                </a:r>
              </a:p>
              <a:p>
                <a:pPr algn="ctr"/>
                <a:r>
                  <a:rPr lang="en-US" sz="2800" dirty="0">
                    <a:latin typeface="Cambria Math"/>
                  </a:rPr>
                  <a:t>15   </a:t>
                </a:r>
                <a:r>
                  <a:rPr lang="en-US" sz="2800" dirty="0"/>
                  <a:t> </a:t>
                </a:r>
                <a:r>
                  <a:rPr lang="en-US" sz="2800" dirty="0">
                    <a:latin typeface="Cambria Math"/>
                  </a:rPr>
                  <a:t>16   </a:t>
                </a:r>
                <a:r>
                  <a:rPr lang="en-US" sz="2800" dirty="0"/>
                  <a:t> </a:t>
                </a:r>
                <a:r>
                  <a:rPr lang="en-US" sz="2800" dirty="0">
                    <a:latin typeface="Cambria Math"/>
                  </a:rPr>
                  <a:t>20   </a:t>
                </a:r>
                <a:r>
                  <a:rPr lang="en-US" sz="2800" dirty="0"/>
                  <a:t> </a:t>
                </a:r>
                <a:r>
                  <a:rPr lang="en-US" sz="2800" dirty="0">
                    <a:latin typeface="Cambria Math"/>
                  </a:rPr>
                  <a:t>12   </a:t>
                </a:r>
                <a:r>
                  <a:rPr lang="en-US" sz="2800" dirty="0"/>
                  <a:t> </a:t>
                </a:r>
                <a:r>
                  <a:rPr lang="en-US" sz="2800" dirty="0">
                    <a:latin typeface="Cambria Math"/>
                  </a:rPr>
                  <a:t>16   </a:t>
                </a:r>
                <a:r>
                  <a:rPr lang="en-US" sz="2800" dirty="0"/>
                  <a:t> </a:t>
                </a:r>
                <a:r>
                  <a:rPr lang="en-US" sz="2800" dirty="0">
                    <a:latin typeface="Cambria Math"/>
                  </a:rPr>
                  <a:t>16   </a:t>
                </a:r>
                <a:r>
                  <a:rPr lang="en-US" sz="2800" dirty="0"/>
                  <a:t> </a:t>
                </a:r>
                <a:r>
                  <a:rPr lang="en-US" sz="2800" dirty="0">
                    <a:latin typeface="Cambria Math"/>
                  </a:rPr>
                  <a:t>18   </a:t>
                </a:r>
                <a:r>
                  <a:rPr lang="en-US" sz="2800" dirty="0"/>
                  <a:t> </a:t>
                </a:r>
                <a:r>
                  <a:rPr lang="en-US" sz="2800" dirty="0">
                    <a:latin typeface="Cambria Math"/>
                  </a:rPr>
                  <a:t>28   </a:t>
                </a:r>
                <a:r>
                  <a:rPr lang="en-US" sz="2800" dirty="0"/>
                  <a:t> </a:t>
                </a:r>
                <a:r>
                  <a:rPr lang="en-US" sz="2800" dirty="0">
                    <a:latin typeface="Cambria Math"/>
                  </a:rPr>
                  <a:t>12   </a:t>
                </a:r>
                <a:r>
                  <a:rPr lang="en-US" sz="2800" dirty="0"/>
                  <a:t> </a:t>
                </a:r>
                <a:r>
                  <a:rPr lang="en-US" sz="2800" dirty="0">
                    <a:latin typeface="Cambria Math"/>
                  </a:rPr>
                  <a:t>9</a:t>
                </a:r>
              </a:p>
              <a:p>
                <a:r>
                  <a:rPr lang="en-US" b="1" dirty="0"/>
                  <a:t>Solution</a:t>
                </a:r>
              </a:p>
              <a:p>
                <a:r>
                  <a:rPr lang="en-US" dirty="0"/>
                  <a:t>The maximum value is </a:t>
                </a:r>
                <a14:m>
                  <m:oMath xmlns:m="http://schemas.openxmlformats.org/officeDocument/2006/math">
                    <m:r>
                      <a:rPr lang="en-US" i="1" dirty="0" smtClean="0">
                        <a:latin typeface="Cambria Math" panose="02040503050406030204" pitchFamily="18" charset="0"/>
                      </a:rPr>
                      <m:t>28</m:t>
                    </m:r>
                  </m:oMath>
                </a14:m>
                <a:r>
                  <a:rPr lang="en-US" dirty="0"/>
                  <a:t> and the minimum value is </a:t>
                </a:r>
                <a14:m>
                  <m:oMath xmlns:m="http://schemas.openxmlformats.org/officeDocument/2006/math">
                    <m:r>
                      <a:rPr lang="en-US" i="1" dirty="0" smtClean="0">
                        <a:latin typeface="Cambria Math" panose="02040503050406030204" pitchFamily="18" charset="0"/>
                      </a:rPr>
                      <m:t>9</m:t>
                    </m:r>
                  </m:oMath>
                </a14:m>
                <a:r>
                  <a:rPr lang="en-US" dirty="0"/>
                  <a:t>, so the range is </a:t>
                </a:r>
                <a14:m>
                  <m:oMath xmlns:m="http://schemas.openxmlformats.org/officeDocument/2006/math">
                    <m:r>
                      <a:rPr lang="en-US" b="0" i="1" smtClean="0">
                        <a:latin typeface="Cambria Math" panose="02040503050406030204" pitchFamily="18" charset="0"/>
                      </a:rPr>
                      <m:t>28−9=19.</m:t>
                    </m:r>
                  </m:oMath>
                </a14:m>
                <a:endParaRPr lang="en-US" dirty="0"/>
              </a:p>
              <a:p>
                <a:endParaRPr sz="2800" dirty="0">
                  <a:latin typeface="Cambria Math"/>
                </a:endParaRP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2"/>
                </a:stretch>
              </a:blipFill>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Finding the Range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Scores earned on a recent statistics exam are listed here. Calculate the range.</a:t>
                </a:r>
              </a:p>
              <a:p>
                <a:pPr algn="ct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85</m:t>
                      </m:r>
                      <m:r>
                        <a:rPr lang="en-US" sz="2800" i="1" dirty="0" smtClean="0">
                          <a:latin typeface="Cambria Math" panose="02040503050406030204" pitchFamily="18" charset="0"/>
                        </a:rPr>
                        <m:t>    </m:t>
                      </m:r>
                      <m:r>
                        <a:rPr lang="en-US" sz="2800" i="1" dirty="0" smtClean="0">
                          <a:latin typeface="Cambria Math" panose="02040503050406030204" pitchFamily="18" charset="0"/>
                        </a:rPr>
                        <m:t>88</m:t>
                      </m:r>
                      <m:r>
                        <a:rPr lang="en-US" sz="2800" i="1" dirty="0" smtClean="0">
                          <a:latin typeface="Cambria Math" panose="02040503050406030204" pitchFamily="18" charset="0"/>
                        </a:rPr>
                        <m:t>    </m:t>
                      </m:r>
                      <m:r>
                        <a:rPr lang="en-US" sz="2800" i="1" dirty="0" smtClean="0">
                          <a:latin typeface="Cambria Math" panose="02040503050406030204" pitchFamily="18" charset="0"/>
                        </a:rPr>
                        <m:t>82</m:t>
                      </m:r>
                      <m:r>
                        <a:rPr lang="en-US" sz="2800" i="1" dirty="0" smtClean="0">
                          <a:latin typeface="Cambria Math" panose="02040503050406030204" pitchFamily="18" charset="0"/>
                        </a:rPr>
                        <m:t>    </m:t>
                      </m:r>
                      <m:r>
                        <a:rPr lang="en-US" sz="2800" i="1" dirty="0" smtClean="0">
                          <a:latin typeface="Cambria Math" panose="02040503050406030204" pitchFamily="18" charset="0"/>
                        </a:rPr>
                        <m:t>84</m:t>
                      </m:r>
                      <m:r>
                        <a:rPr lang="en-US" sz="2800" i="1" dirty="0" smtClean="0">
                          <a:latin typeface="Cambria Math" panose="02040503050406030204" pitchFamily="18" charset="0"/>
                        </a:rPr>
                        <m:t>    </m:t>
                      </m:r>
                      <m:r>
                        <a:rPr lang="en-US" sz="2800" i="1" dirty="0" smtClean="0">
                          <a:latin typeface="Cambria Math" panose="02040503050406030204" pitchFamily="18" charset="0"/>
                        </a:rPr>
                        <m:t>89</m:t>
                      </m:r>
                      <m:r>
                        <a:rPr lang="en-US" sz="2800" i="1" dirty="0" smtClean="0">
                          <a:latin typeface="Cambria Math" panose="02040503050406030204" pitchFamily="18" charset="0"/>
                        </a:rPr>
                        <m:t>    </m:t>
                      </m:r>
                      <m:r>
                        <a:rPr lang="en-US" sz="2800" i="1" dirty="0" smtClean="0">
                          <a:latin typeface="Cambria Math" panose="02040503050406030204" pitchFamily="18" charset="0"/>
                        </a:rPr>
                        <m:t>81</m:t>
                      </m:r>
                      <m:r>
                        <a:rPr lang="en-US" sz="2800" i="1" dirty="0" smtClean="0">
                          <a:latin typeface="Cambria Math" panose="02040503050406030204" pitchFamily="18" charset="0"/>
                        </a:rPr>
                        <m:t>    </m:t>
                      </m:r>
                      <m:r>
                        <a:rPr lang="en-US" sz="2800" i="1" dirty="0" smtClean="0">
                          <a:latin typeface="Cambria Math" panose="02040503050406030204" pitchFamily="18" charset="0"/>
                        </a:rPr>
                        <m:t>90</m:t>
                      </m:r>
                      <m:r>
                        <a:rPr lang="en-US" sz="2800" i="1" dirty="0" smtClean="0">
                          <a:latin typeface="Cambria Math" panose="02040503050406030204" pitchFamily="18" charset="0"/>
                        </a:rPr>
                        <m:t>    </m:t>
                      </m:r>
                      <m:r>
                        <a:rPr lang="en-US" sz="2800" i="1" dirty="0" smtClean="0">
                          <a:latin typeface="Cambria Math" panose="02040503050406030204" pitchFamily="18" charset="0"/>
                        </a:rPr>
                        <m:t>63</m:t>
                      </m:r>
                      <m:r>
                        <a:rPr lang="en-US" sz="2800" i="1" dirty="0" smtClean="0">
                          <a:latin typeface="Cambria Math" panose="02040503050406030204" pitchFamily="18" charset="0"/>
                        </a:rPr>
                        <m:t>    </m:t>
                      </m:r>
                      <m:r>
                        <a:rPr lang="en-US" sz="2800" i="1" dirty="0" smtClean="0">
                          <a:latin typeface="Cambria Math" panose="02040503050406030204" pitchFamily="18" charset="0"/>
                        </a:rPr>
                        <m:t>87</m:t>
                      </m:r>
                      <m:r>
                        <a:rPr lang="en-US" sz="2800" i="1" dirty="0" smtClean="0">
                          <a:latin typeface="Cambria Math" panose="02040503050406030204" pitchFamily="18" charset="0"/>
                        </a:rPr>
                        <m:t>    </m:t>
                      </m:r>
                      <m:r>
                        <a:rPr lang="en-US" sz="2800" i="1" dirty="0" smtClean="0">
                          <a:latin typeface="Cambria Math" panose="02040503050406030204" pitchFamily="18" charset="0"/>
                        </a:rPr>
                        <m:t>86</m:t>
                      </m:r>
                    </m:oMath>
                  </m:oMathPara>
                </a14:m>
                <a:endParaRPr lang="en-US" sz="2800" dirty="0">
                  <a:latin typeface="Cambria Math"/>
                </a:endParaRPr>
              </a:p>
              <a:p>
                <a:r>
                  <a:rPr lang="en-US" b="1" dirty="0"/>
                  <a:t>Solution</a:t>
                </a:r>
              </a:p>
              <a:p>
                <a:r>
                  <a:rPr lang="en-US" dirty="0"/>
                  <a:t>The maximum value is </a:t>
                </a:r>
                <a14:m>
                  <m:oMath xmlns:m="http://schemas.openxmlformats.org/officeDocument/2006/math">
                    <m:r>
                      <a:rPr lang="en-US" i="1" dirty="0" smtClean="0">
                        <a:latin typeface="Cambria Math" panose="02040503050406030204" pitchFamily="18" charset="0"/>
                      </a:rPr>
                      <m:t>90</m:t>
                    </m:r>
                  </m:oMath>
                </a14:m>
                <a:r>
                  <a:rPr lang="en-US" dirty="0"/>
                  <a:t> and the minimum value is </a:t>
                </a:r>
                <a14:m>
                  <m:oMath xmlns:m="http://schemas.openxmlformats.org/officeDocument/2006/math">
                    <m:r>
                      <a:rPr lang="en-US" i="1" dirty="0" smtClean="0">
                        <a:latin typeface="Cambria Math" panose="02040503050406030204" pitchFamily="18" charset="0"/>
                      </a:rPr>
                      <m:t>63</m:t>
                    </m:r>
                  </m:oMath>
                </a14:m>
                <a:r>
                  <a:rPr lang="en-US" dirty="0"/>
                  <a:t>, so the range is </a:t>
                </a:r>
                <a14:m>
                  <m:oMath xmlns:m="http://schemas.openxmlformats.org/officeDocument/2006/math">
                    <m:r>
                      <a:rPr lang="en-US" b="0" i="1" smtClean="0">
                        <a:latin typeface="Cambria Math" panose="02040503050406030204" pitchFamily="18" charset="0"/>
                      </a:rPr>
                      <m:t>90</m:t>
                    </m:r>
                    <m:r>
                      <a:rPr lang="en-US" b="0" i="1" smtClean="0">
                        <a:latin typeface="Cambria Math" panose="02040503050406030204" pitchFamily="18" charset="0"/>
                      </a:rPr>
                      <m:t>−</m:t>
                    </m:r>
                    <m:r>
                      <a:rPr lang="en-US" b="0" i="1" smtClean="0">
                        <a:latin typeface="Cambria Math" panose="02040503050406030204" pitchFamily="18" charset="0"/>
                      </a:rPr>
                      <m:t>63</m:t>
                    </m:r>
                    <m:r>
                      <a:rPr lang="en-US" b="0" i="1" smtClean="0">
                        <a:latin typeface="Cambria Math" panose="02040503050406030204" pitchFamily="18" charset="0"/>
                      </a:rPr>
                      <m:t>=</m:t>
                    </m:r>
                    <m:r>
                      <a:rPr lang="en-US" b="0" i="1" smtClean="0">
                        <a:latin typeface="Cambria Math" panose="02040503050406030204" pitchFamily="18" charset="0"/>
                      </a:rPr>
                      <m:t>27</m:t>
                    </m:r>
                    <m:r>
                      <a:rPr lang="en-US" b="0" i="1" smtClean="0">
                        <a:latin typeface="Cambria Math" panose="02040503050406030204" pitchFamily="18" charset="0"/>
                      </a:rPr>
                      <m:t>.</m:t>
                    </m:r>
                  </m:oMath>
                </a14:m>
                <a:endParaRPr lang="en-US" dirty="0"/>
              </a:p>
              <a:p>
                <a:endParaRPr sz="2800" dirty="0">
                  <a:latin typeface="Cambria Math"/>
                </a:endParaRP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p:sp>
        <p:nvSpPr>
          <p:cNvPr id="3" name="Text Placeholder 2"/>
          <p:cNvSpPr>
            <a:spLocks noGrp="1"/>
          </p:cNvSpPr>
          <p:nvPr>
            <p:ph type="body" sz="quarter" idx="10"/>
          </p:nvPr>
        </p:nvSpPr>
        <p:spPr>
          <a:xfrm>
            <a:off x="457200" y="1143313"/>
            <a:ext cx="8229600" cy="1384995"/>
          </a:xfrm>
        </p:spPr>
        <p:txBody>
          <a:bodyPr>
            <a:spAutoFit/>
          </a:bodyPr>
          <a:lstStyle/>
          <a:p>
            <a:r>
              <a:rPr lang="en-US" sz="2800" dirty="0"/>
              <a:t>It is important to note that the formula for standard deviation differs for samples and populations. We will only consider samples here.</a:t>
            </a:r>
            <a:endParaRPr sz="2800" dirty="0"/>
          </a:p>
        </p:txBody>
      </p:sp>
    </p:spTree>
    <p:extLst>
      <p:ext uri="{BB962C8B-B14F-4D97-AF65-F5344CB8AC3E}">
        <p14:creationId xmlns:p14="http://schemas.microsoft.com/office/powerpoint/2010/main" val="1613995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Formula: </a:t>
            </a:r>
            <a:r>
              <a:rPr dirty="0"/>
              <a:t>Sample Standard Deviation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43313"/>
                <a:ext cx="8229600" cy="3902222"/>
              </a:xfrm>
            </p:spPr>
            <p:txBody>
              <a:bodyPr>
                <a:spAutoFit/>
              </a:bodyPr>
              <a:lstStyle/>
              <a:p>
                <a:r>
                  <a:rPr lang="en-US" sz="2800" dirty="0"/>
                  <a:t>The </a:t>
                </a:r>
                <a:r>
                  <a:rPr lang="en-US" sz="2800" b="1" dirty="0"/>
                  <a:t>sample standard deviation</a:t>
                </a:r>
                <a:r>
                  <a:rPr lang="en-US" sz="2800" dirty="0"/>
                  <a:t> indicates how much we would expect a data value to differ from the mean.</a:t>
                </a:r>
              </a:p>
              <a:p>
                <a:r>
                  <a:rPr lang="en-US" sz="2800" dirty="0"/>
                  <a:t>The formula for standard deviation for a sample is</a:t>
                </a:r>
              </a:p>
              <a:p>
                <a:pPr>
                  <a:defRPr sz="2800"/>
                </a:pPr>
                <a:r>
                  <a:rPr lang="en-US" sz="2800" dirty="0"/>
                  <a:t>		 </a:t>
                </a:r>
                <a14:m>
                  <m:oMath xmlns:m="http://schemas.openxmlformats.org/officeDocument/2006/math">
                    <m:r>
                      <a:rPr lang="en-US">
                        <a:latin typeface="Cambria Math" panose="02040503050406030204" pitchFamily="18" charset="0"/>
                      </a:rPr>
                      <m:t>𝑠</m:t>
                    </m:r>
                    <m:r>
                      <a:rPr lang="en-US">
                        <a:latin typeface="Cambria Math" panose="02040503050406030204" pitchFamily="18" charset="0"/>
                      </a:rPr>
                      <m:t>=</m:t>
                    </m:r>
                    <m:rad>
                      <m:radPr>
                        <m:degHide m:val="on"/>
                        <m:ctrlPr>
                          <a:rPr lang="ar-AE" i="1">
                            <a:latin typeface="Cambria Math" panose="02040503050406030204" pitchFamily="18" charset="0"/>
                          </a:rPr>
                        </m:ctrlPr>
                      </m:radPr>
                      <m:deg/>
                      <m:e>
                        <m:f>
                          <m:fPr>
                            <m:ctrlPr>
                              <a:rPr lang="ar-AE" i="1">
                                <a:latin typeface="Cambria Math" panose="02040503050406030204" pitchFamily="18" charset="0"/>
                              </a:rPr>
                            </m:ctrlPr>
                          </m:fPr>
                          <m:num>
                            <m:r>
                              <a:rPr lang="ar-AE">
                                <a:latin typeface="Cambria Math" panose="02040503050406030204" pitchFamily="18" charset="0"/>
                              </a:rPr>
                              <m:t>∑</m:t>
                            </m:r>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limUpp>
                                      <m:limUppPr>
                                        <m:ctrlPr>
                                          <a:rPr lang="ar-AE" i="1">
                                            <a:latin typeface="Cambria Math" panose="02040503050406030204" pitchFamily="18" charset="0"/>
                                          </a:rPr>
                                        </m:ctrlPr>
                                      </m:limUppPr>
                                      <m:e>
                                        <m:r>
                                          <a:rPr lang="ar-AE" smtClean="0">
                                            <a:latin typeface="Cambria Math" panose="02040503050406030204" pitchFamily="18" charset="0"/>
                                          </a:rPr>
                                          <m:t>𝑥</m:t>
                                        </m:r>
                                      </m:e>
                                      <m:lim>
                                        <m:r>
                                          <a:rPr lang="ar-AE">
                                            <a:latin typeface="Cambria Math" panose="02040503050406030204" pitchFamily="18" charset="0"/>
                                          </a:rPr>
                                          <m:t>_</m:t>
                                        </m:r>
                                      </m:lim>
                                    </m:limUpp>
                                  </m:e>
                                </m:d>
                              </m:e>
                              <m:sup>
                                <m:r>
                                  <a:rPr lang="ar-AE">
                                    <a:latin typeface="Cambria Math" panose="02040503050406030204" pitchFamily="18" charset="0"/>
                                  </a:rPr>
                                  <m:t>2</m:t>
                                </m:r>
                              </m:sup>
                            </m:sSup>
                          </m:num>
                          <m:den>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1</m:t>
                            </m:r>
                          </m:den>
                        </m:f>
                      </m:e>
                    </m:rad>
                  </m:oMath>
                </a14:m>
                <a:r>
                  <a:rPr lang="en-US" sz="2800" dirty="0"/>
                  <a:t>,</a:t>
                </a:r>
                <a:endParaRPr lang="ar-AE" sz="2800" dirty="0"/>
              </a:p>
              <a:p>
                <a:pPr>
                  <a:defRPr sz="2800"/>
                </a:pPr>
                <a:r>
                  <a:rPr lang="en-US" sz="2800" dirty="0"/>
                  <a:t>where </a:t>
                </a:r>
                <a14:m>
                  <m:oMath xmlns:m="http://schemas.openxmlformats.org/officeDocument/2006/math">
                    <m:r>
                      <a:rPr lang="en-US" sz="2800" b="0" i="1" smtClean="0">
                        <a:latin typeface="Cambria Math" panose="02040503050406030204" pitchFamily="18" charset="0"/>
                      </a:rPr>
                      <m:t>𝑥</m:t>
                    </m:r>
                  </m:oMath>
                </a14:m>
                <a:r>
                  <a:rPr lang="en-US" sz="2800" dirty="0"/>
                  <a:t> represents each data value, </a:t>
                </a:r>
                <a14:m>
                  <m:oMath xmlns:m="http://schemas.openxmlformats.org/officeDocument/2006/math">
                    <m:limUpp>
                      <m:limUppPr>
                        <m:ctrlPr>
                          <a:rPr lang="ar-AE" i="1">
                            <a:latin typeface="Cambria Math" panose="02040503050406030204" pitchFamily="18" charset="0"/>
                          </a:rPr>
                        </m:ctrlPr>
                      </m:limUppPr>
                      <m:e>
                        <m:r>
                          <a:rPr lang="ar-AE">
                            <a:latin typeface="Cambria Math" panose="02040503050406030204" pitchFamily="18" charset="0"/>
                          </a:rPr>
                          <m:t>𝑥</m:t>
                        </m:r>
                      </m:e>
                      <m:lim>
                        <m:r>
                          <a:rPr lang="ar-AE">
                            <a:latin typeface="Cambria Math" panose="02040503050406030204" pitchFamily="18" charset="0"/>
                          </a:rPr>
                          <m:t>_</m:t>
                        </m:r>
                      </m:lim>
                    </m:limUpp>
                  </m:oMath>
                </a14:m>
                <a:r>
                  <a:rPr lang="ar-AE" sz="2800" dirty="0"/>
                  <a:t> </a:t>
                </a:r>
                <a:r>
                  <a:rPr lang="en-US" sz="2800" dirty="0"/>
                  <a:t>is the sample mean, and </a:t>
                </a:r>
                <a14:m>
                  <m:oMath xmlns:m="http://schemas.openxmlformats.org/officeDocument/2006/math">
                    <m:r>
                      <a:rPr lang="en-US" sz="2800" b="0" i="1" smtClean="0">
                        <a:latin typeface="Cambria Math" panose="02040503050406030204" pitchFamily="18" charset="0"/>
                      </a:rPr>
                      <m:t>𝑛</m:t>
                    </m:r>
                  </m:oMath>
                </a14:m>
                <a:r>
                  <a:rPr lang="en-US" sz="2800" dirty="0"/>
                  <a:t> is the sample size. Recall that the Greek letter sigma, </a:t>
                </a:r>
                <a14:m>
                  <m:oMath xmlns:m="http://schemas.openxmlformats.org/officeDocument/2006/math">
                    <m:r>
                      <a:rPr lang="ar-AE">
                        <a:latin typeface="Cambria Math" panose="02040503050406030204" pitchFamily="18" charset="0"/>
                      </a:rPr>
                      <m:t>∑</m:t>
                    </m:r>
                  </m:oMath>
                </a14:m>
                <a:r>
                  <a:rPr lang="el-GR" sz="2800" dirty="0"/>
                  <a:t>, </a:t>
                </a:r>
                <a:r>
                  <a:rPr lang="en-US" sz="2800" dirty="0"/>
                  <a:t>is used to denote summation.</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43313"/>
                <a:ext cx="8229600" cy="3902222"/>
              </a:xfrm>
              <a:blipFill>
                <a:blip r:embed="rId2"/>
                <a:stretch>
                  <a:fillRect l="-1328" t="-1240" r="-1771" b="-3101"/>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Finding the Standard Deviation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r>
                  <a:rPr lang="en-US" sz="2800" dirty="0"/>
                  <a:t>A sample of points scored by a star center in recent basketball games is listed </a:t>
                </a:r>
                <a:r>
                  <a:rPr lang="en-US" dirty="0"/>
                  <a:t>here</a:t>
                </a:r>
                <a:r>
                  <a:rPr lang="en-US" sz="2800" dirty="0"/>
                  <a:t>. Calculate the standard deviation. Round to the nearest hundredth.</a:t>
                </a:r>
              </a:p>
              <a:p>
                <a:pPr algn="ctr"/>
                <a:r>
                  <a:rPr lang="en-US" sz="2800" dirty="0">
                    <a:latin typeface="Cambria Math"/>
                  </a:rPr>
                  <a:t>15</a:t>
                </a:r>
                <a:r>
                  <a:rPr lang="en-US" sz="2800" dirty="0"/>
                  <a:t>    </a:t>
                </a:r>
                <a:r>
                  <a:rPr lang="en-US" sz="2800" dirty="0">
                    <a:latin typeface="Cambria Math"/>
                  </a:rPr>
                  <a:t>16   </a:t>
                </a:r>
                <a:r>
                  <a:rPr lang="en-US" sz="2800" dirty="0"/>
                  <a:t> </a:t>
                </a:r>
                <a:r>
                  <a:rPr lang="en-US" sz="2800" dirty="0">
                    <a:latin typeface="Cambria Math"/>
                  </a:rPr>
                  <a:t>20   </a:t>
                </a:r>
                <a:r>
                  <a:rPr lang="en-US" sz="2800" dirty="0"/>
                  <a:t> </a:t>
                </a:r>
                <a:r>
                  <a:rPr lang="en-US" sz="2800" dirty="0">
                    <a:latin typeface="Cambria Math"/>
                  </a:rPr>
                  <a:t>12</a:t>
                </a:r>
                <a:r>
                  <a:rPr lang="en-US" sz="2800" dirty="0"/>
                  <a:t>    </a:t>
                </a:r>
                <a:r>
                  <a:rPr lang="en-US" sz="2800" dirty="0">
                    <a:latin typeface="Cambria Math"/>
                  </a:rPr>
                  <a:t>16   </a:t>
                </a:r>
                <a:r>
                  <a:rPr lang="en-US" sz="2800" dirty="0"/>
                  <a:t> </a:t>
                </a:r>
                <a:r>
                  <a:rPr lang="en-US" sz="2800" dirty="0">
                    <a:latin typeface="Cambria Math"/>
                  </a:rPr>
                  <a:t>16</a:t>
                </a:r>
                <a:r>
                  <a:rPr lang="en-US" sz="2800" dirty="0"/>
                  <a:t>    </a:t>
                </a:r>
                <a:r>
                  <a:rPr lang="en-US" sz="2800" dirty="0">
                    <a:latin typeface="Cambria Math"/>
                  </a:rPr>
                  <a:t>18   </a:t>
                </a:r>
                <a:r>
                  <a:rPr lang="en-US" sz="2800" dirty="0"/>
                  <a:t> </a:t>
                </a:r>
                <a:r>
                  <a:rPr lang="en-US" sz="2800" dirty="0">
                    <a:latin typeface="Cambria Math"/>
                  </a:rPr>
                  <a:t>28   </a:t>
                </a:r>
                <a:r>
                  <a:rPr lang="en-US" sz="2800" dirty="0"/>
                  <a:t> </a:t>
                </a:r>
                <a:r>
                  <a:rPr lang="en-US" sz="2800" dirty="0">
                    <a:latin typeface="Cambria Math"/>
                  </a:rPr>
                  <a:t>12   </a:t>
                </a:r>
                <a:r>
                  <a:rPr lang="en-US" sz="2800" dirty="0"/>
                  <a:t> </a:t>
                </a:r>
                <a:r>
                  <a:rPr lang="en-US" sz="2800" dirty="0">
                    <a:latin typeface="Cambria Math"/>
                  </a:rPr>
                  <a:t>9</a:t>
                </a:r>
              </a:p>
              <a:p>
                <a:r>
                  <a:rPr lang="en-US" b="1" dirty="0"/>
                  <a:t>Solution</a:t>
                </a:r>
              </a:p>
              <a:p>
                <a:r>
                  <a:rPr lang="en-US" dirty="0"/>
                  <a:t>In order to calculate the standard deviation, we begin by finding the mean of the sample.</a:t>
                </a:r>
              </a:p>
              <a:p>
                <a:pPr/>
                <a14:m>
                  <m:oMathPara xmlns:m="http://schemas.openxmlformats.org/officeDocument/2006/math">
                    <m:oMathParaPr>
                      <m:jc m:val="left"/>
                    </m:oMathParaPr>
                    <m:oMath xmlns:m="http://schemas.openxmlformats.org/officeDocument/2006/math">
                      <m:bar>
                        <m:barPr>
                          <m:pos m:val="top"/>
                          <m:ctrlPr>
                            <a:rPr lang="ar-AE" i="1" smtClean="0">
                              <a:latin typeface="Cambria Math" panose="02040503050406030204" pitchFamily="18" charset="0"/>
                            </a:rPr>
                          </m:ctrlPr>
                        </m:barPr>
                        <m:e>
                          <m:r>
                            <a:rPr lang="en-US" b="0" i="1" smtClean="0">
                              <a:latin typeface="Cambria Math" panose="02040503050406030204" pitchFamily="18" charset="0"/>
                            </a:rPr>
                            <m:t>𝑥</m:t>
                          </m:r>
                        </m:e>
                      </m:bar>
                      <m:r>
                        <a:rPr lang="ar-AE" b="0" i="1" smtClean="0">
                          <a:latin typeface="Cambria Math" panose="02040503050406030204" pitchFamily="18" charset="0"/>
                        </a:rPr>
                        <m:t>=</m:t>
                      </m:r>
                      <m:f>
                        <m:fPr>
                          <m:ctrlPr>
                            <a:rPr lang="ar-AE" b="0" i="1" smtClean="0">
                              <a:latin typeface="Cambria Math" panose="02040503050406030204" pitchFamily="18" charset="0"/>
                            </a:rPr>
                          </m:ctrlPr>
                        </m:fPr>
                        <m:num>
                          <m:nary>
                            <m:naryPr>
                              <m:chr m:val="∑"/>
                              <m:subHide m:val="on"/>
                              <m:supHide m:val="on"/>
                              <m:ctrlPr>
                                <a:rPr lang="ar-AE" b="0" i="1" smtClean="0">
                                  <a:latin typeface="Cambria Math" panose="02040503050406030204" pitchFamily="18" charset="0"/>
                                </a:rPr>
                              </m:ctrlPr>
                            </m:naryPr>
                            <m:sub/>
                            <m:sup/>
                            <m:e>
                              <m:r>
                                <a:rPr lang="en-US" b="0" i="1" smtClean="0">
                                  <a:latin typeface="Cambria Math" panose="02040503050406030204" pitchFamily="18" charset="0"/>
                                </a:rPr>
                                <m:t>𝑥</m:t>
                              </m:r>
                            </m:e>
                          </m:nary>
                        </m:num>
                        <m:den>
                          <m:r>
                            <a:rPr lang="en-US" b="0" i="1" smtClean="0">
                              <a:latin typeface="Cambria Math" panose="02040503050406030204" pitchFamily="18" charset="0"/>
                            </a:rPr>
                            <m:t>𝑛</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15</m:t>
                          </m:r>
                          <m:r>
                            <a:rPr lang="en-US" b="0" i="1" smtClean="0">
                              <a:latin typeface="Cambria Math" panose="02040503050406030204" pitchFamily="18" charset="0"/>
                            </a:rPr>
                            <m:t>+</m:t>
                          </m:r>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20</m:t>
                          </m:r>
                          <m:r>
                            <a:rPr lang="en-US" b="0" i="1" smtClean="0">
                              <a:latin typeface="Cambria Math" panose="02040503050406030204" pitchFamily="18" charset="0"/>
                            </a:rPr>
                            <m:t>+</m:t>
                          </m:r>
                          <m:r>
                            <a:rPr lang="en-US" b="0" i="1" smtClean="0">
                              <a:latin typeface="Cambria Math" panose="02040503050406030204" pitchFamily="18" charset="0"/>
                            </a:rPr>
                            <m:t>12</m:t>
                          </m:r>
                          <m:r>
                            <a:rPr lang="en-US" b="0" i="1" smtClean="0">
                              <a:latin typeface="Cambria Math" panose="02040503050406030204" pitchFamily="18" charset="0"/>
                            </a:rPr>
                            <m:t>+</m:t>
                          </m:r>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18</m:t>
                          </m:r>
                          <m:r>
                            <a:rPr lang="en-US" b="0" i="1" smtClean="0">
                              <a:latin typeface="Cambria Math" panose="02040503050406030204" pitchFamily="18" charset="0"/>
                            </a:rPr>
                            <m:t>+</m:t>
                          </m:r>
                          <m:r>
                            <a:rPr lang="en-US" b="0" i="1" smtClean="0">
                              <a:latin typeface="Cambria Math" panose="02040503050406030204" pitchFamily="18" charset="0"/>
                            </a:rPr>
                            <m:t>28</m:t>
                          </m:r>
                          <m:r>
                            <a:rPr lang="en-US" b="0" i="1" smtClean="0">
                              <a:latin typeface="Cambria Math" panose="02040503050406030204" pitchFamily="18" charset="0"/>
                            </a:rPr>
                            <m:t>+</m:t>
                          </m:r>
                          <m:r>
                            <a:rPr lang="en-US" b="0" i="1" smtClean="0">
                              <a:latin typeface="Cambria Math" panose="02040503050406030204" pitchFamily="18" charset="0"/>
                            </a:rPr>
                            <m:t>12</m:t>
                          </m:r>
                          <m:r>
                            <a:rPr lang="en-US" b="0" i="1" smtClean="0">
                              <a:latin typeface="Cambria Math" panose="02040503050406030204" pitchFamily="18" charset="0"/>
                            </a:rPr>
                            <m:t>+</m:t>
                          </m:r>
                          <m:r>
                            <a:rPr lang="en-US" b="0" i="1" smtClean="0">
                              <a:latin typeface="Cambria Math" panose="02040503050406030204" pitchFamily="18" charset="0"/>
                            </a:rPr>
                            <m:t>9</m:t>
                          </m:r>
                        </m:num>
                        <m:den>
                          <m:r>
                            <a:rPr lang="en-US" b="0" i="1" smtClean="0">
                              <a:latin typeface="Cambria Math" panose="02040503050406030204" pitchFamily="18" charset="0"/>
                            </a:rPr>
                            <m:t>10</m:t>
                          </m:r>
                        </m:den>
                      </m:f>
                    </m:oMath>
                  </m:oMathPara>
                </a14:m>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a:stretch>
              </a:blipFill>
            </p:spPr>
            <p:txBody>
              <a:bodyPr/>
              <a:lstStyle/>
              <a:p>
                <a:r>
                  <a:rPr lang="en-US">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Finding the Standard Deviation</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162</m:t>
                          </m:r>
                        </m:num>
                        <m:den>
                          <m:r>
                            <a:rPr lang="en-US" b="0" i="1" smtClean="0">
                              <a:latin typeface="Cambria Math" panose="02040503050406030204" pitchFamily="18" charset="0"/>
                            </a:rPr>
                            <m:t>10</m:t>
                          </m:r>
                        </m:den>
                      </m:f>
                      <m:r>
                        <a:rPr lang="en-US" b="0" i="1" smtClean="0">
                          <a:latin typeface="Cambria Math" panose="02040503050406030204" pitchFamily="18" charset="0"/>
                        </a:rPr>
                        <m:t>=16.2</m:t>
                      </m:r>
                    </m:oMath>
                  </m:oMathPara>
                </a14:m>
                <a:endParaRPr lang="en-US" dirty="0"/>
              </a:p>
              <a:p>
                <a:r>
                  <a:rPr lang="en-US" dirty="0"/>
                  <a:t>The mean is </a:t>
                </a:r>
                <a14:m>
                  <m:oMath xmlns:m="http://schemas.openxmlformats.org/officeDocument/2006/math">
                    <m:r>
                      <a:rPr lang="en-US" b="0" i="1" smtClean="0">
                        <a:latin typeface="Cambria Math" panose="02040503050406030204" pitchFamily="18" charset="0"/>
                      </a:rPr>
                      <m:t>16.2.</m:t>
                    </m:r>
                  </m:oMath>
                </a14:m>
                <a:endParaRPr lang="en-US" dirty="0"/>
              </a:p>
              <a:p>
                <a:r>
                  <a:rPr lang="en-US" dirty="0"/>
                  <a:t>When calculating the standard deviation, it is helpful to use a table to keep the numbers organized.</a:t>
                </a:r>
              </a:p>
              <a:p>
                <a:endParaRPr lang="en-US" dirty="0"/>
              </a:p>
              <a:p>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r="-1481"/>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22184AF0-2C72-7300-BA01-0C2EE183F3D3}"/>
                  </a:ext>
                </a:extLst>
              </p:cNvPr>
              <p:cNvGraphicFramePr>
                <a:graphicFrameLocks noGrp="1"/>
              </p:cNvGraphicFramePr>
              <p:nvPr>
                <p:extLst>
                  <p:ext uri="{D42A27DB-BD31-4B8C-83A1-F6EECF244321}">
                    <p14:modId xmlns:p14="http://schemas.microsoft.com/office/powerpoint/2010/main" val="3420192543"/>
                  </p:ext>
                </p:extLst>
              </p:nvPr>
            </p:nvGraphicFramePr>
            <p:xfrm>
              <a:off x="1371600" y="3335694"/>
              <a:ext cx="6096000" cy="25969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815030885"/>
                        </a:ext>
                      </a:extLst>
                    </a:gridCol>
                    <a:gridCol w="2032000">
                      <a:extLst>
                        <a:ext uri="{9D8B030D-6E8A-4147-A177-3AD203B41FA5}">
                          <a16:colId xmlns:a16="http://schemas.microsoft.com/office/drawing/2014/main" val="3075939277"/>
                        </a:ext>
                      </a:extLst>
                    </a:gridCol>
                    <a:gridCol w="2032000">
                      <a:extLst>
                        <a:ext uri="{9D8B030D-6E8A-4147-A177-3AD203B41FA5}">
                          <a16:colId xmlns:a16="http://schemas.microsoft.com/office/drawing/2014/main" val="1340286199"/>
                        </a:ext>
                      </a:extLst>
                    </a:gridCol>
                  </a:tblGrid>
                  <a:tr h="370840">
                    <a:tc>
                      <a:txBody>
                        <a:bodyPr/>
                        <a:lstStyle/>
                        <a:p>
                          <a:pPr algn="ctr"/>
                          <a14:m>
                            <m:oMathPara xmlns:m="http://schemas.openxmlformats.org/officeDocument/2006/math">
                              <m:oMathParaPr>
                                <m:jc m:val="centerGroup"/>
                              </m:oMathParaPr>
                              <m:oMath xmlns:m="http://schemas.openxmlformats.org/officeDocument/2006/math">
                                <m:r>
                                  <a:rPr lang="en-US" b="1" i="1" smtClean="0">
                                    <a:latin typeface="Cambria Math" panose="02040503050406030204" pitchFamily="18" charset="0"/>
                                  </a:rPr>
                                  <m:t>𝒙</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1" i="1" smtClean="0">
                                    <a:latin typeface="Cambria Math" panose="02040503050406030204" pitchFamily="18" charset="0"/>
                                  </a:rPr>
                                  <m:t>𝒙</m:t>
                                </m:r>
                                <m:r>
                                  <a:rPr lang="en-US" b="1" i="1" smtClean="0">
                                    <a:latin typeface="Cambria Math" panose="02040503050406030204" pitchFamily="18" charset="0"/>
                                  </a:rPr>
                                  <m:t>−</m:t>
                                </m:r>
                                <m:bar>
                                  <m:barPr>
                                    <m:pos m:val="top"/>
                                    <m:ctrlPr>
                                      <a:rPr lang="en-US" b="1" i="1" smtClean="0">
                                        <a:latin typeface="Cambria Math" panose="02040503050406030204" pitchFamily="18" charset="0"/>
                                      </a:rPr>
                                    </m:ctrlPr>
                                  </m:barPr>
                                  <m:e>
                                    <m:r>
                                      <a:rPr lang="en-US" b="1" i="1" smtClean="0">
                                        <a:latin typeface="Cambria Math" panose="02040503050406030204" pitchFamily="18" charset="0"/>
                                      </a:rPr>
                                      <m:t>𝒙</m:t>
                                    </m:r>
                                  </m:e>
                                </m:ba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sSup>
                                  <m:sSupPr>
                                    <m:ctrlPr>
                                      <a:rPr lang="en-US" b="1" i="1" smtClean="0">
                                        <a:latin typeface="Cambria Math" panose="02040503050406030204" pitchFamily="18" charset="0"/>
                                      </a:rPr>
                                    </m:ctrlPr>
                                  </m:sSupPr>
                                  <m:e>
                                    <m:d>
                                      <m:dPr>
                                        <m:ctrlPr>
                                          <a:rPr lang="en-IN" i="1" smtClean="0">
                                            <a:latin typeface="Cambria Math" panose="02040503050406030204" pitchFamily="18" charset="0"/>
                                          </a:rPr>
                                        </m:ctrlPr>
                                      </m:dPr>
                                      <m:e>
                                        <m:r>
                                          <a:rPr lang="en-US" b="1" i="1" smtClean="0">
                                            <a:latin typeface="Cambria Math" panose="02040503050406030204" pitchFamily="18" charset="0"/>
                                          </a:rPr>
                                          <m:t>𝒙</m:t>
                                        </m:r>
                                        <m:r>
                                          <a:rPr lang="en-US" b="1" i="1" smtClean="0">
                                            <a:latin typeface="Cambria Math" panose="02040503050406030204" pitchFamily="18" charset="0"/>
                                          </a:rPr>
                                          <m:t>−</m:t>
                                        </m:r>
                                        <m:bar>
                                          <m:barPr>
                                            <m:pos m:val="top"/>
                                            <m:ctrlPr>
                                              <a:rPr lang="en-US" b="1" i="1" smtClean="0">
                                                <a:latin typeface="Cambria Math" panose="02040503050406030204" pitchFamily="18" charset="0"/>
                                              </a:rPr>
                                            </m:ctrlPr>
                                          </m:barPr>
                                          <m:e>
                                            <m:r>
                                              <a:rPr lang="en-US" b="1" i="1" smtClean="0">
                                                <a:latin typeface="Cambria Math" panose="02040503050406030204" pitchFamily="18" charset="0"/>
                                              </a:rPr>
                                              <m:t>𝒙</m:t>
                                            </m:r>
                                          </m:e>
                                        </m:bar>
                                      </m:e>
                                    </m:d>
                                  </m:e>
                                  <m:sup>
                                    <m:r>
                                      <a:rPr lang="en-US" b="1" i="1" smtClean="0">
                                        <a:latin typeface="Cambria Math" panose="02040503050406030204" pitchFamily="18" charset="0"/>
                                      </a:rPr>
                                      <m:t>𝟐</m:t>
                                    </m:r>
                                  </m:sup>
                                </m:sSup>
                              </m:oMath>
                            </m:oMathPara>
                          </a14:m>
                          <a:endParaRPr lang="en-IN" dirty="0"/>
                        </a:p>
                      </a:txBody>
                      <a:tcPr/>
                    </a:tc>
                    <a:extLst>
                      <a:ext uri="{0D108BD9-81ED-4DB2-BD59-A6C34878D82A}">
                        <a16:rowId xmlns:a16="http://schemas.microsoft.com/office/drawing/2014/main" val="4199651168"/>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15</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−1.2</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1.44</m:t>
                                </m:r>
                              </m:oMath>
                            </m:oMathPara>
                          </a14:m>
                          <a:endParaRPr lang="en-IN" dirty="0"/>
                        </a:p>
                      </a:txBody>
                      <a:tcPr/>
                    </a:tc>
                    <a:extLst>
                      <a:ext uri="{0D108BD9-81ED-4DB2-BD59-A6C34878D82A}">
                        <a16:rowId xmlns:a16="http://schemas.microsoft.com/office/drawing/2014/main" val="2337693097"/>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16</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−0.2</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0.04</m:t>
                                </m:r>
                              </m:oMath>
                            </m:oMathPara>
                          </a14:m>
                          <a:endParaRPr lang="en-IN" dirty="0"/>
                        </a:p>
                      </a:txBody>
                      <a:tcPr/>
                    </a:tc>
                    <a:extLst>
                      <a:ext uri="{0D108BD9-81ED-4DB2-BD59-A6C34878D82A}">
                        <a16:rowId xmlns:a16="http://schemas.microsoft.com/office/drawing/2014/main" val="2093973510"/>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20</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3.8</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14.44</m:t>
                                </m:r>
                              </m:oMath>
                            </m:oMathPara>
                          </a14:m>
                          <a:endParaRPr lang="en-IN" dirty="0"/>
                        </a:p>
                      </a:txBody>
                      <a:tcPr/>
                    </a:tc>
                    <a:extLst>
                      <a:ext uri="{0D108BD9-81ED-4DB2-BD59-A6C34878D82A}">
                        <a16:rowId xmlns:a16="http://schemas.microsoft.com/office/drawing/2014/main" val="1238929261"/>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12</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−4.2</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17.64</m:t>
                                </m:r>
                              </m:oMath>
                            </m:oMathPara>
                          </a14:m>
                          <a:endParaRPr lang="en-IN" dirty="0"/>
                        </a:p>
                      </a:txBody>
                      <a:tcPr/>
                    </a:tc>
                    <a:extLst>
                      <a:ext uri="{0D108BD9-81ED-4DB2-BD59-A6C34878D82A}">
                        <a16:rowId xmlns:a16="http://schemas.microsoft.com/office/drawing/2014/main" val="344146694"/>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16</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−0.2</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0.04</m:t>
                                </m:r>
                              </m:oMath>
                            </m:oMathPara>
                          </a14:m>
                          <a:endParaRPr lang="en-IN" dirty="0"/>
                        </a:p>
                      </a:txBody>
                      <a:tcPr/>
                    </a:tc>
                    <a:extLst>
                      <a:ext uri="{0D108BD9-81ED-4DB2-BD59-A6C34878D82A}">
                        <a16:rowId xmlns:a16="http://schemas.microsoft.com/office/drawing/2014/main" val="3091286454"/>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16</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−0.2</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0.04</m:t>
                                </m:r>
                              </m:oMath>
                            </m:oMathPara>
                          </a14:m>
                          <a:endParaRPr lang="en-IN" dirty="0"/>
                        </a:p>
                      </a:txBody>
                      <a:tcPr/>
                    </a:tc>
                    <a:extLst>
                      <a:ext uri="{0D108BD9-81ED-4DB2-BD59-A6C34878D82A}">
                        <a16:rowId xmlns:a16="http://schemas.microsoft.com/office/drawing/2014/main" val="759052290"/>
                      </a:ext>
                    </a:extLst>
                  </a:tr>
                </a:tbl>
              </a:graphicData>
            </a:graphic>
          </p:graphicFrame>
        </mc:Choice>
        <mc:Fallback xmlns="">
          <p:graphicFrame>
            <p:nvGraphicFramePr>
              <p:cNvPr id="4" name="Table 3">
                <a:extLst>
                  <a:ext uri="{FF2B5EF4-FFF2-40B4-BE49-F238E27FC236}">
                    <a16:creationId xmlns:a16="http://schemas.microsoft.com/office/drawing/2014/main" id="{22184AF0-2C72-7300-BA01-0C2EE183F3D3}"/>
                  </a:ext>
                </a:extLst>
              </p:cNvPr>
              <p:cNvGraphicFramePr>
                <a:graphicFrameLocks noGrp="1"/>
              </p:cNvGraphicFramePr>
              <p:nvPr>
                <p:extLst>
                  <p:ext uri="{D42A27DB-BD31-4B8C-83A1-F6EECF244321}">
                    <p14:modId xmlns:p14="http://schemas.microsoft.com/office/powerpoint/2010/main" val="3420192543"/>
                  </p:ext>
                </p:extLst>
              </p:nvPr>
            </p:nvGraphicFramePr>
            <p:xfrm>
              <a:off x="1371600" y="3335694"/>
              <a:ext cx="6096000" cy="25969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815030885"/>
                        </a:ext>
                      </a:extLst>
                    </a:gridCol>
                    <a:gridCol w="2032000">
                      <a:extLst>
                        <a:ext uri="{9D8B030D-6E8A-4147-A177-3AD203B41FA5}">
                          <a16:colId xmlns:a16="http://schemas.microsoft.com/office/drawing/2014/main" val="3075939277"/>
                        </a:ext>
                      </a:extLst>
                    </a:gridCol>
                    <a:gridCol w="2032000">
                      <a:extLst>
                        <a:ext uri="{9D8B030D-6E8A-4147-A177-3AD203B41FA5}">
                          <a16:colId xmlns:a16="http://schemas.microsoft.com/office/drawing/2014/main" val="1340286199"/>
                        </a:ext>
                      </a:extLst>
                    </a:gridCol>
                  </a:tblGrid>
                  <a:tr h="371920">
                    <a:tc>
                      <a:txBody>
                        <a:bodyPr/>
                        <a:lstStyle/>
                        <a:p>
                          <a:endParaRPr lang="en-US"/>
                        </a:p>
                      </a:txBody>
                      <a:tcPr>
                        <a:blipFill>
                          <a:blip r:embed="rId3"/>
                          <a:stretch>
                            <a:fillRect l="-601" t="-1639" r="-201802" b="-603279"/>
                          </a:stretch>
                        </a:blipFill>
                      </a:tcPr>
                    </a:tc>
                    <a:tc>
                      <a:txBody>
                        <a:bodyPr/>
                        <a:lstStyle/>
                        <a:p>
                          <a:endParaRPr lang="en-US"/>
                        </a:p>
                      </a:txBody>
                      <a:tcPr>
                        <a:blipFill>
                          <a:blip r:embed="rId3"/>
                          <a:stretch>
                            <a:fillRect l="-100299" t="-1639" r="-101198" b="-603279"/>
                          </a:stretch>
                        </a:blipFill>
                      </a:tcPr>
                    </a:tc>
                    <a:tc>
                      <a:txBody>
                        <a:bodyPr/>
                        <a:lstStyle/>
                        <a:p>
                          <a:endParaRPr lang="en-US"/>
                        </a:p>
                      </a:txBody>
                      <a:tcPr>
                        <a:blipFill>
                          <a:blip r:embed="rId3"/>
                          <a:stretch>
                            <a:fillRect l="-200901" t="-1639" r="-1502" b="-603279"/>
                          </a:stretch>
                        </a:blipFill>
                      </a:tcPr>
                    </a:tc>
                    <a:extLst>
                      <a:ext uri="{0D108BD9-81ED-4DB2-BD59-A6C34878D82A}">
                        <a16:rowId xmlns:a16="http://schemas.microsoft.com/office/drawing/2014/main" val="4199651168"/>
                      </a:ext>
                    </a:extLst>
                  </a:tr>
                  <a:tr h="370840">
                    <a:tc>
                      <a:txBody>
                        <a:bodyPr/>
                        <a:lstStyle/>
                        <a:p>
                          <a:endParaRPr lang="en-US"/>
                        </a:p>
                      </a:txBody>
                      <a:tcPr>
                        <a:blipFill>
                          <a:blip r:embed="rId3"/>
                          <a:stretch>
                            <a:fillRect l="-601" t="-101639" r="-201802" b="-503279"/>
                          </a:stretch>
                        </a:blipFill>
                      </a:tcPr>
                    </a:tc>
                    <a:tc>
                      <a:txBody>
                        <a:bodyPr/>
                        <a:lstStyle/>
                        <a:p>
                          <a:endParaRPr lang="en-US"/>
                        </a:p>
                      </a:txBody>
                      <a:tcPr>
                        <a:blipFill>
                          <a:blip r:embed="rId3"/>
                          <a:stretch>
                            <a:fillRect l="-100299" t="-101639" r="-101198" b="-503279"/>
                          </a:stretch>
                        </a:blipFill>
                      </a:tcPr>
                    </a:tc>
                    <a:tc>
                      <a:txBody>
                        <a:bodyPr/>
                        <a:lstStyle/>
                        <a:p>
                          <a:endParaRPr lang="en-US"/>
                        </a:p>
                      </a:txBody>
                      <a:tcPr>
                        <a:blipFill>
                          <a:blip r:embed="rId3"/>
                          <a:stretch>
                            <a:fillRect l="-200901" t="-101639" r="-1502" b="-503279"/>
                          </a:stretch>
                        </a:blipFill>
                      </a:tcPr>
                    </a:tc>
                    <a:extLst>
                      <a:ext uri="{0D108BD9-81ED-4DB2-BD59-A6C34878D82A}">
                        <a16:rowId xmlns:a16="http://schemas.microsoft.com/office/drawing/2014/main" val="2337693097"/>
                      </a:ext>
                    </a:extLst>
                  </a:tr>
                  <a:tr h="370840">
                    <a:tc>
                      <a:txBody>
                        <a:bodyPr/>
                        <a:lstStyle/>
                        <a:p>
                          <a:endParaRPr lang="en-US"/>
                        </a:p>
                      </a:txBody>
                      <a:tcPr>
                        <a:blipFill>
                          <a:blip r:embed="rId3"/>
                          <a:stretch>
                            <a:fillRect l="-601" t="-201639" r="-201802" b="-403279"/>
                          </a:stretch>
                        </a:blipFill>
                      </a:tcPr>
                    </a:tc>
                    <a:tc>
                      <a:txBody>
                        <a:bodyPr/>
                        <a:lstStyle/>
                        <a:p>
                          <a:endParaRPr lang="en-US"/>
                        </a:p>
                      </a:txBody>
                      <a:tcPr>
                        <a:blipFill>
                          <a:blip r:embed="rId3"/>
                          <a:stretch>
                            <a:fillRect l="-100299" t="-201639" r="-101198" b="-403279"/>
                          </a:stretch>
                        </a:blipFill>
                      </a:tcPr>
                    </a:tc>
                    <a:tc>
                      <a:txBody>
                        <a:bodyPr/>
                        <a:lstStyle/>
                        <a:p>
                          <a:endParaRPr lang="en-US"/>
                        </a:p>
                      </a:txBody>
                      <a:tcPr>
                        <a:blipFill>
                          <a:blip r:embed="rId3"/>
                          <a:stretch>
                            <a:fillRect l="-200901" t="-201639" r="-1502" b="-403279"/>
                          </a:stretch>
                        </a:blipFill>
                      </a:tcPr>
                    </a:tc>
                    <a:extLst>
                      <a:ext uri="{0D108BD9-81ED-4DB2-BD59-A6C34878D82A}">
                        <a16:rowId xmlns:a16="http://schemas.microsoft.com/office/drawing/2014/main" val="2093973510"/>
                      </a:ext>
                    </a:extLst>
                  </a:tr>
                  <a:tr h="370840">
                    <a:tc>
                      <a:txBody>
                        <a:bodyPr/>
                        <a:lstStyle/>
                        <a:p>
                          <a:endParaRPr lang="en-US"/>
                        </a:p>
                      </a:txBody>
                      <a:tcPr>
                        <a:blipFill>
                          <a:blip r:embed="rId3"/>
                          <a:stretch>
                            <a:fillRect l="-601" t="-301639" r="-201802" b="-303279"/>
                          </a:stretch>
                        </a:blipFill>
                      </a:tcPr>
                    </a:tc>
                    <a:tc>
                      <a:txBody>
                        <a:bodyPr/>
                        <a:lstStyle/>
                        <a:p>
                          <a:endParaRPr lang="en-US"/>
                        </a:p>
                      </a:txBody>
                      <a:tcPr>
                        <a:blipFill>
                          <a:blip r:embed="rId3"/>
                          <a:stretch>
                            <a:fillRect l="-100299" t="-301639" r="-101198" b="-303279"/>
                          </a:stretch>
                        </a:blipFill>
                      </a:tcPr>
                    </a:tc>
                    <a:tc>
                      <a:txBody>
                        <a:bodyPr/>
                        <a:lstStyle/>
                        <a:p>
                          <a:endParaRPr lang="en-US"/>
                        </a:p>
                      </a:txBody>
                      <a:tcPr>
                        <a:blipFill>
                          <a:blip r:embed="rId3"/>
                          <a:stretch>
                            <a:fillRect l="-200901" t="-301639" r="-1502" b="-303279"/>
                          </a:stretch>
                        </a:blipFill>
                      </a:tcPr>
                    </a:tc>
                    <a:extLst>
                      <a:ext uri="{0D108BD9-81ED-4DB2-BD59-A6C34878D82A}">
                        <a16:rowId xmlns:a16="http://schemas.microsoft.com/office/drawing/2014/main" val="1238929261"/>
                      </a:ext>
                    </a:extLst>
                  </a:tr>
                  <a:tr h="370840">
                    <a:tc>
                      <a:txBody>
                        <a:bodyPr/>
                        <a:lstStyle/>
                        <a:p>
                          <a:endParaRPr lang="en-US"/>
                        </a:p>
                      </a:txBody>
                      <a:tcPr>
                        <a:blipFill>
                          <a:blip r:embed="rId3"/>
                          <a:stretch>
                            <a:fillRect l="-601" t="-401639" r="-201802" b="-203279"/>
                          </a:stretch>
                        </a:blipFill>
                      </a:tcPr>
                    </a:tc>
                    <a:tc>
                      <a:txBody>
                        <a:bodyPr/>
                        <a:lstStyle/>
                        <a:p>
                          <a:endParaRPr lang="en-US"/>
                        </a:p>
                      </a:txBody>
                      <a:tcPr>
                        <a:blipFill>
                          <a:blip r:embed="rId3"/>
                          <a:stretch>
                            <a:fillRect l="-100299" t="-401639" r="-101198" b="-203279"/>
                          </a:stretch>
                        </a:blipFill>
                      </a:tcPr>
                    </a:tc>
                    <a:tc>
                      <a:txBody>
                        <a:bodyPr/>
                        <a:lstStyle/>
                        <a:p>
                          <a:endParaRPr lang="en-US"/>
                        </a:p>
                      </a:txBody>
                      <a:tcPr>
                        <a:blipFill>
                          <a:blip r:embed="rId3"/>
                          <a:stretch>
                            <a:fillRect l="-200901" t="-401639" r="-1502" b="-203279"/>
                          </a:stretch>
                        </a:blipFill>
                      </a:tcPr>
                    </a:tc>
                    <a:extLst>
                      <a:ext uri="{0D108BD9-81ED-4DB2-BD59-A6C34878D82A}">
                        <a16:rowId xmlns:a16="http://schemas.microsoft.com/office/drawing/2014/main" val="344146694"/>
                      </a:ext>
                    </a:extLst>
                  </a:tr>
                  <a:tr h="370840">
                    <a:tc>
                      <a:txBody>
                        <a:bodyPr/>
                        <a:lstStyle/>
                        <a:p>
                          <a:endParaRPr lang="en-US"/>
                        </a:p>
                      </a:txBody>
                      <a:tcPr>
                        <a:blipFill>
                          <a:blip r:embed="rId3"/>
                          <a:stretch>
                            <a:fillRect l="-601" t="-501639" r="-201802" b="-103279"/>
                          </a:stretch>
                        </a:blipFill>
                      </a:tcPr>
                    </a:tc>
                    <a:tc>
                      <a:txBody>
                        <a:bodyPr/>
                        <a:lstStyle/>
                        <a:p>
                          <a:endParaRPr lang="en-US"/>
                        </a:p>
                      </a:txBody>
                      <a:tcPr>
                        <a:blipFill>
                          <a:blip r:embed="rId3"/>
                          <a:stretch>
                            <a:fillRect l="-100299" t="-501639" r="-101198" b="-103279"/>
                          </a:stretch>
                        </a:blipFill>
                      </a:tcPr>
                    </a:tc>
                    <a:tc>
                      <a:txBody>
                        <a:bodyPr/>
                        <a:lstStyle/>
                        <a:p>
                          <a:endParaRPr lang="en-US"/>
                        </a:p>
                      </a:txBody>
                      <a:tcPr>
                        <a:blipFill>
                          <a:blip r:embed="rId3"/>
                          <a:stretch>
                            <a:fillRect l="-200901" t="-501639" r="-1502" b="-103279"/>
                          </a:stretch>
                        </a:blipFill>
                      </a:tcPr>
                    </a:tc>
                    <a:extLst>
                      <a:ext uri="{0D108BD9-81ED-4DB2-BD59-A6C34878D82A}">
                        <a16:rowId xmlns:a16="http://schemas.microsoft.com/office/drawing/2014/main" val="3091286454"/>
                      </a:ext>
                    </a:extLst>
                  </a:tr>
                  <a:tr h="370840">
                    <a:tc>
                      <a:txBody>
                        <a:bodyPr/>
                        <a:lstStyle/>
                        <a:p>
                          <a:endParaRPr lang="en-US"/>
                        </a:p>
                      </a:txBody>
                      <a:tcPr>
                        <a:blipFill>
                          <a:blip r:embed="rId3"/>
                          <a:stretch>
                            <a:fillRect l="-601" t="-601639" r="-201802" b="-3279"/>
                          </a:stretch>
                        </a:blipFill>
                      </a:tcPr>
                    </a:tc>
                    <a:tc>
                      <a:txBody>
                        <a:bodyPr/>
                        <a:lstStyle/>
                        <a:p>
                          <a:endParaRPr lang="en-US"/>
                        </a:p>
                      </a:txBody>
                      <a:tcPr>
                        <a:blipFill>
                          <a:blip r:embed="rId3"/>
                          <a:stretch>
                            <a:fillRect l="-100299" t="-601639" r="-101198" b="-3279"/>
                          </a:stretch>
                        </a:blipFill>
                      </a:tcPr>
                    </a:tc>
                    <a:tc>
                      <a:txBody>
                        <a:bodyPr/>
                        <a:lstStyle/>
                        <a:p>
                          <a:endParaRPr lang="en-US"/>
                        </a:p>
                      </a:txBody>
                      <a:tcPr>
                        <a:blipFill>
                          <a:blip r:embed="rId3"/>
                          <a:stretch>
                            <a:fillRect l="-200901" t="-601639" r="-1502" b="-3279"/>
                          </a:stretch>
                        </a:blipFill>
                      </a:tcPr>
                    </a:tc>
                    <a:extLst>
                      <a:ext uri="{0D108BD9-81ED-4DB2-BD59-A6C34878D82A}">
                        <a16:rowId xmlns:a16="http://schemas.microsoft.com/office/drawing/2014/main" val="759052290"/>
                      </a:ext>
                    </a:extLst>
                  </a:tr>
                </a:tbl>
              </a:graphicData>
            </a:graphic>
          </p:graphicFrame>
        </mc:Fallback>
      </mc:AlternateContent>
    </p:spTree>
    <p:extLst>
      <p:ext uri="{BB962C8B-B14F-4D97-AF65-F5344CB8AC3E}">
        <p14:creationId xmlns:p14="http://schemas.microsoft.com/office/powerpoint/2010/main" val="1792882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Standard Deviation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r>
                  <a:rPr lang="en-US" dirty="0"/>
                  <a:t>Now that the table is complete, we are ready to substitute values into the standard deviation formula.</a:t>
                </a:r>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𝑠</m:t>
                      </m:r>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f>
                            <m:fPr>
                              <m:ctrlPr>
                                <a:rPr lang="en-US" b="0" i="1" smtClean="0">
                                  <a:latin typeface="Cambria Math" panose="02040503050406030204" pitchFamily="18" charset="0"/>
                                </a:rPr>
                              </m:ctrlPr>
                            </m:fPr>
                            <m:num>
                              <m:nary>
                                <m:naryPr>
                                  <m:chr m:val="∑"/>
                                  <m:subHide m:val="on"/>
                                  <m:supHide m:val="on"/>
                                  <m:ctrlPr>
                                    <a:rPr lang="en-US" b="0" i="1" smtClean="0">
                                      <a:latin typeface="Cambria Math" panose="02040503050406030204" pitchFamily="18" charset="0"/>
                                    </a:rPr>
                                  </m:ctrlPr>
                                </m:naryPr>
                                <m:sub/>
                                <m:sup/>
                                <m:e>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bar>
                                            <m:barPr>
                                              <m:pos m:val="top"/>
                                              <m:ctrlPr>
                                                <a:rPr lang="en-US" b="0" i="1" smtClean="0">
                                                  <a:latin typeface="Cambria Math" panose="02040503050406030204" pitchFamily="18" charset="0"/>
                                                </a:rPr>
                                              </m:ctrlPr>
                                            </m:barPr>
                                            <m:e>
                                              <m:r>
                                                <a:rPr lang="en-US" b="0" i="1" smtClean="0">
                                                  <a:latin typeface="Cambria Math" panose="02040503050406030204" pitchFamily="18" charset="0"/>
                                                </a:rPr>
                                                <m:t>𝑥</m:t>
                                              </m:r>
                                            </m:e>
                                          </m:bar>
                                        </m:e>
                                      </m:d>
                                    </m:e>
                                    <m:sup>
                                      <m:r>
                                        <a:rPr lang="en-US" b="0" i="1" smtClean="0">
                                          <a:latin typeface="Cambria Math" panose="02040503050406030204" pitchFamily="18" charset="0"/>
                                        </a:rPr>
                                        <m:t>2</m:t>
                                      </m:r>
                                    </m:sup>
                                  </m:sSup>
                                </m:e>
                              </m:nary>
                            </m:num>
                            <m:den>
                              <m:r>
                                <a:rPr lang="en-US" b="0" i="1" smtClean="0">
                                  <a:latin typeface="Cambria Math" panose="02040503050406030204" pitchFamily="18" charset="0"/>
                                </a:rPr>
                                <m:t>𝑛</m:t>
                              </m:r>
                              <m:r>
                                <a:rPr lang="en-US" b="0" i="1" smtClean="0">
                                  <a:latin typeface="Cambria Math" panose="02040503050406030204" pitchFamily="18" charset="0"/>
                                </a:rPr>
                                <m:t>−1</m:t>
                              </m:r>
                            </m:den>
                          </m:f>
                        </m:e>
                      </m:rad>
                    </m:oMath>
                  </m:oMathPara>
                </a14:m>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22184AF0-2C72-7300-BA01-0C2EE183F3D3}"/>
                  </a:ext>
                </a:extLst>
              </p:cNvPr>
              <p:cNvGraphicFramePr>
                <a:graphicFrameLocks noGrp="1"/>
              </p:cNvGraphicFramePr>
              <p:nvPr>
                <p:extLst>
                  <p:ext uri="{D42A27DB-BD31-4B8C-83A1-F6EECF244321}">
                    <p14:modId xmlns:p14="http://schemas.microsoft.com/office/powerpoint/2010/main" val="2115578797"/>
                  </p:ext>
                </p:extLst>
              </p:nvPr>
            </p:nvGraphicFramePr>
            <p:xfrm>
              <a:off x="1360713" y="1163216"/>
              <a:ext cx="6096000" cy="2590674"/>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815030885"/>
                        </a:ext>
                      </a:extLst>
                    </a:gridCol>
                    <a:gridCol w="2032000">
                      <a:extLst>
                        <a:ext uri="{9D8B030D-6E8A-4147-A177-3AD203B41FA5}">
                          <a16:colId xmlns:a16="http://schemas.microsoft.com/office/drawing/2014/main" val="3075939277"/>
                        </a:ext>
                      </a:extLst>
                    </a:gridCol>
                    <a:gridCol w="2032000">
                      <a:extLst>
                        <a:ext uri="{9D8B030D-6E8A-4147-A177-3AD203B41FA5}">
                          <a16:colId xmlns:a16="http://schemas.microsoft.com/office/drawing/2014/main" val="1340286199"/>
                        </a:ext>
                      </a:extLst>
                    </a:gridCol>
                  </a:tblGrid>
                  <a:tr h="324076">
                    <a:tc>
                      <a:txBody>
                        <a:bodyPr/>
                        <a:lstStyle/>
                        <a:p>
                          <a:pPr algn="ctr"/>
                          <a14:m>
                            <m:oMathPara xmlns:m="http://schemas.openxmlformats.org/officeDocument/2006/math">
                              <m:oMathParaPr>
                                <m:jc m:val="centerGroup"/>
                              </m:oMathParaPr>
                              <m:oMath xmlns:m="http://schemas.openxmlformats.org/officeDocument/2006/math">
                                <m:r>
                                  <a:rPr lang="en-US" b="1" i="1" smtClean="0">
                                    <a:latin typeface="Cambria Math" panose="02040503050406030204" pitchFamily="18" charset="0"/>
                                  </a:rPr>
                                  <m:t>𝒙</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US" b="1" i="1" smtClean="0">
                                    <a:latin typeface="Cambria Math" panose="02040503050406030204" pitchFamily="18" charset="0"/>
                                  </a:rPr>
                                  <m:t>𝒙</m:t>
                                </m:r>
                                <m:r>
                                  <a:rPr lang="en-US" b="1" i="1" smtClean="0">
                                    <a:latin typeface="Cambria Math" panose="02040503050406030204" pitchFamily="18" charset="0"/>
                                  </a:rPr>
                                  <m:t>−</m:t>
                                </m:r>
                                <m:bar>
                                  <m:barPr>
                                    <m:pos m:val="top"/>
                                    <m:ctrlPr>
                                      <a:rPr lang="en-US" b="1" i="1" smtClean="0">
                                        <a:latin typeface="Cambria Math" panose="02040503050406030204" pitchFamily="18" charset="0"/>
                                      </a:rPr>
                                    </m:ctrlPr>
                                  </m:barPr>
                                  <m:e>
                                    <m:r>
                                      <a:rPr lang="en-US" b="1" i="1" smtClean="0">
                                        <a:latin typeface="Cambria Math" panose="02040503050406030204" pitchFamily="18" charset="0"/>
                                      </a:rPr>
                                      <m:t>𝒙</m:t>
                                    </m:r>
                                  </m:e>
                                </m:ba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sSup>
                                  <m:sSupPr>
                                    <m:ctrlPr>
                                      <a:rPr lang="en-US" b="1" i="1" smtClean="0">
                                        <a:latin typeface="Cambria Math" panose="02040503050406030204" pitchFamily="18" charset="0"/>
                                      </a:rPr>
                                    </m:ctrlPr>
                                  </m:sSupPr>
                                  <m:e>
                                    <m:d>
                                      <m:dPr>
                                        <m:ctrlPr>
                                          <a:rPr lang="en-IN" i="1" smtClean="0">
                                            <a:latin typeface="Cambria Math" panose="02040503050406030204" pitchFamily="18" charset="0"/>
                                          </a:rPr>
                                        </m:ctrlPr>
                                      </m:dPr>
                                      <m:e>
                                        <m:r>
                                          <a:rPr lang="en-US" b="1" i="1" smtClean="0">
                                            <a:latin typeface="Cambria Math" panose="02040503050406030204" pitchFamily="18" charset="0"/>
                                          </a:rPr>
                                          <m:t>𝒙</m:t>
                                        </m:r>
                                        <m:r>
                                          <a:rPr lang="en-US" b="1" i="1" smtClean="0">
                                            <a:latin typeface="Cambria Math" panose="02040503050406030204" pitchFamily="18" charset="0"/>
                                          </a:rPr>
                                          <m:t>−</m:t>
                                        </m:r>
                                        <m:bar>
                                          <m:barPr>
                                            <m:pos m:val="top"/>
                                            <m:ctrlPr>
                                              <a:rPr lang="en-US" b="1" i="1" smtClean="0">
                                                <a:latin typeface="Cambria Math" panose="02040503050406030204" pitchFamily="18" charset="0"/>
                                              </a:rPr>
                                            </m:ctrlPr>
                                          </m:barPr>
                                          <m:e>
                                            <m:r>
                                              <a:rPr lang="en-US" b="1" i="1" smtClean="0">
                                                <a:latin typeface="Cambria Math" panose="02040503050406030204" pitchFamily="18" charset="0"/>
                                              </a:rPr>
                                              <m:t>𝒙</m:t>
                                            </m:r>
                                          </m:e>
                                        </m:bar>
                                      </m:e>
                                    </m:d>
                                  </m:e>
                                  <m:sup>
                                    <m:r>
                                      <a:rPr lang="en-US" b="1" i="1" smtClean="0">
                                        <a:latin typeface="Cambria Math" panose="02040503050406030204" pitchFamily="18" charset="0"/>
                                      </a:rPr>
                                      <m:t>𝟐</m:t>
                                    </m:r>
                                  </m:sup>
                                </m:sSup>
                              </m:oMath>
                            </m:oMathPara>
                          </a14:m>
                          <a:endParaRPr lang="en-IN" dirty="0"/>
                        </a:p>
                      </a:txBody>
                      <a:tcPr/>
                    </a:tc>
                    <a:extLst>
                      <a:ext uri="{0D108BD9-81ED-4DB2-BD59-A6C34878D82A}">
                        <a16:rowId xmlns:a16="http://schemas.microsoft.com/office/drawing/2014/main" val="4199651168"/>
                      </a:ext>
                    </a:extLst>
                  </a:tr>
                  <a:tr h="323135">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18</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1.8</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3.24</m:t>
                                </m:r>
                              </m:oMath>
                            </m:oMathPara>
                          </a14:m>
                          <a:endParaRPr lang="en-IN" dirty="0"/>
                        </a:p>
                      </a:txBody>
                      <a:tcPr/>
                    </a:tc>
                    <a:extLst>
                      <a:ext uri="{0D108BD9-81ED-4DB2-BD59-A6C34878D82A}">
                        <a16:rowId xmlns:a16="http://schemas.microsoft.com/office/drawing/2014/main" val="4108713920"/>
                      </a:ext>
                    </a:extLst>
                  </a:tr>
                  <a:tr h="323135">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28</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11.8</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139.24</m:t>
                                </m:r>
                              </m:oMath>
                            </m:oMathPara>
                          </a14:m>
                          <a:endParaRPr lang="en-IN" dirty="0"/>
                        </a:p>
                      </a:txBody>
                      <a:tcPr/>
                    </a:tc>
                    <a:extLst>
                      <a:ext uri="{0D108BD9-81ED-4DB2-BD59-A6C34878D82A}">
                        <a16:rowId xmlns:a16="http://schemas.microsoft.com/office/drawing/2014/main" val="2337693097"/>
                      </a:ext>
                    </a:extLst>
                  </a:tr>
                  <a:tr h="323135">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12</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−4.2</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17.64</m:t>
                                </m:r>
                              </m:oMath>
                            </m:oMathPara>
                          </a14:m>
                          <a:endParaRPr lang="en-IN" dirty="0"/>
                        </a:p>
                      </a:txBody>
                      <a:tcPr/>
                    </a:tc>
                    <a:extLst>
                      <a:ext uri="{0D108BD9-81ED-4DB2-BD59-A6C34878D82A}">
                        <a16:rowId xmlns:a16="http://schemas.microsoft.com/office/drawing/2014/main" val="2093973510"/>
                      </a:ext>
                    </a:extLst>
                  </a:tr>
                  <a:tr h="323135">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9</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−7.2</m:t>
                                </m:r>
                              </m:oMath>
                            </m:oMathPara>
                          </a14:m>
                          <a:endParaRPr lang="en-IN"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51.84</m:t>
                                </m:r>
                              </m:oMath>
                            </m:oMathPara>
                          </a14:m>
                          <a:endParaRPr lang="en-IN" dirty="0"/>
                        </a:p>
                      </a:txBody>
                      <a:tcPr/>
                    </a:tc>
                    <a:extLst>
                      <a:ext uri="{0D108BD9-81ED-4DB2-BD59-A6C34878D82A}">
                        <a16:rowId xmlns:a16="http://schemas.microsoft.com/office/drawing/2014/main" val="1238929261"/>
                      </a:ext>
                    </a:extLst>
                  </a:tr>
                  <a:tr h="658498">
                    <a:tc>
                      <a:txBody>
                        <a:bodyPr/>
                        <a:lstStyle/>
                        <a:p>
                          <a:endParaRPr lang="en-IN" dirty="0"/>
                        </a:p>
                      </a:txBody>
                      <a:tcPr/>
                    </a:tc>
                    <a:tc>
                      <a:txBody>
                        <a:bodyPr/>
                        <a:lstStyle/>
                        <a:p>
                          <a:endParaRPr lang="en-IN" dirty="0"/>
                        </a:p>
                      </a:txBody>
                      <a:tcPr/>
                    </a:tc>
                    <a:tc>
                      <a:txBody>
                        <a:bodyPr/>
                        <a:lstStyle/>
                        <a:p>
                          <a:pPr/>
                          <a14:m>
                            <m:oMathPara xmlns:m="http://schemas.openxmlformats.org/officeDocument/2006/math">
                              <m:oMathParaPr>
                                <m:jc m:val="centerGroup"/>
                              </m:oMathParaPr>
                              <m:oMath xmlns:m="http://schemas.openxmlformats.org/officeDocument/2006/math">
                                <m:nary>
                                  <m:naryPr>
                                    <m:chr m:val="∑"/>
                                    <m:subHide m:val="on"/>
                                    <m:supHide m:val="on"/>
                                    <m:ctrlPr>
                                      <a:rPr lang="en-US" b="1" i="1" dirty="0" smtClean="0">
                                        <a:latin typeface="Cambria Math" panose="02040503050406030204" pitchFamily="18" charset="0"/>
                                      </a:rPr>
                                    </m:ctrlPr>
                                  </m:naryPr>
                                  <m:sub/>
                                  <m:sup/>
                                  <m:e>
                                    <m:r>
                                      <a:rPr lang="en-US" b="1" i="1" dirty="0" smtClean="0">
                                        <a:latin typeface="Cambria Math" panose="02040503050406030204" pitchFamily="18" charset="0"/>
                                      </a:rPr>
                                      <m:t>=</m:t>
                                    </m:r>
                                    <m:r>
                                      <a:rPr lang="en-US" b="1" i="1" dirty="0" smtClean="0">
                                        <a:latin typeface="Cambria Math" panose="02040503050406030204" pitchFamily="18" charset="0"/>
                                      </a:rPr>
                                      <m:t>𝟐𝟒𝟓</m:t>
                                    </m:r>
                                    <m:r>
                                      <a:rPr lang="en-US" b="1" i="1" dirty="0" smtClean="0">
                                        <a:latin typeface="Cambria Math" panose="02040503050406030204" pitchFamily="18" charset="0"/>
                                      </a:rPr>
                                      <m:t>.</m:t>
                                    </m:r>
                                    <m:r>
                                      <a:rPr lang="en-US" b="1" i="1" dirty="0" smtClean="0">
                                        <a:latin typeface="Cambria Math" panose="02040503050406030204" pitchFamily="18" charset="0"/>
                                      </a:rPr>
                                      <m:t>𝟔</m:t>
                                    </m:r>
                                  </m:e>
                                </m:nary>
                              </m:oMath>
                            </m:oMathPara>
                          </a14:m>
                          <a:endParaRPr lang="en-IN" b="1" dirty="0"/>
                        </a:p>
                      </a:txBody>
                      <a:tcPr/>
                    </a:tc>
                    <a:extLst>
                      <a:ext uri="{0D108BD9-81ED-4DB2-BD59-A6C34878D82A}">
                        <a16:rowId xmlns:a16="http://schemas.microsoft.com/office/drawing/2014/main" val="759052290"/>
                      </a:ext>
                    </a:extLst>
                  </a:tr>
                </a:tbl>
              </a:graphicData>
            </a:graphic>
          </p:graphicFrame>
        </mc:Choice>
        <mc:Fallback xmlns="">
          <p:graphicFrame>
            <p:nvGraphicFramePr>
              <p:cNvPr id="4" name="Table 3">
                <a:extLst>
                  <a:ext uri="{FF2B5EF4-FFF2-40B4-BE49-F238E27FC236}">
                    <a16:creationId xmlns:a16="http://schemas.microsoft.com/office/drawing/2014/main" id="{22184AF0-2C72-7300-BA01-0C2EE183F3D3}"/>
                  </a:ext>
                </a:extLst>
              </p:cNvPr>
              <p:cNvGraphicFramePr>
                <a:graphicFrameLocks noGrp="1"/>
              </p:cNvGraphicFramePr>
              <p:nvPr>
                <p:extLst>
                  <p:ext uri="{D42A27DB-BD31-4B8C-83A1-F6EECF244321}">
                    <p14:modId xmlns:p14="http://schemas.microsoft.com/office/powerpoint/2010/main" val="2115578797"/>
                  </p:ext>
                </p:extLst>
              </p:nvPr>
            </p:nvGraphicFramePr>
            <p:xfrm>
              <a:off x="1360713" y="1163216"/>
              <a:ext cx="6096000" cy="2590674"/>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815030885"/>
                        </a:ext>
                      </a:extLst>
                    </a:gridCol>
                    <a:gridCol w="2032000">
                      <a:extLst>
                        <a:ext uri="{9D8B030D-6E8A-4147-A177-3AD203B41FA5}">
                          <a16:colId xmlns:a16="http://schemas.microsoft.com/office/drawing/2014/main" val="3075939277"/>
                        </a:ext>
                      </a:extLst>
                    </a:gridCol>
                    <a:gridCol w="2032000">
                      <a:extLst>
                        <a:ext uri="{9D8B030D-6E8A-4147-A177-3AD203B41FA5}">
                          <a16:colId xmlns:a16="http://schemas.microsoft.com/office/drawing/2014/main" val="1340286199"/>
                        </a:ext>
                      </a:extLst>
                    </a:gridCol>
                  </a:tblGrid>
                  <a:tr h="371920">
                    <a:tc>
                      <a:txBody>
                        <a:bodyPr/>
                        <a:lstStyle/>
                        <a:p>
                          <a:endParaRPr lang="en-US"/>
                        </a:p>
                      </a:txBody>
                      <a:tcPr>
                        <a:blipFill>
                          <a:blip r:embed="rId3"/>
                          <a:stretch>
                            <a:fillRect l="-299" t="-1639" r="-200898" b="-601639"/>
                          </a:stretch>
                        </a:blipFill>
                      </a:tcPr>
                    </a:tc>
                    <a:tc>
                      <a:txBody>
                        <a:bodyPr/>
                        <a:lstStyle/>
                        <a:p>
                          <a:endParaRPr lang="en-US"/>
                        </a:p>
                      </a:txBody>
                      <a:tcPr>
                        <a:blipFill>
                          <a:blip r:embed="rId3"/>
                          <a:stretch>
                            <a:fillRect l="-100601" t="-1639" r="-101502" b="-601639"/>
                          </a:stretch>
                        </a:blipFill>
                      </a:tcPr>
                    </a:tc>
                    <a:tc>
                      <a:txBody>
                        <a:bodyPr/>
                        <a:lstStyle/>
                        <a:p>
                          <a:endParaRPr lang="en-US"/>
                        </a:p>
                      </a:txBody>
                      <a:tcPr>
                        <a:blipFill>
                          <a:blip r:embed="rId3"/>
                          <a:stretch>
                            <a:fillRect l="-200000" t="-1639" r="-1198" b="-601639"/>
                          </a:stretch>
                        </a:blipFill>
                      </a:tcPr>
                    </a:tc>
                    <a:extLst>
                      <a:ext uri="{0D108BD9-81ED-4DB2-BD59-A6C34878D82A}">
                        <a16:rowId xmlns:a16="http://schemas.microsoft.com/office/drawing/2014/main" val="4199651168"/>
                      </a:ext>
                    </a:extLst>
                  </a:tr>
                  <a:tr h="365760">
                    <a:tc>
                      <a:txBody>
                        <a:bodyPr/>
                        <a:lstStyle/>
                        <a:p>
                          <a:endParaRPr lang="en-US"/>
                        </a:p>
                      </a:txBody>
                      <a:tcPr>
                        <a:blipFill>
                          <a:blip r:embed="rId3"/>
                          <a:stretch>
                            <a:fillRect l="-299" t="-103333" r="-200898" b="-511667"/>
                          </a:stretch>
                        </a:blipFill>
                      </a:tcPr>
                    </a:tc>
                    <a:tc>
                      <a:txBody>
                        <a:bodyPr/>
                        <a:lstStyle/>
                        <a:p>
                          <a:endParaRPr lang="en-US"/>
                        </a:p>
                      </a:txBody>
                      <a:tcPr>
                        <a:blipFill>
                          <a:blip r:embed="rId3"/>
                          <a:stretch>
                            <a:fillRect l="-100601" t="-103333" r="-101502" b="-511667"/>
                          </a:stretch>
                        </a:blipFill>
                      </a:tcPr>
                    </a:tc>
                    <a:tc>
                      <a:txBody>
                        <a:bodyPr/>
                        <a:lstStyle/>
                        <a:p>
                          <a:endParaRPr lang="en-US"/>
                        </a:p>
                      </a:txBody>
                      <a:tcPr>
                        <a:blipFill>
                          <a:blip r:embed="rId3"/>
                          <a:stretch>
                            <a:fillRect l="-200000" t="-103333" r="-1198" b="-511667"/>
                          </a:stretch>
                        </a:blipFill>
                      </a:tcPr>
                    </a:tc>
                    <a:extLst>
                      <a:ext uri="{0D108BD9-81ED-4DB2-BD59-A6C34878D82A}">
                        <a16:rowId xmlns:a16="http://schemas.microsoft.com/office/drawing/2014/main" val="4108713920"/>
                      </a:ext>
                    </a:extLst>
                  </a:tr>
                  <a:tr h="365760">
                    <a:tc>
                      <a:txBody>
                        <a:bodyPr/>
                        <a:lstStyle/>
                        <a:p>
                          <a:endParaRPr lang="en-US"/>
                        </a:p>
                      </a:txBody>
                      <a:tcPr>
                        <a:blipFill>
                          <a:blip r:embed="rId3"/>
                          <a:stretch>
                            <a:fillRect l="-299" t="-203333" r="-200898" b="-411667"/>
                          </a:stretch>
                        </a:blipFill>
                      </a:tcPr>
                    </a:tc>
                    <a:tc>
                      <a:txBody>
                        <a:bodyPr/>
                        <a:lstStyle/>
                        <a:p>
                          <a:endParaRPr lang="en-US"/>
                        </a:p>
                      </a:txBody>
                      <a:tcPr>
                        <a:blipFill>
                          <a:blip r:embed="rId3"/>
                          <a:stretch>
                            <a:fillRect l="-100601" t="-203333" r="-101502" b="-411667"/>
                          </a:stretch>
                        </a:blipFill>
                      </a:tcPr>
                    </a:tc>
                    <a:tc>
                      <a:txBody>
                        <a:bodyPr/>
                        <a:lstStyle/>
                        <a:p>
                          <a:endParaRPr lang="en-US"/>
                        </a:p>
                      </a:txBody>
                      <a:tcPr>
                        <a:blipFill>
                          <a:blip r:embed="rId3"/>
                          <a:stretch>
                            <a:fillRect l="-200000" t="-203333" r="-1198" b="-411667"/>
                          </a:stretch>
                        </a:blipFill>
                      </a:tcPr>
                    </a:tc>
                    <a:extLst>
                      <a:ext uri="{0D108BD9-81ED-4DB2-BD59-A6C34878D82A}">
                        <a16:rowId xmlns:a16="http://schemas.microsoft.com/office/drawing/2014/main" val="2337693097"/>
                      </a:ext>
                    </a:extLst>
                  </a:tr>
                  <a:tr h="365760">
                    <a:tc>
                      <a:txBody>
                        <a:bodyPr/>
                        <a:lstStyle/>
                        <a:p>
                          <a:endParaRPr lang="en-US"/>
                        </a:p>
                      </a:txBody>
                      <a:tcPr>
                        <a:blipFill>
                          <a:blip r:embed="rId3"/>
                          <a:stretch>
                            <a:fillRect l="-299" t="-298361" r="-200898" b="-304918"/>
                          </a:stretch>
                        </a:blipFill>
                      </a:tcPr>
                    </a:tc>
                    <a:tc>
                      <a:txBody>
                        <a:bodyPr/>
                        <a:lstStyle/>
                        <a:p>
                          <a:endParaRPr lang="en-US"/>
                        </a:p>
                      </a:txBody>
                      <a:tcPr>
                        <a:blipFill>
                          <a:blip r:embed="rId3"/>
                          <a:stretch>
                            <a:fillRect l="-100601" t="-298361" r="-101502" b="-304918"/>
                          </a:stretch>
                        </a:blipFill>
                      </a:tcPr>
                    </a:tc>
                    <a:tc>
                      <a:txBody>
                        <a:bodyPr/>
                        <a:lstStyle/>
                        <a:p>
                          <a:endParaRPr lang="en-US"/>
                        </a:p>
                      </a:txBody>
                      <a:tcPr>
                        <a:blipFill>
                          <a:blip r:embed="rId3"/>
                          <a:stretch>
                            <a:fillRect l="-200000" t="-298361" r="-1198" b="-304918"/>
                          </a:stretch>
                        </a:blipFill>
                      </a:tcPr>
                    </a:tc>
                    <a:extLst>
                      <a:ext uri="{0D108BD9-81ED-4DB2-BD59-A6C34878D82A}">
                        <a16:rowId xmlns:a16="http://schemas.microsoft.com/office/drawing/2014/main" val="2093973510"/>
                      </a:ext>
                    </a:extLst>
                  </a:tr>
                  <a:tr h="365760">
                    <a:tc>
                      <a:txBody>
                        <a:bodyPr/>
                        <a:lstStyle/>
                        <a:p>
                          <a:endParaRPr lang="en-US"/>
                        </a:p>
                      </a:txBody>
                      <a:tcPr>
                        <a:blipFill>
                          <a:blip r:embed="rId3"/>
                          <a:stretch>
                            <a:fillRect l="-299" t="-405000" r="-200898" b="-210000"/>
                          </a:stretch>
                        </a:blipFill>
                      </a:tcPr>
                    </a:tc>
                    <a:tc>
                      <a:txBody>
                        <a:bodyPr/>
                        <a:lstStyle/>
                        <a:p>
                          <a:endParaRPr lang="en-US"/>
                        </a:p>
                      </a:txBody>
                      <a:tcPr>
                        <a:blipFill>
                          <a:blip r:embed="rId3"/>
                          <a:stretch>
                            <a:fillRect l="-100601" t="-405000" r="-101502" b="-210000"/>
                          </a:stretch>
                        </a:blipFill>
                      </a:tcPr>
                    </a:tc>
                    <a:tc>
                      <a:txBody>
                        <a:bodyPr/>
                        <a:lstStyle/>
                        <a:p>
                          <a:endParaRPr lang="en-US"/>
                        </a:p>
                      </a:txBody>
                      <a:tcPr>
                        <a:blipFill>
                          <a:blip r:embed="rId3"/>
                          <a:stretch>
                            <a:fillRect l="-200000" t="-405000" r="-1198" b="-210000"/>
                          </a:stretch>
                        </a:blipFill>
                      </a:tcPr>
                    </a:tc>
                    <a:extLst>
                      <a:ext uri="{0D108BD9-81ED-4DB2-BD59-A6C34878D82A}">
                        <a16:rowId xmlns:a16="http://schemas.microsoft.com/office/drawing/2014/main" val="1238929261"/>
                      </a:ext>
                    </a:extLst>
                  </a:tr>
                  <a:tr h="755714">
                    <a:tc>
                      <a:txBody>
                        <a:bodyPr/>
                        <a:lstStyle/>
                        <a:p>
                          <a:endParaRPr lang="en-IN" dirty="0"/>
                        </a:p>
                      </a:txBody>
                      <a:tcPr/>
                    </a:tc>
                    <a:tc>
                      <a:txBody>
                        <a:bodyPr/>
                        <a:lstStyle/>
                        <a:p>
                          <a:endParaRPr lang="en-IN" dirty="0"/>
                        </a:p>
                      </a:txBody>
                      <a:tcPr/>
                    </a:tc>
                    <a:tc>
                      <a:txBody>
                        <a:bodyPr/>
                        <a:lstStyle/>
                        <a:p>
                          <a:endParaRPr lang="en-US"/>
                        </a:p>
                      </a:txBody>
                      <a:tcPr>
                        <a:blipFill>
                          <a:blip r:embed="rId3"/>
                          <a:stretch>
                            <a:fillRect l="-200000" t="-244355" r="-1198" b="-1613"/>
                          </a:stretch>
                        </a:blipFill>
                      </a:tcPr>
                    </a:tc>
                    <a:extLst>
                      <a:ext uri="{0D108BD9-81ED-4DB2-BD59-A6C34878D82A}">
                        <a16:rowId xmlns:a16="http://schemas.microsoft.com/office/drawing/2014/main" val="759052290"/>
                      </a:ext>
                    </a:extLst>
                  </a:tr>
                </a:tbl>
              </a:graphicData>
            </a:graphic>
          </p:graphicFrame>
        </mc:Fallback>
      </mc:AlternateContent>
    </p:spTree>
    <p:extLst>
      <p:ext uri="{BB962C8B-B14F-4D97-AF65-F5344CB8AC3E}">
        <p14:creationId xmlns:p14="http://schemas.microsoft.com/office/powerpoint/2010/main" val="138133787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91FA7EC-F885-4B2B-A063-DA741A2508D1}"/>
</file>

<file path=customXml/itemProps2.xml><?xml version="1.0" encoding="utf-8"?>
<ds:datastoreItem xmlns:ds="http://schemas.openxmlformats.org/officeDocument/2006/customXml" ds:itemID="{2F3E425B-C8A5-4432-AAC7-CBA8E812B310}"/>
</file>

<file path=customXml/itemProps3.xml><?xml version="1.0" encoding="utf-8"?>
<ds:datastoreItem xmlns:ds="http://schemas.openxmlformats.org/officeDocument/2006/customXml" ds:itemID="{585EDF19-B011-4329-AF0E-308809EE0B7F}"/>
</file>

<file path=docProps/app.xml><?xml version="1.0" encoding="utf-8"?>
<Properties xmlns="http://schemas.openxmlformats.org/officeDocument/2006/extended-properties" xmlns:vt="http://schemas.openxmlformats.org/officeDocument/2006/docPropsVTypes">
  <TotalTime>644</TotalTime>
  <Words>1066</Words>
  <Application>Microsoft Office PowerPoint</Application>
  <PresentationFormat>On-screen Show (4:3)</PresentationFormat>
  <Paragraphs>117</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Cambria Math</vt:lpstr>
      <vt:lpstr>Courier New</vt:lpstr>
      <vt:lpstr>Arial</vt:lpstr>
      <vt:lpstr>Calibri</vt:lpstr>
      <vt:lpstr>Office Theme</vt:lpstr>
      <vt:lpstr>Section 2.4</vt:lpstr>
      <vt:lpstr>Definition: Range</vt:lpstr>
      <vt:lpstr>Example 1: Finding the Range</vt:lpstr>
      <vt:lpstr>Example 2: Finding the Range</vt:lpstr>
      <vt:lpstr>Note</vt:lpstr>
      <vt:lpstr>Formula: Sample Standard Deviation</vt:lpstr>
      <vt:lpstr>Example 3: Finding the Standard Deviation</vt:lpstr>
      <vt:lpstr>Example 3: Finding the Standard Deviation (cont.)</vt:lpstr>
      <vt:lpstr>Example 3: Finding the Standard Deviation (cont.)</vt:lpstr>
      <vt:lpstr>Example 3: Finding the Standard Deviation (cont.)</vt:lpstr>
      <vt:lpstr>Note</vt:lpstr>
      <vt:lpstr>Example 4: Using Percentiles</vt:lpstr>
      <vt:lpstr>Example 4: Using Percentiles (cont.)</vt:lpstr>
      <vt:lpstr>Definition: Quartiles</vt:lpstr>
      <vt:lpstr>Example 5: Determining Quartiles</vt:lpstr>
      <vt:lpstr>Example 5: Determining Quartiles (cont.)</vt:lpstr>
      <vt:lpstr>Example 5: Determining Quartiles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Jolie Even</cp:lastModifiedBy>
  <cp:revision>124</cp:revision>
  <dcterms:created xsi:type="dcterms:W3CDTF">2013-04-26T14:43:13Z</dcterms:created>
  <dcterms:modified xsi:type="dcterms:W3CDTF">2024-09-24T20:54:48Z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