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Masters/slideMaster1.xml" ContentType="application/vnd.openxmlformats-officedocument.presentationml.slideMaster+xml"/>
  <Override PartName="/ppt/slideLayouts/slideLayout8.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7" r:id="rId3"/>
    <p:sldId id="258" r:id="rId4"/>
    <p:sldId id="260" r:id="rId5"/>
    <p:sldId id="280" r:id="rId6"/>
    <p:sldId id="263" r:id="rId7"/>
    <p:sldId id="265" r:id="rId8"/>
    <p:sldId id="281" r:id="rId9"/>
    <p:sldId id="267" r:id="rId10"/>
    <p:sldId id="268" r:id="rId11"/>
    <p:sldId id="270" r:id="rId12"/>
    <p:sldId id="272" r:id="rId13"/>
    <p:sldId id="273" r:id="rId14"/>
    <p:sldId id="282" r:id="rId15"/>
    <p:sldId id="283" r:id="rId16"/>
    <p:sldId id="286" r:id="rId17"/>
    <p:sldId id="287" r:id="rId18"/>
    <p:sldId id="288" r:id="rId19"/>
    <p:sldId id="278" r:id="rId20"/>
    <p:sldId id="284" r:id="rId21"/>
    <p:sldId id="285" r:id="rId22"/>
    <p:sldId id="289" r:id="rId23"/>
  </p:sldIdLst>
  <p:sldSz cx="9144000" cy="6858000" type="screen4x3"/>
  <p:notesSz cx="6858000" cy="9144000"/>
  <p:embeddedFontLst>
    <p:embeddedFont>
      <p:font typeface="Cambria Math" panose="02040503050406030204" pitchFamily="18" charset="0"/>
      <p:regular r:id="rId26"/>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1"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9/23/2024</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9/23/2024</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dirty="0"/>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Measures of Center</a:t>
            </a:r>
          </a:p>
        </p:txBody>
      </p:sp>
      <p:sp>
        <p:nvSpPr>
          <p:cNvPr id="3" name="Title 2"/>
          <p:cNvSpPr>
            <a:spLocks noGrp="1"/>
          </p:cNvSpPr>
          <p:nvPr>
            <p:ph type="title"/>
          </p:nvPr>
        </p:nvSpPr>
        <p:spPr/>
        <p:txBody>
          <a:bodyPr/>
          <a:lstStyle/>
          <a:p>
            <a:r>
              <a:rPr dirty="0"/>
              <a:t>Section </a:t>
            </a:r>
            <a:r>
              <a:rPr lang="en-US" dirty="0"/>
              <a:t>2</a:t>
            </a:r>
            <a:r>
              <a:rPr dirty="0"/>
              <a:t>.3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Finding the Mode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The points scored by a star center during her recent basketball games are listed here. Determine the mode.</a:t>
                </a:r>
              </a:p>
              <a:p>
                <a:pPr algn="ctr"/>
                <a:r>
                  <a:rPr lang="en-US" sz="2800" dirty="0"/>
                  <a:t> </a:t>
                </a:r>
                <a14:m>
                  <m:oMath xmlns:m="http://schemas.openxmlformats.org/officeDocument/2006/math">
                    <m:r>
                      <a:rPr lang="en-US" sz="2800" b="0" i="1" smtClean="0">
                        <a:latin typeface="Cambria Math" panose="02040503050406030204" pitchFamily="18" charset="0"/>
                      </a:rPr>
                      <m:t>15</m:t>
                    </m:r>
                    <m:r>
                      <a:rPr lang="en-US" sz="2800" b="0" i="1" smtClean="0">
                        <a:latin typeface="Cambria Math" panose="02040503050406030204" pitchFamily="18" charset="0"/>
                      </a:rPr>
                      <m:t>    </m:t>
                    </m:r>
                    <m:r>
                      <a:rPr lang="en-US" sz="2800" b="0" i="1" smtClean="0">
                        <a:latin typeface="Cambria Math" panose="02040503050406030204" pitchFamily="18" charset="0"/>
                      </a:rPr>
                      <m:t>16</m:t>
                    </m:r>
                    <m:r>
                      <a:rPr lang="en-US" sz="2800" b="0" i="1" smtClean="0">
                        <a:latin typeface="Cambria Math" panose="02040503050406030204" pitchFamily="18" charset="0"/>
                      </a:rPr>
                      <m:t>    </m:t>
                    </m:r>
                    <m:r>
                      <a:rPr lang="en-US" sz="2800" b="0" i="1" smtClean="0">
                        <a:latin typeface="Cambria Math" panose="02040503050406030204" pitchFamily="18" charset="0"/>
                      </a:rPr>
                      <m:t>20</m:t>
                    </m:r>
                    <m:r>
                      <a:rPr lang="en-US" sz="2800" b="0" i="1" smtClean="0">
                        <a:latin typeface="Cambria Math" panose="02040503050406030204" pitchFamily="18" charset="0"/>
                      </a:rPr>
                      <m:t>    </m:t>
                    </m:r>
                    <m:r>
                      <a:rPr lang="en-US" sz="2800" b="0" i="1" smtClean="0">
                        <a:latin typeface="Cambria Math" panose="02040503050406030204" pitchFamily="18" charset="0"/>
                      </a:rPr>
                      <m:t>12</m:t>
                    </m:r>
                    <m:r>
                      <a:rPr lang="en-US" sz="2800" b="0" i="1" smtClean="0">
                        <a:latin typeface="Cambria Math" panose="02040503050406030204" pitchFamily="18" charset="0"/>
                      </a:rPr>
                      <m:t>    </m:t>
                    </m:r>
                    <m:r>
                      <a:rPr lang="en-US" sz="2800" b="0" i="1" smtClean="0">
                        <a:latin typeface="Cambria Math" panose="02040503050406030204" pitchFamily="18" charset="0"/>
                      </a:rPr>
                      <m:t>16</m:t>
                    </m:r>
                    <m:r>
                      <a:rPr lang="en-US" sz="2800" b="0" i="1" smtClean="0">
                        <a:latin typeface="Cambria Math" panose="02040503050406030204" pitchFamily="18" charset="0"/>
                      </a:rPr>
                      <m:t>    </m:t>
                    </m:r>
                    <m:r>
                      <a:rPr lang="en-US" sz="2800" b="0" i="1" smtClean="0">
                        <a:latin typeface="Cambria Math" panose="02040503050406030204" pitchFamily="18" charset="0"/>
                      </a:rPr>
                      <m:t>16</m:t>
                    </m:r>
                    <m:r>
                      <a:rPr lang="en-US" sz="2800" b="0" i="1" smtClean="0">
                        <a:latin typeface="Cambria Math" panose="02040503050406030204" pitchFamily="18" charset="0"/>
                      </a:rPr>
                      <m:t>    </m:t>
                    </m:r>
                    <m:r>
                      <a:rPr lang="en-US" sz="2800" b="0" i="1" smtClean="0">
                        <a:latin typeface="Cambria Math" panose="02040503050406030204" pitchFamily="18" charset="0"/>
                      </a:rPr>
                      <m:t>18</m:t>
                    </m:r>
                    <m:r>
                      <a:rPr lang="en-US" sz="2800" b="0" i="1" smtClean="0">
                        <a:latin typeface="Cambria Math" panose="02040503050406030204" pitchFamily="18" charset="0"/>
                      </a:rPr>
                      <m:t>    </m:t>
                    </m:r>
                    <m:r>
                      <a:rPr lang="en-US" sz="2800" b="0" i="1" smtClean="0">
                        <a:latin typeface="Cambria Math" panose="02040503050406030204" pitchFamily="18" charset="0"/>
                      </a:rPr>
                      <m:t>28</m:t>
                    </m:r>
                    <m:r>
                      <a:rPr lang="en-US" sz="2800" b="0" i="1" smtClean="0">
                        <a:latin typeface="Cambria Math" panose="02040503050406030204" pitchFamily="18" charset="0"/>
                      </a:rPr>
                      <m:t>    </m:t>
                    </m:r>
                    <m:r>
                      <a:rPr lang="en-US" sz="2800" b="0" i="1" smtClean="0">
                        <a:latin typeface="Cambria Math" panose="02040503050406030204" pitchFamily="18" charset="0"/>
                      </a:rPr>
                      <m:t>12</m:t>
                    </m:r>
                    <m:r>
                      <a:rPr lang="en-US" sz="2800" b="0" i="1" smtClean="0">
                        <a:latin typeface="Cambria Math" panose="02040503050406030204" pitchFamily="18" charset="0"/>
                      </a:rPr>
                      <m:t>    </m:t>
                    </m:r>
                    <m:r>
                      <a:rPr lang="en-US" sz="2800" b="0" i="1" smtClean="0">
                        <a:latin typeface="Cambria Math" panose="02040503050406030204" pitchFamily="18" charset="0"/>
                      </a:rPr>
                      <m:t>9</m:t>
                    </m:r>
                  </m:oMath>
                </a14:m>
                <a:endParaRPr lang="en-US" sz="2800" dirty="0">
                  <a:latin typeface="Cambria Math"/>
                </a:endParaRPr>
              </a:p>
              <a:p>
                <a:r>
                  <a:rPr lang="en-IN" b="1" dirty="0"/>
                  <a:t>Solution</a:t>
                </a:r>
              </a:p>
              <a:p>
                <a:r>
                  <a:rPr lang="en-US" dirty="0"/>
                  <a:t>The data value that occurs most often is </a:t>
                </a:r>
                <a14:m>
                  <m:oMath xmlns:m="http://schemas.openxmlformats.org/officeDocument/2006/math">
                    <m:r>
                      <a:rPr lang="en-US" i="1" dirty="0" smtClean="0">
                        <a:latin typeface="Cambria Math" panose="02040503050406030204" pitchFamily="18" charset="0"/>
                      </a:rPr>
                      <m:t>16</m:t>
                    </m:r>
                  </m:oMath>
                </a14:m>
                <a:r>
                  <a:rPr lang="en-US" dirty="0"/>
                  <a:t>. It appears three times, which is more times than any of the other data values. The mode is </a:t>
                </a:r>
                <a14:m>
                  <m:oMath xmlns:m="http://schemas.openxmlformats.org/officeDocument/2006/math">
                    <m:r>
                      <a:rPr lang="en-US" i="1" dirty="0" smtClean="0">
                        <a:latin typeface="Cambria Math" panose="02040503050406030204" pitchFamily="18" charset="0"/>
                      </a:rPr>
                      <m:t>16</m:t>
                    </m:r>
                  </m:oMath>
                </a14:m>
                <a:r>
                  <a:rPr lang="en-US" dirty="0"/>
                  <a:t>.</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96"/>
                </a:stretch>
              </a:blipFill>
            </p:spPr>
            <p:txBody>
              <a:bodyPr/>
              <a:lstStyle/>
              <a:p>
                <a:r>
                  <a:rPr lang="en-IN">
                    <a:noFill/>
                  </a:rPr>
                  <a:t> </a:t>
                </a:r>
              </a:p>
            </p:txBody>
          </p:sp>
        </mc:Fallback>
      </mc:AlternateContent>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6: Finding the Mode</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dirty="0"/>
                  <a:t>The numbers of miles ran per week by a local runner are listed here. Determine the mode.</a:t>
                </a:r>
              </a:p>
              <a:p>
                <a:r>
                  <a:rPr lang="en-US" sz="2800" dirty="0"/>
                  <a:t> </a:t>
                </a:r>
                <a14:m>
                  <m:oMath xmlns:m="http://schemas.openxmlformats.org/officeDocument/2006/math">
                    <m:r>
                      <a:rPr lang="en-US" sz="2800" b="0" i="1" smtClean="0">
                        <a:latin typeface="Cambria Math" panose="02040503050406030204" pitchFamily="18" charset="0"/>
                      </a:rPr>
                      <m:t>12</m:t>
                    </m:r>
                    <m:r>
                      <a:rPr lang="en-US" sz="2800" b="0" i="1" smtClean="0">
                        <a:latin typeface="Cambria Math" panose="02040503050406030204" pitchFamily="18" charset="0"/>
                      </a:rPr>
                      <m:t>   </m:t>
                    </m:r>
                    <m:r>
                      <a:rPr lang="en-US" sz="2800" b="0" i="1" smtClean="0">
                        <a:latin typeface="Cambria Math" panose="02040503050406030204" pitchFamily="18" charset="0"/>
                      </a:rPr>
                      <m:t>15</m:t>
                    </m:r>
                    <m:r>
                      <a:rPr lang="en-US" sz="2800" b="0" i="1" smtClean="0">
                        <a:latin typeface="Cambria Math" panose="02040503050406030204" pitchFamily="18" charset="0"/>
                      </a:rPr>
                      <m:t>   </m:t>
                    </m:r>
                    <m:r>
                      <a:rPr lang="en-US" sz="2800" b="0" i="1" smtClean="0">
                        <a:latin typeface="Cambria Math" panose="02040503050406030204" pitchFamily="18" charset="0"/>
                      </a:rPr>
                      <m:t>16</m:t>
                    </m:r>
                    <m:r>
                      <a:rPr lang="en-US" sz="2800" b="0" i="1" smtClean="0">
                        <a:latin typeface="Cambria Math" panose="02040503050406030204" pitchFamily="18" charset="0"/>
                      </a:rPr>
                      <m:t>   </m:t>
                    </m:r>
                    <m:r>
                      <a:rPr lang="en-US" sz="2800" b="0" i="1" smtClean="0">
                        <a:latin typeface="Cambria Math" panose="02040503050406030204" pitchFamily="18" charset="0"/>
                      </a:rPr>
                      <m:t>12</m:t>
                    </m:r>
                    <m:r>
                      <a:rPr lang="en-US" sz="2800" b="0" i="1" smtClean="0">
                        <a:latin typeface="Cambria Math" panose="02040503050406030204" pitchFamily="18" charset="0"/>
                      </a:rPr>
                      <m:t>   </m:t>
                    </m:r>
                    <m:r>
                      <a:rPr lang="en-US" sz="2800" b="0" i="1" smtClean="0">
                        <a:latin typeface="Cambria Math" panose="02040503050406030204" pitchFamily="18" charset="0"/>
                      </a:rPr>
                      <m:t>16</m:t>
                    </m:r>
                    <m:r>
                      <a:rPr lang="en-US" sz="2800" b="0" i="1" smtClean="0">
                        <a:latin typeface="Cambria Math" panose="02040503050406030204" pitchFamily="18" charset="0"/>
                      </a:rPr>
                      <m:t>   </m:t>
                    </m:r>
                    <m:r>
                      <a:rPr lang="en-US" sz="2800" b="0" i="1" smtClean="0">
                        <a:latin typeface="Cambria Math" panose="02040503050406030204" pitchFamily="18" charset="0"/>
                      </a:rPr>
                      <m:t>15</m:t>
                    </m:r>
                    <m:r>
                      <a:rPr lang="en-US" sz="2800" b="0" i="1" smtClean="0">
                        <a:latin typeface="Cambria Math" panose="02040503050406030204" pitchFamily="18" charset="0"/>
                      </a:rPr>
                      <m:t>   </m:t>
                    </m:r>
                    <m:r>
                      <a:rPr lang="en-US" sz="2800" b="0" i="1" smtClean="0">
                        <a:latin typeface="Cambria Math" panose="02040503050406030204" pitchFamily="18" charset="0"/>
                      </a:rPr>
                      <m:t>13</m:t>
                    </m:r>
                    <m:r>
                      <a:rPr lang="en-US" sz="2800" b="0" i="1" smtClean="0">
                        <a:latin typeface="Cambria Math" panose="02040503050406030204" pitchFamily="18" charset="0"/>
                      </a:rPr>
                      <m:t>   </m:t>
                    </m:r>
                    <m:r>
                      <a:rPr lang="en-US" sz="2800" b="0" i="1" smtClean="0">
                        <a:latin typeface="Cambria Math" panose="02040503050406030204" pitchFamily="18" charset="0"/>
                      </a:rPr>
                      <m:t>14</m:t>
                    </m:r>
                    <m:r>
                      <a:rPr lang="en-US" sz="2800" b="0" i="1" smtClean="0">
                        <a:latin typeface="Cambria Math" panose="02040503050406030204" pitchFamily="18" charset="0"/>
                      </a:rPr>
                      <m:t>   </m:t>
                    </m:r>
                    <m:r>
                      <a:rPr lang="en-US" sz="2800" b="0" i="1" smtClean="0">
                        <a:latin typeface="Cambria Math" panose="02040503050406030204" pitchFamily="18" charset="0"/>
                      </a:rPr>
                      <m:t>15</m:t>
                    </m:r>
                    <m:r>
                      <a:rPr lang="en-US" sz="2800" b="0" i="1" smtClean="0">
                        <a:latin typeface="Cambria Math" panose="02040503050406030204" pitchFamily="18" charset="0"/>
                      </a:rPr>
                      <m:t>   </m:t>
                    </m:r>
                    <m:r>
                      <a:rPr lang="en-US" sz="2800" b="0" i="1" smtClean="0">
                        <a:latin typeface="Cambria Math" panose="02040503050406030204" pitchFamily="18" charset="0"/>
                      </a:rPr>
                      <m:t>16</m:t>
                    </m:r>
                    <m:r>
                      <a:rPr lang="en-US" sz="2800" b="0" i="1" smtClean="0">
                        <a:latin typeface="Cambria Math" panose="02040503050406030204" pitchFamily="18" charset="0"/>
                      </a:rPr>
                      <m:t>   </m:t>
                    </m:r>
                    <m:r>
                      <a:rPr lang="en-US" sz="2800" b="0" i="1" smtClean="0">
                        <a:latin typeface="Cambria Math" panose="02040503050406030204" pitchFamily="18" charset="0"/>
                      </a:rPr>
                      <m:t>13</m:t>
                    </m:r>
                    <m:r>
                      <a:rPr lang="en-US" sz="2800" b="0" i="1" smtClean="0">
                        <a:latin typeface="Cambria Math" panose="02040503050406030204" pitchFamily="18" charset="0"/>
                      </a:rPr>
                      <m:t>   </m:t>
                    </m:r>
                    <m:r>
                      <a:rPr lang="en-US" sz="2800" b="0" i="1" smtClean="0">
                        <a:latin typeface="Cambria Math" panose="02040503050406030204" pitchFamily="18" charset="0"/>
                      </a:rPr>
                      <m:t>12</m:t>
                    </m:r>
                  </m:oMath>
                </a14:m>
                <a:endParaRPr lang="en-US" sz="2800" dirty="0">
                  <a:latin typeface="Cambria Math"/>
                </a:endParaRPr>
              </a:p>
              <a:p>
                <a:r>
                  <a:rPr lang="en-IN" b="1" dirty="0"/>
                  <a:t>Solution</a:t>
                </a:r>
              </a:p>
              <a:p>
                <a:r>
                  <a:rPr lang="en-US" dirty="0"/>
                  <a:t>There are three data values that occur most often. Thus, there are three modes. They are </a:t>
                </a:r>
                <a14:m>
                  <m:oMath xmlns:m="http://schemas.openxmlformats.org/officeDocument/2006/math">
                    <m:r>
                      <a:rPr lang="en-US" i="1" dirty="0" smtClean="0">
                        <a:latin typeface="Cambria Math" panose="02040503050406030204" pitchFamily="18" charset="0"/>
                      </a:rPr>
                      <m:t>12</m:t>
                    </m:r>
                  </m:oMath>
                </a14:m>
                <a:r>
                  <a:rPr lang="en-US" dirty="0"/>
                  <a:t>, </a:t>
                </a:r>
                <a14:m>
                  <m:oMath xmlns:m="http://schemas.openxmlformats.org/officeDocument/2006/math">
                    <m:r>
                      <a:rPr lang="en-US" i="1" dirty="0" smtClean="0">
                        <a:latin typeface="Cambria Math" panose="02040503050406030204" pitchFamily="18" charset="0"/>
                      </a:rPr>
                      <m:t>15</m:t>
                    </m:r>
                  </m:oMath>
                </a14:m>
                <a:r>
                  <a:rPr lang="en-US" dirty="0"/>
                  <a:t>, and </a:t>
                </a:r>
                <a14:m>
                  <m:oMath xmlns:m="http://schemas.openxmlformats.org/officeDocument/2006/math">
                    <m:r>
                      <a:rPr lang="en-US" i="1" dirty="0" smtClean="0">
                        <a:latin typeface="Cambria Math" panose="02040503050406030204" pitchFamily="18" charset="0"/>
                      </a:rPr>
                      <m:t>16</m:t>
                    </m:r>
                  </m:oMath>
                </a14:m>
                <a:r>
                  <a:rPr lang="en-US" dirty="0"/>
                  <a:t>, and the data set is multimodal.</a:t>
                </a:r>
                <a:endParaRPr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Finding the Mode</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sz="2800" dirty="0"/>
                  <a:t>The temperatures, in degrees Fahrenheit, for the first </a:t>
                </a:r>
                <a14:m>
                  <m:oMath xmlns:m="http://schemas.openxmlformats.org/officeDocument/2006/math">
                    <m:r>
                      <a:rPr lang="en-US" sz="2800" i="1" dirty="0" smtClean="0">
                        <a:latin typeface="Cambria Math" panose="02040503050406030204" pitchFamily="18" charset="0"/>
                      </a:rPr>
                      <m:t>10</m:t>
                    </m:r>
                  </m:oMath>
                </a14:m>
                <a:r>
                  <a:rPr lang="en-US" sz="2800" dirty="0"/>
                  <a:t> days of January are listed here. Determine the mode.</a:t>
                </a:r>
              </a:p>
              <a:p>
                <a:pPr algn="ctr"/>
                <a:r>
                  <a:rPr lang="en-US" sz="2800" dirty="0"/>
                  <a:t> </a:t>
                </a:r>
                <a14:m>
                  <m:oMath xmlns:m="http://schemas.openxmlformats.org/officeDocument/2006/math">
                    <m:r>
                      <a:rPr lang="en-US" sz="2800" b="0" i="1" smtClean="0">
                        <a:latin typeface="Cambria Math" panose="02040503050406030204" pitchFamily="18" charset="0"/>
                      </a:rPr>
                      <m:t>23</m:t>
                    </m:r>
                    <m:r>
                      <a:rPr lang="en-US" sz="2800" b="0" i="1" smtClean="0">
                        <a:latin typeface="Cambria Math" panose="02040503050406030204" pitchFamily="18" charset="0"/>
                      </a:rPr>
                      <m:t>   </m:t>
                    </m:r>
                    <m:r>
                      <a:rPr lang="en-US" sz="2800" b="0" i="1" smtClean="0">
                        <a:latin typeface="Cambria Math" panose="02040503050406030204" pitchFamily="18" charset="0"/>
                      </a:rPr>
                      <m:t>16</m:t>
                    </m:r>
                    <m:r>
                      <a:rPr lang="en-US" sz="2800" b="0" i="1" smtClean="0">
                        <a:latin typeface="Cambria Math" panose="02040503050406030204" pitchFamily="18" charset="0"/>
                      </a:rPr>
                      <m:t>   </m:t>
                    </m:r>
                    <m:r>
                      <a:rPr lang="en-US" sz="2800" b="0" i="1" smtClean="0">
                        <a:latin typeface="Cambria Math" panose="02040503050406030204" pitchFamily="18" charset="0"/>
                      </a:rPr>
                      <m:t>22</m:t>
                    </m:r>
                    <m:r>
                      <a:rPr lang="en-US" sz="2800" b="0" i="1" smtClean="0">
                        <a:latin typeface="Cambria Math" panose="02040503050406030204" pitchFamily="18" charset="0"/>
                      </a:rPr>
                      <m:t>   </m:t>
                    </m:r>
                    <m:r>
                      <a:rPr lang="en-US" sz="2800" b="0" i="1" smtClean="0">
                        <a:latin typeface="Cambria Math" panose="02040503050406030204" pitchFamily="18" charset="0"/>
                      </a:rPr>
                      <m:t>21</m:t>
                    </m:r>
                    <m:r>
                      <a:rPr lang="en-US" sz="2800" b="0" i="1" smtClean="0">
                        <a:latin typeface="Cambria Math" panose="02040503050406030204" pitchFamily="18" charset="0"/>
                      </a:rPr>
                      <m:t>   </m:t>
                    </m:r>
                    <m:r>
                      <a:rPr lang="en-US" sz="2800" b="0" i="1" smtClean="0">
                        <a:latin typeface="Cambria Math" panose="02040503050406030204" pitchFamily="18" charset="0"/>
                      </a:rPr>
                      <m:t>14</m:t>
                    </m:r>
                    <m:r>
                      <a:rPr lang="en-US" sz="2800" b="0" i="1" smtClean="0">
                        <a:latin typeface="Cambria Math" panose="02040503050406030204" pitchFamily="18" charset="0"/>
                      </a:rPr>
                      <m:t>   </m:t>
                    </m:r>
                    <m:r>
                      <a:rPr lang="en-US" sz="2800" b="0" i="1" smtClean="0">
                        <a:latin typeface="Cambria Math" panose="02040503050406030204" pitchFamily="18" charset="0"/>
                      </a:rPr>
                      <m:t>19</m:t>
                    </m:r>
                    <m:r>
                      <a:rPr lang="en-US" sz="2800" b="0" i="1" smtClean="0">
                        <a:latin typeface="Cambria Math" panose="02040503050406030204" pitchFamily="18" charset="0"/>
                      </a:rPr>
                      <m:t>   </m:t>
                    </m:r>
                    <m:r>
                      <a:rPr lang="en-US" sz="2800" b="0" i="1" smtClean="0">
                        <a:latin typeface="Cambria Math" panose="02040503050406030204" pitchFamily="18" charset="0"/>
                      </a:rPr>
                      <m:t>20</m:t>
                    </m:r>
                    <m:r>
                      <a:rPr lang="en-US" sz="2800" b="0" i="1" smtClean="0">
                        <a:latin typeface="Cambria Math" panose="02040503050406030204" pitchFamily="18" charset="0"/>
                      </a:rPr>
                      <m:t>   </m:t>
                    </m:r>
                    <m:r>
                      <a:rPr lang="en-US" sz="2800" b="0" i="1" smtClean="0">
                        <a:latin typeface="Cambria Math" panose="02040503050406030204" pitchFamily="18" charset="0"/>
                      </a:rPr>
                      <m:t>28</m:t>
                    </m:r>
                    <m:r>
                      <a:rPr lang="en-US" sz="2800" b="0" i="1" smtClean="0">
                        <a:latin typeface="Cambria Math" panose="02040503050406030204" pitchFamily="18" charset="0"/>
                      </a:rPr>
                      <m:t>   </m:t>
                    </m:r>
                    <m:r>
                      <a:rPr lang="en-US" sz="2800" b="0" i="1" smtClean="0">
                        <a:latin typeface="Cambria Math" panose="02040503050406030204" pitchFamily="18" charset="0"/>
                      </a:rPr>
                      <m:t>25</m:t>
                    </m:r>
                    <m:r>
                      <a:rPr lang="en-US" sz="2800" b="0" i="1" smtClean="0">
                        <a:latin typeface="Cambria Math" panose="02040503050406030204" pitchFamily="18" charset="0"/>
                      </a:rPr>
                      <m:t>   </m:t>
                    </m:r>
                    <m:r>
                      <a:rPr lang="en-US" sz="2800" b="0" i="1" smtClean="0">
                        <a:latin typeface="Cambria Math" panose="02040503050406030204" pitchFamily="18" charset="0"/>
                      </a:rPr>
                      <m:t>24</m:t>
                    </m:r>
                  </m:oMath>
                </a14:m>
                <a:endParaRPr lang="en-US" sz="2800" dirty="0">
                  <a:latin typeface="Cambria Math"/>
                </a:endParaRPr>
              </a:p>
              <a:p>
                <a:r>
                  <a:rPr lang="en-IN" b="1" dirty="0"/>
                  <a:t>Solution</a:t>
                </a:r>
              </a:p>
              <a:p>
                <a:r>
                  <a:rPr lang="en-US" dirty="0"/>
                  <a:t>There is no data value that occurs most often. All the data values occur the same number of times. Thus, there is no mode</a:t>
                </a:r>
                <a:r>
                  <a:rPr lang="en-US" sz="2800" dirty="0">
                    <a:latin typeface="Cambria Math"/>
                  </a:rPr>
                  <a:t>.</a:t>
                </a:r>
                <a:endParaRPr sz="2800" dirty="0">
                  <a:latin typeface="Cambria Math"/>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Example 8: Application: Finding Measures of Central Tendency from a Frequency Distribution</a:t>
            </a:r>
            <a:endParaRPr dirty="0"/>
          </a:p>
        </p:txBody>
      </p:sp>
      <p:sp>
        <p:nvSpPr>
          <p:cNvPr id="3" name="Text Placeholder 2"/>
          <p:cNvSpPr>
            <a:spLocks noGrp="1"/>
          </p:cNvSpPr>
          <p:nvPr>
            <p:ph type="body" sz="quarter" idx="10"/>
          </p:nvPr>
        </p:nvSpPr>
        <p:spPr/>
        <p:txBody>
          <a:bodyPr>
            <a:normAutofit/>
          </a:bodyPr>
          <a:lstStyle/>
          <a:p>
            <a:r>
              <a:rPr lang="en-US" dirty="0"/>
              <a:t>Use the following frequency distribution to determine </a:t>
            </a:r>
            <a:r>
              <a:rPr lang="en-US" b="1" dirty="0"/>
              <a:t>a</a:t>
            </a:r>
            <a:r>
              <a:rPr lang="en-US" dirty="0"/>
              <a:t>. the mean, </a:t>
            </a:r>
            <a:r>
              <a:rPr lang="en-US" b="1" dirty="0"/>
              <a:t>b</a:t>
            </a:r>
            <a:r>
              <a:rPr lang="en-US" dirty="0"/>
              <a:t>. the median, and </a:t>
            </a:r>
            <a:r>
              <a:rPr lang="en-US" b="1" dirty="0"/>
              <a:t>c</a:t>
            </a:r>
            <a:r>
              <a:rPr lang="en-US" dirty="0"/>
              <a:t>. the mode for the given data concerning the number of books read in August by book club members.</a:t>
            </a:r>
          </a:p>
          <a:p>
            <a:endParaRPr sz="2800" dirty="0"/>
          </a:p>
        </p:txBody>
      </p:sp>
      <mc:AlternateContent xmlns:mc="http://schemas.openxmlformats.org/markup-compatibility/2006" xmlns:a14="http://schemas.microsoft.com/office/drawing/2010/main">
        <mc:Choice Requires="a14">
          <p:graphicFrame>
            <p:nvGraphicFramePr>
              <p:cNvPr id="4" name="Table 4">
                <a:extLst>
                  <a:ext uri="{FF2B5EF4-FFF2-40B4-BE49-F238E27FC236}">
                    <a16:creationId xmlns:a16="http://schemas.microsoft.com/office/drawing/2014/main" id="{1059ACA8-6CEA-498E-A5A9-84911440EDF4}"/>
                  </a:ext>
                </a:extLst>
              </p:cNvPr>
              <p:cNvGraphicFramePr>
                <a:graphicFrameLocks noGrp="1"/>
              </p:cNvGraphicFramePr>
              <p:nvPr>
                <p:extLst>
                  <p:ext uri="{D42A27DB-BD31-4B8C-83A1-F6EECF244321}">
                    <p14:modId xmlns:p14="http://schemas.microsoft.com/office/powerpoint/2010/main" val="1360354247"/>
                  </p:ext>
                </p:extLst>
              </p:nvPr>
            </p:nvGraphicFramePr>
            <p:xfrm>
              <a:off x="2005304" y="3401008"/>
              <a:ext cx="5105400" cy="2560320"/>
            </p:xfrm>
            <a:graphic>
              <a:graphicData uri="http://schemas.openxmlformats.org/drawingml/2006/table">
                <a:tbl>
                  <a:tblPr firstRow="1" bandRow="1">
                    <a:tableStyleId>{5C22544A-7EE6-4342-B048-85BDC9FD1C3A}</a:tableStyleId>
                  </a:tblPr>
                  <a:tblGrid>
                    <a:gridCol w="2552700">
                      <a:extLst>
                        <a:ext uri="{9D8B030D-6E8A-4147-A177-3AD203B41FA5}">
                          <a16:colId xmlns:a16="http://schemas.microsoft.com/office/drawing/2014/main" val="3468563253"/>
                        </a:ext>
                      </a:extLst>
                    </a:gridCol>
                    <a:gridCol w="2552700">
                      <a:extLst>
                        <a:ext uri="{9D8B030D-6E8A-4147-A177-3AD203B41FA5}">
                          <a16:colId xmlns:a16="http://schemas.microsoft.com/office/drawing/2014/main" val="4070982690"/>
                        </a:ext>
                      </a:extLst>
                    </a:gridCol>
                  </a:tblGrid>
                  <a:tr h="359229">
                    <a:tc>
                      <a:txBody>
                        <a:bodyPr/>
                        <a:lstStyle/>
                        <a:p>
                          <a:pPr algn="ctr"/>
                          <a:r>
                            <a:rPr lang="en-US" dirty="0"/>
                            <a:t>Books Read in a Month</a:t>
                          </a:r>
                        </a:p>
                      </a:txBody>
                      <a:tcPr/>
                    </a:tc>
                    <a:tc>
                      <a:txBody>
                        <a:bodyPr/>
                        <a:lstStyle/>
                        <a:p>
                          <a:pPr algn="ctr"/>
                          <a:r>
                            <a:rPr lang="en-US" dirty="0"/>
                            <a:t>Frequency</a:t>
                          </a:r>
                        </a:p>
                      </a:txBody>
                      <a:tcPr/>
                    </a:tc>
                    <a:extLst>
                      <a:ext uri="{0D108BD9-81ED-4DB2-BD59-A6C34878D82A}">
                        <a16:rowId xmlns:a16="http://schemas.microsoft.com/office/drawing/2014/main" val="3069373619"/>
                      </a:ext>
                    </a:extLst>
                  </a:tr>
                  <a:tr h="359229">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0</m:t>
                                </m:r>
                              </m:oMath>
                            </m:oMathPara>
                          </a14:m>
                          <a:endParaRPr lang="en-US"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m:t>
                                </m:r>
                              </m:oMath>
                            </m:oMathPara>
                          </a14:m>
                          <a:endParaRPr lang="en-US" dirty="0"/>
                        </a:p>
                      </a:txBody>
                      <a:tcPr/>
                    </a:tc>
                    <a:extLst>
                      <a:ext uri="{0D108BD9-81ED-4DB2-BD59-A6C34878D82A}">
                        <a16:rowId xmlns:a16="http://schemas.microsoft.com/office/drawing/2014/main" val="3910851390"/>
                      </a:ext>
                    </a:extLst>
                  </a:tr>
                  <a:tr h="359229">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m:t>
                                </m:r>
                              </m:oMath>
                            </m:oMathPara>
                          </a14:m>
                          <a:endParaRPr lang="en-US"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5</m:t>
                                </m:r>
                              </m:oMath>
                            </m:oMathPara>
                          </a14:m>
                          <a:endParaRPr lang="en-US" dirty="0"/>
                        </a:p>
                      </a:txBody>
                      <a:tcPr/>
                    </a:tc>
                    <a:extLst>
                      <a:ext uri="{0D108BD9-81ED-4DB2-BD59-A6C34878D82A}">
                        <a16:rowId xmlns:a16="http://schemas.microsoft.com/office/drawing/2014/main" val="947328037"/>
                      </a:ext>
                    </a:extLst>
                  </a:tr>
                  <a:tr h="359229">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m:t>
                                </m:r>
                              </m:oMath>
                            </m:oMathPara>
                          </a14:m>
                          <a:endParaRPr lang="en-US"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6</m:t>
                                </m:r>
                              </m:oMath>
                            </m:oMathPara>
                          </a14:m>
                          <a:endParaRPr lang="en-US" dirty="0"/>
                        </a:p>
                      </a:txBody>
                      <a:tcPr/>
                    </a:tc>
                    <a:extLst>
                      <a:ext uri="{0D108BD9-81ED-4DB2-BD59-A6C34878D82A}">
                        <a16:rowId xmlns:a16="http://schemas.microsoft.com/office/drawing/2014/main" val="3182896174"/>
                      </a:ext>
                    </a:extLst>
                  </a:tr>
                  <a:tr h="359229">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m:t>
                                </m:r>
                              </m:oMath>
                            </m:oMathPara>
                          </a14:m>
                          <a:endParaRPr lang="en-US"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3</m:t>
                                </m:r>
                              </m:oMath>
                            </m:oMathPara>
                          </a14:m>
                          <a:endParaRPr lang="en-US" dirty="0"/>
                        </a:p>
                      </a:txBody>
                      <a:tcPr/>
                    </a:tc>
                    <a:extLst>
                      <a:ext uri="{0D108BD9-81ED-4DB2-BD59-A6C34878D82A}">
                        <a16:rowId xmlns:a16="http://schemas.microsoft.com/office/drawing/2014/main" val="2039258427"/>
                      </a:ext>
                    </a:extLst>
                  </a:tr>
                  <a:tr h="359229">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4</m:t>
                                </m:r>
                              </m:oMath>
                            </m:oMathPara>
                          </a14:m>
                          <a:endParaRPr lang="en-US"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2</m:t>
                                </m:r>
                              </m:oMath>
                            </m:oMathPara>
                          </a14:m>
                          <a:endParaRPr lang="en-US" dirty="0"/>
                        </a:p>
                      </a:txBody>
                      <a:tcPr/>
                    </a:tc>
                    <a:extLst>
                      <a:ext uri="{0D108BD9-81ED-4DB2-BD59-A6C34878D82A}">
                        <a16:rowId xmlns:a16="http://schemas.microsoft.com/office/drawing/2014/main" val="1675421083"/>
                      </a:ext>
                    </a:extLst>
                  </a:tr>
                  <a:tr h="359229">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5</m:t>
                                </m:r>
                              </m:oMath>
                            </m:oMathPara>
                          </a14:m>
                          <a:endParaRPr lang="en-US" dirty="0"/>
                        </a:p>
                      </a:txBody>
                      <a:tcPr/>
                    </a:tc>
                    <a:tc>
                      <a:txBody>
                        <a:bodyPr/>
                        <a:lstStyle/>
                        <a:p>
                          <a:pPr algn="ctr"/>
                          <a14:m>
                            <m:oMathPara xmlns:m="http://schemas.openxmlformats.org/officeDocument/2006/math">
                              <m:oMathParaPr>
                                <m:jc m:val="centerGroup"/>
                              </m:oMathParaPr>
                              <m:oMath xmlns:m="http://schemas.openxmlformats.org/officeDocument/2006/math">
                                <m:r>
                                  <a:rPr lang="en-US" i="1" dirty="0" smtClean="0">
                                    <a:latin typeface="Cambria Math" panose="02040503050406030204" pitchFamily="18" charset="0"/>
                                  </a:rPr>
                                  <m:t>1</m:t>
                                </m:r>
                              </m:oMath>
                            </m:oMathPara>
                          </a14:m>
                          <a:endParaRPr lang="en-US" dirty="0"/>
                        </a:p>
                      </a:txBody>
                      <a:tcPr/>
                    </a:tc>
                    <a:extLst>
                      <a:ext uri="{0D108BD9-81ED-4DB2-BD59-A6C34878D82A}">
                        <a16:rowId xmlns:a16="http://schemas.microsoft.com/office/drawing/2014/main" val="2730806903"/>
                      </a:ext>
                    </a:extLst>
                  </a:tr>
                </a:tbl>
              </a:graphicData>
            </a:graphic>
          </p:graphicFrame>
        </mc:Choice>
        <mc:Fallback xmlns="">
          <p:graphicFrame>
            <p:nvGraphicFramePr>
              <p:cNvPr id="4" name="Table 4">
                <a:extLst>
                  <a:ext uri="{FF2B5EF4-FFF2-40B4-BE49-F238E27FC236}">
                    <a16:creationId xmlns:a16="http://schemas.microsoft.com/office/drawing/2014/main" id="{1059ACA8-6CEA-498E-A5A9-84911440EDF4}"/>
                  </a:ext>
                </a:extLst>
              </p:cNvPr>
              <p:cNvGraphicFramePr>
                <a:graphicFrameLocks noGrp="1"/>
              </p:cNvGraphicFramePr>
              <p:nvPr>
                <p:extLst>
                  <p:ext uri="{D42A27DB-BD31-4B8C-83A1-F6EECF244321}">
                    <p14:modId xmlns:p14="http://schemas.microsoft.com/office/powerpoint/2010/main" val="1360354247"/>
                  </p:ext>
                </p:extLst>
              </p:nvPr>
            </p:nvGraphicFramePr>
            <p:xfrm>
              <a:off x="2005304" y="3401008"/>
              <a:ext cx="5105400" cy="2560320"/>
            </p:xfrm>
            <a:graphic>
              <a:graphicData uri="http://schemas.openxmlformats.org/drawingml/2006/table">
                <a:tbl>
                  <a:tblPr firstRow="1" bandRow="1">
                    <a:tableStyleId>{5C22544A-7EE6-4342-B048-85BDC9FD1C3A}</a:tableStyleId>
                  </a:tblPr>
                  <a:tblGrid>
                    <a:gridCol w="2552700">
                      <a:extLst>
                        <a:ext uri="{9D8B030D-6E8A-4147-A177-3AD203B41FA5}">
                          <a16:colId xmlns:a16="http://schemas.microsoft.com/office/drawing/2014/main" val="3468563253"/>
                        </a:ext>
                      </a:extLst>
                    </a:gridCol>
                    <a:gridCol w="2552700">
                      <a:extLst>
                        <a:ext uri="{9D8B030D-6E8A-4147-A177-3AD203B41FA5}">
                          <a16:colId xmlns:a16="http://schemas.microsoft.com/office/drawing/2014/main" val="4070982690"/>
                        </a:ext>
                      </a:extLst>
                    </a:gridCol>
                  </a:tblGrid>
                  <a:tr h="365760">
                    <a:tc>
                      <a:txBody>
                        <a:bodyPr/>
                        <a:lstStyle/>
                        <a:p>
                          <a:pPr algn="ctr"/>
                          <a:r>
                            <a:rPr lang="en-US" dirty="0"/>
                            <a:t>Books Read in a Month</a:t>
                          </a:r>
                        </a:p>
                      </a:txBody>
                      <a:tcPr/>
                    </a:tc>
                    <a:tc>
                      <a:txBody>
                        <a:bodyPr/>
                        <a:lstStyle/>
                        <a:p>
                          <a:pPr algn="ctr"/>
                          <a:r>
                            <a:rPr lang="en-US" dirty="0"/>
                            <a:t>Frequency</a:t>
                          </a:r>
                        </a:p>
                      </a:txBody>
                      <a:tcPr/>
                    </a:tc>
                    <a:extLst>
                      <a:ext uri="{0D108BD9-81ED-4DB2-BD59-A6C34878D82A}">
                        <a16:rowId xmlns:a16="http://schemas.microsoft.com/office/drawing/2014/main" val="3069373619"/>
                      </a:ext>
                    </a:extLst>
                  </a:tr>
                  <a:tr h="365760">
                    <a:tc>
                      <a:txBody>
                        <a:bodyPr/>
                        <a:lstStyle/>
                        <a:p>
                          <a:endParaRPr lang="en-US"/>
                        </a:p>
                      </a:txBody>
                      <a:tcPr>
                        <a:blipFill>
                          <a:blip r:embed="rId2"/>
                          <a:stretch>
                            <a:fillRect l="-238" t="-108333" r="-100714" b="-505000"/>
                          </a:stretch>
                        </a:blipFill>
                      </a:tcPr>
                    </a:tc>
                    <a:tc>
                      <a:txBody>
                        <a:bodyPr/>
                        <a:lstStyle/>
                        <a:p>
                          <a:endParaRPr lang="en-US"/>
                        </a:p>
                      </a:txBody>
                      <a:tcPr>
                        <a:blipFill>
                          <a:blip r:embed="rId2"/>
                          <a:stretch>
                            <a:fillRect l="-100477" t="-108333" r="-955" b="-505000"/>
                          </a:stretch>
                        </a:blipFill>
                      </a:tcPr>
                    </a:tc>
                    <a:extLst>
                      <a:ext uri="{0D108BD9-81ED-4DB2-BD59-A6C34878D82A}">
                        <a16:rowId xmlns:a16="http://schemas.microsoft.com/office/drawing/2014/main" val="3910851390"/>
                      </a:ext>
                    </a:extLst>
                  </a:tr>
                  <a:tr h="365760">
                    <a:tc>
                      <a:txBody>
                        <a:bodyPr/>
                        <a:lstStyle/>
                        <a:p>
                          <a:endParaRPr lang="en-US"/>
                        </a:p>
                      </a:txBody>
                      <a:tcPr>
                        <a:blipFill>
                          <a:blip r:embed="rId2"/>
                          <a:stretch>
                            <a:fillRect l="-238" t="-208333" r="-100714" b="-405000"/>
                          </a:stretch>
                        </a:blipFill>
                      </a:tcPr>
                    </a:tc>
                    <a:tc>
                      <a:txBody>
                        <a:bodyPr/>
                        <a:lstStyle/>
                        <a:p>
                          <a:endParaRPr lang="en-US"/>
                        </a:p>
                      </a:txBody>
                      <a:tcPr>
                        <a:blipFill>
                          <a:blip r:embed="rId2"/>
                          <a:stretch>
                            <a:fillRect l="-100477" t="-208333" r="-955" b="-405000"/>
                          </a:stretch>
                        </a:blipFill>
                      </a:tcPr>
                    </a:tc>
                    <a:extLst>
                      <a:ext uri="{0D108BD9-81ED-4DB2-BD59-A6C34878D82A}">
                        <a16:rowId xmlns:a16="http://schemas.microsoft.com/office/drawing/2014/main" val="947328037"/>
                      </a:ext>
                    </a:extLst>
                  </a:tr>
                  <a:tr h="365760">
                    <a:tc>
                      <a:txBody>
                        <a:bodyPr/>
                        <a:lstStyle/>
                        <a:p>
                          <a:endParaRPr lang="en-US"/>
                        </a:p>
                      </a:txBody>
                      <a:tcPr>
                        <a:blipFill>
                          <a:blip r:embed="rId2"/>
                          <a:stretch>
                            <a:fillRect l="-238" t="-303279" r="-100714" b="-298361"/>
                          </a:stretch>
                        </a:blipFill>
                      </a:tcPr>
                    </a:tc>
                    <a:tc>
                      <a:txBody>
                        <a:bodyPr/>
                        <a:lstStyle/>
                        <a:p>
                          <a:endParaRPr lang="en-US"/>
                        </a:p>
                      </a:txBody>
                      <a:tcPr>
                        <a:blipFill>
                          <a:blip r:embed="rId2"/>
                          <a:stretch>
                            <a:fillRect l="-100477" t="-303279" r="-955" b="-298361"/>
                          </a:stretch>
                        </a:blipFill>
                      </a:tcPr>
                    </a:tc>
                    <a:extLst>
                      <a:ext uri="{0D108BD9-81ED-4DB2-BD59-A6C34878D82A}">
                        <a16:rowId xmlns:a16="http://schemas.microsoft.com/office/drawing/2014/main" val="3182896174"/>
                      </a:ext>
                    </a:extLst>
                  </a:tr>
                  <a:tr h="365760">
                    <a:tc>
                      <a:txBody>
                        <a:bodyPr/>
                        <a:lstStyle/>
                        <a:p>
                          <a:endParaRPr lang="en-US"/>
                        </a:p>
                      </a:txBody>
                      <a:tcPr>
                        <a:blipFill>
                          <a:blip r:embed="rId2"/>
                          <a:stretch>
                            <a:fillRect l="-238" t="-410000" r="-100714" b="-203333"/>
                          </a:stretch>
                        </a:blipFill>
                      </a:tcPr>
                    </a:tc>
                    <a:tc>
                      <a:txBody>
                        <a:bodyPr/>
                        <a:lstStyle/>
                        <a:p>
                          <a:endParaRPr lang="en-US"/>
                        </a:p>
                      </a:txBody>
                      <a:tcPr>
                        <a:blipFill>
                          <a:blip r:embed="rId2"/>
                          <a:stretch>
                            <a:fillRect l="-100477" t="-410000" r="-955" b="-203333"/>
                          </a:stretch>
                        </a:blipFill>
                      </a:tcPr>
                    </a:tc>
                    <a:extLst>
                      <a:ext uri="{0D108BD9-81ED-4DB2-BD59-A6C34878D82A}">
                        <a16:rowId xmlns:a16="http://schemas.microsoft.com/office/drawing/2014/main" val="2039258427"/>
                      </a:ext>
                    </a:extLst>
                  </a:tr>
                  <a:tr h="365760">
                    <a:tc>
                      <a:txBody>
                        <a:bodyPr/>
                        <a:lstStyle/>
                        <a:p>
                          <a:endParaRPr lang="en-US"/>
                        </a:p>
                      </a:txBody>
                      <a:tcPr>
                        <a:blipFill>
                          <a:blip r:embed="rId2"/>
                          <a:stretch>
                            <a:fillRect l="-238" t="-510000" r="-100714" b="-103333"/>
                          </a:stretch>
                        </a:blipFill>
                      </a:tcPr>
                    </a:tc>
                    <a:tc>
                      <a:txBody>
                        <a:bodyPr/>
                        <a:lstStyle/>
                        <a:p>
                          <a:endParaRPr lang="en-US"/>
                        </a:p>
                      </a:txBody>
                      <a:tcPr>
                        <a:blipFill>
                          <a:blip r:embed="rId2"/>
                          <a:stretch>
                            <a:fillRect l="-100477" t="-510000" r="-955" b="-103333"/>
                          </a:stretch>
                        </a:blipFill>
                      </a:tcPr>
                    </a:tc>
                    <a:extLst>
                      <a:ext uri="{0D108BD9-81ED-4DB2-BD59-A6C34878D82A}">
                        <a16:rowId xmlns:a16="http://schemas.microsoft.com/office/drawing/2014/main" val="1675421083"/>
                      </a:ext>
                    </a:extLst>
                  </a:tr>
                  <a:tr h="365760">
                    <a:tc>
                      <a:txBody>
                        <a:bodyPr/>
                        <a:lstStyle/>
                        <a:p>
                          <a:endParaRPr lang="en-US"/>
                        </a:p>
                      </a:txBody>
                      <a:tcPr>
                        <a:blipFill>
                          <a:blip r:embed="rId2"/>
                          <a:stretch>
                            <a:fillRect l="-238" t="-610000" r="-100714" b="-3333"/>
                          </a:stretch>
                        </a:blipFill>
                      </a:tcPr>
                    </a:tc>
                    <a:tc>
                      <a:txBody>
                        <a:bodyPr/>
                        <a:lstStyle/>
                        <a:p>
                          <a:endParaRPr lang="en-US"/>
                        </a:p>
                      </a:txBody>
                      <a:tcPr>
                        <a:blipFill>
                          <a:blip r:embed="rId2"/>
                          <a:stretch>
                            <a:fillRect l="-100477" t="-610000" r="-955" b="-3333"/>
                          </a:stretch>
                        </a:blipFill>
                      </a:tcPr>
                    </a:tc>
                    <a:extLst>
                      <a:ext uri="{0D108BD9-81ED-4DB2-BD59-A6C34878D82A}">
                        <a16:rowId xmlns:a16="http://schemas.microsoft.com/office/drawing/2014/main" val="2730806903"/>
                      </a:ext>
                    </a:extLst>
                  </a:tr>
                </a:tbl>
              </a:graphicData>
            </a:graphic>
          </p:graphicFrame>
        </mc:Fallback>
      </mc:AlternateContent>
      <p:sp>
        <p:nvSpPr>
          <p:cNvPr id="6" name="TextBox 5">
            <a:extLst>
              <a:ext uri="{FF2B5EF4-FFF2-40B4-BE49-F238E27FC236}">
                <a16:creationId xmlns:a16="http://schemas.microsoft.com/office/drawing/2014/main" id="{529F0E24-3D73-4050-9733-B4955824E6EF}"/>
              </a:ext>
            </a:extLst>
          </p:cNvPr>
          <p:cNvSpPr txBox="1"/>
          <p:nvPr/>
        </p:nvSpPr>
        <p:spPr>
          <a:xfrm>
            <a:off x="2019300" y="2754677"/>
            <a:ext cx="5105400" cy="646331"/>
          </a:xfrm>
          <a:prstGeom prst="rect">
            <a:avLst/>
          </a:prstGeom>
          <a:noFill/>
        </p:spPr>
        <p:txBody>
          <a:bodyPr wrap="square" rtlCol="0">
            <a:spAutoFit/>
          </a:bodyPr>
          <a:lstStyle/>
          <a:p>
            <a:pPr algn="ctr"/>
            <a:r>
              <a:rPr lang="en-US" dirty="0"/>
              <a:t>Number of Books read by Members of the Sweetwater Book Club in the month of August</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US" dirty="0"/>
              <a:t>Example 8: Application: Finding Measures of Central Tendency from a Frequency Distribution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r>
                  <a:rPr lang="en-US" b="1" dirty="0"/>
                  <a:t>Solution</a:t>
                </a:r>
              </a:p>
              <a:p>
                <a:pPr marL="514350" indent="-514350">
                  <a:buFont typeface="+mj-lt"/>
                  <a:buAutoNum type="alphaLcPeriod"/>
                </a:pPr>
                <a:r>
                  <a:rPr lang="en-US" dirty="0"/>
                  <a:t>We know that the mean of a set of numbers is the sum of all data values in the set divided by the total number of data values. In a frequency distribution, one line represents multiple data points. For example, </a:t>
                </a:r>
                <a14:m>
                  <m:oMath xmlns:m="http://schemas.openxmlformats.org/officeDocument/2006/math">
                    <m:r>
                      <a:rPr lang="en-US" i="1" dirty="0" smtClean="0">
                        <a:latin typeface="Cambria Math" panose="02040503050406030204" pitchFamily="18" charset="0"/>
                      </a:rPr>
                      <m:t>3</m:t>
                    </m:r>
                  </m:oMath>
                </a14:m>
                <a:r>
                  <a:rPr lang="en-US" dirty="0"/>
                  <a:t> people reported that they’d read </a:t>
                </a:r>
                <a14:m>
                  <m:oMath xmlns:m="http://schemas.openxmlformats.org/officeDocument/2006/math">
                    <m:r>
                      <a:rPr lang="en-US" i="1" dirty="0" smtClean="0">
                        <a:latin typeface="Cambria Math" panose="02040503050406030204" pitchFamily="18" charset="0"/>
                      </a:rPr>
                      <m:t>0</m:t>
                    </m:r>
                  </m:oMath>
                </a14:m>
                <a:r>
                  <a:rPr lang="en-US" dirty="0"/>
                  <a:t> books in a month. In this example, </a:t>
                </a:r>
                <a14:m>
                  <m:oMath xmlns:m="http://schemas.openxmlformats.org/officeDocument/2006/math">
                    <m:r>
                      <a:rPr lang="en-US" i="1" dirty="0" smtClean="0">
                        <a:latin typeface="Cambria Math" panose="02040503050406030204" pitchFamily="18" charset="0"/>
                      </a:rPr>
                      <m:t>0</m:t>
                    </m:r>
                  </m:oMath>
                </a14:m>
                <a:r>
                  <a:rPr lang="en-US" dirty="0"/>
                  <a:t> is the category and </a:t>
                </a:r>
                <a14:m>
                  <m:oMath xmlns:m="http://schemas.openxmlformats.org/officeDocument/2006/math">
                    <m:r>
                      <a:rPr lang="en-US" i="1" dirty="0" smtClean="0">
                        <a:latin typeface="Cambria Math" panose="02040503050406030204" pitchFamily="18" charset="0"/>
                      </a:rPr>
                      <m:t>3</m:t>
                    </m:r>
                  </m:oMath>
                </a14:m>
                <a:r>
                  <a:rPr lang="en-US" dirty="0"/>
                  <a:t> is the frequency. To take this into consideration while summing the data values, multiply the frequency of each category by the value of that category.</a:t>
                </a:r>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1037" b="-1595"/>
                </a:stretch>
              </a:blipFill>
            </p:spPr>
            <p:txBody>
              <a:bodyPr/>
              <a:lstStyle/>
              <a:p>
                <a:r>
                  <a:rPr lang="en-IN">
                    <a:noFill/>
                  </a:rPr>
                  <a:t> </a:t>
                </a:r>
              </a:p>
            </p:txBody>
          </p:sp>
        </mc:Fallback>
      </mc:AlternateContent>
    </p:spTree>
    <p:extLst>
      <p:ext uri="{BB962C8B-B14F-4D97-AF65-F5344CB8AC3E}">
        <p14:creationId xmlns:p14="http://schemas.microsoft.com/office/powerpoint/2010/main" val="12489278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US" dirty="0"/>
              <a:t>Example 8: Application: Finding Measures of Central Tendency from a Frequency Distribution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marL="457200" lvl="1" indent="0">
                  <a:buNone/>
                </a:pPr>
                <a14:m>
                  <m:oMathPara xmlns:m="http://schemas.openxmlformats.org/officeDocument/2006/math">
                    <m:oMathParaPr>
                      <m:jc m:val="left"/>
                    </m:oMathParaPr>
                    <m:oMath xmlns:m="http://schemas.openxmlformats.org/officeDocument/2006/math">
                      <m:nary>
                        <m:naryPr>
                          <m:chr m:val="∑"/>
                          <m:subHide m:val="on"/>
                          <m:supHide m:val="on"/>
                          <m:ctrlPr>
                            <a:rPr lang="en-US" i="1" smtClean="0">
                              <a:latin typeface="Cambria Math" panose="02040503050406030204" pitchFamily="18" charset="0"/>
                            </a:rPr>
                          </m:ctrlPr>
                        </m:naryPr>
                        <m:sub/>
                        <m:sup/>
                        <m:e>
                          <m:r>
                            <a:rPr lang="en-US" b="0" i="1" smtClean="0">
                              <a:latin typeface="Cambria Math" panose="02040503050406030204" pitchFamily="18" charset="0"/>
                            </a:rPr>
                            <m:t>𝑥</m:t>
                          </m:r>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0</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d>
                          <m:r>
                            <a:rPr lang="en-US" b="0" i="1" smtClean="0">
                              <a:latin typeface="Cambria Math" panose="02040503050406030204" pitchFamily="18" charset="0"/>
                            </a:rPr>
                            <m:t>+</m:t>
                          </m:r>
                        </m:e>
                      </m:nary>
                    </m:oMath>
                  </m:oMathPara>
                </a14:m>
                <a:endParaRPr lang="en-US" dirty="0"/>
              </a:p>
              <a:p>
                <a:pPr marL="457200" lvl="1" indent="0">
                  <a:buNone/>
                </a:pPr>
                <a14:m>
                  <m:oMathPara xmlns:m="http://schemas.openxmlformats.org/officeDocument/2006/math">
                    <m:oMathParaPr>
                      <m:jc m:val="left"/>
                    </m:oMathParaPr>
                    <m:oMath xmlns:m="http://schemas.openxmlformats.org/officeDocument/2006/math">
                      <m:d>
                        <m:dPr>
                          <m:ctrlPr>
                            <a:rPr lang="en-US" i="1" smtClean="0">
                              <a:latin typeface="Cambria Math" panose="02040503050406030204" pitchFamily="18" charset="0"/>
                            </a:rPr>
                          </m:ctrlPr>
                        </m:dPr>
                        <m:e>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e>
                      </m:d>
                      <m:r>
                        <a:rPr lang="en-US" b="0" i="1" smtClean="0">
                          <a:latin typeface="Cambria Math" panose="02040503050406030204" pitchFamily="18" charset="0"/>
                        </a:rPr>
                        <m:t>+</m:t>
                      </m:r>
                      <m:d>
                        <m:dPr>
                          <m:ctrlPr>
                            <a:rPr lang="en-US" b="0" i="1" smtClean="0">
                              <a:latin typeface="Cambria Math" panose="02040503050406030204" pitchFamily="18" charset="0"/>
                            </a:rPr>
                          </m:ctrlPr>
                        </m:dPr>
                        <m:e>
                          <m:r>
                            <a:rPr lang="en-US" b="0" i="1" smtClean="0">
                              <a:latin typeface="Cambria Math" panose="02040503050406030204" pitchFamily="18" charset="0"/>
                            </a:rPr>
                            <m:t>1</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d>
                      <m:r>
                        <a:rPr lang="en-US" b="0" i="1" smtClean="0">
                          <a:latin typeface="Cambria Math" panose="02040503050406030204" pitchFamily="18" charset="0"/>
                        </a:rPr>
                        <m:t>=</m:t>
                      </m:r>
                      <m:r>
                        <a:rPr lang="en-US" b="0" i="1" smtClean="0">
                          <a:latin typeface="Cambria Math" panose="02040503050406030204" pitchFamily="18" charset="0"/>
                        </a:rPr>
                        <m:t>39</m:t>
                      </m:r>
                    </m:oMath>
                  </m:oMathPara>
                </a14:m>
                <a:endParaRPr lang="en-US" dirty="0"/>
              </a:p>
              <a:p>
                <a:pPr marL="457200" lvl="1" indent="0">
                  <a:buNone/>
                </a:pPr>
                <a:r>
                  <a:rPr lang="en-US" dirty="0"/>
                  <a:t>To find the total number of data points, simply add the frequencies for each category.</a:t>
                </a:r>
              </a:p>
              <a:p>
                <a:pPr marL="457200" lvl="1" indent="0">
                  <a:buNone/>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𝑛</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m:t>
                      </m:r>
                      <m:r>
                        <a:rPr lang="en-US" b="0" i="1" smtClean="0">
                          <a:latin typeface="Cambria Math" panose="02040503050406030204" pitchFamily="18" charset="0"/>
                        </a:rPr>
                        <m:t>5</m:t>
                      </m:r>
                      <m:r>
                        <a:rPr lang="en-US" b="0" i="1" smtClean="0">
                          <a:latin typeface="Cambria Math" panose="02040503050406030204" pitchFamily="18" charset="0"/>
                        </a:rPr>
                        <m:t>+</m:t>
                      </m:r>
                      <m:r>
                        <a:rPr lang="en-US" b="0" i="1" smtClean="0">
                          <a:latin typeface="Cambria Math" panose="02040503050406030204" pitchFamily="18" charset="0"/>
                        </a:rPr>
                        <m:t>6</m:t>
                      </m:r>
                      <m:r>
                        <a:rPr lang="en-US" b="0" i="1" smtClean="0">
                          <a:latin typeface="Cambria Math" panose="02040503050406030204" pitchFamily="18" charset="0"/>
                        </a:rPr>
                        <m:t>+</m:t>
                      </m:r>
                      <m:r>
                        <a:rPr lang="en-US" b="0" i="1" smtClean="0">
                          <a:latin typeface="Cambria Math" panose="02040503050406030204" pitchFamily="18" charset="0"/>
                        </a:rPr>
                        <m:t>3</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20</m:t>
                      </m:r>
                    </m:oMath>
                  </m:oMathPara>
                </a14:m>
                <a:endParaRPr lang="en-US" dirty="0"/>
              </a:p>
              <a:p>
                <a:pPr marL="457200" lvl="1" indent="0">
                  <a:buNone/>
                </a:pPr>
                <a:r>
                  <a:rPr lang="en-US" dirty="0"/>
                  <a:t>Now, calculate the mean for this frequency distribution as follows.</a:t>
                </a:r>
              </a:p>
              <a:p>
                <a:pPr marL="457200" lvl="1" indent="0">
                  <a:buNone/>
                </a:pPr>
                <a14:m>
                  <m:oMath xmlns:m="http://schemas.openxmlformats.org/officeDocument/2006/math">
                    <m:acc>
                      <m:accPr>
                        <m:chr m:val="̅"/>
                        <m:ctrlPr>
                          <a:rPr lang="en-US" i="1" smtClean="0">
                            <a:latin typeface="Cambria Math" panose="02040503050406030204" pitchFamily="18" charset="0"/>
                          </a:rPr>
                        </m:ctrlPr>
                      </m:accPr>
                      <m:e>
                        <m:r>
                          <a:rPr lang="en-US" b="0" i="1" smtClean="0">
                            <a:latin typeface="Cambria Math" panose="02040503050406030204" pitchFamily="18" charset="0"/>
                          </a:rPr>
                          <m:t>𝑥</m:t>
                        </m:r>
                      </m:e>
                    </m:acc>
                    <m:r>
                      <a:rPr lang="en-US" b="0" i="1" smtClean="0">
                        <a:latin typeface="Cambria Math" panose="02040503050406030204" pitchFamily="18" charset="0"/>
                      </a:rPr>
                      <m:t>=</m:t>
                    </m:r>
                    <m:f>
                      <m:fPr>
                        <m:ctrlPr>
                          <a:rPr lang="en-US" b="0" i="1" smtClean="0">
                            <a:latin typeface="Cambria Math" panose="02040503050406030204" pitchFamily="18" charset="0"/>
                          </a:rPr>
                        </m:ctrlPr>
                      </m:fPr>
                      <m:num>
                        <m:nary>
                          <m:naryPr>
                            <m:chr m:val="∑"/>
                            <m:subHide m:val="on"/>
                            <m:supHide m:val="on"/>
                            <m:ctrlPr>
                              <a:rPr lang="en-US" b="0" i="1" smtClean="0">
                                <a:latin typeface="Cambria Math" panose="02040503050406030204" pitchFamily="18" charset="0"/>
                              </a:rPr>
                            </m:ctrlPr>
                          </m:naryPr>
                          <m:sub/>
                          <m:sup/>
                          <m:e>
                            <m:r>
                              <a:rPr lang="en-US" b="0" i="1" smtClean="0">
                                <a:latin typeface="Cambria Math" panose="02040503050406030204" pitchFamily="18" charset="0"/>
                              </a:rPr>
                              <m:t>𝑥</m:t>
                            </m:r>
                          </m:e>
                        </m:nary>
                      </m:num>
                      <m:den>
                        <m:r>
                          <a:rPr lang="en-US" b="0" i="1" smtClean="0">
                            <a:latin typeface="Cambria Math" panose="02040503050406030204" pitchFamily="18" charset="0"/>
                          </a:rPr>
                          <m:t>𝑛</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39</m:t>
                        </m:r>
                      </m:num>
                      <m:den>
                        <m:r>
                          <a:rPr lang="en-US" b="0" i="1" smtClean="0">
                            <a:latin typeface="Cambria Math" panose="02040503050406030204" pitchFamily="18" charset="0"/>
                          </a:rPr>
                          <m:t>20</m:t>
                        </m:r>
                      </m:den>
                    </m:f>
                    <m:r>
                      <a:rPr lang="en-US" b="0" i="1" smtClean="0">
                        <a:latin typeface="Cambria Math" panose="02040503050406030204" pitchFamily="18" charset="0"/>
                      </a:rPr>
                      <m:t>=</m:t>
                    </m:r>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95</m:t>
                    </m:r>
                  </m:oMath>
                </a14:m>
                <a:r>
                  <a:rPr lang="en-US" dirty="0"/>
                  <a:t>      The mean is </a:t>
                </a:r>
                <a14:m>
                  <m:oMath xmlns:m="http://schemas.openxmlformats.org/officeDocument/2006/math">
                    <m:r>
                      <a:rPr lang="en-US" i="1" dirty="0">
                        <a:latin typeface="Cambria Math" panose="02040503050406030204" pitchFamily="18" charset="0"/>
                      </a:rPr>
                      <m:t>1</m:t>
                    </m:r>
                    <m:r>
                      <a:rPr lang="en-US" i="1" dirty="0">
                        <a:latin typeface="Cambria Math" panose="02040503050406030204" pitchFamily="18" charset="0"/>
                      </a:rPr>
                      <m:t>.</m:t>
                    </m:r>
                    <m:r>
                      <a:rPr lang="en-US" i="1" dirty="0">
                        <a:latin typeface="Cambria Math" panose="02040503050406030204" pitchFamily="18" charset="0"/>
                      </a:rPr>
                      <m:t>95</m:t>
                    </m:r>
                  </m:oMath>
                </a14:m>
                <a:r>
                  <a:rPr lang="en-US" dirty="0"/>
                  <a:t> books.</a:t>
                </a:r>
              </a:p>
              <a:p>
                <a:pPr marL="457200" lvl="1" indent="0">
                  <a:buNone/>
                </a:pPr>
                <a:endParaRPr lang="en-US" dirty="0"/>
              </a:p>
              <a:p>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a:stretch>
              </a:blipFill>
            </p:spPr>
            <p:txBody>
              <a:bodyPr/>
              <a:lstStyle/>
              <a:p>
                <a:r>
                  <a:rPr lang="en-IN">
                    <a:noFill/>
                  </a:rPr>
                  <a:t> </a:t>
                </a:r>
              </a:p>
            </p:txBody>
          </p:sp>
        </mc:Fallback>
      </mc:AlternateContent>
    </p:spTree>
    <p:extLst>
      <p:ext uri="{BB962C8B-B14F-4D97-AF65-F5344CB8AC3E}">
        <p14:creationId xmlns:p14="http://schemas.microsoft.com/office/powerpoint/2010/main" val="167706746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US" dirty="0"/>
              <a:t>Example 8: Application: Finding Measures of Central Tendency from a Frequency Distribution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514350" indent="-514350">
                  <a:buFont typeface="+mj-lt"/>
                  <a:buAutoNum type="alphaLcPeriod" startAt="2"/>
                </a:pPr>
                <a:r>
                  <a:rPr lang="en-US" dirty="0"/>
                  <a:t>In part a., we determined that the data set has </a:t>
                </a:r>
                <a14:m>
                  <m:oMath xmlns:m="http://schemas.openxmlformats.org/officeDocument/2006/math">
                    <m:r>
                      <a:rPr lang="en-US" i="1" dirty="0" smtClean="0">
                        <a:latin typeface="Cambria Math" panose="02040503050406030204" pitchFamily="18" charset="0"/>
                      </a:rPr>
                      <m:t>20</m:t>
                    </m:r>
                  </m:oMath>
                </a14:m>
                <a:r>
                  <a:rPr lang="en-US" dirty="0"/>
                  <a:t> points. To find the median, we need to consider the </a:t>
                </a:r>
                <a14:m>
                  <m:oMath xmlns:m="http://schemas.openxmlformats.org/officeDocument/2006/math">
                    <m:r>
                      <a:rPr lang="en-US" i="1" dirty="0" smtClean="0">
                        <a:latin typeface="Cambria Math" panose="02040503050406030204" pitchFamily="18" charset="0"/>
                      </a:rPr>
                      <m:t>10</m:t>
                    </m:r>
                    <m:r>
                      <m:rPr>
                        <m:sty m:val="p"/>
                      </m:rPr>
                      <a:rPr lang="en-US" i="0" baseline="30000" dirty="0" smtClean="0">
                        <a:latin typeface="Cambria Math" panose="02040503050406030204" pitchFamily="18" charset="0"/>
                      </a:rPr>
                      <m:t>th</m:t>
                    </m:r>
                  </m:oMath>
                </a14:m>
                <a:r>
                  <a:rPr lang="en-US" dirty="0"/>
                  <a:t> and </a:t>
                </a:r>
                <a14:m>
                  <m:oMath xmlns:m="http://schemas.openxmlformats.org/officeDocument/2006/math">
                    <m:r>
                      <a:rPr lang="en-US" i="1" dirty="0" smtClean="0">
                        <a:latin typeface="Cambria Math" panose="02040503050406030204" pitchFamily="18" charset="0"/>
                      </a:rPr>
                      <m:t>11</m:t>
                    </m:r>
                    <m:r>
                      <m:rPr>
                        <m:sty m:val="p"/>
                      </m:rPr>
                      <a:rPr lang="en-US" i="0" baseline="30000" dirty="0" smtClean="0">
                        <a:latin typeface="Cambria Math" panose="02040503050406030204" pitchFamily="18" charset="0"/>
                      </a:rPr>
                      <m:t>th</m:t>
                    </m:r>
                  </m:oMath>
                </a14:m>
                <a:r>
                  <a:rPr lang="en-US" dirty="0"/>
                  <a:t> data values in the ranked data set. Remember that the frequency column tells us how many times a data value occurs in a set. That is, for </a:t>
                </a:r>
                <a14:m>
                  <m:oMath xmlns:m="http://schemas.openxmlformats.org/officeDocument/2006/math">
                    <m:r>
                      <a:rPr lang="en-US" i="1" dirty="0" smtClean="0">
                        <a:latin typeface="Cambria Math" panose="02040503050406030204" pitchFamily="18" charset="0"/>
                      </a:rPr>
                      <m:t>0</m:t>
                    </m:r>
                  </m:oMath>
                </a14:m>
                <a:r>
                  <a:rPr lang="en-US" dirty="0"/>
                  <a:t> books read, a frequency of </a:t>
                </a:r>
                <a14:m>
                  <m:oMath xmlns:m="http://schemas.openxmlformats.org/officeDocument/2006/math">
                    <m:r>
                      <a:rPr lang="en-US" i="1" dirty="0" smtClean="0">
                        <a:latin typeface="Cambria Math" panose="02040503050406030204" pitchFamily="18" charset="0"/>
                      </a:rPr>
                      <m:t>3</m:t>
                    </m:r>
                  </m:oMath>
                </a14:m>
                <a:r>
                  <a:rPr lang="en-US" dirty="0"/>
                  <a:t> indicates that </a:t>
                </a:r>
                <a14:m>
                  <m:oMath xmlns:m="http://schemas.openxmlformats.org/officeDocument/2006/math">
                    <m:r>
                      <a:rPr lang="en-US" i="1" dirty="0" smtClean="0">
                        <a:latin typeface="Cambria Math" panose="02040503050406030204" pitchFamily="18" charset="0"/>
                      </a:rPr>
                      <m:t>0</m:t>
                    </m:r>
                  </m:oMath>
                </a14:m>
                <a:r>
                  <a:rPr lang="en-US" dirty="0"/>
                  <a:t> is the first </a:t>
                </a:r>
                <a14:m>
                  <m:oMath xmlns:m="http://schemas.openxmlformats.org/officeDocument/2006/math">
                    <m:r>
                      <a:rPr lang="en-US" i="1" dirty="0" smtClean="0">
                        <a:latin typeface="Cambria Math" panose="02040503050406030204" pitchFamily="18" charset="0"/>
                      </a:rPr>
                      <m:t>3</m:t>
                    </m:r>
                  </m:oMath>
                </a14:m>
                <a:r>
                  <a:rPr lang="en-US" dirty="0"/>
                  <a:t> data values in the set. Similarly, </a:t>
                </a:r>
                <a14:m>
                  <m:oMath xmlns:m="http://schemas.openxmlformats.org/officeDocument/2006/math">
                    <m:r>
                      <a:rPr lang="en-US" i="1" dirty="0" smtClean="0">
                        <a:latin typeface="Cambria Math" panose="02040503050406030204" pitchFamily="18" charset="0"/>
                      </a:rPr>
                      <m:t>1</m:t>
                    </m:r>
                  </m:oMath>
                </a14:m>
                <a:r>
                  <a:rPr lang="en-US" dirty="0"/>
                  <a:t> book read represents the next </a:t>
                </a:r>
                <a14:m>
                  <m:oMath xmlns:m="http://schemas.openxmlformats.org/officeDocument/2006/math">
                    <m:r>
                      <a:rPr lang="en-US" i="1" dirty="0" smtClean="0">
                        <a:latin typeface="Cambria Math" panose="02040503050406030204" pitchFamily="18" charset="0"/>
                      </a:rPr>
                      <m:t>5</m:t>
                    </m:r>
                  </m:oMath>
                </a14:m>
                <a:r>
                  <a:rPr lang="en-US" dirty="0"/>
                  <a:t> data values, and </a:t>
                </a:r>
                <a14:m>
                  <m:oMath xmlns:m="http://schemas.openxmlformats.org/officeDocument/2006/math">
                    <m:r>
                      <a:rPr lang="en-US" i="1" dirty="0" smtClean="0">
                        <a:latin typeface="Cambria Math" panose="02040503050406030204" pitchFamily="18" charset="0"/>
                      </a:rPr>
                      <m:t>2</m:t>
                    </m:r>
                  </m:oMath>
                </a14:m>
                <a:r>
                  <a:rPr lang="en-US" dirty="0"/>
                  <a:t> books read represents the next </a:t>
                </a:r>
                <a14:m>
                  <m:oMath xmlns:m="http://schemas.openxmlformats.org/officeDocument/2006/math">
                    <m:r>
                      <a:rPr lang="en-US" i="1" dirty="0" smtClean="0">
                        <a:latin typeface="Cambria Math" panose="02040503050406030204" pitchFamily="18" charset="0"/>
                      </a:rPr>
                      <m:t>6</m:t>
                    </m:r>
                  </m:oMath>
                </a14:m>
                <a:r>
                  <a:rPr lang="en-US" dirty="0"/>
                  <a:t> data values. Let’s write out what that looks like.</a:t>
                </a:r>
              </a:p>
              <a:p>
                <a:pPr marL="457200" lvl="1" indent="0" algn="ctr">
                  <a:buNone/>
                </a:pPr>
                <a14:m>
                  <m:oMathPara xmlns:m="http://schemas.openxmlformats.org/officeDocument/2006/math">
                    <m:oMathParaPr>
                      <m:jc m:val="center"/>
                    </m:oMathParaPr>
                    <m:oMath xmlns:m="http://schemas.openxmlformats.org/officeDocument/2006/math">
                      <m:r>
                        <a:rPr lang="en-US" b="0" i="1" smtClean="0">
                          <a:latin typeface="Cambria Math" panose="02040503050406030204" pitchFamily="18" charset="0"/>
                        </a:rPr>
                        <m:t>0 0 0 1 1 1 1 1 2 2 2 2 2 2</m:t>
                      </m:r>
                    </m:oMath>
                  </m:oMathPara>
                </a14:m>
                <a:endParaRPr lang="en-US" dirty="0"/>
              </a:p>
              <a:p>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350" r="-1630"/>
                </a:stretch>
              </a:blipFill>
            </p:spPr>
            <p:txBody>
              <a:bodyPr/>
              <a:lstStyle/>
              <a:p>
                <a:r>
                  <a:rPr lang="en-US">
                    <a:noFill/>
                  </a:rPr>
                  <a:t> </a:t>
                </a:r>
              </a:p>
            </p:txBody>
          </p:sp>
        </mc:Fallback>
      </mc:AlternateContent>
    </p:spTree>
    <p:extLst>
      <p:ext uri="{BB962C8B-B14F-4D97-AF65-F5344CB8AC3E}">
        <p14:creationId xmlns:p14="http://schemas.microsoft.com/office/powerpoint/2010/main" val="14814715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US" dirty="0"/>
              <a:t>Example 8: Application: Finding Measures of Central Tendency from a Frequency Distribution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marL="457200" lvl="1" indent="0">
                  <a:buNone/>
                </a:pPr>
                <a:r>
                  <a:rPr lang="en-US" dirty="0"/>
                  <a:t>Using the frequencies from the frequency distribution, we’ve written out the first </a:t>
                </a:r>
                <a14:m>
                  <m:oMath xmlns:m="http://schemas.openxmlformats.org/officeDocument/2006/math">
                    <m:r>
                      <a:rPr lang="en-US" i="1" dirty="0" smtClean="0">
                        <a:latin typeface="Cambria Math" panose="02040503050406030204" pitchFamily="18" charset="0"/>
                      </a:rPr>
                      <m:t>14</m:t>
                    </m:r>
                  </m:oMath>
                </a14:m>
                <a:r>
                  <a:rPr lang="en-US" dirty="0"/>
                  <a:t> data values. Looking at the data values, we see that the </a:t>
                </a:r>
                <a14:m>
                  <m:oMath xmlns:m="http://schemas.openxmlformats.org/officeDocument/2006/math">
                    <m:r>
                      <a:rPr lang="en-US" i="1" dirty="0" smtClean="0">
                        <a:latin typeface="Cambria Math" panose="02040503050406030204" pitchFamily="18" charset="0"/>
                      </a:rPr>
                      <m:t>10</m:t>
                    </m:r>
                    <m:r>
                      <m:rPr>
                        <m:sty m:val="p"/>
                      </m:rPr>
                      <a:rPr lang="en-US" i="0" baseline="30000" dirty="0">
                        <a:latin typeface="Cambria Math" panose="02040503050406030204" pitchFamily="18" charset="0"/>
                      </a:rPr>
                      <m:t>th</m:t>
                    </m:r>
                  </m:oMath>
                </a14:m>
                <a:r>
                  <a:rPr lang="en-US" dirty="0"/>
                  <a:t> and </a:t>
                </a:r>
                <a14:m>
                  <m:oMath xmlns:m="http://schemas.openxmlformats.org/officeDocument/2006/math">
                    <m:r>
                      <a:rPr lang="en-US" i="1" dirty="0" smtClean="0">
                        <a:latin typeface="Cambria Math" panose="02040503050406030204" pitchFamily="18" charset="0"/>
                      </a:rPr>
                      <m:t>11</m:t>
                    </m:r>
                    <m:r>
                      <m:rPr>
                        <m:sty m:val="p"/>
                      </m:rPr>
                      <a:rPr lang="en-US" i="0" baseline="30000" dirty="0" smtClean="0">
                        <a:latin typeface="Cambria Math" panose="02040503050406030204" pitchFamily="18" charset="0"/>
                      </a:rPr>
                      <m:t>th</m:t>
                    </m:r>
                  </m:oMath>
                </a14:m>
                <a:r>
                  <a:rPr lang="en-US" dirty="0"/>
                  <a:t> data values are both </a:t>
                </a:r>
                <a14:m>
                  <m:oMath xmlns:m="http://schemas.openxmlformats.org/officeDocument/2006/math">
                    <m:r>
                      <a:rPr lang="en-US" i="1" dirty="0" smtClean="0">
                        <a:latin typeface="Cambria Math" panose="02040503050406030204" pitchFamily="18" charset="0"/>
                      </a:rPr>
                      <m:t>2</m:t>
                    </m:r>
                  </m:oMath>
                </a14:m>
                <a:r>
                  <a:rPr lang="en-US" dirty="0"/>
                  <a:t>. Thus, the median is </a:t>
                </a:r>
                <a14:m>
                  <m:oMath xmlns:m="http://schemas.openxmlformats.org/officeDocument/2006/math">
                    <m:r>
                      <a:rPr lang="en-US" i="1" dirty="0" smtClean="0">
                        <a:latin typeface="Cambria Math" panose="02040503050406030204" pitchFamily="18" charset="0"/>
                      </a:rPr>
                      <m:t>2</m:t>
                    </m:r>
                  </m:oMath>
                </a14:m>
                <a:r>
                  <a:rPr lang="en-US" dirty="0"/>
                  <a:t>.</a:t>
                </a:r>
              </a:p>
              <a:p>
                <a:pPr marL="514350" indent="-514350">
                  <a:buFont typeface="+mj-lt"/>
                  <a:buAutoNum type="alphaLcPeriod" startAt="3"/>
                </a:pPr>
                <a:r>
                  <a:rPr lang="en-US" dirty="0"/>
                  <a:t>The mode is the category with the highest frequency. The category of </a:t>
                </a:r>
                <a14:m>
                  <m:oMath xmlns:m="http://schemas.openxmlformats.org/officeDocument/2006/math">
                    <m:r>
                      <a:rPr lang="en-US" i="1" dirty="0" smtClean="0">
                        <a:latin typeface="Cambria Math" panose="02040503050406030204" pitchFamily="18" charset="0"/>
                      </a:rPr>
                      <m:t>2</m:t>
                    </m:r>
                  </m:oMath>
                </a14:m>
                <a:r>
                  <a:rPr lang="en-US" dirty="0"/>
                  <a:t> books read has the highest frequency with </a:t>
                </a:r>
                <a14:m>
                  <m:oMath xmlns:m="http://schemas.openxmlformats.org/officeDocument/2006/math">
                    <m:r>
                      <a:rPr lang="en-US" i="1" dirty="0" smtClean="0">
                        <a:latin typeface="Cambria Math" panose="02040503050406030204" pitchFamily="18" charset="0"/>
                      </a:rPr>
                      <m:t>6</m:t>
                    </m:r>
                  </m:oMath>
                </a14:m>
                <a:r>
                  <a:rPr lang="en-US" dirty="0"/>
                  <a:t> data values. Thus, the mode for this data set is </a:t>
                </a:r>
                <a14:m>
                  <m:oMath xmlns:m="http://schemas.openxmlformats.org/officeDocument/2006/math">
                    <m:r>
                      <a:rPr lang="en-US" i="1" dirty="0" smtClean="0">
                        <a:latin typeface="Cambria Math" panose="02040503050406030204" pitchFamily="18" charset="0"/>
                      </a:rPr>
                      <m:t>2</m:t>
                    </m:r>
                  </m:oMath>
                </a14:m>
                <a:r>
                  <a:rPr lang="en-US" dirty="0"/>
                  <a:t>.</a:t>
                </a:r>
              </a:p>
              <a:p>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a:stretch>
              </a:blipFill>
            </p:spPr>
            <p:txBody>
              <a:bodyPr/>
              <a:lstStyle/>
              <a:p>
                <a:r>
                  <a:rPr lang="en-US">
                    <a:noFill/>
                  </a:rPr>
                  <a:t> </a:t>
                </a:r>
              </a:p>
            </p:txBody>
          </p:sp>
        </mc:Fallback>
      </mc:AlternateContent>
    </p:spTree>
    <p:extLst>
      <p:ext uri="{BB962C8B-B14F-4D97-AF65-F5344CB8AC3E}">
        <p14:creationId xmlns:p14="http://schemas.microsoft.com/office/powerpoint/2010/main" val="8698562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Finding the Weighted Mean</a:t>
            </a:r>
            <a:endParaRPr dirty="0"/>
          </a:p>
        </p:txBody>
      </p:sp>
      <p:sp>
        <p:nvSpPr>
          <p:cNvPr id="3" name="Text Placeholder 2"/>
          <p:cNvSpPr>
            <a:spLocks noGrp="1"/>
          </p:cNvSpPr>
          <p:nvPr>
            <p:ph type="body" sz="quarter" idx="10"/>
          </p:nvPr>
        </p:nvSpPr>
        <p:spPr>
          <a:xfrm>
            <a:off x="457200" y="1105487"/>
            <a:ext cx="8229600" cy="4685713"/>
          </a:xfrm>
        </p:spPr>
        <p:txBody>
          <a:bodyPr>
            <a:normAutofit lnSpcReduction="10000"/>
          </a:bodyPr>
          <a:lstStyle/>
          <a:p>
            <a:pPr>
              <a:defRPr sz="2800"/>
            </a:pPr>
            <a:r>
              <a:rPr lang="en-US" sz="2800" dirty="0"/>
              <a:t>The </a:t>
            </a:r>
            <a:r>
              <a:rPr lang="en-US" sz="2800" b="1" dirty="0"/>
              <a:t>weighted mean </a:t>
            </a:r>
            <a:r>
              <a:rPr lang="en-US" sz="2800" dirty="0"/>
              <a:t>is the mean of a data set where each data value in the set does not hold the same level of importance. The weighted mean is calculated as follows.</a:t>
            </a:r>
          </a:p>
          <a:p>
            <a:pPr marL="514350" indent="-514350">
              <a:buFont typeface="+mj-lt"/>
              <a:buAutoNum type="arabicPeriod"/>
              <a:defRPr sz="2800"/>
            </a:pPr>
            <a:r>
              <a:rPr lang="en-US" sz="2800" dirty="0"/>
              <a:t>Multiply each data value by the weight assigned to that data value.</a:t>
            </a:r>
          </a:p>
          <a:p>
            <a:pPr marL="514350" indent="-514350">
              <a:buFont typeface="+mj-lt"/>
              <a:buAutoNum type="arabicPeriod"/>
              <a:defRPr sz="2800"/>
            </a:pPr>
            <a:r>
              <a:rPr lang="en-US" sz="2800" dirty="0"/>
              <a:t>Calculate the sum of the products.</a:t>
            </a:r>
          </a:p>
          <a:p>
            <a:pPr marL="514350" indent="-514350">
              <a:buFont typeface="+mj-lt"/>
              <a:buAutoNum type="arabicPeriod"/>
              <a:defRPr sz="2800"/>
            </a:pPr>
            <a:r>
              <a:rPr lang="en-US" sz="2800" dirty="0"/>
              <a:t>Calculate the sum of the weights.</a:t>
            </a:r>
          </a:p>
          <a:p>
            <a:pPr marL="514350" indent="-514350">
              <a:buFont typeface="+mj-lt"/>
              <a:buAutoNum type="arabicPeriod"/>
              <a:defRPr sz="2800"/>
            </a:pPr>
            <a:r>
              <a:rPr lang="en-US" sz="2800" dirty="0"/>
              <a:t>Divide the sum of the products by the sum of the weights.</a:t>
            </a:r>
            <a:endParaRPr sz="2800" dirty="0"/>
          </a:p>
        </p:txBody>
      </p:sp>
    </p:spTree>
    <p:extLst>
      <p:ext uri="{BB962C8B-B14F-4D97-AF65-F5344CB8AC3E}">
        <p14:creationId xmlns:p14="http://schemas.microsoft.com/office/powerpoint/2010/main" val="2482678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9: </a:t>
            </a:r>
            <a:r>
              <a:rPr lang="en-US" dirty="0"/>
              <a:t>Application: </a:t>
            </a:r>
            <a:r>
              <a:rPr dirty="0"/>
              <a:t>Finding the Weighted Mean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US" dirty="0"/>
                  <a:t>In a mathematics class, three categories are used to calculate the final grade: homework, quizzes, and exams. Your homework grade is </a:t>
                </a:r>
                <a14:m>
                  <m:oMath xmlns:m="http://schemas.openxmlformats.org/officeDocument/2006/math">
                    <m:r>
                      <a:rPr lang="en-US" i="1" dirty="0" smtClean="0">
                        <a:latin typeface="Cambria Math" panose="02040503050406030204" pitchFamily="18" charset="0"/>
                      </a:rPr>
                      <m:t>95</m:t>
                    </m:r>
                    <m:r>
                      <a:rPr lang="en-US" i="1" dirty="0" smtClean="0">
                        <a:latin typeface="Cambria Math" panose="02040503050406030204" pitchFamily="18" charset="0"/>
                      </a:rPr>
                      <m:t>%</m:t>
                    </m:r>
                  </m:oMath>
                </a14:m>
                <a:r>
                  <a:rPr lang="en-US" dirty="0"/>
                  <a:t>, your quiz grade is </a:t>
                </a:r>
                <a14:m>
                  <m:oMath xmlns:m="http://schemas.openxmlformats.org/officeDocument/2006/math">
                    <m:r>
                      <a:rPr lang="en-US" i="1" dirty="0" smtClean="0">
                        <a:latin typeface="Cambria Math" panose="02040503050406030204" pitchFamily="18" charset="0"/>
                      </a:rPr>
                      <m:t>85</m:t>
                    </m:r>
                    <m:r>
                      <a:rPr lang="en-US" i="1" dirty="0" smtClean="0">
                        <a:latin typeface="Cambria Math" panose="02040503050406030204" pitchFamily="18" charset="0"/>
                      </a:rPr>
                      <m:t>%</m:t>
                    </m:r>
                  </m:oMath>
                </a14:m>
                <a:r>
                  <a:rPr lang="en-US" dirty="0"/>
                  <a:t>, and your exam grade is </a:t>
                </a:r>
                <a14:m>
                  <m:oMath xmlns:m="http://schemas.openxmlformats.org/officeDocument/2006/math">
                    <m:r>
                      <a:rPr lang="en-US" i="1" dirty="0" smtClean="0">
                        <a:latin typeface="Cambria Math" panose="02040503050406030204" pitchFamily="18" charset="0"/>
                      </a:rPr>
                      <m:t>87</m:t>
                    </m:r>
                    <m:r>
                      <a:rPr lang="en-US" i="1" dirty="0" smtClean="0">
                        <a:latin typeface="Cambria Math" panose="02040503050406030204" pitchFamily="18" charset="0"/>
                      </a:rPr>
                      <m:t>%</m:t>
                    </m:r>
                  </m:oMath>
                </a14:m>
                <a:r>
                  <a:rPr sz="2800" dirty="0"/>
                  <a:t>.</a:t>
                </a:r>
              </a:p>
              <a:p>
                <a:pPr marL="514350" indent="-514350">
                  <a:buFont typeface="+mj-lt"/>
                  <a:buAutoNum type="alphaLcPeriod"/>
                  <a:defRPr sz="2800"/>
                </a:pPr>
                <a:r>
                  <a:rPr dirty="0"/>
                  <a:t>​</a:t>
                </a:r>
                <a:r>
                  <a:rPr sz="2800" dirty="0"/>
                  <a:t>Find the mean of the three categories.</a:t>
                </a:r>
              </a:p>
              <a:p>
                <a:pPr marL="514350" indent="-514350">
                  <a:buFont typeface="+mj-lt"/>
                  <a:buAutoNum type="alphaLcPeriod" startAt="2"/>
                  <a:defRPr sz="2800"/>
                </a:pPr>
                <a:r>
                  <a:rPr dirty="0"/>
                  <a:t>​</a:t>
                </a:r>
                <a:r>
                  <a:rPr lang="en-US" dirty="0"/>
                  <a:t>The syllabus informs you that different weights are assigned to each category: quizzes are </a:t>
                </a:r>
                <a14:m>
                  <m:oMath xmlns:m="http://schemas.openxmlformats.org/officeDocument/2006/math">
                    <m:r>
                      <a:rPr lang="en-US" i="1" dirty="0" smtClean="0">
                        <a:latin typeface="Cambria Math" panose="02040503050406030204" pitchFamily="18" charset="0"/>
                      </a:rPr>
                      <m:t>30</m:t>
                    </m:r>
                    <m:r>
                      <a:rPr lang="en-US" i="1" dirty="0" smtClean="0">
                        <a:latin typeface="Cambria Math" panose="02040503050406030204" pitchFamily="18" charset="0"/>
                      </a:rPr>
                      <m:t>%</m:t>
                    </m:r>
                  </m:oMath>
                </a14:m>
                <a:r>
                  <a:rPr lang="en-US" dirty="0"/>
                  <a:t> of your final grade, exams are </a:t>
                </a:r>
                <a14:m>
                  <m:oMath xmlns:m="http://schemas.openxmlformats.org/officeDocument/2006/math">
                    <m:r>
                      <a:rPr lang="en-US" i="1" dirty="0" smtClean="0">
                        <a:latin typeface="Cambria Math" panose="02040503050406030204" pitchFamily="18" charset="0"/>
                      </a:rPr>
                      <m:t>60</m:t>
                    </m:r>
                    <m:r>
                      <a:rPr lang="en-US" i="1" dirty="0" smtClean="0">
                        <a:latin typeface="Cambria Math" panose="02040503050406030204" pitchFamily="18" charset="0"/>
                      </a:rPr>
                      <m:t>%</m:t>
                    </m:r>
                  </m:oMath>
                </a14:m>
                <a:r>
                  <a:rPr lang="en-US" dirty="0"/>
                  <a:t>, and homework is </a:t>
                </a:r>
                <a14:m>
                  <m:oMath xmlns:m="http://schemas.openxmlformats.org/officeDocument/2006/math">
                    <m:r>
                      <a:rPr lang="en-US" i="1" dirty="0" smtClean="0">
                        <a:latin typeface="Cambria Math" panose="02040503050406030204" pitchFamily="18" charset="0"/>
                      </a:rPr>
                      <m:t>10</m:t>
                    </m:r>
                    <m:r>
                      <a:rPr lang="en-US" i="1" dirty="0" smtClean="0">
                        <a:latin typeface="Cambria Math" panose="02040503050406030204" pitchFamily="18" charset="0"/>
                      </a:rPr>
                      <m:t>%</m:t>
                    </m:r>
                  </m:oMath>
                </a14:m>
                <a:r>
                  <a:rPr lang="en-US" dirty="0"/>
                  <a:t>. Use these weights to determine the weighted mean</a:t>
                </a:r>
                <a:r>
                  <a:rPr sz="2800" dirty="0"/>
                  <a:t>.</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556" t="-1227" r="-1704"/>
                </a:stretch>
              </a:blipFill>
            </p:spPr>
            <p:txBody>
              <a:bodyPr/>
              <a:lstStyle/>
              <a:p>
                <a:r>
                  <a:rPr 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Mean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a:xfrm>
                <a:off x="457200" y="1105487"/>
                <a:ext cx="8229600" cy="4609513"/>
              </a:xfrm>
            </p:spPr>
            <p:txBody>
              <a:bodyPr>
                <a:normAutofit/>
              </a:bodyPr>
              <a:lstStyle/>
              <a:p>
                <a:r>
                  <a:rPr lang="en-US" sz="2800" dirty="0"/>
                  <a:t>The </a:t>
                </a:r>
                <a:r>
                  <a:rPr lang="en-US" sz="2800" b="1" dirty="0"/>
                  <a:t>mean</a:t>
                </a:r>
                <a:r>
                  <a:rPr lang="en-US" sz="2800" dirty="0"/>
                  <a:t> or </a:t>
                </a:r>
                <a:r>
                  <a:rPr lang="en-US" sz="2800" b="1" dirty="0"/>
                  <a:t>arithmetic average </a:t>
                </a:r>
                <a:r>
                  <a:rPr lang="en-US" sz="2800" dirty="0"/>
                  <a:t>of a data set is the sum of all data values divided by the number of data values. The formula for mean is</a:t>
                </a:r>
              </a:p>
              <a:p>
                <a:pPr algn="ctr">
                  <a:defRPr sz="2800"/>
                </a:pPr>
                <a14:m>
                  <m:oMath xmlns:m="http://schemas.openxmlformats.org/officeDocument/2006/math">
                    <m:bar>
                      <m:barPr>
                        <m:pos m:val="top"/>
                        <m:ctrlPr>
                          <a:rPr lang="en-US" i="1">
                            <a:latin typeface="Cambria Math" panose="02040503050406030204" pitchFamily="18" charset="0"/>
                          </a:rPr>
                        </m:ctrlPr>
                      </m:barPr>
                      <m:e>
                        <m:r>
                          <a:rPr lang="en-US" i="1">
                            <a:latin typeface="Cambria Math" panose="02040503050406030204" pitchFamily="18" charset="0"/>
                          </a:rPr>
                          <m:t>𝑥</m:t>
                        </m:r>
                      </m:e>
                    </m:bar>
                    <m:r>
                      <a:rPr lang="ar-AE">
                        <a:latin typeface="Cambria Math" panose="02040503050406030204" pitchFamily="18" charset="0"/>
                      </a:rPr>
                      <m:t>=</m:t>
                    </m:r>
                    <m:f>
                      <m:fPr>
                        <m:ctrlPr>
                          <a:rPr lang="ar-AE" i="1">
                            <a:latin typeface="Cambria Math" panose="02040503050406030204" pitchFamily="18" charset="0"/>
                          </a:rPr>
                        </m:ctrlPr>
                      </m:fPr>
                      <m:num>
                        <m:sSub>
                          <m:sSubPr>
                            <m:ctrlPr>
                              <a:rPr lang="ar-AE" i="1">
                                <a:latin typeface="Cambria Math" panose="02040503050406030204" pitchFamily="18" charset="0"/>
                              </a:rPr>
                            </m:ctrlPr>
                          </m:sSubPr>
                          <m:e>
                            <m:r>
                              <a:rPr lang="ar-AE">
                                <a:latin typeface="Cambria Math" panose="02040503050406030204" pitchFamily="18" charset="0"/>
                              </a:rPr>
                              <m:t>𝑥</m:t>
                            </m:r>
                          </m:e>
                          <m:sub>
                            <m:r>
                              <a:rPr lang="ar-AE">
                                <a:latin typeface="Cambria Math" panose="02040503050406030204" pitchFamily="18" charset="0"/>
                              </a:rPr>
                              <m:t>1</m:t>
                            </m:r>
                          </m:sub>
                        </m:sSub>
                        <m:r>
                          <a:rPr lang="en-US" b="0" i="1" smtClean="0">
                            <a:latin typeface="Cambria Math" panose="02040503050406030204" pitchFamily="18" charset="0"/>
                          </a:rPr>
                          <m:t> </m:t>
                        </m:r>
                        <m:r>
                          <a:rPr lang="ar-AE">
                            <a:latin typeface="Cambria Math" panose="02040503050406030204" pitchFamily="18" charset="0"/>
                          </a:rPr>
                          <m:t>+</m:t>
                        </m:r>
                        <m:r>
                          <a:rPr lang="ar-AE" b="0" i="0" smtClean="0">
                            <a:latin typeface="Cambria Math" panose="02040503050406030204" pitchFamily="18" charset="0"/>
                          </a:rPr>
                          <m:t> </m:t>
                        </m:r>
                        <m:sSub>
                          <m:sSubPr>
                            <m:ctrlPr>
                              <a:rPr lang="ar-AE" i="1">
                                <a:latin typeface="Cambria Math" panose="02040503050406030204" pitchFamily="18" charset="0"/>
                              </a:rPr>
                            </m:ctrlPr>
                          </m:sSubPr>
                          <m:e>
                            <m:r>
                              <a:rPr lang="ar-AE">
                                <a:latin typeface="Cambria Math" panose="02040503050406030204" pitchFamily="18" charset="0"/>
                              </a:rPr>
                              <m:t>𝑥</m:t>
                            </m:r>
                          </m:e>
                          <m:sub>
                            <m:r>
                              <a:rPr lang="ar-AE">
                                <a:latin typeface="Cambria Math" panose="02040503050406030204" pitchFamily="18" charset="0"/>
                              </a:rPr>
                              <m:t>2</m:t>
                            </m:r>
                          </m:sub>
                        </m:sSub>
                        <m:r>
                          <a:rPr lang="en-US" b="0" i="1" smtClean="0">
                            <a:latin typeface="Cambria Math" panose="02040503050406030204" pitchFamily="18" charset="0"/>
                          </a:rPr>
                          <m:t> </m:t>
                        </m:r>
                        <m:r>
                          <a:rPr lang="ar-AE">
                            <a:latin typeface="Cambria Math" panose="02040503050406030204" pitchFamily="18" charset="0"/>
                          </a:rPr>
                          <m:t>+</m:t>
                        </m:r>
                        <m:r>
                          <a:rPr lang="en-US" b="0" i="1" smtClean="0">
                            <a:latin typeface="Cambria Math" panose="02040503050406030204" pitchFamily="18" charset="0"/>
                          </a:rPr>
                          <m:t> </m:t>
                        </m:r>
                        <m:sSub>
                          <m:sSubPr>
                            <m:ctrlPr>
                              <a:rPr lang="ar-AE" i="1">
                                <a:latin typeface="Cambria Math" panose="02040503050406030204" pitchFamily="18" charset="0"/>
                              </a:rPr>
                            </m:ctrlPr>
                          </m:sSubPr>
                          <m:e>
                            <m:r>
                              <a:rPr lang="ar-AE">
                                <a:latin typeface="Cambria Math" panose="02040503050406030204" pitchFamily="18" charset="0"/>
                              </a:rPr>
                              <m:t>𝑥</m:t>
                            </m:r>
                          </m:e>
                          <m:sub>
                            <m:r>
                              <a:rPr lang="ar-AE">
                                <a:latin typeface="Cambria Math" panose="02040503050406030204" pitchFamily="18" charset="0"/>
                              </a:rPr>
                              <m:t>3</m:t>
                            </m:r>
                          </m:sub>
                        </m:sSub>
                        <m:r>
                          <a:rPr lang="en-US" b="0" i="0" smtClean="0">
                            <a:latin typeface="Cambria Math" panose="02040503050406030204" pitchFamily="18" charset="0"/>
                          </a:rPr>
                          <m:t> </m:t>
                        </m:r>
                        <m:r>
                          <a:rPr lang="ar-AE">
                            <a:latin typeface="Cambria Math" panose="02040503050406030204" pitchFamily="18" charset="0"/>
                          </a:rPr>
                          <m:t>+</m:t>
                        </m:r>
                        <m:r>
                          <a:rPr lang="en-US" b="0" i="0" smtClean="0">
                            <a:latin typeface="Cambria Math" panose="02040503050406030204" pitchFamily="18" charset="0"/>
                          </a:rPr>
                          <m:t> </m:t>
                        </m:r>
                        <m:r>
                          <a:rPr lang="ar-AE">
                            <a:latin typeface="Cambria Math" panose="02040503050406030204" pitchFamily="18" charset="0"/>
                          </a:rPr>
                          <m:t>…</m:t>
                        </m:r>
                        <m:r>
                          <a:rPr lang="en-US" b="0" i="0" smtClean="0">
                            <a:latin typeface="Cambria Math" panose="02040503050406030204" pitchFamily="18" charset="0"/>
                          </a:rPr>
                          <m:t> </m:t>
                        </m:r>
                        <m:r>
                          <a:rPr lang="ar-AE">
                            <a:latin typeface="Cambria Math" panose="02040503050406030204" pitchFamily="18" charset="0"/>
                          </a:rPr>
                          <m:t>+</m:t>
                        </m:r>
                        <m:r>
                          <a:rPr lang="en-US" b="0" i="0" smtClean="0">
                            <a:latin typeface="Cambria Math" panose="02040503050406030204" pitchFamily="18" charset="0"/>
                          </a:rPr>
                          <m:t> </m:t>
                        </m:r>
                        <m:sSub>
                          <m:sSubPr>
                            <m:ctrlPr>
                              <a:rPr lang="ar-AE" i="1">
                                <a:latin typeface="Cambria Math" panose="02040503050406030204" pitchFamily="18" charset="0"/>
                              </a:rPr>
                            </m:ctrlPr>
                          </m:sSubPr>
                          <m:e>
                            <m:r>
                              <a:rPr lang="ar-AE">
                                <a:latin typeface="Cambria Math" panose="02040503050406030204" pitchFamily="18" charset="0"/>
                              </a:rPr>
                              <m:t>𝑥</m:t>
                            </m:r>
                          </m:e>
                          <m:sub>
                            <m:r>
                              <a:rPr lang="ar-AE">
                                <a:latin typeface="Cambria Math" panose="02040503050406030204" pitchFamily="18" charset="0"/>
                              </a:rPr>
                              <m:t>𝑛</m:t>
                            </m:r>
                          </m:sub>
                        </m:sSub>
                      </m:num>
                      <m:den>
                        <m:r>
                          <a:rPr lang="ar-AE">
                            <a:latin typeface="Cambria Math" panose="02040503050406030204" pitchFamily="18" charset="0"/>
                          </a:rPr>
                          <m:t>𝑛</m:t>
                        </m:r>
                      </m:den>
                    </m:f>
                  </m:oMath>
                </a14:m>
                <a:r>
                  <a:rPr lang="en-US" sz="2800" dirty="0"/>
                  <a:t>,</a:t>
                </a:r>
                <a:r>
                  <a:rPr lang="ar-AE" sz="2800" dirty="0"/>
                  <a:t> </a:t>
                </a:r>
                <a:endParaRPr lang="en-US" sz="2800" dirty="0"/>
              </a:p>
              <a:p>
                <a:pPr>
                  <a:defRPr sz="2800"/>
                </a:pPr>
                <a:r>
                  <a:rPr lang="en-US" sz="2800" dirty="0"/>
                  <a:t>where </a:t>
                </a:r>
                <a14:m>
                  <m:oMath xmlns:m="http://schemas.openxmlformats.org/officeDocument/2006/math">
                    <m:r>
                      <a:rPr lang="en-US" sz="2800" b="0" i="1" smtClean="0">
                        <a:latin typeface="Cambria Math" panose="02040503050406030204" pitchFamily="18" charset="0"/>
                      </a:rPr>
                      <m:t>𝑛</m:t>
                    </m:r>
                  </m:oMath>
                </a14:m>
                <a:r>
                  <a:rPr lang="en-US" sz="2800" dirty="0"/>
                  <a:t> is the number of data values.</a:t>
                </a:r>
              </a:p>
              <a:p>
                <a:pPr>
                  <a:defRPr sz="2800"/>
                </a:pPr>
                <a:r>
                  <a:rPr lang="en-US" sz="2800" dirty="0"/>
                  <a:t>More formally, the formula for mean can be written using summation notation as </a:t>
                </a:r>
                <a14:m>
                  <m:oMath xmlns:m="http://schemas.openxmlformats.org/officeDocument/2006/math">
                    <m:bar>
                      <m:barPr>
                        <m:pos m:val="top"/>
                        <m:ctrlPr>
                          <a:rPr lang="en-US" i="1">
                            <a:latin typeface="Cambria Math" panose="02040503050406030204" pitchFamily="18" charset="0"/>
                          </a:rPr>
                        </m:ctrlPr>
                      </m:barPr>
                      <m:e>
                        <m:r>
                          <a:rPr lang="en-US" i="1">
                            <a:latin typeface="Cambria Math" panose="02040503050406030204" pitchFamily="18" charset="0"/>
                          </a:rPr>
                          <m:t>𝑥</m:t>
                        </m:r>
                      </m:e>
                    </m:bar>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m:t>
                        </m:r>
                        <m:r>
                          <a:rPr lang="ar-AE">
                            <a:latin typeface="Cambria Math" panose="02040503050406030204" pitchFamily="18" charset="0"/>
                          </a:rPr>
                          <m:t>𝑥</m:t>
                        </m:r>
                      </m:num>
                      <m:den>
                        <m:r>
                          <a:rPr lang="ar-AE">
                            <a:latin typeface="Cambria Math" panose="02040503050406030204" pitchFamily="18" charset="0"/>
                          </a:rPr>
                          <m:t>𝑛</m:t>
                        </m:r>
                      </m:den>
                    </m:f>
                  </m:oMath>
                </a14:m>
                <a:r>
                  <a:rPr lang="en-US" sz="2800" dirty="0"/>
                  <a:t>,</a:t>
                </a:r>
                <a:r>
                  <a:rPr lang="ar-AE" sz="2800" dirty="0"/>
                  <a:t> </a:t>
                </a:r>
                <a:r>
                  <a:rPr lang="en-US" sz="2800" dirty="0"/>
                  <a:t>where the Greek letter sigma,</a:t>
                </a:r>
                <a:r>
                  <a:rPr lang="ar-AE" dirty="0"/>
                  <a:t> </a:t>
                </a:r>
                <a14:m>
                  <m:oMath xmlns:m="http://schemas.openxmlformats.org/officeDocument/2006/math">
                    <m:r>
                      <a:rPr lang="ar-AE">
                        <a:latin typeface="Cambria Math" panose="02040503050406030204" pitchFamily="18" charset="0"/>
                      </a:rPr>
                      <m:t>∑</m:t>
                    </m:r>
                  </m:oMath>
                </a14:m>
                <a:r>
                  <a:rPr lang="el-GR" sz="2800" dirty="0"/>
                  <a:t>, </a:t>
                </a:r>
                <a:r>
                  <a:rPr lang="en-US" sz="2800" dirty="0"/>
                  <a:t>is used to denote the sum of all the data values. </a:t>
                </a:r>
                <a:endParaRPr sz="28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05487"/>
                <a:ext cx="8229600" cy="4609513"/>
              </a:xfrm>
              <a:blipFill>
                <a:blip r:embed="rId2"/>
                <a:stretch>
                  <a:fillRect l="-1328" t="-919" r="-74" b="-2625"/>
                </a:stretch>
              </a:blipFill>
            </p:spPr>
            <p:txBody>
              <a:bodyPr/>
              <a:lstStyle/>
              <a:p>
                <a:r>
                  <a:rPr lang="en-US">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9: </a:t>
            </a:r>
            <a:r>
              <a:rPr lang="en-US" dirty="0"/>
              <a:t>Application: </a:t>
            </a:r>
            <a:r>
              <a:rPr dirty="0"/>
              <a:t>Finding the Weighted Mean</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fontScale="92500" lnSpcReduction="10000"/>
              </a:bodyPr>
              <a:lstStyle/>
              <a:p>
                <a:pPr>
                  <a:defRPr sz="2800"/>
                </a:pPr>
                <a:r>
                  <a:rPr lang="en-US" b="1" dirty="0"/>
                  <a:t>Solution</a:t>
                </a:r>
              </a:p>
              <a:p>
                <a:pPr marL="514350" indent="-514350">
                  <a:buFont typeface="+mj-lt"/>
                  <a:buAutoNum type="alphaLcPeriod"/>
                  <a:defRPr sz="2800"/>
                </a:pPr>
                <a:r>
                  <a:rPr lang="en-US" dirty="0"/>
                  <a:t>As there are only three categories, we will add the grade from each category and divide by three. Note that the values are percents, so we need to change them to decimal form first.</a:t>
                </a:r>
              </a:p>
              <a:p>
                <a:pPr marL="457200" lvl="1" indent="0">
                  <a:buNone/>
                  <a:defRPr sz="2800"/>
                </a:pPr>
                <a14:m>
                  <m:oMathPara xmlns:m="http://schemas.openxmlformats.org/officeDocument/2006/math">
                    <m:oMathParaPr>
                      <m:jc m:val="left"/>
                    </m:oMathParaPr>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95</m:t>
                          </m:r>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85</m:t>
                          </m:r>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87</m:t>
                          </m:r>
                        </m:num>
                        <m:den>
                          <m:r>
                            <a:rPr lang="en-US" b="0" i="1" smtClean="0">
                              <a:latin typeface="Cambria Math" panose="02040503050406030204" pitchFamily="18" charset="0"/>
                            </a:rPr>
                            <m:t>3</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67</m:t>
                          </m:r>
                        </m:num>
                        <m:den>
                          <m:r>
                            <a:rPr lang="en-US" b="0" i="1" smtClean="0">
                              <a:latin typeface="Cambria Math" panose="02040503050406030204" pitchFamily="18" charset="0"/>
                            </a:rPr>
                            <m:t>3</m:t>
                          </m:r>
                        </m:den>
                      </m:f>
                      <m:r>
                        <a:rPr lang="en-US" b="0" i="1" smtClean="0">
                          <a:latin typeface="Cambria Math" panose="02040503050406030204" pitchFamily="18" charset="0"/>
                        </a:rPr>
                        <m:t>=</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89</m:t>
                      </m:r>
                    </m:oMath>
                  </m:oMathPara>
                </a14:m>
                <a:endParaRPr lang="en-US" dirty="0"/>
              </a:p>
              <a:p>
                <a:pPr marL="457200" lvl="1" indent="0">
                  <a:buNone/>
                  <a:defRPr sz="2800"/>
                </a:pPr>
                <a:r>
                  <a:rPr lang="en-US" dirty="0"/>
                  <a:t>Therefore, your grade based on the arithmetic mean of the three categories is </a:t>
                </a:r>
                <a14:m>
                  <m:oMath xmlns:m="http://schemas.openxmlformats.org/officeDocument/2006/math">
                    <m:r>
                      <a:rPr lang="en-US" i="1" dirty="0" smtClean="0">
                        <a:latin typeface="Cambria Math" panose="02040503050406030204" pitchFamily="18" charset="0"/>
                      </a:rPr>
                      <m:t>89</m:t>
                    </m:r>
                    <m:r>
                      <a:rPr lang="en-US" i="1" dirty="0" smtClean="0">
                        <a:latin typeface="Cambria Math" panose="02040503050406030204" pitchFamily="18" charset="0"/>
                      </a:rPr>
                      <m:t>%</m:t>
                    </m:r>
                  </m:oMath>
                </a14:m>
                <a:r>
                  <a:rPr lang="en-US" dirty="0"/>
                  <a:t>.</a:t>
                </a:r>
              </a:p>
              <a:p>
                <a:pPr marL="514350" indent="-514350">
                  <a:buFont typeface="+mj-lt"/>
                  <a:buAutoNum type="alphaLcPeriod"/>
                  <a:defRPr sz="2800"/>
                </a:pPr>
                <a:r>
                  <a:rPr lang="en-US" dirty="0"/>
                  <a:t>To determine the weighted mean, we need to first multiply each data value by the weight assigned to the data value.</a:t>
                </a:r>
                <a:endParaRPr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840" r="-2148"/>
                </a:stretch>
              </a:blipFill>
            </p:spPr>
            <p:txBody>
              <a:bodyPr/>
              <a:lstStyle/>
              <a:p>
                <a:r>
                  <a:rPr lang="en-US">
                    <a:noFill/>
                  </a:rPr>
                  <a:t> </a:t>
                </a:r>
              </a:p>
            </p:txBody>
          </p:sp>
        </mc:Fallback>
      </mc:AlternateContent>
    </p:spTree>
    <p:extLst>
      <p:ext uri="{BB962C8B-B14F-4D97-AF65-F5344CB8AC3E}">
        <p14:creationId xmlns:p14="http://schemas.microsoft.com/office/powerpoint/2010/main" val="22499752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9: </a:t>
            </a:r>
            <a:r>
              <a:rPr lang="en-US" dirty="0"/>
              <a:t>Application: </a:t>
            </a:r>
            <a:r>
              <a:rPr dirty="0"/>
              <a:t>Finding the Weighted Mean</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indent="-285750">
                  <a:defRPr sz="2800"/>
                </a:pPr>
                <a:r>
                  <a:rPr lang="en-US" i="0" dirty="0">
                    <a:latin typeface="+mj-lt"/>
                  </a:rPr>
                  <a:t>In this case, we only have three data values. Note</a:t>
                </a:r>
                <a:r>
                  <a:rPr lang="en-US" dirty="0">
                    <a:latin typeface="Cambria Math" panose="02040503050406030204" pitchFamily="18" charset="0"/>
                  </a:rPr>
                  <a:t> </a:t>
                </a:r>
                <a:r>
                  <a:rPr lang="en-US" i="0" dirty="0">
                    <a:latin typeface="+mj-lt"/>
                  </a:rPr>
                  <a:t>that the values are percents, so we need to change them to decimal form first.</a:t>
                </a:r>
              </a:p>
              <a:p>
                <a:pPr indent="-285750">
                  <a:defRPr sz="2800"/>
                </a:pPr>
                <a:r>
                  <a:rPr lang="en-US" dirty="0">
                    <a:latin typeface="+mj-lt"/>
                  </a:rPr>
                  <a:t>Homework: </a:t>
                </a:r>
                <a14:m>
                  <m:oMath xmlns:m="http://schemas.openxmlformats.org/officeDocument/2006/math">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95</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10</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095</m:t>
                    </m:r>
                  </m:oMath>
                </a14:m>
                <a:endParaRPr lang="en-US" dirty="0">
                  <a:latin typeface="+mj-lt"/>
                </a:endParaRPr>
              </a:p>
              <a:p>
                <a:pPr indent="-285750">
                  <a:defRPr sz="2800"/>
                </a:pPr>
                <a:r>
                  <a:rPr lang="en-US" dirty="0">
                    <a:latin typeface="+mj-lt"/>
                  </a:rPr>
                  <a:t>Quizzes: </a:t>
                </a:r>
                <a14:m>
                  <m:oMath xmlns:m="http://schemas.openxmlformats.org/officeDocument/2006/math">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85</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30</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255</m:t>
                    </m:r>
                  </m:oMath>
                </a14:m>
                <a:endParaRPr lang="en-US" dirty="0">
                  <a:latin typeface="+mj-lt"/>
                </a:endParaRPr>
              </a:p>
              <a:p>
                <a:pPr indent="-285750">
                  <a:defRPr sz="2800"/>
                </a:pPr>
                <a:r>
                  <a:rPr lang="en-US" dirty="0">
                    <a:latin typeface="+mj-lt"/>
                  </a:rPr>
                  <a:t>Exams: </a:t>
                </a:r>
                <a14:m>
                  <m:oMath xmlns:m="http://schemas.openxmlformats.org/officeDocument/2006/math">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87</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60</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522</m:t>
                    </m:r>
                  </m:oMath>
                </a14:m>
                <a:endParaRPr lang="en-US" dirty="0">
                  <a:latin typeface="+mj-lt"/>
                </a:endParaRPr>
              </a:p>
              <a:p>
                <a:pPr indent="-285750">
                  <a:defRPr sz="2800"/>
                </a:pPr>
                <a:r>
                  <a:rPr lang="en-US" dirty="0">
                    <a:latin typeface="+mj-lt"/>
                  </a:rPr>
                  <a:t>Next, calculate the sum of the products.</a:t>
                </a:r>
              </a:p>
              <a:p>
                <a:pPr indent="-285750">
                  <a:defRPr sz="2800"/>
                </a:pPr>
                <a14:m>
                  <m:oMathPara xmlns:m="http://schemas.openxmlformats.org/officeDocument/2006/math">
                    <m:oMathParaPr>
                      <m:jc m:val="left"/>
                    </m:oMathParaPr>
                    <m:oMath xmlns:m="http://schemas.openxmlformats.org/officeDocument/2006/math">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095</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255</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522</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872</m:t>
                      </m:r>
                    </m:oMath>
                  </m:oMathPara>
                </a14:m>
                <a:endParaRPr lang="en-US" dirty="0">
                  <a:latin typeface="+mj-lt"/>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667"/>
                </a:stretch>
              </a:blipFill>
            </p:spPr>
            <p:txBody>
              <a:bodyPr/>
              <a:lstStyle/>
              <a:p>
                <a:r>
                  <a:rPr lang="en-US">
                    <a:noFill/>
                  </a:rPr>
                  <a:t> </a:t>
                </a:r>
              </a:p>
            </p:txBody>
          </p:sp>
        </mc:Fallback>
      </mc:AlternateContent>
    </p:spTree>
    <p:extLst>
      <p:ext uri="{BB962C8B-B14F-4D97-AF65-F5344CB8AC3E}">
        <p14:creationId xmlns:p14="http://schemas.microsoft.com/office/powerpoint/2010/main" val="17595078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9: </a:t>
            </a:r>
            <a:r>
              <a:rPr lang="en-US" dirty="0"/>
              <a:t>Application: </a:t>
            </a:r>
            <a:r>
              <a:rPr dirty="0"/>
              <a:t>Finding the Weighted Mean</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indent="-285750">
                  <a:defRPr sz="2800"/>
                </a:pPr>
                <a:r>
                  <a:rPr lang="en-US" dirty="0"/>
                  <a:t>Now calculate the sum of the weights.</a:t>
                </a:r>
              </a:p>
              <a:p>
                <a:pPr indent="-285750">
                  <a:defRPr sz="2800"/>
                </a:pPr>
                <a14:m>
                  <m:oMathPara xmlns:m="http://schemas.openxmlformats.org/officeDocument/2006/math">
                    <m:oMathParaPr>
                      <m:jc m:val="left"/>
                    </m:oMathParaPr>
                    <m:oMath xmlns:m="http://schemas.openxmlformats.org/officeDocument/2006/math">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10</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30</m:t>
                      </m:r>
                      <m:r>
                        <a:rPr lang="en-US" i="1" dirty="0" smtClean="0">
                          <a:latin typeface="Cambria Math" panose="02040503050406030204" pitchFamily="18" charset="0"/>
                        </a:rPr>
                        <m:t>+</m:t>
                      </m:r>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60</m:t>
                      </m:r>
                      <m:r>
                        <a:rPr lang="en-US" i="1" dirty="0" smtClean="0">
                          <a:latin typeface="Cambria Math" panose="02040503050406030204" pitchFamily="18" charset="0"/>
                        </a:rPr>
                        <m:t>=</m:t>
                      </m:r>
                      <m:r>
                        <a:rPr lang="en-US" i="1" dirty="0" smtClean="0">
                          <a:latin typeface="Cambria Math" panose="02040503050406030204" pitchFamily="18" charset="0"/>
                        </a:rPr>
                        <m:t>1</m:t>
                      </m:r>
                    </m:oMath>
                  </m:oMathPara>
                </a14:m>
                <a:endParaRPr lang="en-US" dirty="0"/>
              </a:p>
              <a:p>
                <a:pPr indent="-285750">
                  <a:defRPr sz="2800"/>
                </a:pPr>
                <a:endParaRPr lang="en-US" dirty="0"/>
              </a:p>
              <a:p>
                <a:pPr indent="-285750">
                  <a:defRPr sz="2800"/>
                </a:pPr>
                <a:r>
                  <a:rPr lang="en-US" dirty="0"/>
                  <a:t>Finally, divide the sum of the products by the sum of the weights. Since the sum is </a:t>
                </a:r>
                <a14:m>
                  <m:oMath xmlns:m="http://schemas.openxmlformats.org/officeDocument/2006/math">
                    <m:r>
                      <a:rPr lang="en-US" i="1" dirty="0" smtClean="0">
                        <a:latin typeface="Cambria Math" panose="02040503050406030204" pitchFamily="18" charset="0"/>
                      </a:rPr>
                      <m:t>1</m:t>
                    </m:r>
                  </m:oMath>
                </a14:m>
                <a:r>
                  <a:rPr lang="en-US" dirty="0"/>
                  <a:t>, the quotient is the same as the sum of the products: </a:t>
                </a:r>
                <a14:m>
                  <m:oMath xmlns:m="http://schemas.openxmlformats.org/officeDocument/2006/math">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872</m:t>
                    </m:r>
                  </m:oMath>
                </a14:m>
                <a:r>
                  <a:rPr lang="en-US" dirty="0"/>
                  <a:t>.</a:t>
                </a:r>
              </a:p>
              <a:p>
                <a:pPr indent="-285750">
                  <a:defRPr sz="2800"/>
                </a:pPr>
                <a:r>
                  <a:rPr lang="en-US" dirty="0"/>
                  <a:t>Thus, the weighted mean is </a:t>
                </a:r>
                <a14:m>
                  <m:oMath xmlns:m="http://schemas.openxmlformats.org/officeDocument/2006/math">
                    <m:r>
                      <a:rPr lang="en-US" i="1" dirty="0" smtClean="0">
                        <a:latin typeface="Cambria Math" panose="02040503050406030204" pitchFamily="18" charset="0"/>
                      </a:rPr>
                      <m:t>0</m:t>
                    </m:r>
                    <m:r>
                      <a:rPr lang="en-US" i="1" dirty="0" smtClean="0">
                        <a:latin typeface="Cambria Math" panose="02040503050406030204" pitchFamily="18" charset="0"/>
                      </a:rPr>
                      <m:t>.</m:t>
                    </m:r>
                    <m:r>
                      <a:rPr lang="en-US" i="1" dirty="0" smtClean="0">
                        <a:latin typeface="Cambria Math" panose="02040503050406030204" pitchFamily="18" charset="0"/>
                      </a:rPr>
                      <m:t>872</m:t>
                    </m:r>
                  </m:oMath>
                </a14:m>
                <a:r>
                  <a:rPr lang="en-US" dirty="0"/>
                  <a:t> or </a:t>
                </a:r>
                <a14:m>
                  <m:oMath xmlns:m="http://schemas.openxmlformats.org/officeDocument/2006/math">
                    <m:r>
                      <a:rPr lang="en-US" i="1" dirty="0" smtClean="0">
                        <a:latin typeface="Cambria Math" panose="02040503050406030204" pitchFamily="18" charset="0"/>
                      </a:rPr>
                      <m:t>87</m:t>
                    </m:r>
                    <m:r>
                      <a:rPr lang="en-US" i="1" dirty="0" smtClean="0">
                        <a:latin typeface="Cambria Math" panose="02040503050406030204" pitchFamily="18" charset="0"/>
                      </a:rPr>
                      <m:t>.</m:t>
                    </m:r>
                    <m:r>
                      <a:rPr lang="en-US" i="1" dirty="0" smtClean="0">
                        <a:latin typeface="Cambria Math" panose="02040503050406030204" pitchFamily="18" charset="0"/>
                      </a:rPr>
                      <m:t>2</m:t>
                    </m:r>
                    <m:r>
                      <a:rPr lang="en-US" i="1" dirty="0" smtClean="0">
                        <a:latin typeface="Cambria Math" panose="02040503050406030204" pitchFamily="18" charset="0"/>
                      </a:rPr>
                      <m:t>%</m:t>
                    </m:r>
                  </m:oMath>
                </a14:m>
                <a:r>
                  <a:rPr lang="en-US" dirty="0"/>
                  <a:t>.</a:t>
                </a:r>
              </a:p>
              <a:p>
                <a:pPr indent="-285750">
                  <a:defRPr sz="2800"/>
                </a:pPr>
                <a:endParaRPr lang="en-US" dirty="0"/>
              </a:p>
              <a:p>
                <a:pPr indent="-285750">
                  <a:defRPr sz="2800"/>
                </a:pPr>
                <a:r>
                  <a:rPr lang="en-US" dirty="0"/>
                  <a:t>Note that the weighted mean is different than the arithmetic mean.</a:t>
                </a: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spTree>
    <p:extLst>
      <p:ext uri="{BB962C8B-B14F-4D97-AF65-F5344CB8AC3E}">
        <p14:creationId xmlns:p14="http://schemas.microsoft.com/office/powerpoint/2010/main" val="34284325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Finding the Mean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spcBef>
                    <a:spcPts val="0"/>
                  </a:spcBef>
                </a:pPr>
                <a:r>
                  <a:rPr lang="en-US" sz="2800" dirty="0"/>
                  <a:t>The points scored by a star center during her recent basketball games are listed here. Calculate the mean.</a:t>
                </a:r>
              </a:p>
              <a:p>
                <a:pPr algn="ctr">
                  <a:spcBef>
                    <a:spcPts val="0"/>
                  </a:spcBef>
                </a:pPr>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15    16    20    12    16    16    18    28    12    9</m:t>
                      </m:r>
                    </m:oMath>
                  </m:oMathPara>
                </a14:m>
                <a:endParaRPr lang="en-US" sz="2800" dirty="0">
                  <a:latin typeface="Cambria Math"/>
                </a:endParaRPr>
              </a:p>
              <a:p>
                <a:pPr>
                  <a:spcBef>
                    <a:spcPts val="0"/>
                  </a:spcBef>
                </a:pPr>
                <a:r>
                  <a:rPr lang="en-US" sz="2800" b="1" i="0" dirty="0">
                    <a:latin typeface="+mj-lt"/>
                  </a:rPr>
                  <a:t>Solution</a:t>
                </a:r>
              </a:p>
              <a:p>
                <a:pPr>
                  <a:spcBef>
                    <a:spcPts val="0"/>
                  </a:spcBef>
                </a:pPr>
                <a:r>
                  <a:rPr lang="en-US" dirty="0"/>
                  <a:t>There are </a:t>
                </a:r>
                <a14:m>
                  <m:oMath xmlns:m="http://schemas.openxmlformats.org/officeDocument/2006/math">
                    <m:r>
                      <a:rPr lang="en-US" i="1" dirty="0" smtClean="0">
                        <a:latin typeface="Cambria Math" panose="02040503050406030204" pitchFamily="18" charset="0"/>
                      </a:rPr>
                      <m:t>10</m:t>
                    </m:r>
                  </m:oMath>
                </a14:m>
                <a:r>
                  <a:rPr lang="en-US" dirty="0"/>
                  <a:t> data values. To find the mean, find the sum of the data values and divide by </a:t>
                </a:r>
                <a14:m>
                  <m:oMath xmlns:m="http://schemas.openxmlformats.org/officeDocument/2006/math">
                    <m:r>
                      <a:rPr lang="en-US" i="1" dirty="0" smtClean="0">
                        <a:latin typeface="Cambria Math" panose="02040503050406030204" pitchFamily="18" charset="0"/>
                      </a:rPr>
                      <m:t>10</m:t>
                    </m:r>
                  </m:oMath>
                </a14:m>
                <a:r>
                  <a:rPr lang="en-US" dirty="0"/>
                  <a:t>.</a:t>
                </a:r>
              </a:p>
              <a:p>
                <a:pPr>
                  <a:spcBef>
                    <a:spcPts val="0"/>
                  </a:spcBef>
                </a:pPr>
                <a14:m>
                  <m:oMathPara xmlns:m="http://schemas.openxmlformats.org/officeDocument/2006/math">
                    <m:oMathParaPr>
                      <m:jc m:val="left"/>
                    </m:oMathParaPr>
                    <m:oMath xmlns:m="http://schemas.openxmlformats.org/officeDocument/2006/math">
                      <m:acc>
                        <m:accPr>
                          <m:chr m:val="̅"/>
                          <m:ctrlPr>
                            <a:rPr lang="ar-AE" i="1" smtClean="0">
                              <a:latin typeface="Cambria Math" panose="02040503050406030204" pitchFamily="18" charset="0"/>
                            </a:rPr>
                          </m:ctrlPr>
                        </m:accPr>
                        <m:e>
                          <m:r>
                            <a:rPr lang="en-US" b="0" i="1" smtClean="0">
                              <a:latin typeface="Cambria Math" panose="02040503050406030204" pitchFamily="18" charset="0"/>
                            </a:rPr>
                            <m:t>𝑥</m:t>
                          </m:r>
                        </m:e>
                      </m:acc>
                      <m:r>
                        <a:rPr lang="ar-AE" b="0" i="1" smtClean="0">
                          <a:latin typeface="Cambria Math" panose="02040503050406030204" pitchFamily="18" charset="0"/>
                        </a:rPr>
                        <m:t>=</m:t>
                      </m:r>
                      <m:f>
                        <m:fPr>
                          <m:ctrlPr>
                            <a:rPr lang="ar-AE" b="0" i="1" smtClean="0">
                              <a:latin typeface="Cambria Math" panose="02040503050406030204" pitchFamily="18" charset="0"/>
                            </a:rPr>
                          </m:ctrlPr>
                        </m:fPr>
                        <m:num>
                          <m:nary>
                            <m:naryPr>
                              <m:chr m:val="∑"/>
                              <m:subHide m:val="on"/>
                              <m:supHide m:val="on"/>
                              <m:ctrlPr>
                                <a:rPr lang="ar-AE" b="0" i="1" smtClean="0">
                                  <a:latin typeface="Cambria Math" panose="02040503050406030204" pitchFamily="18" charset="0"/>
                                </a:rPr>
                              </m:ctrlPr>
                            </m:naryPr>
                            <m:sub/>
                            <m:sup/>
                            <m:e>
                              <m:r>
                                <a:rPr lang="en-US" b="0" i="1" smtClean="0">
                                  <a:latin typeface="Cambria Math" panose="02040503050406030204" pitchFamily="18" charset="0"/>
                                </a:rPr>
                                <m:t>𝑥</m:t>
                              </m:r>
                            </m:e>
                          </m:nary>
                        </m:num>
                        <m:den>
                          <m:r>
                            <a:rPr lang="en-US" b="0" i="1" smtClean="0">
                              <a:latin typeface="Cambria Math" panose="02040503050406030204" pitchFamily="18" charset="0"/>
                            </a:rPr>
                            <m:t>𝑛</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15</m:t>
                          </m:r>
                          <m:r>
                            <a:rPr lang="en-US" b="0" i="1" smtClean="0">
                              <a:latin typeface="Cambria Math" panose="02040503050406030204" pitchFamily="18" charset="0"/>
                            </a:rPr>
                            <m:t>+</m:t>
                          </m:r>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20</m:t>
                          </m:r>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m:t>
                          </m:r>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18</m:t>
                          </m:r>
                          <m:r>
                            <a:rPr lang="en-US" b="0" i="1" smtClean="0">
                              <a:latin typeface="Cambria Math" panose="02040503050406030204" pitchFamily="18" charset="0"/>
                            </a:rPr>
                            <m:t>+</m:t>
                          </m:r>
                          <m:r>
                            <a:rPr lang="en-US" b="0" i="1" smtClean="0">
                              <a:latin typeface="Cambria Math" panose="02040503050406030204" pitchFamily="18" charset="0"/>
                            </a:rPr>
                            <m:t>28</m:t>
                          </m:r>
                          <m:r>
                            <a:rPr lang="en-US" b="0" i="1" smtClean="0">
                              <a:latin typeface="Cambria Math" panose="02040503050406030204" pitchFamily="18" charset="0"/>
                            </a:rPr>
                            <m:t>+</m:t>
                          </m:r>
                          <m:r>
                            <a:rPr lang="en-US" b="0" i="1" smtClean="0">
                              <a:latin typeface="Cambria Math" panose="02040503050406030204" pitchFamily="18" charset="0"/>
                            </a:rPr>
                            <m:t>12</m:t>
                          </m:r>
                          <m:r>
                            <a:rPr lang="en-US" b="0" i="1" smtClean="0">
                              <a:latin typeface="Cambria Math" panose="02040503050406030204" pitchFamily="18" charset="0"/>
                            </a:rPr>
                            <m:t>+</m:t>
                          </m:r>
                          <m:r>
                            <a:rPr lang="en-US" b="0" i="1" smtClean="0">
                              <a:latin typeface="Cambria Math" panose="02040503050406030204" pitchFamily="18" charset="0"/>
                            </a:rPr>
                            <m:t>9</m:t>
                          </m:r>
                        </m:num>
                        <m:den>
                          <m:r>
                            <a:rPr lang="en-US" b="0" i="1" smtClean="0">
                              <a:latin typeface="Cambria Math" panose="02040503050406030204" pitchFamily="18" charset="0"/>
                            </a:rPr>
                            <m:t>10</m:t>
                          </m:r>
                        </m:den>
                      </m:f>
                    </m:oMath>
                  </m:oMathPara>
                </a14:m>
                <a:endParaRPr lang="en-US" dirty="0"/>
              </a:p>
              <a:p>
                <a:pPr>
                  <a:spcBef>
                    <a:spcPts val="0"/>
                  </a:spcBef>
                </a:pPr>
                <a14:m>
                  <m:oMath xmlns:m="http://schemas.openxmlformats.org/officeDocument/2006/math">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162</m:t>
                        </m:r>
                      </m:num>
                      <m:den>
                        <m:r>
                          <a:rPr lang="en-US" b="0" i="1" smtClean="0">
                            <a:latin typeface="Cambria Math" panose="02040503050406030204" pitchFamily="18" charset="0"/>
                          </a:rPr>
                          <m:t>10</m:t>
                        </m:r>
                      </m:den>
                    </m:f>
                    <m:r>
                      <a:rPr lang="en-US" b="0" i="1" smtClean="0">
                        <a:latin typeface="Cambria Math" panose="02040503050406030204" pitchFamily="18" charset="0"/>
                      </a:rPr>
                      <m:t>=</m:t>
                    </m:r>
                    <m:r>
                      <a:rPr lang="en-US" b="0" i="1" smtClean="0">
                        <a:latin typeface="Cambria Math" panose="02040503050406030204" pitchFamily="18" charset="0"/>
                      </a:rPr>
                      <m:t>16</m:t>
                    </m:r>
                    <m:r>
                      <a:rPr lang="en-US" b="0" i="1" smtClean="0">
                        <a:latin typeface="Cambria Math" panose="02040503050406030204" pitchFamily="18" charset="0"/>
                      </a:rPr>
                      <m:t>.</m:t>
                    </m:r>
                    <m:r>
                      <a:rPr lang="en-US" b="0" i="1" smtClean="0">
                        <a:latin typeface="Cambria Math" panose="02040503050406030204" pitchFamily="18" charset="0"/>
                      </a:rPr>
                      <m:t>2</m:t>
                    </m:r>
                  </m:oMath>
                </a14:m>
                <a:r>
                  <a:rPr lang="en-US" dirty="0"/>
                  <a:t>    The mean is </a:t>
                </a:r>
                <a14:m>
                  <m:oMath xmlns:m="http://schemas.openxmlformats.org/officeDocument/2006/math">
                    <m:r>
                      <a:rPr lang="en-US" i="1" dirty="0" smtClean="0">
                        <a:latin typeface="Cambria Math" panose="02040503050406030204" pitchFamily="18" charset="0"/>
                      </a:rPr>
                      <m:t>16</m:t>
                    </m:r>
                    <m:r>
                      <a:rPr lang="en-US" i="1" dirty="0" smtClean="0">
                        <a:latin typeface="Cambria Math" panose="02040503050406030204" pitchFamily="18" charset="0"/>
                      </a:rPr>
                      <m:t>.</m:t>
                    </m:r>
                    <m:r>
                      <a:rPr lang="en-US" i="1" dirty="0" smtClean="0">
                        <a:latin typeface="Cambria Math" panose="02040503050406030204" pitchFamily="18" charset="0"/>
                      </a:rPr>
                      <m:t>2</m:t>
                    </m:r>
                  </m:oMath>
                </a14:m>
                <a:r>
                  <a:rPr lang="en-US" dirty="0"/>
                  <a:t>.</a:t>
                </a: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b="-245"/>
                </a:stretch>
              </a:blipFill>
            </p:spPr>
            <p:txBody>
              <a:bodyPr/>
              <a:lstStyle/>
              <a:p>
                <a:r>
                  <a:rPr lang="en-IN">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Finding the Mean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lnSpcReduction="10000"/>
              </a:bodyPr>
              <a:lstStyle/>
              <a:p>
                <a:r>
                  <a:rPr lang="en-US" sz="2800" dirty="0"/>
                  <a:t>Scores earned on a recent exam are listed here. Calculate the mean.</a:t>
                </a:r>
              </a:p>
              <a:p>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86    84    83    86    88    87    55    85</m:t>
                      </m:r>
                    </m:oMath>
                  </m:oMathPara>
                </a14:m>
                <a:endParaRPr lang="en-US" sz="2800" dirty="0">
                  <a:latin typeface="Cambria Math"/>
                </a:endParaRPr>
              </a:p>
              <a:p>
                <a:r>
                  <a:rPr lang="en-US" b="1" dirty="0"/>
                  <a:t>Solution</a:t>
                </a:r>
              </a:p>
              <a:p>
                <a:r>
                  <a:rPr lang="en-US" dirty="0"/>
                  <a:t>There are </a:t>
                </a:r>
                <a14:m>
                  <m:oMath xmlns:m="http://schemas.openxmlformats.org/officeDocument/2006/math">
                    <m:r>
                      <a:rPr lang="en-US" i="1" dirty="0" smtClean="0">
                        <a:latin typeface="Cambria Math" panose="02040503050406030204" pitchFamily="18" charset="0"/>
                      </a:rPr>
                      <m:t>8</m:t>
                    </m:r>
                  </m:oMath>
                </a14:m>
                <a:r>
                  <a:rPr lang="en-US" dirty="0"/>
                  <a:t> data values. To find the mean, find the sum of the data values and divide by </a:t>
                </a:r>
                <a14:m>
                  <m:oMath xmlns:m="http://schemas.openxmlformats.org/officeDocument/2006/math">
                    <m:r>
                      <a:rPr lang="en-US" i="1" dirty="0" smtClean="0">
                        <a:latin typeface="Cambria Math" panose="02040503050406030204" pitchFamily="18" charset="0"/>
                      </a:rPr>
                      <m:t>8</m:t>
                    </m:r>
                  </m:oMath>
                </a14:m>
                <a:r>
                  <a:rPr lang="en-US" dirty="0"/>
                  <a:t>.</a:t>
                </a:r>
              </a:p>
              <a:p>
                <a:pPr/>
                <a14:m>
                  <m:oMathPara xmlns:m="http://schemas.openxmlformats.org/officeDocument/2006/math">
                    <m:oMathParaPr>
                      <m:jc m:val="left"/>
                    </m:oMathParaPr>
                    <m:oMath xmlns:m="http://schemas.openxmlformats.org/officeDocument/2006/math">
                      <m:acc>
                        <m:accPr>
                          <m:chr m:val="̅"/>
                          <m:ctrlPr>
                            <a:rPr lang="ar-AE" sz="2800" i="1" smtClean="0">
                              <a:latin typeface="Cambria Math" panose="02040503050406030204" pitchFamily="18" charset="0"/>
                            </a:rPr>
                          </m:ctrlPr>
                        </m:accPr>
                        <m:e>
                          <m:r>
                            <a:rPr lang="en-US" sz="2800" b="0" i="1" smtClean="0">
                              <a:latin typeface="Cambria Math" panose="02040503050406030204" pitchFamily="18" charset="0"/>
                            </a:rPr>
                            <m:t>𝑥</m:t>
                          </m:r>
                        </m:e>
                      </m:acc>
                      <m:r>
                        <a:rPr lang="ar-AE" sz="2800" b="0" i="1" smtClean="0">
                          <a:latin typeface="Cambria Math" panose="02040503050406030204" pitchFamily="18" charset="0"/>
                        </a:rPr>
                        <m:t>=</m:t>
                      </m:r>
                      <m:f>
                        <m:fPr>
                          <m:ctrlPr>
                            <a:rPr lang="ar-AE" sz="2800" b="0" i="1" smtClean="0">
                              <a:latin typeface="Cambria Math" panose="02040503050406030204" pitchFamily="18" charset="0"/>
                            </a:rPr>
                          </m:ctrlPr>
                        </m:fPr>
                        <m:num>
                          <m:nary>
                            <m:naryPr>
                              <m:chr m:val="∑"/>
                              <m:subHide m:val="on"/>
                              <m:supHide m:val="on"/>
                              <m:ctrlPr>
                                <a:rPr lang="ar-AE" sz="2800" b="0" i="1" smtClean="0">
                                  <a:latin typeface="Cambria Math" panose="02040503050406030204" pitchFamily="18" charset="0"/>
                                </a:rPr>
                              </m:ctrlPr>
                            </m:naryPr>
                            <m:sub/>
                            <m:sup/>
                            <m:e>
                              <m:r>
                                <a:rPr lang="en-US" sz="2800" b="0" i="1" smtClean="0">
                                  <a:latin typeface="Cambria Math" panose="02040503050406030204" pitchFamily="18" charset="0"/>
                                </a:rPr>
                                <m:t>𝑥</m:t>
                              </m:r>
                            </m:e>
                          </m:nary>
                        </m:num>
                        <m:den>
                          <m:r>
                            <a:rPr lang="en-US" sz="2800" b="0" i="1" smtClean="0">
                              <a:latin typeface="Cambria Math" panose="02040503050406030204" pitchFamily="18" charset="0"/>
                            </a:rPr>
                            <m:t>𝑛</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86</m:t>
                          </m:r>
                          <m:r>
                            <a:rPr lang="en-US" sz="2800" b="0" i="1" smtClean="0">
                              <a:latin typeface="Cambria Math" panose="02040503050406030204" pitchFamily="18" charset="0"/>
                            </a:rPr>
                            <m:t>+</m:t>
                          </m:r>
                          <m:r>
                            <a:rPr lang="en-US" sz="2800" b="0" i="1" smtClean="0">
                              <a:latin typeface="Cambria Math" panose="02040503050406030204" pitchFamily="18" charset="0"/>
                            </a:rPr>
                            <m:t>84</m:t>
                          </m:r>
                          <m:r>
                            <a:rPr lang="en-US" sz="2800" b="0" i="1" smtClean="0">
                              <a:latin typeface="Cambria Math" panose="02040503050406030204" pitchFamily="18" charset="0"/>
                            </a:rPr>
                            <m:t>+</m:t>
                          </m:r>
                          <m:r>
                            <a:rPr lang="en-US" sz="2800" b="0" i="1" smtClean="0">
                              <a:latin typeface="Cambria Math" panose="02040503050406030204" pitchFamily="18" charset="0"/>
                            </a:rPr>
                            <m:t>83</m:t>
                          </m:r>
                          <m:r>
                            <a:rPr lang="en-US" sz="2800" b="0" i="1" smtClean="0">
                              <a:latin typeface="Cambria Math" panose="02040503050406030204" pitchFamily="18" charset="0"/>
                            </a:rPr>
                            <m:t>+</m:t>
                          </m:r>
                          <m:r>
                            <a:rPr lang="en-US" sz="2800" b="0" i="1" smtClean="0">
                              <a:latin typeface="Cambria Math" panose="02040503050406030204" pitchFamily="18" charset="0"/>
                            </a:rPr>
                            <m:t>86</m:t>
                          </m:r>
                          <m:r>
                            <a:rPr lang="en-US" sz="2800" b="0" i="1" smtClean="0">
                              <a:latin typeface="Cambria Math" panose="02040503050406030204" pitchFamily="18" charset="0"/>
                            </a:rPr>
                            <m:t>+</m:t>
                          </m:r>
                          <m:r>
                            <a:rPr lang="en-US" sz="2800" b="0" i="1" smtClean="0">
                              <a:latin typeface="Cambria Math" panose="02040503050406030204" pitchFamily="18" charset="0"/>
                            </a:rPr>
                            <m:t>88</m:t>
                          </m:r>
                          <m:r>
                            <a:rPr lang="en-US" sz="2800" b="0" i="1" smtClean="0">
                              <a:latin typeface="Cambria Math" panose="02040503050406030204" pitchFamily="18" charset="0"/>
                            </a:rPr>
                            <m:t>+</m:t>
                          </m:r>
                          <m:r>
                            <a:rPr lang="en-US" sz="2800" b="0" i="1" smtClean="0">
                              <a:latin typeface="Cambria Math" panose="02040503050406030204" pitchFamily="18" charset="0"/>
                            </a:rPr>
                            <m:t>87</m:t>
                          </m:r>
                          <m:r>
                            <a:rPr lang="en-US" sz="2800" b="0" i="1" smtClean="0">
                              <a:latin typeface="Cambria Math" panose="02040503050406030204" pitchFamily="18" charset="0"/>
                            </a:rPr>
                            <m:t>+</m:t>
                          </m:r>
                          <m:r>
                            <a:rPr lang="en-US" sz="2800" b="0" i="1" smtClean="0">
                              <a:latin typeface="Cambria Math" panose="02040503050406030204" pitchFamily="18" charset="0"/>
                            </a:rPr>
                            <m:t>55</m:t>
                          </m:r>
                          <m:r>
                            <a:rPr lang="en-US" sz="2800" b="0" i="1" smtClean="0">
                              <a:latin typeface="Cambria Math" panose="02040503050406030204" pitchFamily="18" charset="0"/>
                            </a:rPr>
                            <m:t>+</m:t>
                          </m:r>
                          <m:r>
                            <a:rPr lang="en-US" sz="2800" b="0" i="1" smtClean="0">
                              <a:latin typeface="Cambria Math" panose="02040503050406030204" pitchFamily="18" charset="0"/>
                            </a:rPr>
                            <m:t>85</m:t>
                          </m:r>
                        </m:num>
                        <m:den>
                          <m:r>
                            <a:rPr lang="en-US" sz="2800" b="0" i="1" smtClean="0">
                              <a:latin typeface="Cambria Math" panose="02040503050406030204" pitchFamily="18" charset="0"/>
                            </a:rPr>
                            <m:t>8</m:t>
                          </m:r>
                        </m:den>
                      </m:f>
                    </m:oMath>
                  </m:oMathPara>
                </a14:m>
                <a:endParaRPr lang="en-US" sz="2800" dirty="0">
                  <a:latin typeface="Cambria Math"/>
                </a:endParaRPr>
              </a:p>
              <a:p>
                <a:pPr/>
                <a14:m>
                  <m:oMathPara xmlns:m="http://schemas.openxmlformats.org/officeDocument/2006/math">
                    <m:oMathParaPr>
                      <m:jc m:val="left"/>
                    </m:oMathParaPr>
                    <m:oMath xmlns:m="http://schemas.openxmlformats.org/officeDocument/2006/math">
                      <m:r>
                        <a:rPr lang="en-US" sz="2800" b="0" i="1" smtClean="0">
                          <a:latin typeface="Cambria Math" panose="02040503050406030204" pitchFamily="18" charset="0"/>
                        </a:rPr>
                        <m:t>                =</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654</m:t>
                          </m:r>
                        </m:num>
                        <m:den>
                          <m:r>
                            <a:rPr lang="en-US" sz="2800" b="0" i="1" smtClean="0">
                              <a:latin typeface="Cambria Math" panose="02040503050406030204" pitchFamily="18" charset="0"/>
                            </a:rPr>
                            <m:t>8</m:t>
                          </m:r>
                        </m:den>
                      </m:f>
                      <m:r>
                        <a:rPr lang="en-US" sz="2800" b="0" i="1" smtClean="0">
                          <a:latin typeface="Cambria Math" panose="02040503050406030204" pitchFamily="18" charset="0"/>
                        </a:rPr>
                        <m:t>=</m:t>
                      </m:r>
                      <m:r>
                        <a:rPr lang="en-US" sz="2800" b="0" i="1" smtClean="0">
                          <a:latin typeface="Cambria Math" panose="02040503050406030204" pitchFamily="18" charset="0"/>
                        </a:rPr>
                        <m:t>81</m:t>
                      </m:r>
                      <m:r>
                        <a:rPr lang="en-US" sz="2800" b="0" i="1" smtClean="0">
                          <a:latin typeface="Cambria Math" panose="02040503050406030204" pitchFamily="18" charset="0"/>
                        </a:rPr>
                        <m:t>.</m:t>
                      </m:r>
                      <m:r>
                        <a:rPr lang="en-US" sz="2800" b="0" i="1" smtClean="0">
                          <a:latin typeface="Cambria Math" panose="02040503050406030204" pitchFamily="18" charset="0"/>
                        </a:rPr>
                        <m:t>75</m:t>
                      </m:r>
                    </m:oMath>
                  </m:oMathPara>
                </a14:m>
                <a:endParaRPr lang="en-US" sz="2800" dirty="0">
                  <a:latin typeface="Cambria Math"/>
                </a:endParaRPr>
              </a:p>
              <a:p>
                <a:r>
                  <a:rPr lang="en-IN" dirty="0"/>
                  <a:t>The mean is </a:t>
                </a:r>
                <a14:m>
                  <m:oMath xmlns:m="http://schemas.openxmlformats.org/officeDocument/2006/math">
                    <m:r>
                      <a:rPr lang="en-IN" i="1" dirty="0" smtClean="0">
                        <a:latin typeface="Cambria Math" panose="02040503050406030204" pitchFamily="18" charset="0"/>
                      </a:rPr>
                      <m:t>81</m:t>
                    </m:r>
                    <m:r>
                      <a:rPr lang="en-IN" i="1" dirty="0" smtClean="0">
                        <a:latin typeface="Cambria Math" panose="02040503050406030204" pitchFamily="18" charset="0"/>
                      </a:rPr>
                      <m:t>.</m:t>
                    </m:r>
                    <m:r>
                      <a:rPr lang="en-IN" i="1" dirty="0" smtClean="0">
                        <a:latin typeface="Cambria Math" panose="02040503050406030204" pitchFamily="18" charset="0"/>
                      </a:rPr>
                      <m:t>75</m:t>
                    </m:r>
                  </m:oMath>
                </a14:m>
                <a:r>
                  <a:rPr lang="en-IN" dirty="0">
                    <a:latin typeface="Cambria Math"/>
                  </a:rPr>
                  <a:t>.</a:t>
                </a:r>
                <a:endParaRPr sz="2800" dirty="0">
                  <a:latin typeface="Cambria Math"/>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1407"/>
                </a:stretch>
              </a:blipFill>
            </p:spPr>
            <p:txBody>
              <a:bodyPr/>
              <a:lstStyle/>
              <a:p>
                <a:r>
                  <a:rPr lang="en-US">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t>
            </a:r>
            <a:r>
              <a:rPr dirty="0"/>
              <a:t>Determin</a:t>
            </a:r>
            <a:r>
              <a:rPr lang="en-US" dirty="0"/>
              <a:t>ing</a:t>
            </a:r>
            <a:r>
              <a:rPr dirty="0"/>
              <a:t> the Median</a:t>
            </a:r>
          </a:p>
        </p:txBody>
      </p:sp>
      <p:sp>
        <p:nvSpPr>
          <p:cNvPr id="3" name="Text Placeholder 2"/>
          <p:cNvSpPr>
            <a:spLocks noGrp="1"/>
          </p:cNvSpPr>
          <p:nvPr>
            <p:ph type="body" sz="quarter" idx="10"/>
          </p:nvPr>
        </p:nvSpPr>
        <p:spPr>
          <a:xfrm>
            <a:off x="457200" y="1105487"/>
            <a:ext cx="8229600" cy="4685713"/>
          </a:xfrm>
        </p:spPr>
        <p:txBody>
          <a:bodyPr>
            <a:normAutofit lnSpcReduction="10000"/>
          </a:bodyPr>
          <a:lstStyle/>
          <a:p>
            <a:pPr marL="514350" indent="-514350">
              <a:buFont typeface="+mj-lt"/>
              <a:buAutoNum type="arabicPeriod"/>
              <a:defRPr sz="2800"/>
            </a:pPr>
            <a:r>
              <a:rPr dirty="0"/>
              <a:t>​</a:t>
            </a:r>
            <a:r>
              <a:rPr sz="2800" dirty="0"/>
              <a:t>Arrange the data in ranked (ascending or descending) order.</a:t>
            </a:r>
          </a:p>
          <a:p>
            <a:pPr marL="514350" indent="-514350">
              <a:buAutoNum type="arabicPeriod"/>
              <a:defRPr sz="2800"/>
            </a:pPr>
            <a:r>
              <a:rPr lang="en-US" dirty="0"/>
              <a:t>  a.   </a:t>
            </a:r>
            <a:r>
              <a:rPr dirty="0">
                <a:solidFill>
                  <a:srgbClr val="000000"/>
                </a:solidFill>
              </a:rPr>
              <a:t>​</a:t>
            </a:r>
            <a:r>
              <a:rPr lang="en-US" dirty="0">
                <a:solidFill>
                  <a:srgbClr val="000000"/>
                </a:solidFill>
              </a:rPr>
              <a:t>If there is an odd number of data values, the  </a:t>
            </a:r>
          </a:p>
          <a:p>
            <a:pPr>
              <a:defRPr sz="2800"/>
            </a:pPr>
            <a:r>
              <a:rPr lang="en-US" dirty="0">
                <a:solidFill>
                  <a:srgbClr val="000000"/>
                </a:solidFill>
              </a:rPr>
              <a:t>               median is the middle value.</a:t>
            </a:r>
          </a:p>
          <a:p>
            <a:pPr marL="1257300" lvl="1" indent="-514350">
              <a:buFont typeface="+mj-lt"/>
              <a:buAutoNum type="alphaLcPeriod" startAt="2"/>
              <a:defRPr sz="2800"/>
            </a:pPr>
            <a:r>
              <a:rPr dirty="0">
                <a:solidFill>
                  <a:srgbClr val="000000"/>
                </a:solidFill>
              </a:rPr>
              <a:t>​If there is an even number of data values, the median is the mean of the middle two data values.</a:t>
            </a:r>
          </a:p>
          <a:p>
            <a:r>
              <a:rPr sz="2800" b="1" dirty="0"/>
              <a:t>Note:</a:t>
            </a:r>
            <a:r>
              <a:rPr sz="2800" dirty="0"/>
              <a:t> </a:t>
            </a:r>
            <a:r>
              <a:rPr lang="en-US" sz="2800" dirty="0"/>
              <a:t>When there is an even number of data points in a set, unless the two middle data points are equal, the median will not be a value in the data set</a:t>
            </a:r>
            <a:r>
              <a:rPr sz="2800" dirty="0"/>
              <a:t>.</a:t>
            </a:r>
          </a:p>
        </p:txBody>
      </p:sp>
    </p:spTree>
    <p:extLst>
      <p:ext uri="{BB962C8B-B14F-4D97-AF65-F5344CB8AC3E}">
        <p14:creationId xmlns:p14="http://schemas.microsoft.com/office/powerpoint/2010/main" val="598920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Finding the Median</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spcBef>
                    <a:spcPts val="600"/>
                  </a:spcBef>
                </a:pPr>
                <a:r>
                  <a:rPr lang="en-US" sz="2800" dirty="0"/>
                  <a:t>The numbers of rebounds credited to a star center during her recent basketball games are listed here. Determine the median.</a:t>
                </a:r>
              </a:p>
              <a:p>
                <a:pPr algn="ctr">
                  <a:spcBef>
                    <a:spcPts val="600"/>
                  </a:spcBef>
                </a:pPr>
                <a14:m>
                  <m:oMath xmlns:m="http://schemas.openxmlformats.org/officeDocument/2006/math">
                    <m:r>
                      <a:rPr lang="en-US" sz="2800" i="1" dirty="0" smtClean="0">
                        <a:latin typeface="Cambria Math" panose="02040503050406030204" pitchFamily="18" charset="0"/>
                      </a:rPr>
                      <m:t>18    14     15    16    12    13    17    9    12</m:t>
                    </m:r>
                  </m:oMath>
                </a14:m>
                <a:r>
                  <a:rPr lang="en-US" sz="2800" dirty="0">
                    <a:latin typeface="Cambria Math"/>
                  </a:rPr>
                  <a:t>   </a:t>
                </a:r>
              </a:p>
              <a:p>
                <a:pPr>
                  <a:spcBef>
                    <a:spcPts val="0"/>
                  </a:spcBef>
                </a:pPr>
                <a:r>
                  <a:rPr lang="en-US" b="1" dirty="0"/>
                  <a:t>Solution</a:t>
                </a:r>
              </a:p>
              <a:p>
                <a:pPr>
                  <a:spcBef>
                    <a:spcPts val="600"/>
                  </a:spcBef>
                </a:pPr>
                <a:r>
                  <a:rPr lang="en-US" dirty="0"/>
                  <a:t>The data set is not in ranked order. To find the median, the data must first be rearranged into ranked (ascending or descending) order.</a:t>
                </a:r>
              </a:p>
              <a:p>
                <a:pPr algn="ctr">
                  <a:spcBef>
                    <a:spcPts val="600"/>
                  </a:spcBef>
                </a:pPr>
                <a14:m>
                  <m:oMath xmlns:m="http://schemas.openxmlformats.org/officeDocument/2006/math">
                    <m:r>
                      <a:rPr lang="en-US" sz="2800" b="0" i="1" dirty="0" smtClean="0">
                        <a:latin typeface="Cambria Math" panose="02040503050406030204" pitchFamily="18" charset="0"/>
                      </a:rPr>
                      <m:t>9</m:t>
                    </m:r>
                    <m:r>
                      <a:rPr lang="en-US" sz="2800" i="1" dirty="0" smtClean="0">
                        <a:latin typeface="Cambria Math" panose="02040503050406030204" pitchFamily="18" charset="0"/>
                      </a:rPr>
                      <m:t>    12     12    13    14    15    16    </m:t>
                    </m:r>
                    <m:r>
                      <a:rPr lang="en-US" sz="2800" b="0" i="1" dirty="0" smtClean="0">
                        <a:latin typeface="Cambria Math" panose="02040503050406030204" pitchFamily="18" charset="0"/>
                      </a:rPr>
                      <m:t>17</m:t>
                    </m:r>
                    <m:r>
                      <a:rPr lang="en-US" sz="2800" i="1" dirty="0" smtClean="0">
                        <a:latin typeface="Cambria Math" panose="02040503050406030204" pitchFamily="18" charset="0"/>
                      </a:rPr>
                      <m:t>    18</m:t>
                    </m:r>
                  </m:oMath>
                </a14:m>
                <a:r>
                  <a:rPr lang="en-US" sz="2800" dirty="0">
                    <a:latin typeface="Cambria Math"/>
                  </a:rPr>
                  <a:t> </a:t>
                </a:r>
                <a:endParaRPr lang="en-US" dirty="0">
                  <a:latin typeface="Cambria Math"/>
                </a:endParaRPr>
              </a:p>
              <a:p>
                <a:pPr>
                  <a:spcBef>
                    <a:spcPts val="0"/>
                  </a:spcBef>
                </a:pPr>
                <a:r>
                  <a:rPr lang="en-US" dirty="0"/>
                  <a:t>There are </a:t>
                </a:r>
                <a14:m>
                  <m:oMath xmlns:m="http://schemas.openxmlformats.org/officeDocument/2006/math">
                    <m:r>
                      <a:rPr lang="en-US" i="1" dirty="0" smtClean="0">
                        <a:latin typeface="Cambria Math" panose="02040503050406030204" pitchFamily="18" charset="0"/>
                      </a:rPr>
                      <m:t>9</m:t>
                    </m:r>
                  </m:oMath>
                </a14:m>
                <a:r>
                  <a:rPr lang="en-US" dirty="0"/>
                  <a:t> data values so the median is the middle value, or the fifth value, in the rank order. The median of the data set is </a:t>
                </a:r>
                <a14:m>
                  <m:oMath xmlns:m="http://schemas.openxmlformats.org/officeDocument/2006/math">
                    <m:r>
                      <a:rPr lang="en-US" i="1" dirty="0" smtClean="0">
                        <a:latin typeface="Cambria Math" panose="02040503050406030204" pitchFamily="18" charset="0"/>
                      </a:rPr>
                      <m:t>14</m:t>
                    </m:r>
                    <m:r>
                      <a:rPr lang="en-US" b="0" i="0" dirty="0" smtClean="0">
                        <a:latin typeface="Cambria Math" panose="02040503050406030204" pitchFamily="18" charset="0"/>
                      </a:rPr>
                      <m:t>.</m:t>
                    </m:r>
                  </m:oMath>
                </a14:m>
                <a:endParaRPr lang="en-US" dirty="0"/>
              </a:p>
              <a:p>
                <a:pPr algn="ctr"/>
                <a:endParaRPr sz="2800" dirty="0">
                  <a:latin typeface="Cambria Math"/>
                </a:endParaRP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r="-296" b="-2699"/>
                </a:stretch>
              </a:blipFill>
            </p:spPr>
            <p:txBody>
              <a:bodyPr/>
              <a:lstStyle/>
              <a:p>
                <a:r>
                  <a:rPr lang="en-IN">
                    <a:noFill/>
                  </a:rPr>
                  <a:t> </a:t>
                </a:r>
              </a:p>
            </p:txBody>
          </p:sp>
        </mc:Fallback>
      </mc:AlternateContent>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Finding the Median</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r>
                  <a:rPr lang="en-US" sz="2800" dirty="0"/>
                  <a:t>The numbers of miles ran per week by a local runner are listed here. Determine the median.</a:t>
                </a:r>
                <a:endParaRPr lang="en-US" sz="2800" i="1" dirty="0">
                  <a:latin typeface="Cambria Math" panose="02040503050406030204" pitchFamily="18" charset="0"/>
                </a:endParaRPr>
              </a:p>
              <a:p>
                <a14:m>
                  <m:oMathPara xmlns:m="http://schemas.openxmlformats.org/officeDocument/2006/math">
                    <m:oMathParaPr>
                      <m:jc m:val="centerGroup"/>
                    </m:oMathParaPr>
                    <m:oMath xmlns:m="http://schemas.openxmlformats.org/officeDocument/2006/math">
                      <m:r>
                        <a:rPr lang="en-US" sz="2800" i="1" dirty="0" smtClean="0">
                          <a:latin typeface="Cambria Math" panose="02040503050406030204" pitchFamily="18" charset="0"/>
                        </a:rPr>
                        <m:t> 12   15   16   12   16   15   13   14   15   16   13   12</m:t>
                      </m:r>
                    </m:oMath>
                  </m:oMathPara>
                </a14:m>
                <a:endParaRPr lang="en-US" sz="2800" dirty="0">
                  <a:latin typeface="Cambria Math"/>
                </a:endParaRPr>
              </a:p>
              <a:p>
                <a:r>
                  <a:rPr lang="en-US" b="1" dirty="0"/>
                  <a:t>Solution</a:t>
                </a:r>
              </a:p>
              <a:p>
                <a:r>
                  <a:rPr lang="en-US" dirty="0"/>
                  <a:t>The data set is not in ranked order. To find the median, the data must first be rearranged into ranked order.</a:t>
                </a:r>
              </a:p>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12   12   12   13   13   14   15   15   15   16   16   16 </m:t>
                      </m:r>
                    </m:oMath>
                  </m:oMathPara>
                </a14:m>
                <a:endParaRPr lang="en-US" dirty="0"/>
              </a:p>
              <a:p>
                <a:r>
                  <a:rPr lang="en-US" dirty="0"/>
                  <a:t>There are </a:t>
                </a:r>
                <a14:m>
                  <m:oMath xmlns:m="http://schemas.openxmlformats.org/officeDocument/2006/math">
                    <m:r>
                      <a:rPr lang="en-US" i="1" dirty="0" smtClean="0">
                        <a:latin typeface="Cambria Math" panose="02040503050406030204" pitchFamily="18" charset="0"/>
                      </a:rPr>
                      <m:t>12</m:t>
                    </m:r>
                  </m:oMath>
                </a14:m>
                <a:r>
                  <a:rPr lang="en-US" dirty="0"/>
                  <a:t> data values, so the median is between the middle two values. In other words, the median is the mean of the middle two values, </a:t>
                </a:r>
                <a14:m>
                  <m:oMath xmlns:m="http://schemas.openxmlformats.org/officeDocument/2006/math">
                    <m:r>
                      <a:rPr lang="en-US" i="1" dirty="0" smtClean="0">
                        <a:latin typeface="Cambria Math" panose="02040503050406030204" pitchFamily="18" charset="0"/>
                      </a:rPr>
                      <m:t>14</m:t>
                    </m:r>
                  </m:oMath>
                </a14:m>
                <a:r>
                  <a:rPr lang="en-US" dirty="0"/>
                  <a:t> and </a:t>
                </a:r>
                <a14:m>
                  <m:oMath xmlns:m="http://schemas.openxmlformats.org/officeDocument/2006/math">
                    <m:r>
                      <a:rPr lang="en-US" i="1" dirty="0" smtClean="0">
                        <a:latin typeface="Cambria Math" panose="02040503050406030204" pitchFamily="18" charset="0"/>
                      </a:rPr>
                      <m:t>15</m:t>
                    </m:r>
                  </m:oMath>
                </a14:m>
                <a:r>
                  <a:rPr lang="en-US" dirty="0"/>
                  <a:t>.</a:t>
                </a:r>
              </a:p>
              <a:p>
                <a:endParaRPr sz="2800" dirty="0">
                  <a:latin typeface="Cambria Math"/>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2000"/>
                </a:stretch>
              </a:blipFill>
            </p:spPr>
            <p:txBody>
              <a:bodyPr/>
              <a:lstStyle/>
              <a:p>
                <a:r>
                  <a:rPr lang="en-US">
                    <a:noFill/>
                  </a:rPr>
                  <a:t> </a:t>
                </a:r>
              </a:p>
            </p:txBody>
          </p:sp>
        </mc:Fallback>
      </mc:AlternateContent>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Finding the Median</a:t>
            </a:r>
            <a:r>
              <a:rPr lang="en-US" dirty="0"/>
              <a:t> (cont.)</a:t>
            </a:r>
            <a:endParaRPr dirty="0"/>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lgn="ctr"/>
                <a14:m>
                  <m:oMathPara xmlns:m="http://schemas.openxmlformats.org/officeDocument/2006/math">
                    <m:oMathParaPr>
                      <m:jc m:val="left"/>
                    </m:oMathParaPr>
                    <m:oMath xmlns:m="http://schemas.openxmlformats.org/officeDocument/2006/math">
                      <m:acc>
                        <m:accPr>
                          <m:chr m:val="̅"/>
                          <m:ctrlPr>
                            <a:rPr lang="en-US" sz="2800" i="1" dirty="0" smtClean="0">
                              <a:latin typeface="Cambria Math" panose="02040503050406030204" pitchFamily="18" charset="0"/>
                            </a:rPr>
                          </m:ctrlPr>
                        </m:accPr>
                        <m:e>
                          <m:r>
                            <a:rPr lang="en-US" sz="2800" b="0" i="1" dirty="0" smtClean="0">
                              <a:latin typeface="Cambria Math" panose="02040503050406030204" pitchFamily="18" charset="0"/>
                            </a:rPr>
                            <m:t>𝑥</m:t>
                          </m:r>
                        </m:e>
                      </m:acc>
                      <m:r>
                        <a:rPr lang="en-US" sz="2800" b="0" i="1" dirty="0" smtClean="0">
                          <a:latin typeface="Cambria Math" panose="02040503050406030204" pitchFamily="18" charset="0"/>
                        </a:rPr>
                        <m:t>=</m:t>
                      </m:r>
                      <m:f>
                        <m:fPr>
                          <m:ctrlPr>
                            <a:rPr lang="en-US" sz="2800" b="0" i="1" dirty="0" smtClean="0">
                              <a:latin typeface="Cambria Math" panose="02040503050406030204" pitchFamily="18" charset="0"/>
                            </a:rPr>
                          </m:ctrlPr>
                        </m:fPr>
                        <m:num>
                          <m:r>
                            <a:rPr lang="en-US" sz="2800" b="0" i="1" dirty="0" smtClean="0">
                              <a:latin typeface="Cambria Math" panose="02040503050406030204" pitchFamily="18" charset="0"/>
                            </a:rPr>
                            <m:t>14</m:t>
                          </m:r>
                          <m:r>
                            <a:rPr lang="en-US" sz="2800" b="0" i="1" dirty="0" smtClean="0">
                              <a:latin typeface="Cambria Math" panose="02040503050406030204" pitchFamily="18" charset="0"/>
                            </a:rPr>
                            <m:t>+</m:t>
                          </m:r>
                          <m:r>
                            <a:rPr lang="en-US" sz="2800" b="0" i="1" dirty="0" smtClean="0">
                              <a:latin typeface="Cambria Math" panose="02040503050406030204" pitchFamily="18" charset="0"/>
                            </a:rPr>
                            <m:t>15</m:t>
                          </m:r>
                        </m:num>
                        <m:den>
                          <m:r>
                            <a:rPr lang="en-US" sz="2800" b="0" i="1" dirty="0" smtClean="0">
                              <a:latin typeface="Cambria Math" panose="02040503050406030204" pitchFamily="18" charset="0"/>
                            </a:rPr>
                            <m:t>2</m:t>
                          </m:r>
                        </m:den>
                      </m:f>
                      <m:r>
                        <a:rPr lang="en-US" sz="2800" b="0" i="1" dirty="0" smtClean="0">
                          <a:latin typeface="Cambria Math" panose="02040503050406030204" pitchFamily="18" charset="0"/>
                        </a:rPr>
                        <m:t>=</m:t>
                      </m:r>
                      <m:f>
                        <m:fPr>
                          <m:ctrlPr>
                            <a:rPr lang="en-US" sz="2800" b="0" i="1" dirty="0" smtClean="0">
                              <a:latin typeface="Cambria Math" panose="02040503050406030204" pitchFamily="18" charset="0"/>
                            </a:rPr>
                          </m:ctrlPr>
                        </m:fPr>
                        <m:num>
                          <m:r>
                            <a:rPr lang="en-US" sz="2800" b="0" i="1" dirty="0" smtClean="0">
                              <a:latin typeface="Cambria Math" panose="02040503050406030204" pitchFamily="18" charset="0"/>
                            </a:rPr>
                            <m:t>29</m:t>
                          </m:r>
                        </m:num>
                        <m:den>
                          <m:r>
                            <a:rPr lang="en-US" sz="2800" b="0" i="1" dirty="0" smtClean="0">
                              <a:latin typeface="Cambria Math" panose="02040503050406030204" pitchFamily="18" charset="0"/>
                            </a:rPr>
                            <m:t>2</m:t>
                          </m:r>
                        </m:den>
                      </m:f>
                      <m:r>
                        <a:rPr lang="en-US" sz="2800" b="0" i="1" dirty="0" smtClean="0">
                          <a:latin typeface="Cambria Math" panose="02040503050406030204" pitchFamily="18" charset="0"/>
                        </a:rPr>
                        <m:t>=</m:t>
                      </m:r>
                      <m:r>
                        <a:rPr lang="en-US" sz="2800" b="0" i="1" dirty="0" smtClean="0">
                          <a:latin typeface="Cambria Math" panose="02040503050406030204" pitchFamily="18" charset="0"/>
                        </a:rPr>
                        <m:t>14</m:t>
                      </m:r>
                      <m:r>
                        <a:rPr lang="en-US" sz="2800" b="0" i="1" dirty="0" smtClean="0">
                          <a:latin typeface="Cambria Math" panose="02040503050406030204" pitchFamily="18" charset="0"/>
                        </a:rPr>
                        <m:t>.</m:t>
                      </m:r>
                      <m:r>
                        <a:rPr lang="en-US" sz="2800" b="0" i="1" dirty="0" smtClean="0">
                          <a:latin typeface="Cambria Math" panose="02040503050406030204" pitchFamily="18" charset="0"/>
                        </a:rPr>
                        <m:t>5</m:t>
                      </m:r>
                      <m:r>
                        <a:rPr lang="en-US" sz="2800" b="0" i="1" dirty="0" smtClean="0">
                          <a:latin typeface="Cambria Math" panose="02040503050406030204" pitchFamily="18" charset="0"/>
                        </a:rPr>
                        <m:t> </m:t>
                      </m:r>
                    </m:oMath>
                  </m:oMathPara>
                </a14:m>
                <a:endParaRPr lang="en-US" sz="2800" dirty="0">
                  <a:latin typeface="Cambria Math"/>
                </a:endParaRPr>
              </a:p>
              <a:p>
                <a:r>
                  <a:rPr lang="en-US" dirty="0"/>
                  <a:t>The median of the data set is </a:t>
                </a:r>
                <a14:m>
                  <m:oMath xmlns:m="http://schemas.openxmlformats.org/officeDocument/2006/math">
                    <m:r>
                      <a:rPr lang="en-US" i="1" dirty="0" smtClean="0">
                        <a:latin typeface="Cambria Math" panose="02040503050406030204" pitchFamily="18" charset="0"/>
                      </a:rPr>
                      <m:t>14</m:t>
                    </m:r>
                    <m:r>
                      <a:rPr lang="en-US" i="1" dirty="0" smtClean="0">
                        <a:latin typeface="Cambria Math" panose="02040503050406030204" pitchFamily="18" charset="0"/>
                      </a:rPr>
                      <m:t>.</m:t>
                    </m:r>
                    <m:r>
                      <a:rPr lang="en-US" i="1" dirty="0" smtClean="0">
                        <a:latin typeface="Cambria Math" panose="02040503050406030204" pitchFamily="18" charset="0"/>
                      </a:rPr>
                      <m:t>5</m:t>
                    </m:r>
                  </m:oMath>
                </a14:m>
                <a:r>
                  <a:rPr lang="en-US" dirty="0"/>
                  <a:t>. (Notice that </a:t>
                </a:r>
                <a14:m>
                  <m:oMath xmlns:m="http://schemas.openxmlformats.org/officeDocument/2006/math">
                    <m:r>
                      <a:rPr lang="en-US" i="1" dirty="0" smtClean="0">
                        <a:latin typeface="Cambria Math" panose="02040503050406030204" pitchFamily="18" charset="0"/>
                      </a:rPr>
                      <m:t>14</m:t>
                    </m:r>
                    <m:r>
                      <a:rPr lang="en-US" i="1" dirty="0" smtClean="0">
                        <a:latin typeface="Cambria Math" panose="02040503050406030204" pitchFamily="18" charset="0"/>
                      </a:rPr>
                      <m:t>.</m:t>
                    </m:r>
                    <m:r>
                      <a:rPr lang="en-US" i="1" dirty="0" smtClean="0">
                        <a:latin typeface="Cambria Math" panose="02040503050406030204" pitchFamily="18" charset="0"/>
                      </a:rPr>
                      <m:t>5</m:t>
                    </m:r>
                  </m:oMath>
                </a14:m>
                <a:r>
                  <a:rPr lang="en-US" dirty="0"/>
                  <a:t> is not a value in the data set.)</a:t>
                </a:r>
              </a:p>
              <a:p>
                <a:endParaRPr sz="2800" dirty="0">
                  <a:latin typeface="Cambria Math"/>
                </a:endParaRPr>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r="-296"/>
                </a:stretch>
              </a:blipFill>
            </p:spPr>
            <p:txBody>
              <a:bodyPr/>
              <a:lstStyle/>
              <a:p>
                <a:r>
                  <a:rPr lang="en-US">
                    <a:noFill/>
                  </a:rPr>
                  <a:t> </a:t>
                </a:r>
              </a:p>
            </p:txBody>
          </p:sp>
        </mc:Fallback>
      </mc:AlternateContent>
    </p:spTree>
    <p:extLst>
      <p:ext uri="{BB962C8B-B14F-4D97-AF65-F5344CB8AC3E}">
        <p14:creationId xmlns:p14="http://schemas.microsoft.com/office/powerpoint/2010/main" val="5112201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Mode</a:t>
            </a:r>
          </a:p>
        </p:txBody>
      </p:sp>
      <p:sp>
        <p:nvSpPr>
          <p:cNvPr id="3" name="Text Placeholder 2"/>
          <p:cNvSpPr>
            <a:spLocks noGrp="1"/>
          </p:cNvSpPr>
          <p:nvPr>
            <p:ph type="body" sz="quarter" idx="10"/>
          </p:nvPr>
        </p:nvSpPr>
        <p:spPr>
          <a:xfrm>
            <a:off x="457200" y="1105487"/>
            <a:ext cx="8229600" cy="4685713"/>
          </a:xfrm>
        </p:spPr>
        <p:txBody>
          <a:bodyPr>
            <a:normAutofit/>
          </a:bodyPr>
          <a:lstStyle/>
          <a:p>
            <a:r>
              <a:rPr sz="2800" dirty="0"/>
              <a:t>The </a:t>
            </a:r>
            <a:r>
              <a:rPr sz="2800" b="1" dirty="0"/>
              <a:t>mode</a:t>
            </a:r>
            <a:r>
              <a:rPr sz="2800" dirty="0"/>
              <a:t> of a data set is the data value that occurs most frequently. If all data values occur the same number of times, then there is no mode.</a:t>
            </a:r>
          </a:p>
          <a:p>
            <a:r>
              <a:rPr sz="2800" dirty="0"/>
              <a:t>A data set is </a:t>
            </a:r>
            <a:r>
              <a:rPr sz="2800" b="1" dirty="0"/>
              <a:t>unimodal</a:t>
            </a:r>
            <a:r>
              <a:rPr sz="2800" dirty="0"/>
              <a:t> if there is only one data value that occurs most frequently.</a:t>
            </a:r>
          </a:p>
          <a:p>
            <a:r>
              <a:rPr sz="2800" dirty="0"/>
              <a:t>A data set is </a:t>
            </a:r>
            <a:r>
              <a:rPr sz="2800" b="1" dirty="0"/>
              <a:t>bimodal</a:t>
            </a:r>
            <a:r>
              <a:rPr sz="2800" dirty="0"/>
              <a:t> if there are two data values that occur the same number of times and also occur more frequently than all other values.</a:t>
            </a:r>
          </a:p>
          <a:p>
            <a:r>
              <a:rPr sz="2800" dirty="0"/>
              <a:t>If there are more than two data values that qualify to be the mode, then we say the data set is </a:t>
            </a:r>
            <a:r>
              <a:rPr sz="2800" b="1" dirty="0"/>
              <a:t>multimodal</a:t>
            </a:r>
            <a:r>
              <a:rPr sz="2800" dirty="0"/>
              <a:t>.</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64C2C2B-3CC3-41B2-97E6-060DC62A707F}"/>
</file>

<file path=customXml/itemProps2.xml><?xml version="1.0" encoding="utf-8"?>
<ds:datastoreItem xmlns:ds="http://schemas.openxmlformats.org/officeDocument/2006/customXml" ds:itemID="{1DAE2274-348F-41C8-B1C5-958A37BC578F}"/>
</file>

<file path=customXml/itemProps3.xml><?xml version="1.0" encoding="utf-8"?>
<ds:datastoreItem xmlns:ds="http://schemas.openxmlformats.org/officeDocument/2006/customXml" ds:itemID="{172DB3CF-B6B6-4322-A72D-64211E85D5D2}"/>
</file>

<file path=docProps/app.xml><?xml version="1.0" encoding="utf-8"?>
<Properties xmlns="http://schemas.openxmlformats.org/officeDocument/2006/extended-properties" xmlns:vt="http://schemas.openxmlformats.org/officeDocument/2006/docPropsVTypes">
  <TotalTime>672</TotalTime>
  <Words>1823</Words>
  <Application>Microsoft Office PowerPoint</Application>
  <PresentationFormat>On-screen Show (4:3)</PresentationFormat>
  <Paragraphs>129</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Courier New</vt:lpstr>
      <vt:lpstr>Arial</vt:lpstr>
      <vt:lpstr>Calibri</vt:lpstr>
      <vt:lpstr>Cambria Math</vt:lpstr>
      <vt:lpstr>Office Theme</vt:lpstr>
      <vt:lpstr>Section 2.3</vt:lpstr>
      <vt:lpstr>Definition: Mean</vt:lpstr>
      <vt:lpstr>Example 1: Finding the Mean</vt:lpstr>
      <vt:lpstr>Example 2: Finding the Mean</vt:lpstr>
      <vt:lpstr>Procedure: Determining the Median</vt:lpstr>
      <vt:lpstr>Example 3: Finding the Median</vt:lpstr>
      <vt:lpstr>Example 4: Finding the Median</vt:lpstr>
      <vt:lpstr>Example 4: Finding the Median (cont.)</vt:lpstr>
      <vt:lpstr>Definition: Mode</vt:lpstr>
      <vt:lpstr>Example 5: Finding the Mode</vt:lpstr>
      <vt:lpstr>Example 6: Finding the Mode</vt:lpstr>
      <vt:lpstr>Example 7: Finding the Mode</vt:lpstr>
      <vt:lpstr>Example 8: Application: Finding Measures of Central Tendency from a Frequency Distribution</vt:lpstr>
      <vt:lpstr>Example 8: Application: Finding Measures of Central Tendency from a Frequency Distribution (cont.)</vt:lpstr>
      <vt:lpstr>Example 8: Application: Finding Measures of Central Tendency from a Frequency Distribution (cont.)</vt:lpstr>
      <vt:lpstr>Example 8: Application: Finding Measures of Central Tendency from a Frequency Distribution (cont.)</vt:lpstr>
      <vt:lpstr>Example 8: Application: Finding Measures of Central Tendency from a Frequency Distribution (cont.)</vt:lpstr>
      <vt:lpstr>Procedure: Finding the Weighted Mean</vt:lpstr>
      <vt:lpstr>Example 9: Application: Finding the Weighted Mean</vt:lpstr>
      <vt:lpstr>Example 9: Application: Finding the Weighted Mean (cont.)</vt:lpstr>
      <vt:lpstr>Example 9: Application: Finding the Weighted Mean (cont.)</vt:lpstr>
      <vt:lpstr>Example 9: Application: Finding the Weighted Mean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Jolie Even</cp:lastModifiedBy>
  <cp:revision>133</cp:revision>
  <dcterms:created xsi:type="dcterms:W3CDTF">2013-04-26T14:43:13Z</dcterms:created>
  <dcterms:modified xsi:type="dcterms:W3CDTF">2024-09-23T19:16:16Z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