
<file path=[Content_Types].xml><?xml version="1.0" encoding="utf-8"?>
<Types xmlns="http://schemas.openxmlformats.org/package/2006/content-types">
  <Default Extension="bin" ContentType="application/vnd.openxmlformats-officedocument.oleObject"/>
  <Default Extension="fntdata" ContentType="application/x-fontdata"/>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commentAuthors.xml" ContentType="application/vnd.openxmlformats-officedocument.presentationml.commentAuthor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authors.xml" ContentType="application/vnd.ms-powerpoint.authors+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51" r:id="rId2"/>
  </p:sldMasterIdLst>
  <p:notesMasterIdLst>
    <p:notesMasterId r:id="rId36"/>
  </p:notesMasterIdLst>
  <p:handoutMasterIdLst>
    <p:handoutMasterId r:id="rId37"/>
  </p:handoutMasterIdLst>
  <p:sldIdLst>
    <p:sldId id="256" r:id="rId3"/>
    <p:sldId id="265" r:id="rId4"/>
    <p:sldId id="268" r:id="rId5"/>
    <p:sldId id="269" r:id="rId6"/>
    <p:sldId id="270" r:id="rId7"/>
    <p:sldId id="271" r:id="rId8"/>
    <p:sldId id="272" r:id="rId9"/>
    <p:sldId id="312" r:id="rId10"/>
    <p:sldId id="274" r:id="rId11"/>
    <p:sldId id="281" r:id="rId12"/>
    <p:sldId id="282" r:id="rId13"/>
    <p:sldId id="313" r:id="rId14"/>
    <p:sldId id="297" r:id="rId15"/>
    <p:sldId id="298" r:id="rId16"/>
    <p:sldId id="299" r:id="rId17"/>
    <p:sldId id="300" r:id="rId18"/>
    <p:sldId id="301" r:id="rId19"/>
    <p:sldId id="302" r:id="rId20"/>
    <p:sldId id="303" r:id="rId21"/>
    <p:sldId id="304" r:id="rId22"/>
    <p:sldId id="305" r:id="rId23"/>
    <p:sldId id="306" r:id="rId24"/>
    <p:sldId id="307" r:id="rId25"/>
    <p:sldId id="314" r:id="rId26"/>
    <p:sldId id="276" r:id="rId27"/>
    <p:sldId id="277" r:id="rId28"/>
    <p:sldId id="279" r:id="rId29"/>
    <p:sldId id="280" r:id="rId30"/>
    <p:sldId id="290" r:id="rId31"/>
    <p:sldId id="291" r:id="rId32"/>
    <p:sldId id="292" r:id="rId33"/>
    <p:sldId id="293" r:id="rId34"/>
    <p:sldId id="315" r:id="rId35"/>
  </p:sldIdLst>
  <p:sldSz cx="9144000" cy="6858000" type="screen4x3"/>
  <p:notesSz cx="6858000" cy="9144000"/>
  <p:embeddedFontLst>
    <p:embeddedFont>
      <p:font typeface="Cambria Math" panose="02040503050406030204" pitchFamily="18" charset="0"/>
      <p:regular r:id="rId3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440" userDrawn="1">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C89A0EA-17C2-1859-4D11-F6635B89012A}" name="Allison Conger" initials="AC" userId="S::aconger@hawkeslearning.com::ade6c5c3-e633-4050-96d1-34f11caf605e"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Nick  Belloit" initials="" lastIdx="2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366092"/>
    <a:srgbClr val="0000FF"/>
    <a:srgbClr val="1F497D"/>
    <a:srgbClr val="00007E"/>
    <a:srgbClr val="1F497C"/>
    <a:srgbClr val="2D7D9F"/>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651" autoAdjust="0"/>
    <p:restoredTop sz="94660"/>
  </p:normalViewPr>
  <p:slideViewPr>
    <p:cSldViewPr>
      <p:cViewPr varScale="1">
        <p:scale>
          <a:sx n="111" d="100"/>
          <a:sy n="111" d="100"/>
        </p:scale>
        <p:origin x="1842" y="96"/>
      </p:cViewPr>
      <p:guideLst>
        <p:guide orient="horz" pos="1440"/>
        <p:guide pos="2880"/>
      </p:guideLst>
    </p:cSldViewPr>
  </p:slideViewPr>
  <p:notesTextViewPr>
    <p:cViewPr>
      <p:scale>
        <a:sx n="1" d="1"/>
        <a:sy n="1" d="1"/>
      </p:scale>
      <p:origin x="0" y="0"/>
    </p:cViewPr>
  </p:notesTextViewPr>
  <p:sorterViewPr>
    <p:cViewPr>
      <p:scale>
        <a:sx n="66" d="100"/>
        <a:sy n="66" d="100"/>
      </p:scale>
      <p:origin x="0" y="0"/>
    </p:cViewPr>
  </p:sorterViewPr>
  <p:notesViewPr>
    <p:cSldViewPr>
      <p:cViewPr varScale="1">
        <p:scale>
          <a:sx n="56" d="100"/>
          <a:sy n="56" d="100"/>
        </p:scale>
        <p:origin x="-1776" y="-10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commentAuthors" Target="commentAuthors.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heme" Target="theme/theme1.xml"/><Relationship Id="rId47" Type="http://schemas.openxmlformats.org/officeDocument/2006/relationships/customXml" Target="../customXml/item3.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handoutMaster" Target="handoutMasters/handoutMaster1.xml"/><Relationship Id="rId40" Type="http://schemas.openxmlformats.org/officeDocument/2006/relationships/presProps" Target="presProps.xml"/><Relationship Id="rId45" Type="http://schemas.openxmlformats.org/officeDocument/2006/relationships/customXml" Target="../customXml/item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microsoft.com/office/2018/10/relationships/authors" Target="author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ableStyles" Target="tableStyle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font" Target="fonts/font1.fntdata"/><Relationship Id="rId46" Type="http://schemas.openxmlformats.org/officeDocument/2006/relationships/customXml" Target="../customXml/item2.xml"/><Relationship Id="rId20" Type="http://schemas.openxmlformats.org/officeDocument/2006/relationships/slide" Target="slides/slide18.xml"/><Relationship Id="rId41"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E235DB0-18E5-42EE-8A41-3EE53E7DF1D8}" type="datetimeFigureOut">
              <a:rPr lang="en-US" smtClean="0"/>
              <a:pPr/>
              <a:t>9/3/2024</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74792EB-0FA9-4C62-9AEF-94474B71BCAD}" type="slidenum">
              <a:rPr lang="en-US" smtClean="0"/>
              <a:pPr/>
              <a:t>‹#›</a:t>
            </a:fld>
            <a:endParaRPr lang="en-US" dirty="0"/>
          </a:p>
        </p:txBody>
      </p:sp>
    </p:spTree>
    <p:extLst>
      <p:ext uri="{BB962C8B-B14F-4D97-AF65-F5344CB8AC3E}">
        <p14:creationId xmlns:p14="http://schemas.microsoft.com/office/powerpoint/2010/main" val="304480964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E530742-CFE2-4455-9F3E-678F19BF2209}" type="datetimeFigureOut">
              <a:rPr lang="en-US" smtClean="0"/>
              <a:pPr/>
              <a:t>9/3/2024</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70F3580-EC71-4560-9B09-89E5C3C5B21D}" type="slidenum">
              <a:rPr lang="en-US" smtClean="0"/>
              <a:pPr/>
              <a:t>‹#›</a:t>
            </a:fld>
            <a:endParaRPr lang="en-US" dirty="0"/>
          </a:p>
        </p:txBody>
      </p:sp>
    </p:spTree>
    <p:extLst>
      <p:ext uri="{BB962C8B-B14F-4D97-AF65-F5344CB8AC3E}">
        <p14:creationId xmlns:p14="http://schemas.microsoft.com/office/powerpoint/2010/main" val="16971600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8" name="TextBox 5"/>
          <p:cNvSpPr txBox="1">
            <a:spLocks noChangeArrowheads="1"/>
          </p:cNvSpPr>
          <p:nvPr userDrawn="1"/>
        </p:nvSpPr>
        <p:spPr bwMode="auto">
          <a:xfrm>
            <a:off x="906483" y="6008914"/>
            <a:ext cx="2819400" cy="276999"/>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baseline="30000" dirty="0">
              <a:solidFill>
                <a:srgbClr val="004786"/>
              </a:solidFill>
            </a:endParaRPr>
          </a:p>
        </p:txBody>
      </p:sp>
      <p:sp>
        <p:nvSpPr>
          <p:cNvPr id="10" name="TextBox 5"/>
          <p:cNvSpPr txBox="1">
            <a:spLocks noChangeArrowheads="1"/>
          </p:cNvSpPr>
          <p:nvPr userDrawn="1"/>
        </p:nvSpPr>
        <p:spPr bwMode="auto">
          <a:xfrm>
            <a:off x="6164283" y="5856514"/>
            <a:ext cx="2819400" cy="646331"/>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baseline="30000" dirty="0">
              <a:solidFill>
                <a:srgbClr val="004786"/>
              </a:solidFill>
            </a:endParaRPr>
          </a:p>
          <a:p>
            <a:pPr eaLnBrk="1" hangingPunct="1"/>
            <a:r>
              <a:rPr lang="en-US" baseline="-25000" dirty="0">
                <a:solidFill>
                  <a:srgbClr val="2D7D9F"/>
                </a:solidFill>
              </a:rPr>
              <a:t>Copyright © by Hawkes Learning</a:t>
            </a:r>
          </a:p>
          <a:p>
            <a:pPr eaLnBrk="1" hangingPunct="1"/>
            <a:r>
              <a:rPr lang="en-US" baseline="-25000" dirty="0">
                <a:solidFill>
                  <a:srgbClr val="2D7D9F"/>
                </a:solidFill>
              </a:rPr>
              <a:t>All rights reserved.</a:t>
            </a:r>
          </a:p>
        </p:txBody>
      </p:sp>
      <p:sp>
        <p:nvSpPr>
          <p:cNvPr id="12" name="Title 1"/>
          <p:cNvSpPr>
            <a:spLocks noGrp="1"/>
          </p:cNvSpPr>
          <p:nvPr userDrawn="1">
            <p:ph type="ctrTitle" idx="4294967295"/>
          </p:nvPr>
        </p:nvSpPr>
        <p:spPr>
          <a:xfrm>
            <a:off x="685800" y="2130552"/>
            <a:ext cx="7772400" cy="1470025"/>
          </a:xfrm>
          <a:prstGeom prst="rect">
            <a:avLst/>
          </a:prstGeom>
        </p:spPr>
        <p:txBody>
          <a:bodyPr anchor="ctr" anchorCtr="0"/>
          <a:lstStyle/>
          <a:p>
            <a:pPr eaLnBrk="1" hangingPunct="1"/>
            <a:endParaRPr lang="en-US" b="1" dirty="0">
              <a:solidFill>
                <a:srgbClr val="1F497D"/>
              </a:solidFill>
              <a:latin typeface="Arial" charset="0"/>
              <a:cs typeface="Arial" charset="0"/>
            </a:endParaRPr>
          </a:p>
        </p:txBody>
      </p:sp>
      <p:sp>
        <p:nvSpPr>
          <p:cNvPr id="13" name="Subtitle 2"/>
          <p:cNvSpPr>
            <a:spLocks noGrp="1"/>
          </p:cNvSpPr>
          <p:nvPr userDrawn="1">
            <p:ph type="subTitle" idx="4294967295"/>
          </p:nvPr>
        </p:nvSpPr>
        <p:spPr>
          <a:xfrm>
            <a:off x="1371600" y="3502152"/>
            <a:ext cx="6400800" cy="1752600"/>
          </a:xfrm>
          <a:prstGeom prst="rect">
            <a:avLst/>
          </a:prstGeom>
        </p:spPr>
        <p:txBody>
          <a:bodyPr rtlCol="0" anchor="t" anchorCtr="1">
            <a:normAutofit/>
          </a:bodyPr>
          <a:lstStyle/>
          <a:p>
            <a:pPr>
              <a:buNone/>
              <a:defRPr/>
            </a:pPr>
            <a:endParaRPr lang="en-US" b="1" i="1" dirty="0">
              <a:solidFill>
                <a:srgbClr val="1F497D"/>
              </a:solidFill>
            </a:endParaRPr>
          </a:p>
        </p:txBody>
      </p:sp>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5800" y="6096038"/>
            <a:ext cx="1828649" cy="457162"/>
          </a:xfrm>
          <a:prstGeom prst="rect">
            <a:avLst/>
          </a:prstGeom>
        </p:spPr>
      </p:pic>
    </p:spTree>
    <p:extLst>
      <p:ext uri="{BB962C8B-B14F-4D97-AF65-F5344CB8AC3E}">
        <p14:creationId xmlns:p14="http://schemas.microsoft.com/office/powerpoint/2010/main" val="3103072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8" name="Title 1"/>
          <p:cNvSpPr>
            <a:spLocks noGrp="1"/>
          </p:cNvSpPr>
          <p:nvPr>
            <p:ph type="title"/>
          </p:nvPr>
        </p:nvSpPr>
        <p:spPr>
          <a:xfrm>
            <a:off x="457200" y="182880"/>
            <a:ext cx="8229600" cy="914400"/>
          </a:xfrm>
          <a:prstGeom prst="rect">
            <a:avLst/>
          </a:prstGeom>
        </p:spPr>
        <p:txBody>
          <a:bodyPr anchor="ctr" anchorCtr="1">
            <a:normAutofit/>
          </a:bodyPr>
          <a:lstStyle>
            <a:lvl1pPr>
              <a:lnSpc>
                <a:spcPts val="3000"/>
              </a:lnSpc>
              <a:defRPr sz="3200" baseline="0">
                <a:solidFill>
                  <a:srgbClr val="1F497D"/>
                </a:solidFill>
              </a:defRPr>
            </a:lvl1pPr>
          </a:lstStyle>
          <a:p>
            <a:r>
              <a:rPr lang="en-US" dirty="0"/>
              <a:t>Click to edit Master title style</a:t>
            </a:r>
          </a:p>
        </p:txBody>
      </p:sp>
      <p:sp>
        <p:nvSpPr>
          <p:cNvPr id="12" name="TextBox 5"/>
          <p:cNvSpPr txBox="1">
            <a:spLocks noChangeArrowheads="1"/>
          </p:cNvSpPr>
          <p:nvPr userDrawn="1"/>
        </p:nvSpPr>
        <p:spPr bwMode="auto">
          <a:xfrm>
            <a:off x="906483" y="6008914"/>
            <a:ext cx="2819400" cy="276999"/>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baseline="30000" dirty="0">
              <a:solidFill>
                <a:srgbClr val="004786"/>
              </a:solidFill>
            </a:endParaRPr>
          </a:p>
        </p:txBody>
      </p:sp>
      <p:sp>
        <p:nvSpPr>
          <p:cNvPr id="14" name="TextBox 5"/>
          <p:cNvSpPr txBox="1">
            <a:spLocks noChangeArrowheads="1"/>
          </p:cNvSpPr>
          <p:nvPr userDrawn="1"/>
        </p:nvSpPr>
        <p:spPr bwMode="auto">
          <a:xfrm>
            <a:off x="6164283" y="5856514"/>
            <a:ext cx="2819400" cy="646331"/>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baseline="30000" dirty="0">
              <a:solidFill>
                <a:srgbClr val="004786"/>
              </a:solidFill>
            </a:endParaRPr>
          </a:p>
          <a:p>
            <a:pPr eaLnBrk="1" hangingPunct="1"/>
            <a:r>
              <a:rPr lang="en-US" baseline="-25000" dirty="0">
                <a:solidFill>
                  <a:srgbClr val="2D7D9F"/>
                </a:solidFill>
              </a:rPr>
              <a:t>Copyright © by Hawkes Learning</a:t>
            </a:r>
          </a:p>
          <a:p>
            <a:pPr eaLnBrk="1" hangingPunct="1"/>
            <a:r>
              <a:rPr lang="en-US" baseline="-25000" dirty="0">
                <a:solidFill>
                  <a:srgbClr val="2D7D9F"/>
                </a:solidFill>
              </a:rPr>
              <a:t>All rights reserved.</a:t>
            </a:r>
          </a:p>
        </p:txBody>
      </p:sp>
      <p:cxnSp>
        <p:nvCxnSpPr>
          <p:cNvPr id="7" name="Straight Connector 6"/>
          <p:cNvCxnSpPr/>
          <p:nvPr userDrawn="1"/>
        </p:nvCxnSpPr>
        <p:spPr>
          <a:xfrm>
            <a:off x="457200" y="1005840"/>
            <a:ext cx="8229600" cy="0"/>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9" name="Content Placeholder 2"/>
          <p:cNvSpPr>
            <a:spLocks noGrp="1"/>
          </p:cNvSpPr>
          <p:nvPr>
            <p:ph idx="1"/>
          </p:nvPr>
        </p:nvSpPr>
        <p:spPr>
          <a:xfrm>
            <a:off x="457200" y="1280160"/>
            <a:ext cx="8229600" cy="4572000"/>
          </a:xfrm>
          <a:prstGeom prst="rect">
            <a:avLst/>
          </a:prstGeom>
        </p:spPr>
        <p:txBody>
          <a:bodyPr>
            <a:normAutofit/>
          </a:bodyPr>
          <a:lstStyle>
            <a:lvl1pPr marL="0" indent="0">
              <a:buFontTx/>
              <a:buNone/>
              <a:defRPr sz="2800" b="0" i="0" baseline="0">
                <a:solidFill>
                  <a:srgbClr val="366092"/>
                </a:solidFill>
              </a:defRPr>
            </a:lvl1pPr>
          </a:lstStyle>
          <a:p>
            <a:pPr lvl="0"/>
            <a:r>
              <a:rPr lang="en-US" dirty="0"/>
              <a:t>Click to edit Master text styles</a:t>
            </a:r>
          </a:p>
        </p:txBody>
      </p:sp>
      <p:cxnSp>
        <p:nvCxnSpPr>
          <p:cNvPr id="15" name="Straight Connector 14"/>
          <p:cNvCxnSpPr/>
          <p:nvPr userDrawn="1"/>
        </p:nvCxnSpPr>
        <p:spPr>
          <a:xfrm>
            <a:off x="152400" y="6019800"/>
            <a:ext cx="8778240" cy="0"/>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5800" y="6096038"/>
            <a:ext cx="1828649" cy="457162"/>
          </a:xfrm>
          <a:prstGeom prst="rect">
            <a:avLst/>
          </a:prstGeom>
        </p:spPr>
      </p:pic>
    </p:spTree>
    <p:extLst>
      <p:ext uri="{BB962C8B-B14F-4D97-AF65-F5344CB8AC3E}">
        <p14:creationId xmlns:p14="http://schemas.microsoft.com/office/powerpoint/2010/main" val="15416598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8" name="TextBox 5"/>
          <p:cNvSpPr txBox="1">
            <a:spLocks noChangeArrowheads="1"/>
          </p:cNvSpPr>
          <p:nvPr userDrawn="1"/>
        </p:nvSpPr>
        <p:spPr bwMode="auto">
          <a:xfrm>
            <a:off x="906483" y="6008914"/>
            <a:ext cx="2819400" cy="55399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baseline="30000" dirty="0">
              <a:solidFill>
                <a:srgbClr val="004786"/>
              </a:solidFill>
            </a:endParaRPr>
          </a:p>
          <a:p>
            <a:pPr eaLnBrk="1" hangingPunct="1"/>
            <a:endParaRPr lang="en-US" dirty="0"/>
          </a:p>
        </p:txBody>
      </p:sp>
      <p:sp>
        <p:nvSpPr>
          <p:cNvPr id="10" name="TextBox 5"/>
          <p:cNvSpPr txBox="1">
            <a:spLocks noChangeArrowheads="1"/>
          </p:cNvSpPr>
          <p:nvPr userDrawn="1"/>
        </p:nvSpPr>
        <p:spPr bwMode="auto">
          <a:xfrm>
            <a:off x="6164283" y="5856514"/>
            <a:ext cx="2819400" cy="64633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baseline="30000" dirty="0">
              <a:solidFill>
                <a:srgbClr val="004786"/>
              </a:solidFill>
            </a:endParaRPr>
          </a:p>
          <a:p>
            <a:pPr eaLnBrk="1" hangingPunct="1"/>
            <a:r>
              <a:rPr lang="en-US" baseline="-25000" dirty="0">
                <a:solidFill>
                  <a:srgbClr val="2D7D9F"/>
                </a:solidFill>
              </a:rPr>
              <a:t>Copyright © by Hawkes Learning</a:t>
            </a:r>
          </a:p>
          <a:p>
            <a:pPr eaLnBrk="1" hangingPunct="1"/>
            <a:r>
              <a:rPr lang="en-US" baseline="-25000" dirty="0">
                <a:solidFill>
                  <a:srgbClr val="2D7D9F"/>
                </a:solidFill>
              </a:rPr>
              <a:t>All rights reserved.</a:t>
            </a:r>
          </a:p>
        </p:txBody>
      </p:sp>
      <p:sp>
        <p:nvSpPr>
          <p:cNvPr id="12" name="Title 1"/>
          <p:cNvSpPr>
            <a:spLocks noGrp="1"/>
          </p:cNvSpPr>
          <p:nvPr userDrawn="1">
            <p:ph type="ctrTitle" idx="4294967295"/>
          </p:nvPr>
        </p:nvSpPr>
        <p:spPr>
          <a:xfrm>
            <a:off x="685800" y="2130552"/>
            <a:ext cx="7772400" cy="1470025"/>
          </a:xfrm>
          <a:prstGeom prst="rect">
            <a:avLst/>
          </a:prstGeom>
        </p:spPr>
        <p:txBody>
          <a:bodyPr anchor="ctr" anchorCtr="0"/>
          <a:lstStyle/>
          <a:p>
            <a:pPr eaLnBrk="1" hangingPunct="1"/>
            <a:endParaRPr lang="en-US" b="1" dirty="0">
              <a:solidFill>
                <a:srgbClr val="1F497D"/>
              </a:solidFill>
              <a:latin typeface="Arial" charset="0"/>
              <a:cs typeface="Arial" charset="0"/>
            </a:endParaRPr>
          </a:p>
        </p:txBody>
      </p:sp>
      <p:sp>
        <p:nvSpPr>
          <p:cNvPr id="13" name="Subtitle 2"/>
          <p:cNvSpPr>
            <a:spLocks noGrp="1"/>
          </p:cNvSpPr>
          <p:nvPr userDrawn="1">
            <p:ph type="subTitle" idx="4294967295"/>
          </p:nvPr>
        </p:nvSpPr>
        <p:spPr>
          <a:xfrm>
            <a:off x="1371600" y="3502152"/>
            <a:ext cx="6400800" cy="1752600"/>
          </a:xfrm>
          <a:prstGeom prst="rect">
            <a:avLst/>
          </a:prstGeom>
        </p:spPr>
        <p:txBody>
          <a:bodyPr rtlCol="0" anchor="t" anchorCtr="1">
            <a:normAutofit/>
          </a:bodyPr>
          <a:lstStyle/>
          <a:p>
            <a:pPr>
              <a:buNone/>
              <a:defRPr/>
            </a:pPr>
            <a:endParaRPr lang="en-US" b="1" i="1" dirty="0">
              <a:solidFill>
                <a:srgbClr val="1F497D"/>
              </a:solidFill>
            </a:endParaRPr>
          </a:p>
        </p:txBody>
      </p:sp>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5800" y="6096038"/>
            <a:ext cx="1828649" cy="457162"/>
          </a:xfrm>
          <a:prstGeom prst="rect">
            <a:avLst/>
          </a:prstGeom>
        </p:spPr>
      </p:pic>
    </p:spTree>
    <p:extLst>
      <p:ext uri="{BB962C8B-B14F-4D97-AF65-F5344CB8AC3E}">
        <p14:creationId xmlns:p14="http://schemas.microsoft.com/office/powerpoint/2010/main" val="3886890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8" name="Title 1"/>
          <p:cNvSpPr>
            <a:spLocks noGrp="1"/>
          </p:cNvSpPr>
          <p:nvPr>
            <p:ph type="title"/>
          </p:nvPr>
        </p:nvSpPr>
        <p:spPr>
          <a:xfrm>
            <a:off x="457200" y="182880"/>
            <a:ext cx="8229600" cy="914400"/>
          </a:xfrm>
          <a:prstGeom prst="rect">
            <a:avLst/>
          </a:prstGeom>
        </p:spPr>
        <p:txBody>
          <a:bodyPr anchor="ctr" anchorCtr="1">
            <a:normAutofit/>
          </a:bodyPr>
          <a:lstStyle>
            <a:lvl1pPr>
              <a:lnSpc>
                <a:spcPts val="3000"/>
              </a:lnSpc>
              <a:defRPr sz="3200" baseline="0">
                <a:solidFill>
                  <a:srgbClr val="1F497D"/>
                </a:solidFill>
              </a:defRPr>
            </a:lvl1pPr>
          </a:lstStyle>
          <a:p>
            <a:r>
              <a:rPr lang="en-US" dirty="0"/>
              <a:t>Click to edit Master title style</a:t>
            </a:r>
          </a:p>
        </p:txBody>
      </p:sp>
      <p:sp>
        <p:nvSpPr>
          <p:cNvPr id="12" name="TextBox 5"/>
          <p:cNvSpPr txBox="1">
            <a:spLocks noChangeArrowheads="1"/>
          </p:cNvSpPr>
          <p:nvPr userDrawn="1"/>
        </p:nvSpPr>
        <p:spPr bwMode="auto">
          <a:xfrm>
            <a:off x="906483" y="6008914"/>
            <a:ext cx="2819400" cy="55399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baseline="30000" dirty="0">
              <a:solidFill>
                <a:srgbClr val="004786"/>
              </a:solidFill>
            </a:endParaRPr>
          </a:p>
          <a:p>
            <a:pPr eaLnBrk="1" hangingPunct="1"/>
            <a:endParaRPr lang="en-US" dirty="0"/>
          </a:p>
        </p:txBody>
      </p:sp>
      <p:sp>
        <p:nvSpPr>
          <p:cNvPr id="14" name="TextBox 5"/>
          <p:cNvSpPr txBox="1">
            <a:spLocks noChangeArrowheads="1"/>
          </p:cNvSpPr>
          <p:nvPr userDrawn="1"/>
        </p:nvSpPr>
        <p:spPr bwMode="auto">
          <a:xfrm>
            <a:off x="6164283" y="5856514"/>
            <a:ext cx="2819400" cy="64633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baseline="30000" dirty="0">
              <a:solidFill>
                <a:srgbClr val="004786"/>
              </a:solidFill>
            </a:endParaRPr>
          </a:p>
          <a:p>
            <a:pPr eaLnBrk="1" hangingPunct="1"/>
            <a:r>
              <a:rPr lang="en-US" baseline="-25000" dirty="0">
                <a:solidFill>
                  <a:srgbClr val="2D7D9F"/>
                </a:solidFill>
              </a:rPr>
              <a:t>Copyright © by Hawkes Learning</a:t>
            </a:r>
          </a:p>
          <a:p>
            <a:pPr eaLnBrk="1" hangingPunct="1"/>
            <a:r>
              <a:rPr lang="en-US" baseline="-25000" dirty="0">
                <a:solidFill>
                  <a:srgbClr val="2D7D9F"/>
                </a:solidFill>
              </a:rPr>
              <a:t>All rights reserved.</a:t>
            </a:r>
          </a:p>
        </p:txBody>
      </p:sp>
      <p:cxnSp>
        <p:nvCxnSpPr>
          <p:cNvPr id="7" name="Straight Connector 6"/>
          <p:cNvCxnSpPr/>
          <p:nvPr userDrawn="1"/>
        </p:nvCxnSpPr>
        <p:spPr>
          <a:xfrm>
            <a:off x="457200" y="1005840"/>
            <a:ext cx="8229600" cy="0"/>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9" name="Content Placeholder 2"/>
          <p:cNvSpPr>
            <a:spLocks noGrp="1"/>
          </p:cNvSpPr>
          <p:nvPr>
            <p:ph idx="1"/>
          </p:nvPr>
        </p:nvSpPr>
        <p:spPr>
          <a:xfrm>
            <a:off x="457200" y="1280160"/>
            <a:ext cx="8229600" cy="4572000"/>
          </a:xfrm>
          <a:prstGeom prst="rect">
            <a:avLst/>
          </a:prstGeom>
        </p:spPr>
        <p:txBody>
          <a:bodyPr>
            <a:normAutofit/>
          </a:bodyPr>
          <a:lstStyle>
            <a:lvl1pPr marL="0" indent="0">
              <a:buFontTx/>
              <a:buNone/>
              <a:defRPr sz="2800" b="0" i="0" baseline="0">
                <a:solidFill>
                  <a:srgbClr val="366092"/>
                </a:solidFill>
              </a:defRPr>
            </a:lvl1pPr>
          </a:lstStyle>
          <a:p>
            <a:pPr lvl="0"/>
            <a:r>
              <a:rPr lang="en-US" dirty="0"/>
              <a:t>Click to edit Master text styles</a:t>
            </a:r>
          </a:p>
        </p:txBody>
      </p:sp>
      <p:cxnSp>
        <p:nvCxnSpPr>
          <p:cNvPr id="15" name="Straight Connector 14"/>
          <p:cNvCxnSpPr/>
          <p:nvPr userDrawn="1"/>
        </p:nvCxnSpPr>
        <p:spPr>
          <a:xfrm>
            <a:off x="152400" y="6019800"/>
            <a:ext cx="8778240" cy="0"/>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5800" y="6096038"/>
            <a:ext cx="1828649" cy="457162"/>
          </a:xfrm>
          <a:prstGeom prst="rect">
            <a:avLst/>
          </a:prstGeom>
        </p:spPr>
      </p:pic>
    </p:spTree>
    <p:extLst>
      <p:ext uri="{BB962C8B-B14F-4D97-AF65-F5344CB8AC3E}">
        <p14:creationId xmlns:p14="http://schemas.microsoft.com/office/powerpoint/2010/main" val="251208065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41666748"/>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41647387"/>
      </p:ext>
    </p:extLst>
  </p:cSld>
  <p:clrMap bg1="lt1" tx1="dk1" bg2="lt2" tx2="dk2" accent1="accent1" accent2="accent2" accent3="accent3" accent4="accent4" accent5="accent5" accent6="accent6" hlink="hlink" folHlink="folHlink"/>
  <p:sldLayoutIdLst>
    <p:sldLayoutId id="2147483652" r:id="rId1"/>
    <p:sldLayoutId id="2147483653"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oleObject" Target="../embeddings/oleObject9.bin"/><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4.wmf"/><Relationship Id="rId2" Type="http://schemas.openxmlformats.org/officeDocument/2006/relationships/oleObject" Target="../embeddings/oleObject10.bin"/><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18.xml.rels><?xml version="1.0" encoding="UTF-8" standalone="yes"?>
<Relationships xmlns="http://schemas.openxmlformats.org/package/2006/relationships"><Relationship Id="rId3" Type="http://schemas.openxmlformats.org/officeDocument/2006/relationships/image" Target="../media/image26.wmf"/><Relationship Id="rId2" Type="http://schemas.openxmlformats.org/officeDocument/2006/relationships/oleObject" Target="../embeddings/oleObject11.bin"/><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19.xml.rels><?xml version="1.0" encoding="UTF-8" standalone="yes"?>
<Relationships xmlns="http://schemas.openxmlformats.org/package/2006/relationships"><Relationship Id="rId3" Type="http://schemas.openxmlformats.org/officeDocument/2006/relationships/image" Target="../media/image28.wmf"/><Relationship Id="rId2" Type="http://schemas.openxmlformats.org/officeDocument/2006/relationships/oleObject" Target="../embeddings/oleObject12.bin"/><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32.wmf"/><Relationship Id="rId2" Type="http://schemas.openxmlformats.org/officeDocument/2006/relationships/oleObject" Target="../embeddings/oleObject13.bin"/><Relationship Id="rId1" Type="http://schemas.openxmlformats.org/officeDocument/2006/relationships/slideLayout" Target="../slideLayouts/slideLayout4.xml"/><Relationship Id="rId6" Type="http://schemas.openxmlformats.org/officeDocument/2006/relationships/image" Target="../media/image34.png"/><Relationship Id="rId5" Type="http://schemas.openxmlformats.org/officeDocument/2006/relationships/image" Target="../media/image33.wmf"/><Relationship Id="rId4" Type="http://schemas.openxmlformats.org/officeDocument/2006/relationships/oleObject" Target="../embeddings/oleObject14.bin"/></Relationships>
</file>

<file path=ppt/slides/_rels/slide26.xml.rels><?xml version="1.0" encoding="UTF-8" standalone="yes"?>
<Relationships xmlns="http://schemas.openxmlformats.org/package/2006/relationships"><Relationship Id="rId3" Type="http://schemas.openxmlformats.org/officeDocument/2006/relationships/image" Target="../media/image35.wmf"/><Relationship Id="rId7" Type="http://schemas.openxmlformats.org/officeDocument/2006/relationships/image" Target="../media/image37.wmf"/><Relationship Id="rId2" Type="http://schemas.openxmlformats.org/officeDocument/2006/relationships/oleObject" Target="../embeddings/oleObject15.bin"/><Relationship Id="rId1" Type="http://schemas.openxmlformats.org/officeDocument/2006/relationships/slideLayout" Target="../slideLayouts/slideLayout4.xml"/><Relationship Id="rId6" Type="http://schemas.openxmlformats.org/officeDocument/2006/relationships/oleObject" Target="../embeddings/oleObject17.bin"/><Relationship Id="rId5" Type="http://schemas.openxmlformats.org/officeDocument/2006/relationships/image" Target="../media/image36.wmf"/><Relationship Id="rId4" Type="http://schemas.openxmlformats.org/officeDocument/2006/relationships/oleObject" Target="../embeddings/oleObject16.bin"/></Relationships>
</file>

<file path=ppt/slides/_rels/slide27.xml.rels><?xml version="1.0" encoding="UTF-8" standalone="yes"?>
<Relationships xmlns="http://schemas.openxmlformats.org/package/2006/relationships"><Relationship Id="rId8" Type="http://schemas.openxmlformats.org/officeDocument/2006/relationships/oleObject" Target="../embeddings/oleObject21.bin"/><Relationship Id="rId13" Type="http://schemas.openxmlformats.org/officeDocument/2006/relationships/oleObject" Target="../embeddings/oleObject23.bin"/><Relationship Id="rId3" Type="http://schemas.openxmlformats.org/officeDocument/2006/relationships/image" Target="../media/image38.wmf"/><Relationship Id="rId7" Type="http://schemas.openxmlformats.org/officeDocument/2006/relationships/image" Target="../media/image40.wmf"/><Relationship Id="rId12" Type="http://schemas.openxmlformats.org/officeDocument/2006/relationships/image" Target="../media/image43.png"/><Relationship Id="rId2" Type="http://schemas.openxmlformats.org/officeDocument/2006/relationships/oleObject" Target="../embeddings/oleObject18.bin"/><Relationship Id="rId1" Type="http://schemas.openxmlformats.org/officeDocument/2006/relationships/slideLayout" Target="../slideLayouts/slideLayout4.xml"/><Relationship Id="rId6" Type="http://schemas.openxmlformats.org/officeDocument/2006/relationships/oleObject" Target="../embeddings/oleObject20.bin"/><Relationship Id="rId11" Type="http://schemas.openxmlformats.org/officeDocument/2006/relationships/image" Target="../media/image42.wmf"/><Relationship Id="rId5" Type="http://schemas.openxmlformats.org/officeDocument/2006/relationships/image" Target="../media/image39.wmf"/><Relationship Id="rId10" Type="http://schemas.openxmlformats.org/officeDocument/2006/relationships/oleObject" Target="../embeddings/oleObject22.bin"/><Relationship Id="rId4" Type="http://schemas.openxmlformats.org/officeDocument/2006/relationships/oleObject" Target="../embeddings/oleObject19.bin"/><Relationship Id="rId9" Type="http://schemas.openxmlformats.org/officeDocument/2006/relationships/image" Target="../media/image41.wmf"/><Relationship Id="rId14" Type="http://schemas.openxmlformats.org/officeDocument/2006/relationships/image" Target="../media/image33.wmf"/></Relationships>
</file>

<file path=ppt/slides/_rels/slide28.xml.rels><?xml version="1.0" encoding="UTF-8" standalone="yes"?>
<Relationships xmlns="http://schemas.openxmlformats.org/package/2006/relationships"><Relationship Id="rId8" Type="http://schemas.openxmlformats.org/officeDocument/2006/relationships/oleObject" Target="../embeddings/oleObject27.bin"/><Relationship Id="rId3" Type="http://schemas.openxmlformats.org/officeDocument/2006/relationships/image" Target="../media/image44.wmf"/><Relationship Id="rId7" Type="http://schemas.openxmlformats.org/officeDocument/2006/relationships/image" Target="../media/image46.wmf"/><Relationship Id="rId2" Type="http://schemas.openxmlformats.org/officeDocument/2006/relationships/oleObject" Target="../embeddings/oleObject24.bin"/><Relationship Id="rId1" Type="http://schemas.openxmlformats.org/officeDocument/2006/relationships/slideLayout" Target="../slideLayouts/slideLayout4.xml"/><Relationship Id="rId6" Type="http://schemas.openxmlformats.org/officeDocument/2006/relationships/oleObject" Target="../embeddings/oleObject26.bin"/><Relationship Id="rId5" Type="http://schemas.openxmlformats.org/officeDocument/2006/relationships/image" Target="../media/image45.wmf"/><Relationship Id="rId4" Type="http://schemas.openxmlformats.org/officeDocument/2006/relationships/oleObject" Target="../embeddings/oleObject25.bin"/><Relationship Id="rId9" Type="http://schemas.openxmlformats.org/officeDocument/2006/relationships/image" Target="../media/image47.wmf"/></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oleObject" Target="../embeddings/oleObject1.bin"/><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wmf"/><Relationship Id="rId4" Type="http://schemas.openxmlformats.org/officeDocument/2006/relationships/oleObject" Target="../embeddings/oleObject2.bin"/></Relationships>
</file>

<file path=ppt/slides/_rels/slide30.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oleObject" Target="../embeddings/oleObject3.bin"/><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wmf"/><Relationship Id="rId4" Type="http://schemas.openxmlformats.org/officeDocument/2006/relationships/oleObject" Target="../embeddings/oleObject4.bin"/></Relationships>
</file>

<file path=ppt/slides/_rels/slide5.x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oleObject" Target="../embeddings/oleObject5.bin"/><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wmf"/><Relationship Id="rId4" Type="http://schemas.openxmlformats.org/officeDocument/2006/relationships/oleObject" Target="../embeddings/oleObject6.bin"/></Relationships>
</file>

<file path=ppt/slides/_rels/slide6.x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oleObject" Target="../embeddings/oleObject7.bin"/><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wmf"/><Relationship Id="rId4" Type="http://schemas.openxmlformats.org/officeDocument/2006/relationships/oleObject" Target="../embeddings/oleObject8.bin"/></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6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685800" y="2130552"/>
            <a:ext cx="7772400" cy="1470025"/>
          </a:xfrm>
          <a:prstGeom prst="rect">
            <a:avLst/>
          </a:prstGeom>
        </p:spPr>
        <p:txBody>
          <a:bodyPr anchor="ctr" anchorCtr="0"/>
          <a:lstStyle/>
          <a:p>
            <a:pPr eaLnBrk="1" hangingPunct="1"/>
            <a:r>
              <a:rPr lang="en-US" b="1" dirty="0">
                <a:solidFill>
                  <a:srgbClr val="1F497D"/>
                </a:solidFill>
                <a:latin typeface="Arial" charset="0"/>
                <a:cs typeface="Arial" charset="0"/>
              </a:rPr>
              <a:t>Section 2.2</a:t>
            </a:r>
          </a:p>
        </p:txBody>
      </p:sp>
      <p:sp>
        <p:nvSpPr>
          <p:cNvPr id="3" name="Subtitle 2"/>
          <p:cNvSpPr>
            <a:spLocks noGrp="1"/>
          </p:cNvSpPr>
          <p:nvPr>
            <p:ph type="subTitle" idx="4294967295"/>
          </p:nvPr>
        </p:nvSpPr>
        <p:spPr>
          <a:xfrm>
            <a:off x="1371600" y="3502152"/>
            <a:ext cx="6400800" cy="1752600"/>
          </a:xfrm>
          <a:prstGeom prst="rect">
            <a:avLst/>
          </a:prstGeom>
        </p:spPr>
        <p:txBody>
          <a:bodyPr rtlCol="0" anchor="t" anchorCtr="1">
            <a:normAutofit/>
          </a:bodyPr>
          <a:lstStyle/>
          <a:p>
            <a:pPr algn="ctr">
              <a:buNone/>
              <a:defRPr/>
            </a:pPr>
            <a:r>
              <a:rPr lang="en-US" b="1" i="1" dirty="0">
                <a:solidFill>
                  <a:srgbClr val="1F497D"/>
                </a:solidFill>
              </a:rPr>
              <a:t>Angles and Triangles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p:cNvSpPr>
          <p:nvPr>
            <p:ph type="title"/>
          </p:nvPr>
        </p:nvSpPr>
        <p:spPr>
          <a:prstGeom prst="rect">
            <a:avLst/>
          </a:prstGeom>
        </p:spPr>
        <p:txBody>
          <a:bodyPr/>
          <a:lstStyle/>
          <a:p>
            <a:r>
              <a:rPr lang="en-US" sz="3200" dirty="0">
                <a:solidFill>
                  <a:schemeClr val="accent1"/>
                </a:solidFill>
              </a:rPr>
              <a:t>Example 2: </a:t>
            </a:r>
            <a:r>
              <a:rPr lang="en-US" dirty="0"/>
              <a:t>Analyzing Angles</a:t>
            </a:r>
            <a:endParaRPr lang="en-US" sz="3200" dirty="0">
              <a:solidFill>
                <a:schemeClr val="accent1"/>
              </a:solidFill>
            </a:endParaRPr>
          </a:p>
        </p:txBody>
      </p:sp>
      <mc:AlternateContent xmlns:mc="http://schemas.openxmlformats.org/markup-compatibility/2006" xmlns:a14="http://schemas.microsoft.com/office/drawing/2010/main">
        <mc:Choice Requires="a14">
          <p:sp>
            <p:nvSpPr>
              <p:cNvPr id="27651" name="Rectangle 3"/>
              <p:cNvSpPr>
                <a:spLocks noGrp="1"/>
              </p:cNvSpPr>
              <p:nvPr>
                <p:ph idx="1"/>
              </p:nvPr>
            </p:nvSpPr>
            <p:spPr>
              <a:xfrm>
                <a:off x="457200" y="1280160"/>
                <a:ext cx="8229600" cy="4659737"/>
              </a:xfrm>
              <a:prstGeom prst="rect">
                <a:avLst/>
              </a:prstGeom>
            </p:spPr>
            <p:txBody>
              <a:bodyPr>
                <a:spAutoFit/>
              </a:bodyPr>
              <a:lstStyle/>
              <a:p>
                <a:pPr>
                  <a:buFont typeface="Courier New" pitchFamily="49" charset="0"/>
                  <a:buNone/>
                </a:pPr>
                <a:r>
                  <a:rPr lang="en-US" i="0" dirty="0">
                    <a:solidFill>
                      <a:schemeClr val="tx1"/>
                    </a:solidFill>
                  </a:rPr>
                  <a:t>In the given figure, three lines intersect at the point </a:t>
                </a:r>
                <a:r>
                  <a:rPr lang="en-US" i="1" dirty="0">
                    <a:solidFill>
                      <a:schemeClr val="tx1"/>
                    </a:solidFill>
                  </a:rPr>
                  <a:t>O</a:t>
                </a:r>
                <a:r>
                  <a:rPr lang="en-US" i="0" dirty="0">
                    <a:solidFill>
                      <a:schemeClr val="tx1"/>
                    </a:solidFill>
                  </a:rPr>
                  <a:t>.  </a:t>
                </a:r>
              </a:p>
              <a:p>
                <a:pPr marL="514350" indent="-514350">
                  <a:buFont typeface="+mj-lt"/>
                  <a:buAutoNum type="alphaLcPeriod"/>
                </a:pPr>
                <a:r>
                  <a:rPr lang="en-US" dirty="0">
                    <a:solidFill>
                      <a:schemeClr val="tx1"/>
                    </a:solidFill>
                  </a:rPr>
                  <a:t>Identify three pairs of congruent </a:t>
                </a:r>
              </a:p>
              <a:p>
                <a:r>
                  <a:rPr lang="en-US" dirty="0">
                    <a:solidFill>
                      <a:schemeClr val="tx1"/>
                    </a:solidFill>
                  </a:rPr>
                  <a:t>      angles in the figure.</a:t>
                </a:r>
              </a:p>
              <a:p>
                <a:pPr marL="514350" indent="-514350">
                  <a:buFont typeface="+mj-lt"/>
                  <a:buAutoNum type="alphaLcPeriod" startAt="2"/>
                </a:pPr>
                <a:r>
                  <a:rPr lang="en-US" dirty="0">
                    <a:solidFill>
                      <a:schemeClr val="tx1"/>
                    </a:solidFill>
                  </a:rPr>
                  <a:t>Find the measure of </a:t>
                </a:r>
                <a14:m>
                  <m:oMath xmlns:m="http://schemas.openxmlformats.org/officeDocument/2006/math">
                    <m:r>
                      <a:rPr lang="en-US" i="1" smtClean="0">
                        <a:solidFill>
                          <a:schemeClr val="tx1"/>
                        </a:solidFill>
                        <a:latin typeface="Cambria Math" panose="02040503050406030204" pitchFamily="18" charset="0"/>
                        <a:ea typeface="Cambria Math" panose="02040503050406030204" pitchFamily="18" charset="0"/>
                      </a:rPr>
                      <m:t>∠</m:t>
                    </m:r>
                    <m:r>
                      <a:rPr lang="en-US" b="0" i="1" smtClean="0">
                        <a:solidFill>
                          <a:schemeClr val="tx1"/>
                        </a:solidFill>
                        <a:latin typeface="Cambria Math" panose="02040503050406030204" pitchFamily="18" charset="0"/>
                        <a:ea typeface="Cambria Math" panose="02040503050406030204" pitchFamily="18" charset="0"/>
                      </a:rPr>
                      <m:t>𝑇𝑂𝑈</m:t>
                    </m:r>
                  </m:oMath>
                </a14:m>
                <a:r>
                  <a:rPr lang="en-US" dirty="0">
                    <a:solidFill>
                      <a:schemeClr val="tx1"/>
                    </a:solidFill>
                  </a:rPr>
                  <a:t>.</a:t>
                </a:r>
              </a:p>
              <a:p>
                <a:pPr marL="514350" indent="-514350">
                  <a:buFont typeface="+mj-lt"/>
                  <a:buAutoNum type="alphaLcPeriod" startAt="2"/>
                </a:pPr>
                <a:r>
                  <a:rPr lang="en-US" dirty="0">
                    <a:solidFill>
                      <a:schemeClr val="tx1"/>
                    </a:solidFill>
                  </a:rPr>
                  <a:t>Find the measure of </a:t>
                </a:r>
                <a14:m>
                  <m:oMath xmlns:m="http://schemas.openxmlformats.org/officeDocument/2006/math">
                    <m:r>
                      <a:rPr lang="en-US" i="1" smtClean="0">
                        <a:solidFill>
                          <a:schemeClr val="tx1"/>
                        </a:solidFill>
                        <a:latin typeface="Cambria Math" panose="02040503050406030204" pitchFamily="18" charset="0"/>
                        <a:ea typeface="Cambria Math" panose="02040503050406030204" pitchFamily="18" charset="0"/>
                      </a:rPr>
                      <m:t>∠</m:t>
                    </m:r>
                    <m:r>
                      <a:rPr lang="en-US" b="0" i="1" smtClean="0">
                        <a:solidFill>
                          <a:schemeClr val="tx1"/>
                        </a:solidFill>
                        <a:latin typeface="Cambria Math" panose="02040503050406030204" pitchFamily="18" charset="0"/>
                        <a:ea typeface="Cambria Math" panose="02040503050406030204" pitchFamily="18" charset="0"/>
                      </a:rPr>
                      <m:t>𝑃𝑂𝑄</m:t>
                    </m:r>
                  </m:oMath>
                </a14:m>
                <a:r>
                  <a:rPr lang="en-US" dirty="0">
                    <a:solidFill>
                      <a:schemeClr val="tx1"/>
                    </a:solidFill>
                  </a:rPr>
                  <a:t>.</a:t>
                </a:r>
              </a:p>
              <a:p>
                <a:pPr marL="514350" indent="-514350">
                  <a:buFont typeface="+mj-lt"/>
                  <a:buAutoNum type="alphaLcPeriod" startAt="2"/>
                </a:pPr>
                <a:r>
                  <a:rPr lang="en-US" dirty="0">
                    <a:solidFill>
                      <a:schemeClr val="tx1"/>
                    </a:solidFill>
                  </a:rPr>
                  <a:t>Name an angle adjacent </a:t>
                </a:r>
              </a:p>
              <a:p>
                <a:r>
                  <a:rPr lang="en-US" dirty="0">
                    <a:solidFill>
                      <a:schemeClr val="tx1"/>
                    </a:solidFill>
                  </a:rPr>
                  <a:t>      to </a:t>
                </a:r>
                <a14:m>
                  <m:oMath xmlns:m="http://schemas.openxmlformats.org/officeDocument/2006/math">
                    <m:r>
                      <a:rPr lang="en-US" i="1" smtClean="0">
                        <a:solidFill>
                          <a:schemeClr val="tx1"/>
                        </a:solidFill>
                        <a:latin typeface="Cambria Math" panose="02040503050406030204" pitchFamily="18" charset="0"/>
                        <a:ea typeface="Cambria Math" panose="02040503050406030204" pitchFamily="18" charset="0"/>
                      </a:rPr>
                      <m:t>∠</m:t>
                    </m:r>
                    <m:r>
                      <a:rPr lang="en-US" b="0" i="1" smtClean="0">
                        <a:solidFill>
                          <a:schemeClr val="tx1"/>
                        </a:solidFill>
                        <a:latin typeface="Cambria Math" panose="02040503050406030204" pitchFamily="18" charset="0"/>
                        <a:ea typeface="Cambria Math" panose="02040503050406030204" pitchFamily="18" charset="0"/>
                      </a:rPr>
                      <m:t>𝑇𝑂𝑆</m:t>
                    </m:r>
                  </m:oMath>
                </a14:m>
                <a:r>
                  <a:rPr lang="en-US" dirty="0">
                    <a:solidFill>
                      <a:schemeClr val="tx1"/>
                    </a:solidFill>
                  </a:rPr>
                  <a:t>.</a:t>
                </a:r>
              </a:p>
              <a:p>
                <a:pPr marL="514350" indent="-514350">
                  <a:buFont typeface="+mj-lt"/>
                  <a:buAutoNum type="alphaLcPeriod"/>
                </a:pPr>
                <a:endParaRPr lang="en-US" dirty="0">
                  <a:solidFill>
                    <a:schemeClr val="tx1"/>
                  </a:solidFill>
                </a:endParaRPr>
              </a:p>
              <a:p>
                <a:pPr>
                  <a:buFont typeface="Courier New" pitchFamily="49" charset="0"/>
                  <a:buNone/>
                </a:pPr>
                <a:endParaRPr lang="en-US" i="0" dirty="0">
                  <a:solidFill>
                    <a:schemeClr val="tx1"/>
                  </a:solidFill>
                </a:endParaRPr>
              </a:p>
            </p:txBody>
          </p:sp>
        </mc:Choice>
        <mc:Fallback xmlns="">
          <p:sp>
            <p:nvSpPr>
              <p:cNvPr id="27651" name="Rectangle 3"/>
              <p:cNvSpPr>
                <a:spLocks noGrp="1" noRot="1" noChangeAspect="1" noMove="1" noResize="1" noEditPoints="1" noAdjustHandles="1" noChangeArrowheads="1" noChangeShapeType="1" noTextEdit="1"/>
              </p:cNvSpPr>
              <p:nvPr>
                <p:ph idx="1"/>
              </p:nvPr>
            </p:nvSpPr>
            <p:spPr>
              <a:xfrm>
                <a:off x="457200" y="1280160"/>
                <a:ext cx="8229600" cy="4659737"/>
              </a:xfrm>
              <a:prstGeom prst="rect">
                <a:avLst/>
              </a:prstGeom>
              <a:blipFill>
                <a:blip r:embed="rId2"/>
                <a:stretch>
                  <a:fillRect l="-1556" t="-1178" r="-667"/>
                </a:stretch>
              </a:blipFill>
            </p:spPr>
            <p:txBody>
              <a:bodyPr/>
              <a:lstStyle/>
              <a:p>
                <a:r>
                  <a:rPr lang="en-US">
                    <a:noFill/>
                  </a:rPr>
                  <a:t> </a:t>
                </a:r>
              </a:p>
            </p:txBody>
          </p:sp>
        </mc:Fallback>
      </mc:AlternateContent>
      <p:pic>
        <p:nvPicPr>
          <p:cNvPr id="3" name="Picture 2">
            <a:extLst>
              <a:ext uri="{FF2B5EF4-FFF2-40B4-BE49-F238E27FC236}">
                <a16:creationId xmlns:a16="http://schemas.microsoft.com/office/drawing/2014/main" id="{F921EABE-2FF3-2709-5C42-1F8E6479CC9A}"/>
              </a:ext>
            </a:extLst>
          </p:cNvPr>
          <p:cNvPicPr>
            <a:picLocks noChangeAspect="1"/>
          </p:cNvPicPr>
          <p:nvPr/>
        </p:nvPicPr>
        <p:blipFill>
          <a:blip r:embed="rId3"/>
          <a:stretch>
            <a:fillRect/>
          </a:stretch>
        </p:blipFill>
        <p:spPr>
          <a:xfrm>
            <a:off x="5105400" y="2438400"/>
            <a:ext cx="3725082" cy="3259447"/>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p:cNvSpPr>
          <p:nvPr>
            <p:ph type="title"/>
          </p:nvPr>
        </p:nvSpPr>
        <p:spPr>
          <a:prstGeom prst="rect">
            <a:avLst/>
          </a:prstGeom>
        </p:spPr>
        <p:txBody>
          <a:bodyPr/>
          <a:lstStyle/>
          <a:p>
            <a:r>
              <a:rPr lang="en-US" sz="3200" dirty="0">
                <a:solidFill>
                  <a:schemeClr val="accent1"/>
                </a:solidFill>
              </a:rPr>
              <a:t>Example 2: </a:t>
            </a:r>
            <a:r>
              <a:rPr lang="en-US" dirty="0"/>
              <a:t>Analyzing Angles (cont.)</a:t>
            </a:r>
            <a:endParaRPr lang="en-US" sz="3200" dirty="0">
              <a:solidFill>
                <a:schemeClr val="accent1"/>
              </a:solidFill>
            </a:endParaRPr>
          </a:p>
        </p:txBody>
      </p:sp>
      <mc:AlternateContent xmlns:mc="http://schemas.openxmlformats.org/markup-compatibility/2006" xmlns:a14="http://schemas.microsoft.com/office/drawing/2010/main">
        <mc:Choice Requires="a14">
          <p:sp>
            <p:nvSpPr>
              <p:cNvPr id="28675" name="Rectangle 3"/>
              <p:cNvSpPr>
                <a:spLocks noGrp="1"/>
              </p:cNvSpPr>
              <p:nvPr>
                <p:ph idx="1"/>
              </p:nvPr>
            </p:nvSpPr>
            <p:spPr>
              <a:xfrm>
                <a:off x="457200" y="1280160"/>
                <a:ext cx="8229600" cy="3367076"/>
              </a:xfrm>
              <a:prstGeom prst="rect">
                <a:avLst/>
              </a:prstGeom>
              <a:noFill/>
            </p:spPr>
            <p:txBody>
              <a:bodyPr wrap="square">
                <a:spAutoFit/>
              </a:bodyPr>
              <a:lstStyle/>
              <a:p>
                <a:pPr marL="463550" indent="-463550">
                  <a:buFont typeface="Courier New" pitchFamily="49" charset="0"/>
                  <a:buNone/>
                </a:pPr>
                <a:r>
                  <a:rPr lang="en-US" b="1" i="0" dirty="0">
                    <a:solidFill>
                      <a:schemeClr val="tx1"/>
                    </a:solidFill>
                  </a:rPr>
                  <a:t>Solution</a:t>
                </a:r>
                <a:endParaRPr lang="en-US" i="0" dirty="0">
                  <a:solidFill>
                    <a:schemeClr val="tx1"/>
                  </a:solidFill>
                </a:endParaRPr>
              </a:p>
              <a:p>
                <a:pPr marL="514350" indent="-514350">
                  <a:buFont typeface="+mj-lt"/>
                  <a:buAutoNum type="alphaLcPeriod"/>
                </a:pPr>
                <a:r>
                  <a:rPr lang="en-US" b="0" dirty="0">
                    <a:solidFill>
                      <a:schemeClr val="tx1"/>
                    </a:solidFill>
                  </a:rPr>
                  <a:t> </a:t>
                </a:r>
                <a14:m>
                  <m:oMath xmlns:m="http://schemas.openxmlformats.org/officeDocument/2006/math">
                    <m:r>
                      <a:rPr lang="en-US" b="0" i="1" smtClean="0">
                        <a:solidFill>
                          <a:schemeClr val="tx1"/>
                        </a:solidFill>
                        <a:latin typeface="Cambria Math" panose="02040503050406030204" pitchFamily="18" charset="0"/>
                        <a:ea typeface="Cambria Math" panose="02040503050406030204" pitchFamily="18" charset="0"/>
                      </a:rPr>
                      <m:t>∠</m:t>
                    </m:r>
                    <m:r>
                      <a:rPr lang="en-US" b="0" i="1" smtClean="0">
                        <a:solidFill>
                          <a:schemeClr val="tx1"/>
                        </a:solidFill>
                        <a:latin typeface="Cambria Math" panose="02040503050406030204" pitchFamily="18" charset="0"/>
                        <a:ea typeface="Cambria Math" panose="02040503050406030204" pitchFamily="18" charset="0"/>
                      </a:rPr>
                      <m:t>𝑃𝑂𝑄</m:t>
                    </m:r>
                    <m:r>
                      <a:rPr lang="en-US" b="0" i="1" smtClean="0">
                        <a:solidFill>
                          <a:schemeClr val="tx1"/>
                        </a:solidFill>
                        <a:latin typeface="Cambria Math" panose="02040503050406030204" pitchFamily="18" charset="0"/>
                        <a:ea typeface="Cambria Math" panose="02040503050406030204" pitchFamily="18" charset="0"/>
                      </a:rPr>
                      <m:t>≅∠</m:t>
                    </m:r>
                    <m:r>
                      <a:rPr lang="en-US" b="0" i="1" smtClean="0">
                        <a:solidFill>
                          <a:schemeClr val="tx1"/>
                        </a:solidFill>
                        <a:latin typeface="Cambria Math" panose="02040503050406030204" pitchFamily="18" charset="0"/>
                        <a:ea typeface="Cambria Math" panose="02040503050406030204" pitchFamily="18" charset="0"/>
                      </a:rPr>
                      <m:t>𝑆𝑂𝑇</m:t>
                    </m:r>
                  </m:oMath>
                </a14:m>
                <a:r>
                  <a:rPr lang="en-US" dirty="0">
                    <a:solidFill>
                      <a:schemeClr val="tx1"/>
                    </a:solidFill>
                    <a:ea typeface="Cambria Math" panose="02040503050406030204" pitchFamily="18" charset="0"/>
                  </a:rPr>
                  <a:t>, </a:t>
                </a:r>
                <a14:m>
                  <m:oMath xmlns:m="http://schemas.openxmlformats.org/officeDocument/2006/math">
                    <m:r>
                      <a:rPr lang="en-US" i="1">
                        <a:solidFill>
                          <a:schemeClr val="tx1"/>
                        </a:solidFill>
                        <a:latin typeface="Cambria Math" panose="02040503050406030204" pitchFamily="18" charset="0"/>
                        <a:ea typeface="Cambria Math" panose="02040503050406030204" pitchFamily="18" charset="0"/>
                      </a:rPr>
                      <m:t>∠</m:t>
                    </m:r>
                    <m:r>
                      <a:rPr lang="en-US" b="0" i="1" smtClean="0">
                        <a:solidFill>
                          <a:schemeClr val="tx1"/>
                        </a:solidFill>
                        <a:latin typeface="Cambria Math" panose="02040503050406030204" pitchFamily="18" charset="0"/>
                        <a:ea typeface="Cambria Math" panose="02040503050406030204" pitchFamily="18" charset="0"/>
                      </a:rPr>
                      <m:t>𝑃𝑂𝑈</m:t>
                    </m:r>
                    <m:r>
                      <a:rPr lang="en-US" b="0" i="1" smtClean="0">
                        <a:solidFill>
                          <a:schemeClr val="tx1"/>
                        </a:solidFill>
                        <a:latin typeface="Cambria Math" panose="02040503050406030204" pitchFamily="18" charset="0"/>
                        <a:ea typeface="Cambria Math" panose="02040503050406030204" pitchFamily="18" charset="0"/>
                      </a:rPr>
                      <m:t>≅∠</m:t>
                    </m:r>
                    <m:r>
                      <a:rPr lang="en-US" b="0" i="1" smtClean="0">
                        <a:solidFill>
                          <a:schemeClr val="tx1"/>
                        </a:solidFill>
                        <a:latin typeface="Cambria Math" panose="02040503050406030204" pitchFamily="18" charset="0"/>
                        <a:ea typeface="Cambria Math" panose="02040503050406030204" pitchFamily="18" charset="0"/>
                      </a:rPr>
                      <m:t>𝑆𝑂𝑅</m:t>
                    </m:r>
                  </m:oMath>
                </a14:m>
                <a:r>
                  <a:rPr lang="en-US" dirty="0">
                    <a:solidFill>
                      <a:schemeClr val="tx1"/>
                    </a:solidFill>
                    <a:ea typeface="Cambria Math" panose="02040503050406030204" pitchFamily="18" charset="0"/>
                  </a:rPr>
                  <a:t>, and </a:t>
                </a:r>
                <a:r>
                  <a:rPr lang="en-US" i="1" dirty="0">
                    <a:solidFill>
                      <a:schemeClr val="tx1"/>
                    </a:solidFill>
                    <a:latin typeface="Cambria Math" panose="02040503050406030204" pitchFamily="18" charset="0"/>
                    <a:ea typeface="Cambria Math" panose="02040503050406030204" pitchFamily="18" charset="0"/>
                  </a:rPr>
                  <a:t>        </a:t>
                </a:r>
                <a14:m>
                  <m:oMath xmlns:m="http://schemas.openxmlformats.org/officeDocument/2006/math">
                    <m:r>
                      <a:rPr lang="en-US" i="1">
                        <a:solidFill>
                          <a:schemeClr val="tx1"/>
                        </a:solidFill>
                        <a:latin typeface="Cambria Math" panose="02040503050406030204" pitchFamily="18" charset="0"/>
                        <a:ea typeface="Cambria Math" panose="02040503050406030204" pitchFamily="18" charset="0"/>
                      </a:rPr>
                      <m:t>∠</m:t>
                    </m:r>
                    <m:r>
                      <a:rPr lang="en-US" b="0" i="1" smtClean="0">
                        <a:solidFill>
                          <a:schemeClr val="tx1"/>
                        </a:solidFill>
                        <a:latin typeface="Cambria Math" panose="02040503050406030204" pitchFamily="18" charset="0"/>
                        <a:ea typeface="Cambria Math" panose="02040503050406030204" pitchFamily="18" charset="0"/>
                      </a:rPr>
                      <m:t>𝑄𝑂𝑅</m:t>
                    </m:r>
                    <m:r>
                      <a:rPr lang="en-US" b="0" i="1" smtClean="0">
                        <a:solidFill>
                          <a:schemeClr val="tx1"/>
                        </a:solidFill>
                        <a:latin typeface="Cambria Math" panose="02040503050406030204" pitchFamily="18" charset="0"/>
                        <a:ea typeface="Cambria Math" panose="02040503050406030204" pitchFamily="18" charset="0"/>
                      </a:rPr>
                      <m:t>≅∠</m:t>
                    </m:r>
                    <m:r>
                      <a:rPr lang="en-US" b="0" i="1" smtClean="0">
                        <a:solidFill>
                          <a:schemeClr val="tx1"/>
                        </a:solidFill>
                        <a:latin typeface="Cambria Math" panose="02040503050406030204" pitchFamily="18" charset="0"/>
                        <a:ea typeface="Cambria Math" panose="02040503050406030204" pitchFamily="18" charset="0"/>
                      </a:rPr>
                      <m:t>𝑇𝑂𝑈</m:t>
                    </m:r>
                  </m:oMath>
                </a14:m>
                <a:r>
                  <a:rPr lang="en-US" dirty="0">
                    <a:solidFill>
                      <a:schemeClr val="tx1"/>
                    </a:solidFill>
                  </a:rPr>
                  <a:t>. Note that more than </a:t>
                </a:r>
                <a14:m>
                  <m:oMath xmlns:m="http://schemas.openxmlformats.org/officeDocument/2006/math">
                    <m:r>
                      <a:rPr lang="en-US" i="1" dirty="0" smtClean="0">
                        <a:solidFill>
                          <a:schemeClr val="tx1"/>
                        </a:solidFill>
                        <a:latin typeface="Cambria Math" panose="02040503050406030204" pitchFamily="18" charset="0"/>
                      </a:rPr>
                      <m:t>3</m:t>
                    </m:r>
                  </m:oMath>
                </a14:m>
                <a:r>
                  <a:rPr lang="en-US" dirty="0">
                    <a:solidFill>
                      <a:schemeClr val="tx1"/>
                    </a:solidFill>
                  </a:rPr>
                  <a:t> pairs of congruent angles exist in the figure.</a:t>
                </a:r>
                <a:endParaRPr lang="en-US" i="0" dirty="0">
                  <a:solidFill>
                    <a:schemeClr val="tx1"/>
                  </a:solidFill>
                </a:endParaRPr>
              </a:p>
              <a:p>
                <a:pPr marL="514350" indent="-514350">
                  <a:buFont typeface="+mj-lt"/>
                  <a:buAutoNum type="alphaLcPeriod"/>
                </a:pPr>
                <a:r>
                  <a:rPr lang="en-US" dirty="0">
                    <a:solidFill>
                      <a:schemeClr val="tx1"/>
                    </a:solidFill>
                    <a:ea typeface="Cambria Math" panose="02040503050406030204" pitchFamily="18" charset="0"/>
                  </a:rPr>
                  <a:t> </a:t>
                </a:r>
                <a14:m>
                  <m:oMath xmlns:m="http://schemas.openxmlformats.org/officeDocument/2006/math">
                    <m:r>
                      <a:rPr lang="en-US" i="1">
                        <a:solidFill>
                          <a:schemeClr val="tx1"/>
                        </a:solidFill>
                        <a:latin typeface="Cambria Math" panose="02040503050406030204" pitchFamily="18" charset="0"/>
                        <a:ea typeface="Cambria Math" panose="02040503050406030204" pitchFamily="18" charset="0"/>
                      </a:rPr>
                      <m:t>∠</m:t>
                    </m:r>
                    <m:r>
                      <a:rPr lang="en-US" b="0" i="1" smtClean="0">
                        <a:solidFill>
                          <a:schemeClr val="tx1"/>
                        </a:solidFill>
                        <a:latin typeface="Cambria Math" panose="02040503050406030204" pitchFamily="18" charset="0"/>
                        <a:ea typeface="Cambria Math" panose="02040503050406030204" pitchFamily="18" charset="0"/>
                      </a:rPr>
                      <m:t>𝑄𝑂𝑅</m:t>
                    </m:r>
                  </m:oMath>
                </a14:m>
                <a:r>
                  <a:rPr lang="en-US" dirty="0">
                    <a:solidFill>
                      <a:schemeClr val="tx1"/>
                    </a:solidFill>
                  </a:rPr>
                  <a:t> and </a:t>
                </a:r>
                <a14:m>
                  <m:oMath xmlns:m="http://schemas.openxmlformats.org/officeDocument/2006/math">
                    <m:r>
                      <a:rPr lang="en-US" i="1">
                        <a:solidFill>
                          <a:schemeClr val="tx1"/>
                        </a:solidFill>
                        <a:latin typeface="Cambria Math" panose="02040503050406030204" pitchFamily="18" charset="0"/>
                        <a:ea typeface="Cambria Math" panose="02040503050406030204" pitchFamily="18" charset="0"/>
                      </a:rPr>
                      <m:t>∠</m:t>
                    </m:r>
                    <m:r>
                      <a:rPr lang="en-US" b="0" i="1" smtClean="0">
                        <a:solidFill>
                          <a:schemeClr val="tx1"/>
                        </a:solidFill>
                        <a:latin typeface="Cambria Math" panose="02040503050406030204" pitchFamily="18" charset="0"/>
                        <a:ea typeface="Cambria Math" panose="02040503050406030204" pitchFamily="18" charset="0"/>
                      </a:rPr>
                      <m:t>𝑇𝑂𝑈</m:t>
                    </m:r>
                  </m:oMath>
                </a14:m>
                <a:r>
                  <a:rPr lang="en-US" dirty="0">
                    <a:solidFill>
                      <a:schemeClr val="tx1"/>
                    </a:solidFill>
                  </a:rPr>
                  <a:t> are vertical angles and have the same measure. This means that </a:t>
                </a:r>
                <a14:m>
                  <m:oMath xmlns:m="http://schemas.openxmlformats.org/officeDocument/2006/math">
                    <m:r>
                      <a:rPr lang="en-US" b="0" i="1" smtClean="0">
                        <a:solidFill>
                          <a:schemeClr val="tx1"/>
                        </a:solidFill>
                        <a:latin typeface="Cambria Math" panose="02040503050406030204" pitchFamily="18" charset="0"/>
                        <a:ea typeface="Cambria Math" panose="02040503050406030204" pitchFamily="18" charset="0"/>
                      </a:rPr>
                      <m:t>𝑚</m:t>
                    </m:r>
                    <m:r>
                      <a:rPr lang="en-US" i="1">
                        <a:solidFill>
                          <a:schemeClr val="tx1"/>
                        </a:solidFill>
                        <a:latin typeface="Cambria Math" panose="02040503050406030204" pitchFamily="18" charset="0"/>
                        <a:ea typeface="Cambria Math" panose="02040503050406030204" pitchFamily="18" charset="0"/>
                      </a:rPr>
                      <m:t>∠</m:t>
                    </m:r>
                    <m:r>
                      <a:rPr lang="en-US" i="1">
                        <a:solidFill>
                          <a:schemeClr val="tx1"/>
                        </a:solidFill>
                        <a:latin typeface="Cambria Math" panose="02040503050406030204" pitchFamily="18" charset="0"/>
                        <a:ea typeface="Cambria Math" panose="02040503050406030204" pitchFamily="18" charset="0"/>
                      </a:rPr>
                      <m:t>𝑇𝑂𝑈</m:t>
                    </m:r>
                    <m:r>
                      <a:rPr lang="en-US" b="0" i="1" smtClean="0">
                        <a:solidFill>
                          <a:schemeClr val="tx1"/>
                        </a:solidFill>
                        <a:latin typeface="Cambria Math" panose="02040503050406030204" pitchFamily="18" charset="0"/>
                        <a:ea typeface="Cambria Math" panose="02040503050406030204" pitchFamily="18" charset="0"/>
                      </a:rPr>
                      <m:t>=25°</m:t>
                    </m:r>
                  </m:oMath>
                </a14:m>
                <a:r>
                  <a:rPr lang="en-US" dirty="0">
                    <a:solidFill>
                      <a:schemeClr val="tx1"/>
                    </a:solidFill>
                  </a:rPr>
                  <a:t>. </a:t>
                </a:r>
              </a:p>
              <a:p>
                <a:endParaRPr lang="en-US" i="0" dirty="0">
                  <a:solidFill>
                    <a:schemeClr val="tx1"/>
                  </a:solidFill>
                </a:endParaRPr>
              </a:p>
            </p:txBody>
          </p:sp>
        </mc:Choice>
        <mc:Fallback xmlns="">
          <p:sp>
            <p:nvSpPr>
              <p:cNvPr id="28675" name="Rectangle 3"/>
              <p:cNvSpPr>
                <a:spLocks noGrp="1" noRot="1" noChangeAspect="1" noMove="1" noResize="1" noEditPoints="1" noAdjustHandles="1" noChangeArrowheads="1" noChangeShapeType="1" noTextEdit="1"/>
              </p:cNvSpPr>
              <p:nvPr>
                <p:ph idx="1"/>
              </p:nvPr>
            </p:nvSpPr>
            <p:spPr>
              <a:xfrm>
                <a:off x="457200" y="1280160"/>
                <a:ext cx="8229600" cy="3367076"/>
              </a:xfrm>
              <a:prstGeom prst="rect">
                <a:avLst/>
              </a:prstGeom>
              <a:blipFill>
                <a:blip r:embed="rId2"/>
                <a:stretch>
                  <a:fillRect l="-1556" t="-1630"/>
                </a:stretch>
              </a:blipFill>
            </p:spPr>
            <p:txBody>
              <a:bodyPr/>
              <a:lstStyle/>
              <a:p>
                <a:r>
                  <a:rPr lang="en-US">
                    <a:noFill/>
                  </a:rPr>
                  <a:t> </a:t>
                </a:r>
              </a:p>
            </p:txBody>
          </p:sp>
        </mc:Fallback>
      </mc:AlternateContent>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p:cNvSpPr>
          <p:nvPr>
            <p:ph type="title"/>
          </p:nvPr>
        </p:nvSpPr>
        <p:spPr>
          <a:prstGeom prst="rect">
            <a:avLst/>
          </a:prstGeom>
        </p:spPr>
        <p:txBody>
          <a:bodyPr/>
          <a:lstStyle/>
          <a:p>
            <a:r>
              <a:rPr lang="en-US" sz="3200" dirty="0">
                <a:solidFill>
                  <a:schemeClr val="accent1"/>
                </a:solidFill>
              </a:rPr>
              <a:t>Example 2: </a:t>
            </a:r>
            <a:r>
              <a:rPr lang="en-US" dirty="0"/>
              <a:t>Analyzing Angles (cont.)</a:t>
            </a:r>
            <a:endParaRPr lang="en-US" sz="3200" dirty="0">
              <a:solidFill>
                <a:schemeClr val="accent1"/>
              </a:solidFill>
            </a:endParaRPr>
          </a:p>
        </p:txBody>
      </p:sp>
      <mc:AlternateContent xmlns:mc="http://schemas.openxmlformats.org/markup-compatibility/2006" xmlns:a14="http://schemas.microsoft.com/office/drawing/2010/main">
        <mc:Choice Requires="a14">
          <p:sp>
            <p:nvSpPr>
              <p:cNvPr id="28675" name="Rectangle 3"/>
              <p:cNvSpPr>
                <a:spLocks noGrp="1"/>
              </p:cNvSpPr>
              <p:nvPr>
                <p:ph idx="1"/>
              </p:nvPr>
            </p:nvSpPr>
            <p:spPr>
              <a:xfrm>
                <a:off x="457200" y="1280160"/>
                <a:ext cx="8229600" cy="3539430"/>
              </a:xfrm>
              <a:prstGeom prst="rect">
                <a:avLst/>
              </a:prstGeom>
              <a:noFill/>
            </p:spPr>
            <p:txBody>
              <a:bodyPr wrap="square">
                <a:spAutoFit/>
              </a:bodyPr>
              <a:lstStyle/>
              <a:p>
                <a:pPr marL="514350" indent="-514350">
                  <a:buFont typeface="+mj-lt"/>
                  <a:buAutoNum type="alphaLcPeriod" startAt="3"/>
                </a:pPr>
                <a:r>
                  <a:rPr lang="en-US" dirty="0">
                    <a:solidFill>
                      <a:schemeClr val="tx1"/>
                    </a:solidFill>
                  </a:rPr>
                  <a:t>Because </a:t>
                </a:r>
                <a14:m>
                  <m:oMath xmlns:m="http://schemas.openxmlformats.org/officeDocument/2006/math">
                    <m:r>
                      <a:rPr lang="en-US" i="1" dirty="0" smtClean="0">
                        <a:solidFill>
                          <a:schemeClr val="tx1"/>
                        </a:solidFill>
                        <a:latin typeface="Cambria Math" panose="02040503050406030204" pitchFamily="18" charset="0"/>
                      </a:rPr>
                      <m:t>∠</m:t>
                    </m:r>
                    <m:r>
                      <a:rPr lang="en-US" i="1" dirty="0" smtClean="0">
                        <a:solidFill>
                          <a:schemeClr val="tx1"/>
                        </a:solidFill>
                        <a:latin typeface="Cambria Math" panose="02040503050406030204" pitchFamily="18" charset="0"/>
                      </a:rPr>
                      <m:t>𝑅𝑂𝑈</m:t>
                    </m:r>
                    <m:r>
                      <a:rPr lang="en-US" i="1" dirty="0" smtClean="0">
                        <a:solidFill>
                          <a:schemeClr val="tx1"/>
                        </a:solidFill>
                        <a:latin typeface="Cambria Math" panose="02040503050406030204" pitchFamily="18" charset="0"/>
                      </a:rPr>
                      <m:t> </m:t>
                    </m:r>
                  </m:oMath>
                </a14:m>
                <a:r>
                  <a:rPr lang="en-US" dirty="0">
                    <a:solidFill>
                      <a:schemeClr val="tx1"/>
                    </a:solidFill>
                  </a:rPr>
                  <a:t>is a straight angle, we have</a:t>
                </a:r>
              </a:p>
              <a:p>
                <a:r>
                  <a:rPr lang="en-US" b="0" dirty="0">
                    <a:solidFill>
                      <a:schemeClr val="tx1"/>
                    </a:solidFill>
                  </a:rPr>
                  <a:t>       </a:t>
                </a:r>
                <a14:m>
                  <m:oMath xmlns:m="http://schemas.openxmlformats.org/officeDocument/2006/math">
                    <m:r>
                      <a:rPr lang="en-US" b="0" i="1" dirty="0" smtClean="0">
                        <a:solidFill>
                          <a:schemeClr val="tx1"/>
                        </a:solidFill>
                        <a:latin typeface="Cambria Math" panose="02040503050406030204" pitchFamily="18" charset="0"/>
                      </a:rPr>
                      <m:t>𝑚</m:t>
                    </m:r>
                    <m:r>
                      <a:rPr lang="en-US" i="1" dirty="0">
                        <a:solidFill>
                          <a:schemeClr val="tx1"/>
                        </a:solidFill>
                        <a:latin typeface="Cambria Math" panose="02040503050406030204" pitchFamily="18" charset="0"/>
                      </a:rPr>
                      <m:t>∠</m:t>
                    </m:r>
                    <m:r>
                      <a:rPr lang="en-US" b="0" i="1" dirty="0" smtClean="0">
                        <a:solidFill>
                          <a:schemeClr val="tx1"/>
                        </a:solidFill>
                        <a:latin typeface="Cambria Math" panose="02040503050406030204" pitchFamily="18" charset="0"/>
                      </a:rPr>
                      <m:t>𝑃</m:t>
                    </m:r>
                    <m:r>
                      <a:rPr lang="en-US" i="1" dirty="0">
                        <a:solidFill>
                          <a:schemeClr val="tx1"/>
                        </a:solidFill>
                        <a:latin typeface="Cambria Math" panose="02040503050406030204" pitchFamily="18" charset="0"/>
                      </a:rPr>
                      <m:t>𝑂</m:t>
                    </m:r>
                    <m:r>
                      <a:rPr lang="en-US" b="0" i="1" dirty="0" smtClean="0">
                        <a:solidFill>
                          <a:schemeClr val="tx1"/>
                        </a:solidFill>
                        <a:latin typeface="Cambria Math" panose="02040503050406030204" pitchFamily="18" charset="0"/>
                      </a:rPr>
                      <m:t>𝑄</m:t>
                    </m:r>
                    <m:r>
                      <a:rPr lang="en-US" b="0" i="1" dirty="0" smtClean="0">
                        <a:solidFill>
                          <a:schemeClr val="tx1"/>
                        </a:solidFill>
                        <a:latin typeface="Cambria Math" panose="02040503050406030204" pitchFamily="18" charset="0"/>
                      </a:rPr>
                      <m:t>=180°−</m:t>
                    </m:r>
                    <m:d>
                      <m:dPr>
                        <m:ctrlPr>
                          <a:rPr lang="en-US" b="0" i="1" dirty="0" smtClean="0">
                            <a:solidFill>
                              <a:schemeClr val="tx1"/>
                            </a:solidFill>
                            <a:latin typeface="Cambria Math" panose="02040503050406030204" pitchFamily="18" charset="0"/>
                          </a:rPr>
                        </m:ctrlPr>
                      </m:dPr>
                      <m:e>
                        <m:r>
                          <a:rPr lang="en-US" i="1" dirty="0">
                            <a:solidFill>
                              <a:schemeClr val="tx1"/>
                            </a:solidFill>
                            <a:latin typeface="Cambria Math" panose="02040503050406030204" pitchFamily="18" charset="0"/>
                          </a:rPr>
                          <m:t>𝑚</m:t>
                        </m:r>
                        <m:r>
                          <a:rPr lang="en-US" i="1" dirty="0">
                            <a:solidFill>
                              <a:schemeClr val="tx1"/>
                            </a:solidFill>
                            <a:latin typeface="Cambria Math" panose="02040503050406030204" pitchFamily="18" charset="0"/>
                          </a:rPr>
                          <m:t>∠</m:t>
                        </m:r>
                        <m:r>
                          <a:rPr lang="en-US" i="1" dirty="0">
                            <a:solidFill>
                              <a:schemeClr val="tx1"/>
                            </a:solidFill>
                            <a:latin typeface="Cambria Math" panose="02040503050406030204" pitchFamily="18" charset="0"/>
                          </a:rPr>
                          <m:t>𝑃𝑂𝑈</m:t>
                        </m:r>
                        <m:r>
                          <a:rPr lang="en-US" b="0" i="1" dirty="0" smtClean="0">
                            <a:solidFill>
                              <a:schemeClr val="tx1"/>
                            </a:solidFill>
                            <a:latin typeface="Cambria Math" panose="02040503050406030204" pitchFamily="18" charset="0"/>
                          </a:rPr>
                          <m:t>+</m:t>
                        </m:r>
                        <m:r>
                          <a:rPr lang="en-US" i="1" dirty="0">
                            <a:solidFill>
                              <a:schemeClr val="tx1"/>
                            </a:solidFill>
                            <a:latin typeface="Cambria Math" panose="02040503050406030204" pitchFamily="18" charset="0"/>
                          </a:rPr>
                          <m:t>𝑚</m:t>
                        </m:r>
                        <m:r>
                          <a:rPr lang="en-US" i="1" dirty="0">
                            <a:solidFill>
                              <a:schemeClr val="tx1"/>
                            </a:solidFill>
                            <a:latin typeface="Cambria Math" panose="02040503050406030204" pitchFamily="18" charset="0"/>
                          </a:rPr>
                          <m:t>∠</m:t>
                        </m:r>
                        <m:r>
                          <a:rPr lang="en-US" b="0" i="1" dirty="0" smtClean="0">
                            <a:solidFill>
                              <a:schemeClr val="tx1"/>
                            </a:solidFill>
                            <a:latin typeface="Cambria Math" panose="02040503050406030204" pitchFamily="18" charset="0"/>
                          </a:rPr>
                          <m:t>𝑄</m:t>
                        </m:r>
                        <m:r>
                          <a:rPr lang="en-US" i="1" dirty="0">
                            <a:solidFill>
                              <a:schemeClr val="tx1"/>
                            </a:solidFill>
                            <a:latin typeface="Cambria Math" panose="02040503050406030204" pitchFamily="18" charset="0"/>
                          </a:rPr>
                          <m:t>𝑂</m:t>
                        </m:r>
                        <m:r>
                          <a:rPr lang="en-US" b="0" i="1" dirty="0" smtClean="0">
                            <a:solidFill>
                              <a:schemeClr val="tx1"/>
                            </a:solidFill>
                            <a:latin typeface="Cambria Math" panose="02040503050406030204" pitchFamily="18" charset="0"/>
                          </a:rPr>
                          <m:t>𝑅</m:t>
                        </m:r>
                      </m:e>
                    </m:d>
                  </m:oMath>
                </a14:m>
                <a:endParaRPr lang="en-US" dirty="0">
                  <a:solidFill>
                    <a:schemeClr val="tx1"/>
                  </a:solidFill>
                </a:endParaRPr>
              </a:p>
              <a:p>
                <a:r>
                  <a:rPr lang="en-US" b="0" dirty="0">
                    <a:solidFill>
                      <a:schemeClr val="tx1"/>
                    </a:solidFill>
                  </a:rPr>
                  <a:t>                        </a:t>
                </a:r>
                <a14:m>
                  <m:oMath xmlns:m="http://schemas.openxmlformats.org/officeDocument/2006/math">
                    <m:r>
                      <a:rPr lang="en-US" b="0" i="1" smtClean="0">
                        <a:solidFill>
                          <a:schemeClr val="tx1"/>
                        </a:solidFill>
                        <a:latin typeface="Cambria Math" panose="02040503050406030204" pitchFamily="18" charset="0"/>
                      </a:rPr>
                      <m:t>=180</m:t>
                    </m:r>
                    <m:r>
                      <a:rPr lang="en-US" b="0" i="1" smtClean="0">
                        <a:solidFill>
                          <a:schemeClr val="tx1"/>
                        </a:solidFill>
                        <a:latin typeface="Cambria Math" panose="02040503050406030204" pitchFamily="18" charset="0"/>
                        <a:ea typeface="Cambria Math" panose="02040503050406030204" pitchFamily="18" charset="0"/>
                      </a:rPr>
                      <m:t>°−</m:t>
                    </m:r>
                    <m:d>
                      <m:dPr>
                        <m:ctrlPr>
                          <a:rPr lang="en-US" b="0" i="1" smtClean="0">
                            <a:solidFill>
                              <a:schemeClr val="tx1"/>
                            </a:solidFill>
                            <a:latin typeface="Cambria Math" panose="02040503050406030204" pitchFamily="18" charset="0"/>
                            <a:ea typeface="Cambria Math" panose="02040503050406030204" pitchFamily="18" charset="0"/>
                          </a:rPr>
                        </m:ctrlPr>
                      </m:dPr>
                      <m:e>
                        <m:r>
                          <a:rPr lang="en-US" b="0" i="1" smtClean="0">
                            <a:solidFill>
                              <a:schemeClr val="tx1"/>
                            </a:solidFill>
                            <a:latin typeface="Cambria Math" panose="02040503050406030204" pitchFamily="18" charset="0"/>
                            <a:ea typeface="Cambria Math" panose="02040503050406030204" pitchFamily="18" charset="0"/>
                          </a:rPr>
                          <m:t>90°+25°</m:t>
                        </m:r>
                      </m:e>
                    </m:d>
                    <m:r>
                      <a:rPr lang="en-US" b="0" i="1" smtClean="0">
                        <a:solidFill>
                          <a:schemeClr val="tx1"/>
                        </a:solidFill>
                        <a:latin typeface="Cambria Math" panose="02040503050406030204" pitchFamily="18" charset="0"/>
                        <a:ea typeface="Cambria Math" panose="02040503050406030204" pitchFamily="18" charset="0"/>
                      </a:rPr>
                      <m:t>=180</m:t>
                    </m:r>
                    <m:r>
                      <a:rPr lang="en-US" i="1" dirty="0">
                        <a:solidFill>
                          <a:schemeClr val="tx1"/>
                        </a:solidFill>
                        <a:latin typeface="Cambria Math" panose="02040503050406030204" pitchFamily="18" charset="0"/>
                      </a:rPr>
                      <m:t>°</m:t>
                    </m:r>
                    <m:r>
                      <a:rPr lang="en-US" b="0" i="1" smtClean="0">
                        <a:solidFill>
                          <a:schemeClr val="tx1"/>
                        </a:solidFill>
                        <a:latin typeface="Cambria Math" panose="02040503050406030204" pitchFamily="18" charset="0"/>
                        <a:ea typeface="Cambria Math" panose="02040503050406030204" pitchFamily="18" charset="0"/>
                      </a:rPr>
                      <m:t>−115</m:t>
                    </m:r>
                    <m:r>
                      <a:rPr lang="en-US" i="1" dirty="0">
                        <a:solidFill>
                          <a:schemeClr val="tx1"/>
                        </a:solidFill>
                        <a:latin typeface="Cambria Math" panose="02040503050406030204" pitchFamily="18" charset="0"/>
                      </a:rPr>
                      <m:t>°</m:t>
                    </m:r>
                  </m:oMath>
                </a14:m>
                <a:endParaRPr lang="en-US" i="1" dirty="0">
                  <a:solidFill>
                    <a:schemeClr val="tx1"/>
                  </a:solidFill>
                  <a:latin typeface="Cambria Math" panose="02040503050406030204" pitchFamily="18" charset="0"/>
                </a:endParaRPr>
              </a:p>
              <a:p>
                <a:r>
                  <a:rPr lang="en-US" b="0" dirty="0">
                    <a:solidFill>
                      <a:schemeClr val="tx1"/>
                    </a:solidFill>
                    <a:ea typeface="Cambria Math" panose="02040503050406030204" pitchFamily="18" charset="0"/>
                  </a:rPr>
                  <a:t>                        </a:t>
                </a:r>
                <a14:m>
                  <m:oMath xmlns:m="http://schemas.openxmlformats.org/officeDocument/2006/math">
                    <m:r>
                      <a:rPr lang="en-US" b="0" i="1" smtClean="0">
                        <a:solidFill>
                          <a:schemeClr val="tx1"/>
                        </a:solidFill>
                        <a:latin typeface="Cambria Math" panose="02040503050406030204" pitchFamily="18" charset="0"/>
                        <a:ea typeface="Cambria Math" panose="02040503050406030204" pitchFamily="18" charset="0"/>
                      </a:rPr>
                      <m:t>=65</m:t>
                    </m:r>
                    <m:r>
                      <a:rPr lang="en-US" i="1" dirty="0">
                        <a:solidFill>
                          <a:schemeClr val="tx1"/>
                        </a:solidFill>
                        <a:latin typeface="Cambria Math" panose="02040503050406030204" pitchFamily="18" charset="0"/>
                      </a:rPr>
                      <m:t>°</m:t>
                    </m:r>
                  </m:oMath>
                </a14:m>
                <a:r>
                  <a:rPr lang="en-US" dirty="0">
                    <a:solidFill>
                      <a:schemeClr val="tx1"/>
                    </a:solidFill>
                  </a:rPr>
                  <a:t>.</a:t>
                </a:r>
              </a:p>
              <a:p>
                <a:pPr marL="514350" indent="-514350">
                  <a:buFont typeface="+mj-lt"/>
                  <a:buAutoNum type="alphaLcPeriod" startAt="4"/>
                </a:pPr>
                <a:r>
                  <a:rPr lang="en-US" dirty="0">
                    <a:solidFill>
                      <a:schemeClr val="tx1"/>
                    </a:solidFill>
                  </a:rPr>
                  <a:t> One angle adjacent to </a:t>
                </a:r>
                <a14:m>
                  <m:oMath xmlns:m="http://schemas.openxmlformats.org/officeDocument/2006/math">
                    <m:r>
                      <a:rPr lang="en-US" i="1" dirty="0" smtClean="0">
                        <a:solidFill>
                          <a:schemeClr val="tx1"/>
                        </a:solidFill>
                        <a:latin typeface="Cambria Math" panose="02040503050406030204" pitchFamily="18" charset="0"/>
                      </a:rPr>
                      <m:t>∠</m:t>
                    </m:r>
                    <m:r>
                      <a:rPr lang="en-US" i="1" dirty="0" smtClean="0">
                        <a:solidFill>
                          <a:schemeClr val="tx1"/>
                        </a:solidFill>
                        <a:latin typeface="Cambria Math" panose="02040503050406030204" pitchFamily="18" charset="0"/>
                      </a:rPr>
                      <m:t>𝑇𝑂𝑆</m:t>
                    </m:r>
                  </m:oMath>
                </a14:m>
                <a:r>
                  <a:rPr lang="en-US" dirty="0">
                    <a:solidFill>
                      <a:schemeClr val="tx1"/>
                    </a:solidFill>
                  </a:rPr>
                  <a:t> is </a:t>
                </a:r>
                <a14:m>
                  <m:oMath xmlns:m="http://schemas.openxmlformats.org/officeDocument/2006/math">
                    <m:r>
                      <a:rPr lang="en-US" i="1" dirty="0" smtClean="0">
                        <a:solidFill>
                          <a:schemeClr val="tx1"/>
                        </a:solidFill>
                        <a:latin typeface="Cambria Math" panose="02040503050406030204" pitchFamily="18" charset="0"/>
                      </a:rPr>
                      <m:t>∠</m:t>
                    </m:r>
                    <m:r>
                      <a:rPr lang="en-US" i="1" dirty="0" smtClean="0">
                        <a:solidFill>
                          <a:schemeClr val="tx1"/>
                        </a:solidFill>
                        <a:latin typeface="Cambria Math" panose="02040503050406030204" pitchFamily="18" charset="0"/>
                      </a:rPr>
                      <m:t>𝑇𝑂𝑈</m:t>
                    </m:r>
                  </m:oMath>
                </a14:m>
                <a:r>
                  <a:rPr lang="en-US" dirty="0">
                    <a:solidFill>
                      <a:schemeClr val="tx1"/>
                    </a:solidFill>
                  </a:rPr>
                  <a:t>. Two other angles adjacent to </a:t>
                </a:r>
                <a14:m>
                  <m:oMath xmlns:m="http://schemas.openxmlformats.org/officeDocument/2006/math">
                    <m:r>
                      <a:rPr lang="en-US" i="1" dirty="0" smtClean="0">
                        <a:solidFill>
                          <a:schemeClr val="tx1"/>
                        </a:solidFill>
                        <a:latin typeface="Cambria Math" panose="02040503050406030204" pitchFamily="18" charset="0"/>
                      </a:rPr>
                      <m:t>∠</m:t>
                    </m:r>
                    <m:r>
                      <a:rPr lang="en-US" i="1" dirty="0" smtClean="0">
                        <a:solidFill>
                          <a:schemeClr val="tx1"/>
                        </a:solidFill>
                        <a:latin typeface="Cambria Math" panose="02040503050406030204" pitchFamily="18" charset="0"/>
                      </a:rPr>
                      <m:t>𝑇𝑂𝑆</m:t>
                    </m:r>
                  </m:oMath>
                </a14:m>
                <a:r>
                  <a:rPr lang="en-US" dirty="0">
                    <a:solidFill>
                      <a:schemeClr val="tx1"/>
                    </a:solidFill>
                  </a:rPr>
                  <a:t> are </a:t>
                </a:r>
                <a14:m>
                  <m:oMath xmlns:m="http://schemas.openxmlformats.org/officeDocument/2006/math">
                    <m:r>
                      <a:rPr lang="en-US" i="1" dirty="0" smtClean="0">
                        <a:solidFill>
                          <a:schemeClr val="tx1"/>
                        </a:solidFill>
                        <a:latin typeface="Cambria Math" panose="02040503050406030204" pitchFamily="18" charset="0"/>
                      </a:rPr>
                      <m:t>∠</m:t>
                    </m:r>
                    <m:r>
                      <a:rPr lang="en-US" i="1" dirty="0" smtClean="0">
                        <a:solidFill>
                          <a:schemeClr val="tx1"/>
                        </a:solidFill>
                        <a:latin typeface="Cambria Math" panose="02040503050406030204" pitchFamily="18" charset="0"/>
                      </a:rPr>
                      <m:t>𝑆𝑂𝑅</m:t>
                    </m:r>
                    <m:r>
                      <a:rPr lang="en-US" i="1" dirty="0" smtClean="0">
                        <a:solidFill>
                          <a:schemeClr val="tx1"/>
                        </a:solidFill>
                        <a:latin typeface="Cambria Math" panose="02040503050406030204" pitchFamily="18" charset="0"/>
                      </a:rPr>
                      <m:t> </m:t>
                    </m:r>
                  </m:oMath>
                </a14:m>
                <a:r>
                  <a:rPr lang="en-US" dirty="0">
                    <a:solidFill>
                      <a:schemeClr val="tx1"/>
                    </a:solidFill>
                  </a:rPr>
                  <a:t>and </a:t>
                </a:r>
                <a14:m>
                  <m:oMath xmlns:m="http://schemas.openxmlformats.org/officeDocument/2006/math">
                    <m:r>
                      <a:rPr lang="en-US" i="1" dirty="0" smtClean="0">
                        <a:solidFill>
                          <a:schemeClr val="tx1"/>
                        </a:solidFill>
                        <a:latin typeface="Cambria Math" panose="02040503050406030204" pitchFamily="18" charset="0"/>
                      </a:rPr>
                      <m:t>∠</m:t>
                    </m:r>
                    <m:r>
                      <a:rPr lang="en-US" i="1" dirty="0" smtClean="0">
                        <a:solidFill>
                          <a:schemeClr val="tx1"/>
                        </a:solidFill>
                        <a:latin typeface="Cambria Math" panose="02040503050406030204" pitchFamily="18" charset="0"/>
                      </a:rPr>
                      <m:t>𝑃𝑂𝑇</m:t>
                    </m:r>
                  </m:oMath>
                </a14:m>
                <a:r>
                  <a:rPr lang="en-US" dirty="0">
                    <a:solidFill>
                      <a:schemeClr val="tx1"/>
                    </a:solidFill>
                  </a:rPr>
                  <a:t>.</a:t>
                </a:r>
              </a:p>
              <a:p>
                <a:endParaRPr lang="en-US" i="0" dirty="0">
                  <a:solidFill>
                    <a:schemeClr val="tx1"/>
                  </a:solidFill>
                </a:endParaRPr>
              </a:p>
            </p:txBody>
          </p:sp>
        </mc:Choice>
        <mc:Fallback xmlns="">
          <p:sp>
            <p:nvSpPr>
              <p:cNvPr id="28675" name="Rectangle 3"/>
              <p:cNvSpPr>
                <a:spLocks noGrp="1" noRot="1" noChangeAspect="1" noMove="1" noResize="1" noEditPoints="1" noAdjustHandles="1" noChangeArrowheads="1" noChangeShapeType="1" noTextEdit="1"/>
              </p:cNvSpPr>
              <p:nvPr>
                <p:ph idx="1"/>
              </p:nvPr>
            </p:nvSpPr>
            <p:spPr>
              <a:xfrm>
                <a:off x="457200" y="1280160"/>
                <a:ext cx="8229600" cy="3539430"/>
              </a:xfrm>
              <a:prstGeom prst="rect">
                <a:avLst/>
              </a:prstGeom>
              <a:blipFill>
                <a:blip r:embed="rId2"/>
                <a:stretch>
                  <a:fillRect l="-1556" t="-1893"/>
                </a:stretch>
              </a:blipFill>
            </p:spPr>
            <p:txBody>
              <a:bodyPr/>
              <a:lstStyle/>
              <a:p>
                <a:r>
                  <a:rPr lang="en-US">
                    <a:noFill/>
                  </a:rPr>
                  <a:t> </a:t>
                </a:r>
              </a:p>
            </p:txBody>
          </p:sp>
        </mc:Fallback>
      </mc:AlternateContent>
    </p:spTree>
    <p:extLst>
      <p:ext uri="{BB962C8B-B14F-4D97-AF65-F5344CB8AC3E}">
        <p14:creationId xmlns:p14="http://schemas.microsoft.com/office/powerpoint/2010/main" val="16757815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Note</a:t>
            </a:r>
          </a:p>
        </p:txBody>
      </p:sp>
      <p:sp>
        <p:nvSpPr>
          <p:cNvPr id="4" name="TextBox 3"/>
          <p:cNvSpPr>
            <a:spLocks noGrp="1" noChangeArrowheads="1"/>
          </p:cNvSpPr>
          <p:nvPr>
            <p:ph idx="1"/>
          </p:nvPr>
        </p:nvSpPr>
        <p:spPr>
          <a:xfrm>
            <a:off x="457200" y="1280160"/>
            <a:ext cx="8229600" cy="1815882"/>
          </a:xfrm>
          <a:prstGeom prst="rect">
            <a:avLst/>
          </a:prstGeom>
          <a:noFill/>
          <a:ln w="28575">
            <a:solidFill>
              <a:srgbClr val="FF0000"/>
            </a:solidFill>
          </a:ln>
        </p:spPr>
        <p:txBody>
          <a:bodyPr>
            <a:spAutoFit/>
          </a:bodyPr>
          <a:lstStyle/>
          <a:p>
            <a:r>
              <a:rPr lang="en-US" dirty="0">
                <a:solidFill>
                  <a:srgbClr val="000000"/>
                </a:solidFill>
              </a:rPr>
              <a:t>The line segment with endpoints </a:t>
            </a:r>
            <a:r>
              <a:rPr lang="en-US" i="1" dirty="0">
                <a:solidFill>
                  <a:srgbClr val="000000"/>
                </a:solidFill>
              </a:rPr>
              <a:t>A </a:t>
            </a:r>
            <a:r>
              <a:rPr lang="en-US" dirty="0">
                <a:solidFill>
                  <a:srgbClr val="000000"/>
                </a:solidFill>
              </a:rPr>
              <a:t>and</a:t>
            </a:r>
            <a:r>
              <a:rPr lang="en-US" i="1" dirty="0">
                <a:solidFill>
                  <a:srgbClr val="000000"/>
                </a:solidFill>
              </a:rPr>
              <a:t> B </a:t>
            </a:r>
            <a:r>
              <a:rPr lang="en-US" dirty="0">
                <a:solidFill>
                  <a:srgbClr val="000000"/>
                </a:solidFill>
              </a:rPr>
              <a:t>is indicated by placing</a:t>
            </a:r>
            <a:r>
              <a:rPr lang="en-US" i="1" dirty="0">
                <a:solidFill>
                  <a:srgbClr val="000000"/>
                </a:solidFill>
              </a:rPr>
              <a:t> </a:t>
            </a:r>
            <a:r>
              <a:rPr lang="en-US" dirty="0">
                <a:solidFill>
                  <a:srgbClr val="000000"/>
                </a:solidFill>
              </a:rPr>
              <a:t>a bar over the letters, as in	 </a:t>
            </a:r>
            <a:r>
              <a:rPr lang="en-US" i="1" dirty="0">
                <a:solidFill>
                  <a:srgbClr val="000000"/>
                </a:solidFill>
              </a:rPr>
              <a:t>     </a:t>
            </a:r>
            <a:r>
              <a:rPr lang="en-US" dirty="0">
                <a:solidFill>
                  <a:srgbClr val="000000"/>
                </a:solidFill>
              </a:rPr>
              <a:t>The length of the segment is indicated by writing only the letters, as in </a:t>
            </a:r>
            <a:r>
              <a:rPr lang="en-US" i="1" dirty="0">
                <a:solidFill>
                  <a:srgbClr val="000000"/>
                </a:solidFill>
              </a:rPr>
              <a:t>AB.</a:t>
            </a:r>
            <a:endParaRPr lang="en-US" dirty="0">
              <a:solidFill>
                <a:srgbClr val="000000"/>
              </a:solidFill>
              <a:latin typeface="Calibri" pitchFamily="34" charset="0"/>
            </a:endParaRPr>
          </a:p>
        </p:txBody>
      </p:sp>
      <p:graphicFrame>
        <p:nvGraphicFramePr>
          <p:cNvPr id="79875" name="Object 3"/>
          <p:cNvGraphicFramePr>
            <a:graphicFrameLocks noChangeAspect="1"/>
          </p:cNvGraphicFramePr>
          <p:nvPr>
            <p:extLst>
              <p:ext uri="{D42A27DB-BD31-4B8C-83A1-F6EECF244321}">
                <p14:modId xmlns:p14="http://schemas.microsoft.com/office/powerpoint/2010/main" val="1090981158"/>
              </p:ext>
            </p:extLst>
          </p:nvPr>
        </p:nvGraphicFramePr>
        <p:xfrm>
          <a:off x="5994046" y="1706563"/>
          <a:ext cx="508000" cy="393700"/>
        </p:xfrm>
        <a:graphic>
          <a:graphicData uri="http://schemas.openxmlformats.org/presentationml/2006/ole">
            <mc:AlternateContent xmlns:mc="http://schemas.openxmlformats.org/markup-compatibility/2006">
              <mc:Choice xmlns:v="urn:schemas-microsoft-com:vml" Requires="v">
                <p:oleObj name="Equation" r:id="rId2" imgW="507960" imgH="393480" progId="Equation.DSMT4">
                  <p:embed/>
                </p:oleObj>
              </mc:Choice>
              <mc:Fallback>
                <p:oleObj name="Equation" r:id="rId2" imgW="507960" imgH="393480" progId="Equation.DSMT4">
                  <p:embed/>
                  <p:pic>
                    <p:nvPicPr>
                      <p:cNvPr id="0" name="Picture 3"/>
                      <p:cNvPicPr>
                        <a:picLocks noChangeAspect="1" noChangeArrowheads="1"/>
                      </p:cNvPicPr>
                      <p:nvPr/>
                    </p:nvPicPr>
                    <p:blipFill>
                      <a:blip r:embed="rId3"/>
                      <a:srcRect/>
                      <a:stretch>
                        <a:fillRect/>
                      </a:stretch>
                    </p:blipFill>
                    <p:spPr bwMode="auto">
                      <a:xfrm>
                        <a:off x="5994046" y="1706563"/>
                        <a:ext cx="508000" cy="3937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oleObj>
              </mc:Fallback>
            </mc:AlternateContent>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Definition: Triangles Classified by Sides</a:t>
            </a:r>
          </a:p>
        </p:txBody>
      </p:sp>
      <p:graphicFrame>
        <p:nvGraphicFramePr>
          <p:cNvPr id="4" name="Group 3"/>
          <p:cNvGraphicFramePr>
            <a:graphicFrameLocks noGrp="1"/>
          </p:cNvGraphicFramePr>
          <p:nvPr>
            <p:ph idx="1"/>
            <p:extLst>
              <p:ext uri="{D42A27DB-BD31-4B8C-83A1-F6EECF244321}">
                <p14:modId xmlns:p14="http://schemas.microsoft.com/office/powerpoint/2010/main" val="3113573840"/>
              </p:ext>
            </p:extLst>
          </p:nvPr>
        </p:nvGraphicFramePr>
        <p:xfrm>
          <a:off x="457200" y="1159778"/>
          <a:ext cx="8229600" cy="4307203"/>
        </p:xfrm>
        <a:graphic>
          <a:graphicData uri="http://schemas.openxmlformats.org/drawingml/2006/table">
            <a:tbl>
              <a:tblPr/>
              <a:tblGrid>
                <a:gridCol w="1752600">
                  <a:extLst>
                    <a:ext uri="{9D8B030D-6E8A-4147-A177-3AD203B41FA5}">
                      <a16:colId xmlns:a16="http://schemas.microsoft.com/office/drawing/2014/main" val="20000"/>
                    </a:ext>
                  </a:extLst>
                </a:gridCol>
                <a:gridCol w="3733800">
                  <a:extLst>
                    <a:ext uri="{9D8B030D-6E8A-4147-A177-3AD203B41FA5}">
                      <a16:colId xmlns:a16="http://schemas.microsoft.com/office/drawing/2014/main" val="20001"/>
                    </a:ext>
                  </a:extLst>
                </a:gridCol>
                <a:gridCol w="2743200">
                  <a:extLst>
                    <a:ext uri="{9D8B030D-6E8A-4147-A177-3AD203B41FA5}">
                      <a16:colId xmlns:a16="http://schemas.microsoft.com/office/drawing/2014/main" val="20002"/>
                    </a:ext>
                  </a:extLst>
                </a:gridCol>
              </a:tblGrid>
              <a:tr h="1126222">
                <a:tc gridSpan="3">
                  <a:txBody>
                    <a:bodyPr/>
                    <a:lstStyle/>
                    <a:p>
                      <a:pPr marL="0" marR="0" lvl="0" indent="0" algn="l" defTabSz="914400" rtl="0" eaLnBrk="0" fontAlgn="base" latinLnBrk="0" hangingPunct="0">
                        <a:lnSpc>
                          <a:spcPct val="100000"/>
                        </a:lnSpc>
                        <a:spcBef>
                          <a:spcPct val="0"/>
                        </a:spcBef>
                        <a:spcAft>
                          <a:spcPct val="0"/>
                        </a:spcAft>
                        <a:buClrTx/>
                        <a:buSzTx/>
                        <a:buFont typeface="Courier New" pitchFamily="49" charset="0"/>
                        <a:buNone/>
                        <a:tabLst/>
                      </a:pPr>
                      <a:r>
                        <a:rPr kumimoji="0" lang="en-US" sz="2800" b="0" i="0" u="none" strike="noStrike" cap="none" normalizeH="0" baseline="0" dirty="0">
                          <a:ln>
                            <a:noFill/>
                          </a:ln>
                          <a:solidFill>
                            <a:srgbClr val="000000"/>
                          </a:solidFill>
                          <a:effectLst/>
                          <a:latin typeface="Calibri" pitchFamily="34" charset="0"/>
                        </a:rPr>
                        <a:t>(</a:t>
                      </a:r>
                      <a:r>
                        <a:rPr kumimoji="0" lang="en-US" sz="2800" b="1" i="0" u="none" strike="noStrike" cap="none" normalizeH="0" baseline="0" dirty="0">
                          <a:ln>
                            <a:noFill/>
                          </a:ln>
                          <a:solidFill>
                            <a:srgbClr val="000000"/>
                          </a:solidFill>
                          <a:effectLst/>
                          <a:latin typeface="Calibri" pitchFamily="34" charset="0"/>
                        </a:rPr>
                        <a:t>Note:</a:t>
                      </a:r>
                      <a:r>
                        <a:rPr kumimoji="0" lang="en-US" sz="2800" b="0" i="0" u="none" strike="noStrike" cap="none" normalizeH="0" baseline="0" dirty="0">
                          <a:ln>
                            <a:noFill/>
                          </a:ln>
                          <a:solidFill>
                            <a:srgbClr val="000000"/>
                          </a:solidFill>
                          <a:effectLst/>
                          <a:latin typeface="Calibri" pitchFamily="34" charset="0"/>
                        </a:rPr>
                        <a:t>  In the figures, sides with equal length are indicated by the same number of tic marks.)</a:t>
                      </a:r>
                      <a:endParaRPr kumimoji="0" lang="en-US" sz="2800" b="0" i="1" u="none" strike="noStrike" cap="none" normalizeH="0" baseline="0" dirty="0">
                        <a:ln>
                          <a:noFill/>
                        </a:ln>
                        <a:solidFill>
                          <a:srgbClr val="000000"/>
                        </a:solidFill>
                        <a:effectLst/>
                        <a:latin typeface="Calibri" pitchFamily="34" charset="0"/>
                      </a:endParaRPr>
                    </a:p>
                  </a:txBody>
                  <a:tcP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a:noFill/>
                    </a:lnB>
                    <a:lnTlToBr>
                      <a:noFill/>
                    </a:lnTlToBr>
                    <a:lnBlToTr>
                      <a:noFill/>
                    </a:lnBlToTr>
                    <a:solidFill>
                      <a:srgbClr val="FFFFCC"/>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644379">
                <a:tc>
                  <a:txBody>
                    <a:bodyPr/>
                    <a:lstStyle/>
                    <a:p>
                      <a:pPr marL="0" marR="0" lvl="0" indent="0" algn="ctr" defTabSz="914400" rtl="0" eaLnBrk="0" fontAlgn="base" latinLnBrk="0" hangingPunct="0">
                        <a:lnSpc>
                          <a:spcPct val="100000"/>
                        </a:lnSpc>
                        <a:spcBef>
                          <a:spcPct val="0"/>
                        </a:spcBef>
                        <a:spcAft>
                          <a:spcPct val="0"/>
                        </a:spcAft>
                        <a:buClrTx/>
                        <a:buSzTx/>
                        <a:buFont typeface="Courier New" pitchFamily="49" charset="0"/>
                        <a:buNone/>
                        <a:tabLst/>
                      </a:pPr>
                      <a:r>
                        <a:rPr kumimoji="0" lang="en-US" sz="2800" b="1" i="0" u="none" strike="noStrike" cap="none" normalizeH="0" baseline="0" dirty="0">
                          <a:ln>
                            <a:noFill/>
                          </a:ln>
                          <a:solidFill>
                            <a:srgbClr val="000000"/>
                          </a:solidFill>
                          <a:effectLst/>
                          <a:latin typeface="Calibri" pitchFamily="34" charset="0"/>
                        </a:rPr>
                        <a:t>Name</a:t>
                      </a:r>
                      <a:endParaRPr kumimoji="0" lang="en-US" sz="2800" b="0" i="1" u="none" strike="noStrike" cap="none" normalizeH="0" baseline="0" dirty="0">
                        <a:ln>
                          <a:noFill/>
                        </a:ln>
                        <a:solidFill>
                          <a:srgbClr val="000000"/>
                        </a:solidFill>
                        <a:effectLst/>
                        <a:latin typeface="Calibri" pitchFamily="34" charset="0"/>
                      </a:endParaRPr>
                    </a:p>
                  </a:txBody>
                  <a:tcPr horzOverflow="overflow">
                    <a:lnL w="28575"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FFFFCC"/>
                    </a:solidFill>
                  </a:tcPr>
                </a:tc>
                <a:tc>
                  <a:txBody>
                    <a:bodyPr/>
                    <a:lstStyle/>
                    <a:p>
                      <a:pPr marL="0" marR="0" lvl="0" indent="0" algn="ctr" defTabSz="914400" rtl="0" eaLnBrk="0" fontAlgn="base" latinLnBrk="0" hangingPunct="0">
                        <a:lnSpc>
                          <a:spcPct val="100000"/>
                        </a:lnSpc>
                        <a:spcBef>
                          <a:spcPct val="0"/>
                        </a:spcBef>
                        <a:spcAft>
                          <a:spcPct val="0"/>
                        </a:spcAft>
                        <a:buClrTx/>
                        <a:buSzTx/>
                        <a:buFont typeface="Courier New" pitchFamily="49" charset="0"/>
                        <a:buNone/>
                        <a:tabLst/>
                      </a:pPr>
                      <a:r>
                        <a:rPr kumimoji="0" lang="en-US" sz="2800" b="1" i="0" u="none" strike="noStrike" cap="none" normalizeH="0" baseline="0" dirty="0">
                          <a:ln>
                            <a:noFill/>
                          </a:ln>
                          <a:solidFill>
                            <a:srgbClr val="000000"/>
                          </a:solidFill>
                          <a:effectLst/>
                          <a:latin typeface="Calibri" pitchFamily="34" charset="0"/>
                        </a:rPr>
                        <a:t>Property</a:t>
                      </a:r>
                      <a:endParaRPr kumimoji="0" lang="en-US" sz="2800" b="0" i="1" u="none" strike="noStrike" cap="none" normalizeH="0" baseline="0" dirty="0">
                        <a:ln>
                          <a:noFill/>
                        </a:ln>
                        <a:solidFill>
                          <a:srgbClr val="000000"/>
                        </a:solidFill>
                        <a:effectLst/>
                        <a:latin typeface="Calibri" pitchFamily="34" charset="0"/>
                      </a:endParaRPr>
                    </a:p>
                  </a:txBody>
                  <a:tcPr horzOverflow="overflow">
                    <a:lnL>
                      <a:noFill/>
                    </a:lnL>
                    <a:lnR>
                      <a:noFill/>
                    </a:lnR>
                    <a:lnT>
                      <a:noFill/>
                    </a:lnT>
                    <a:lnB>
                      <a:noFill/>
                    </a:lnB>
                    <a:lnTlToBr>
                      <a:noFill/>
                    </a:lnTlToBr>
                    <a:lnBlToTr>
                      <a:noFill/>
                    </a:lnBlToTr>
                    <a:solidFill>
                      <a:srgbClr val="FFFFCC"/>
                    </a:solidFill>
                  </a:tcPr>
                </a:tc>
                <a:tc>
                  <a:txBody>
                    <a:bodyPr/>
                    <a:lstStyle/>
                    <a:p>
                      <a:pPr marL="0" marR="0" lvl="0" indent="0" algn="ctr" defTabSz="914400" rtl="0" eaLnBrk="0" fontAlgn="base" latinLnBrk="0" hangingPunct="0">
                        <a:lnSpc>
                          <a:spcPct val="100000"/>
                        </a:lnSpc>
                        <a:spcBef>
                          <a:spcPct val="0"/>
                        </a:spcBef>
                        <a:spcAft>
                          <a:spcPct val="0"/>
                        </a:spcAft>
                        <a:buClrTx/>
                        <a:buSzTx/>
                        <a:buFont typeface="Courier New" pitchFamily="49" charset="0"/>
                        <a:buNone/>
                        <a:tabLst/>
                      </a:pPr>
                      <a:r>
                        <a:rPr kumimoji="0" lang="en-US" sz="2800" b="1" i="0" u="none" strike="noStrike" cap="none" normalizeH="0" baseline="0" dirty="0">
                          <a:ln>
                            <a:noFill/>
                          </a:ln>
                          <a:solidFill>
                            <a:srgbClr val="000000"/>
                          </a:solidFill>
                          <a:effectLst/>
                          <a:latin typeface="Calibri" pitchFamily="34" charset="0"/>
                        </a:rPr>
                        <a:t>Example</a:t>
                      </a:r>
                      <a:endParaRPr kumimoji="0" lang="en-US" sz="2800" b="0" i="1" u="none" strike="noStrike" cap="none" normalizeH="0" baseline="0" dirty="0">
                        <a:ln>
                          <a:noFill/>
                        </a:ln>
                        <a:solidFill>
                          <a:srgbClr val="000000"/>
                        </a:solidFill>
                        <a:effectLst/>
                        <a:latin typeface="Calibri" pitchFamily="34" charset="0"/>
                      </a:endParaRPr>
                    </a:p>
                  </a:txBody>
                  <a:tcPr horzOverflow="overflow">
                    <a:lnL>
                      <a:noFill/>
                    </a:lnL>
                    <a:lnR w="28575" cap="flat" cmpd="sng" algn="ctr">
                      <a:solidFill>
                        <a:srgbClr val="000000"/>
                      </a:solidFill>
                      <a:prstDash val="solid"/>
                      <a:round/>
                      <a:headEnd type="none" w="med" len="med"/>
                      <a:tailEnd type="none" w="med" len="med"/>
                    </a:lnR>
                    <a:lnT>
                      <a:noFill/>
                    </a:lnT>
                    <a:lnB>
                      <a:noFill/>
                    </a:lnB>
                    <a:lnTlToBr>
                      <a:noFill/>
                    </a:lnTlToBr>
                    <a:lnBlToTr>
                      <a:noFill/>
                    </a:lnBlToTr>
                    <a:solidFill>
                      <a:srgbClr val="FFFFCC"/>
                    </a:solidFill>
                  </a:tcPr>
                </a:tc>
                <a:extLst>
                  <a:ext uri="{0D108BD9-81ED-4DB2-BD59-A6C34878D82A}">
                    <a16:rowId xmlns:a16="http://schemas.microsoft.com/office/drawing/2014/main" val="10001"/>
                  </a:ext>
                </a:extLst>
              </a:tr>
              <a:tr h="2536602">
                <a:tc>
                  <a:txBody>
                    <a:bodyPr/>
                    <a:lstStyle/>
                    <a:p>
                      <a:pPr marL="0" marR="0" lvl="0" indent="0" algn="just" defTabSz="914400" rtl="0" eaLnBrk="0" fontAlgn="base" latinLnBrk="0" hangingPunct="0">
                        <a:lnSpc>
                          <a:spcPct val="100000"/>
                        </a:lnSpc>
                        <a:spcBef>
                          <a:spcPct val="0"/>
                        </a:spcBef>
                        <a:spcAft>
                          <a:spcPct val="0"/>
                        </a:spcAft>
                        <a:buClrTx/>
                        <a:buSzTx/>
                        <a:buFont typeface="Courier New" pitchFamily="49" charset="0"/>
                        <a:buNone/>
                        <a:tabLst/>
                      </a:pPr>
                      <a:r>
                        <a:rPr kumimoji="0" lang="en-US" sz="2800" b="0" i="0" u="none" strike="noStrike" cap="none" normalizeH="0" baseline="0" dirty="0">
                          <a:ln>
                            <a:noFill/>
                          </a:ln>
                          <a:solidFill>
                            <a:srgbClr val="000000"/>
                          </a:solidFill>
                          <a:effectLst/>
                          <a:latin typeface="Calibri" pitchFamily="34" charset="0"/>
                        </a:rPr>
                        <a:t>   </a:t>
                      </a:r>
                      <a:r>
                        <a:rPr kumimoji="0" lang="en-US" sz="2800" b="1" i="0" u="none" strike="noStrike" cap="none" normalizeH="0" baseline="0" dirty="0">
                          <a:ln>
                            <a:noFill/>
                          </a:ln>
                          <a:solidFill>
                            <a:srgbClr val="C00000"/>
                          </a:solidFill>
                          <a:effectLst/>
                          <a:latin typeface="Calibri" pitchFamily="34" charset="0"/>
                        </a:rPr>
                        <a:t>Scalene</a:t>
                      </a:r>
                    </a:p>
                    <a:p>
                      <a:pPr marL="0" marR="0" lvl="0" indent="0" algn="l" defTabSz="914400" rtl="0" eaLnBrk="0" fontAlgn="base" latinLnBrk="0" hangingPunct="0">
                        <a:lnSpc>
                          <a:spcPct val="100000"/>
                        </a:lnSpc>
                        <a:spcBef>
                          <a:spcPct val="20000"/>
                        </a:spcBef>
                        <a:spcAft>
                          <a:spcPct val="0"/>
                        </a:spcAft>
                        <a:buClrTx/>
                        <a:buSzTx/>
                        <a:buFont typeface="Courier New" pitchFamily="49" charset="0"/>
                        <a:buNone/>
                        <a:tabLst/>
                      </a:pPr>
                      <a:endParaRPr kumimoji="0" lang="en-US" sz="2800" b="0" i="1" u="none" strike="noStrike" cap="none" normalizeH="0" baseline="0" dirty="0">
                        <a:ln>
                          <a:noFill/>
                        </a:ln>
                        <a:solidFill>
                          <a:srgbClr val="000000"/>
                        </a:solidFill>
                        <a:effectLst/>
                        <a:latin typeface="Calibri" pitchFamily="34" charset="0"/>
                      </a:endParaRPr>
                    </a:p>
                  </a:txBody>
                  <a:tcPr horzOverflow="overflow">
                    <a:lnL w="28575" cap="flat" cmpd="sng" algn="ctr">
                      <a:solidFill>
                        <a:srgbClr val="000000"/>
                      </a:solidFill>
                      <a:prstDash val="solid"/>
                      <a:round/>
                      <a:headEnd type="none" w="med" len="med"/>
                      <a:tailEnd type="none" w="med" len="med"/>
                    </a:lnL>
                    <a:lnR>
                      <a:noFill/>
                    </a:lnR>
                    <a:lnT>
                      <a:noFill/>
                    </a:lnT>
                    <a:lnB w="28575"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0" fontAlgn="base" latinLnBrk="0" hangingPunct="0">
                        <a:lnSpc>
                          <a:spcPct val="100000"/>
                        </a:lnSpc>
                        <a:spcBef>
                          <a:spcPct val="0"/>
                        </a:spcBef>
                        <a:spcAft>
                          <a:spcPts val="1350"/>
                        </a:spcAft>
                        <a:buClrTx/>
                        <a:buSzTx/>
                        <a:buFont typeface="Courier New" pitchFamily="49" charset="0"/>
                        <a:buNone/>
                        <a:tabLst/>
                      </a:pPr>
                      <a:r>
                        <a:rPr kumimoji="0" lang="en-US" sz="2800" b="0" i="0" u="none" strike="noStrike" cap="none" normalizeH="0" baseline="0" dirty="0">
                          <a:ln>
                            <a:noFill/>
                          </a:ln>
                          <a:solidFill>
                            <a:srgbClr val="000000"/>
                          </a:solidFill>
                          <a:effectLst/>
                          <a:latin typeface="Calibri" pitchFamily="34" charset="0"/>
                        </a:rPr>
                        <a:t>No two sides have equal lengths.</a:t>
                      </a:r>
                    </a:p>
                    <a:p>
                      <a:pPr marL="0" marR="0" lvl="0" indent="0" algn="l" defTabSz="914400" rtl="0" eaLnBrk="0" fontAlgn="base" latinLnBrk="0" hangingPunct="0">
                        <a:lnSpc>
                          <a:spcPct val="100000"/>
                        </a:lnSpc>
                        <a:spcBef>
                          <a:spcPct val="20000"/>
                        </a:spcBef>
                        <a:spcAft>
                          <a:spcPct val="0"/>
                        </a:spcAft>
                        <a:buClrTx/>
                        <a:buSzTx/>
                        <a:buFont typeface="Courier New" pitchFamily="49" charset="0"/>
                        <a:buNone/>
                        <a:tabLst/>
                      </a:pPr>
                      <a:endParaRPr kumimoji="0" lang="en-US" sz="2800" b="0" i="1" u="none" strike="noStrike" cap="none" normalizeH="0" baseline="0" dirty="0">
                        <a:ln>
                          <a:noFill/>
                        </a:ln>
                        <a:solidFill>
                          <a:srgbClr val="000000"/>
                        </a:solidFill>
                        <a:effectLst/>
                        <a:latin typeface="Calibri" pitchFamily="34" charset="0"/>
                      </a:endParaRPr>
                    </a:p>
                  </a:txBody>
                  <a:tcPr horzOverflow="overflow">
                    <a:lnL>
                      <a:noFill/>
                    </a:lnL>
                    <a:lnR>
                      <a:noFill/>
                    </a:lnR>
                    <a:lnT>
                      <a:noFill/>
                    </a:lnT>
                    <a:lnB w="28575"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0" fontAlgn="base" latinLnBrk="0" hangingPunct="0">
                        <a:lnSpc>
                          <a:spcPct val="100000"/>
                        </a:lnSpc>
                        <a:spcBef>
                          <a:spcPct val="0"/>
                        </a:spcBef>
                        <a:spcAft>
                          <a:spcPct val="0"/>
                        </a:spcAft>
                        <a:buClrTx/>
                        <a:buSzTx/>
                        <a:buFont typeface="Courier New" pitchFamily="49" charset="0"/>
                        <a:buNone/>
                        <a:tabLst/>
                      </a:pPr>
                      <a:r>
                        <a:rPr kumimoji="0" lang="en-US" sz="2800" b="0" i="0" u="none" strike="noStrike" cap="none" normalizeH="0" baseline="0" dirty="0">
                          <a:ln>
                            <a:noFill/>
                          </a:ln>
                          <a:solidFill>
                            <a:srgbClr val="000000"/>
                          </a:solidFill>
                          <a:effectLst/>
                          <a:latin typeface="Calibri"/>
                        </a:rPr>
                        <a:t>∆</a:t>
                      </a:r>
                      <a:r>
                        <a:rPr kumimoji="0" lang="en-US" sz="2800" b="0" i="1" u="none" strike="noStrike" cap="none" normalizeH="0" baseline="0" dirty="0">
                          <a:ln>
                            <a:noFill/>
                          </a:ln>
                          <a:solidFill>
                            <a:srgbClr val="000000"/>
                          </a:solidFill>
                          <a:effectLst/>
                          <a:latin typeface="Calibri" pitchFamily="34" charset="0"/>
                        </a:rPr>
                        <a:t>ABC</a:t>
                      </a:r>
                      <a:r>
                        <a:rPr kumimoji="0" lang="en-US" sz="2800" b="0" i="0" u="none" strike="noStrike" cap="none" normalizeH="0" baseline="0" dirty="0">
                          <a:ln>
                            <a:noFill/>
                          </a:ln>
                          <a:solidFill>
                            <a:srgbClr val="000000"/>
                          </a:solidFill>
                          <a:effectLst/>
                          <a:latin typeface="Calibri" pitchFamily="34" charset="0"/>
                        </a:rPr>
                        <a:t> is scalene since no two sides have equal lengths.</a:t>
                      </a:r>
                      <a:endParaRPr kumimoji="0" lang="en-US" sz="2800" b="0" i="1" u="none" strike="noStrike" cap="none" normalizeH="0" baseline="0" dirty="0">
                        <a:ln>
                          <a:noFill/>
                        </a:ln>
                        <a:solidFill>
                          <a:srgbClr val="000000"/>
                        </a:solidFill>
                        <a:effectLst/>
                        <a:latin typeface="Calibri" pitchFamily="34" charset="0"/>
                      </a:endParaRPr>
                    </a:p>
                  </a:txBody>
                  <a:tcPr horzOverflow="overflow">
                    <a:lnL>
                      <a:noFill/>
                    </a:lnL>
                    <a:lnR w="28575" cap="flat" cmpd="sng" algn="ctr">
                      <a:solidFill>
                        <a:srgbClr val="000000"/>
                      </a:solidFill>
                      <a:prstDash val="solid"/>
                      <a:round/>
                      <a:headEnd type="none" w="med" len="med"/>
                      <a:tailEnd type="none" w="med" len="med"/>
                    </a:lnR>
                    <a:lnT>
                      <a:noFill/>
                    </a:lnT>
                    <a:lnB w="28575" cap="flat" cmpd="sng" algn="ctr">
                      <a:solidFill>
                        <a:srgbClr val="000000"/>
                      </a:solidFill>
                      <a:prstDash val="solid"/>
                      <a:round/>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2"/>
                  </a:ext>
                </a:extLst>
              </a:tr>
            </a:tbl>
          </a:graphicData>
        </a:graphic>
      </p:graphicFrame>
      <p:pic>
        <p:nvPicPr>
          <p:cNvPr id="6" name="Picture 5">
            <a:extLst>
              <a:ext uri="{FF2B5EF4-FFF2-40B4-BE49-F238E27FC236}">
                <a16:creationId xmlns:a16="http://schemas.microsoft.com/office/drawing/2014/main" id="{5D947DBB-1B89-7E79-6A6E-7DCD536ED7CD}"/>
              </a:ext>
            </a:extLst>
          </p:cNvPr>
          <p:cNvPicPr>
            <a:picLocks noChangeAspect="1"/>
          </p:cNvPicPr>
          <p:nvPr/>
        </p:nvPicPr>
        <p:blipFill>
          <a:blip r:embed="rId2"/>
          <a:stretch>
            <a:fillRect/>
          </a:stretch>
        </p:blipFill>
        <p:spPr>
          <a:xfrm>
            <a:off x="3497422" y="3886200"/>
            <a:ext cx="2427402" cy="114300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Definition: Triangles Classified by Sides (cont.)</a:t>
            </a:r>
          </a:p>
        </p:txBody>
      </p:sp>
      <p:graphicFrame>
        <p:nvGraphicFramePr>
          <p:cNvPr id="4" name="Group 3"/>
          <p:cNvGraphicFramePr>
            <a:graphicFrameLocks noGrp="1"/>
          </p:cNvGraphicFramePr>
          <p:nvPr>
            <p:ph idx="1"/>
            <p:extLst>
              <p:ext uri="{D42A27DB-BD31-4B8C-83A1-F6EECF244321}">
                <p14:modId xmlns:p14="http://schemas.microsoft.com/office/powerpoint/2010/main" val="3123075359"/>
              </p:ext>
            </p:extLst>
          </p:nvPr>
        </p:nvGraphicFramePr>
        <p:xfrm>
          <a:off x="457200" y="1279525"/>
          <a:ext cx="8229600" cy="3267489"/>
        </p:xfrm>
        <a:graphic>
          <a:graphicData uri="http://schemas.openxmlformats.org/drawingml/2006/table">
            <a:tbl>
              <a:tblPr/>
              <a:tblGrid>
                <a:gridCol w="1905000">
                  <a:extLst>
                    <a:ext uri="{9D8B030D-6E8A-4147-A177-3AD203B41FA5}">
                      <a16:colId xmlns:a16="http://schemas.microsoft.com/office/drawing/2014/main" val="20000"/>
                    </a:ext>
                  </a:extLst>
                </a:gridCol>
                <a:gridCol w="3581400">
                  <a:extLst>
                    <a:ext uri="{9D8B030D-6E8A-4147-A177-3AD203B41FA5}">
                      <a16:colId xmlns:a16="http://schemas.microsoft.com/office/drawing/2014/main" val="20001"/>
                    </a:ext>
                  </a:extLst>
                </a:gridCol>
                <a:gridCol w="2743200">
                  <a:extLst>
                    <a:ext uri="{9D8B030D-6E8A-4147-A177-3AD203B41FA5}">
                      <a16:colId xmlns:a16="http://schemas.microsoft.com/office/drawing/2014/main" val="20002"/>
                    </a:ext>
                  </a:extLst>
                </a:gridCol>
              </a:tblGrid>
              <a:tr h="1067671">
                <a:tc>
                  <a:txBody>
                    <a:bodyPr/>
                    <a:lstStyle/>
                    <a:p>
                      <a:pPr marL="0" marR="0" lvl="0" indent="0" algn="just" defTabSz="914400" rtl="0" eaLnBrk="0" fontAlgn="base" latinLnBrk="0" hangingPunct="0">
                        <a:lnSpc>
                          <a:spcPct val="100000"/>
                        </a:lnSpc>
                        <a:spcBef>
                          <a:spcPct val="0"/>
                        </a:spcBef>
                        <a:spcAft>
                          <a:spcPct val="0"/>
                        </a:spcAft>
                        <a:buClrTx/>
                        <a:buSzTx/>
                        <a:buFont typeface="Courier New" pitchFamily="49" charset="0"/>
                        <a:buNone/>
                        <a:tabLst/>
                      </a:pPr>
                      <a:r>
                        <a:rPr kumimoji="0" lang="en-US" sz="2800" b="1" i="0" u="none" strike="noStrike" cap="none" normalizeH="0" baseline="0" dirty="0">
                          <a:ln>
                            <a:noFill/>
                          </a:ln>
                          <a:solidFill>
                            <a:srgbClr val="C00000"/>
                          </a:solidFill>
                          <a:effectLst/>
                          <a:latin typeface="Calibri" pitchFamily="34" charset="0"/>
                        </a:rPr>
                        <a:t>  Isosceles</a:t>
                      </a:r>
                    </a:p>
                    <a:p>
                      <a:pPr marL="0" marR="0" lvl="0" indent="0" algn="l" defTabSz="914400" rtl="0" eaLnBrk="0" fontAlgn="base" latinLnBrk="0" hangingPunct="0">
                        <a:lnSpc>
                          <a:spcPct val="100000"/>
                        </a:lnSpc>
                        <a:spcBef>
                          <a:spcPct val="20000"/>
                        </a:spcBef>
                        <a:spcAft>
                          <a:spcPct val="0"/>
                        </a:spcAft>
                        <a:buClrTx/>
                        <a:buSzTx/>
                        <a:buFont typeface="Courier New" pitchFamily="49" charset="0"/>
                        <a:buNone/>
                        <a:tabLst/>
                      </a:pPr>
                      <a:endParaRPr kumimoji="0" lang="en-US" sz="2800" b="0" i="1" u="none" strike="noStrike" cap="none" normalizeH="0" baseline="0" dirty="0">
                        <a:ln>
                          <a:noFill/>
                        </a:ln>
                        <a:solidFill>
                          <a:srgbClr val="000000"/>
                        </a:solidFill>
                        <a:effectLst/>
                        <a:latin typeface="Calibri" pitchFamily="34" charset="0"/>
                      </a:endParaRPr>
                    </a:p>
                  </a:txBody>
                  <a:tcPr marT="45724" marB="45724"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lnTlToBr>
                      <a:noFill/>
                    </a:lnTlToBr>
                    <a:lnBlToTr>
                      <a:noFill/>
                    </a:lnBlToTr>
                    <a:solidFill>
                      <a:srgbClr val="FFFFCC"/>
                    </a:solidFill>
                  </a:tcPr>
                </a:tc>
                <a:tc>
                  <a:txBody>
                    <a:bodyPr/>
                    <a:lstStyle/>
                    <a:p>
                      <a:pPr marL="457200" marR="0" lvl="0" indent="-457200" algn="l" defTabSz="914400" rtl="0" eaLnBrk="0" fontAlgn="base" latinLnBrk="0" hangingPunct="0">
                        <a:lnSpc>
                          <a:spcPct val="100000"/>
                        </a:lnSpc>
                        <a:spcBef>
                          <a:spcPct val="20000"/>
                        </a:spcBef>
                        <a:spcAft>
                          <a:spcPct val="0"/>
                        </a:spcAft>
                        <a:buClrTx/>
                        <a:buSzTx/>
                        <a:buFont typeface="Courier New" pitchFamily="49" charset="0"/>
                        <a:buNone/>
                        <a:tabLst/>
                      </a:pPr>
                      <a:r>
                        <a:rPr kumimoji="0" lang="en-US" sz="2800" b="0" i="0" u="none" strike="noStrike" cap="none" normalizeH="0" baseline="0" dirty="0">
                          <a:ln>
                            <a:noFill/>
                          </a:ln>
                          <a:solidFill>
                            <a:srgbClr val="000000"/>
                          </a:solidFill>
                          <a:effectLst/>
                          <a:latin typeface="Calibri" pitchFamily="34" charset="0"/>
                        </a:rPr>
                        <a:t>At least two sides have</a:t>
                      </a:r>
                    </a:p>
                    <a:p>
                      <a:pPr marL="457200" marR="0" lvl="0" indent="-457200" algn="l" defTabSz="914400" rtl="0" eaLnBrk="0" fontAlgn="base" latinLnBrk="0" hangingPunct="0">
                        <a:lnSpc>
                          <a:spcPct val="100000"/>
                        </a:lnSpc>
                        <a:spcBef>
                          <a:spcPct val="0"/>
                        </a:spcBef>
                        <a:spcAft>
                          <a:spcPct val="0"/>
                        </a:spcAft>
                        <a:buClrTx/>
                        <a:buSzTx/>
                        <a:buFont typeface="Courier New" pitchFamily="49" charset="0"/>
                        <a:buNone/>
                        <a:tabLst/>
                      </a:pPr>
                      <a:r>
                        <a:rPr kumimoji="0" lang="en-US" sz="2800" b="0" i="0" u="none" strike="noStrike" cap="none" normalizeH="0" baseline="0" dirty="0">
                          <a:ln>
                            <a:noFill/>
                          </a:ln>
                          <a:solidFill>
                            <a:srgbClr val="000000"/>
                          </a:solidFill>
                          <a:effectLst/>
                          <a:latin typeface="Calibri" pitchFamily="34" charset="0"/>
                        </a:rPr>
                        <a:t>equal lengths.</a:t>
                      </a:r>
                      <a:endParaRPr kumimoji="0" lang="en-US" sz="2800" b="0" i="1" u="none" strike="noStrike" cap="none" normalizeH="0" baseline="0" dirty="0">
                        <a:ln>
                          <a:noFill/>
                        </a:ln>
                        <a:solidFill>
                          <a:srgbClr val="000000"/>
                        </a:solidFill>
                        <a:effectLst/>
                        <a:latin typeface="Calibri" pitchFamily="34" charset="0"/>
                      </a:endParaRPr>
                    </a:p>
                  </a:txBody>
                  <a:tcPr marT="45724" marB="45724"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solidFill>
                      <a:srgbClr val="FFFFCC"/>
                    </a:solidFill>
                  </a:tcPr>
                </a:tc>
                <a:tc>
                  <a:txBody>
                    <a:bodyPr/>
                    <a:lstStyle/>
                    <a:p>
                      <a:pPr marL="0" marR="0" lvl="0" indent="0" algn="l" defTabSz="914400" rtl="0" eaLnBrk="0" fontAlgn="base" latinLnBrk="0" hangingPunct="0">
                        <a:lnSpc>
                          <a:spcPct val="100000"/>
                        </a:lnSpc>
                        <a:spcBef>
                          <a:spcPct val="0"/>
                        </a:spcBef>
                        <a:spcAft>
                          <a:spcPct val="0"/>
                        </a:spcAft>
                        <a:buClrTx/>
                        <a:buSzTx/>
                        <a:buFont typeface="Courier New" pitchFamily="49" charset="0"/>
                        <a:buNone/>
                        <a:tabLst/>
                      </a:pPr>
                      <a:r>
                        <a:rPr kumimoji="0" lang="en-US" sz="2800" b="0" i="0" u="none" strike="noStrike" cap="none" normalizeH="0" baseline="0" dirty="0">
                          <a:ln>
                            <a:noFill/>
                          </a:ln>
                          <a:solidFill>
                            <a:srgbClr val="000000"/>
                          </a:solidFill>
                          <a:effectLst/>
                          <a:latin typeface="+mn-lt"/>
                        </a:rPr>
                        <a:t>∆</a:t>
                      </a:r>
                      <a:r>
                        <a:rPr kumimoji="0" lang="en-US" sz="2800" b="0" i="1" u="none" strike="noStrike" cap="none" normalizeH="0" baseline="0" dirty="0">
                          <a:ln>
                            <a:noFill/>
                          </a:ln>
                          <a:solidFill>
                            <a:srgbClr val="000000"/>
                          </a:solidFill>
                          <a:effectLst/>
                          <a:latin typeface="Calibri" pitchFamily="34" charset="0"/>
                        </a:rPr>
                        <a:t>PQR</a:t>
                      </a:r>
                      <a:r>
                        <a:rPr kumimoji="0" lang="en-US" sz="2800" b="0" i="0" u="none" strike="noStrike" cap="none" normalizeH="0" baseline="0" dirty="0">
                          <a:ln>
                            <a:noFill/>
                          </a:ln>
                          <a:solidFill>
                            <a:srgbClr val="000000"/>
                          </a:solidFill>
                          <a:effectLst/>
                          <a:latin typeface="Calibri" pitchFamily="34" charset="0"/>
                        </a:rPr>
                        <a:t> is isosceles since </a:t>
                      </a:r>
                      <a:r>
                        <a:rPr kumimoji="0" lang="en-US" sz="2800" b="0" i="1" u="none" strike="noStrike" cap="none" normalizeH="0" baseline="0" dirty="0">
                          <a:ln>
                            <a:noFill/>
                          </a:ln>
                          <a:solidFill>
                            <a:srgbClr val="000000"/>
                          </a:solidFill>
                          <a:effectLst/>
                          <a:latin typeface="Calibri" pitchFamily="34" charset="0"/>
                        </a:rPr>
                        <a:t>PR</a:t>
                      </a:r>
                      <a:r>
                        <a:rPr kumimoji="0" lang="en-US" sz="2800" b="0" i="0" u="none" strike="noStrike" cap="none" normalizeH="0" baseline="0" dirty="0">
                          <a:ln>
                            <a:noFill/>
                          </a:ln>
                          <a:solidFill>
                            <a:srgbClr val="000000"/>
                          </a:solidFill>
                          <a:effectLst/>
                          <a:latin typeface="Calibri" pitchFamily="34" charset="0"/>
                        </a:rPr>
                        <a:t> = </a:t>
                      </a:r>
                      <a:r>
                        <a:rPr kumimoji="0" lang="en-US" sz="2800" b="0" i="1" u="none" strike="noStrike" cap="none" normalizeH="0" baseline="0" dirty="0">
                          <a:ln>
                            <a:noFill/>
                          </a:ln>
                          <a:solidFill>
                            <a:srgbClr val="000000"/>
                          </a:solidFill>
                          <a:effectLst/>
                          <a:latin typeface="Calibri" pitchFamily="34" charset="0"/>
                        </a:rPr>
                        <a:t>QR</a:t>
                      </a:r>
                      <a:r>
                        <a:rPr kumimoji="0" lang="en-US" sz="2800" b="0" i="0" u="none" strike="noStrike" cap="none" normalizeH="0" baseline="0" dirty="0">
                          <a:ln>
                            <a:noFill/>
                          </a:ln>
                          <a:solidFill>
                            <a:srgbClr val="000000"/>
                          </a:solidFill>
                          <a:effectLst/>
                          <a:latin typeface="Calibri" pitchFamily="34" charset="0"/>
                        </a:rPr>
                        <a:t>.</a:t>
                      </a:r>
                      <a:endParaRPr kumimoji="0" lang="en-US" sz="2800" b="0" i="1" u="none" strike="noStrike" cap="none" normalizeH="0" baseline="0" dirty="0">
                        <a:ln>
                          <a:noFill/>
                        </a:ln>
                        <a:solidFill>
                          <a:srgbClr val="000000"/>
                        </a:solidFill>
                        <a:effectLst/>
                        <a:latin typeface="Calibri" pitchFamily="34" charset="0"/>
                      </a:endParaRPr>
                    </a:p>
                  </a:txBody>
                  <a:tcPr marT="45724" marB="45724"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FFFFCC"/>
                    </a:solidFill>
                  </a:tcPr>
                </a:tc>
                <a:extLst>
                  <a:ext uri="{0D108BD9-81ED-4DB2-BD59-A6C34878D82A}">
                    <a16:rowId xmlns:a16="http://schemas.microsoft.com/office/drawing/2014/main" val="10001"/>
                  </a:ext>
                </a:extLst>
              </a:tr>
              <a:tr h="2199818">
                <a:tc>
                  <a:txBody>
                    <a:bodyPr/>
                    <a:lstStyle/>
                    <a:p>
                      <a:pPr marL="0" marR="0" lvl="0" indent="0" algn="l" defTabSz="914400" rtl="0" eaLnBrk="0" fontAlgn="base" latinLnBrk="0" hangingPunct="0">
                        <a:lnSpc>
                          <a:spcPct val="100000"/>
                        </a:lnSpc>
                        <a:spcBef>
                          <a:spcPct val="20000"/>
                        </a:spcBef>
                        <a:spcAft>
                          <a:spcPct val="0"/>
                        </a:spcAft>
                        <a:buClrTx/>
                        <a:buSzTx/>
                        <a:buFont typeface="Courier New" pitchFamily="49" charset="0"/>
                        <a:buNone/>
                        <a:tabLst/>
                      </a:pPr>
                      <a:endParaRPr kumimoji="0" lang="en-US" sz="2800" b="0" i="1" u="none" strike="noStrike" cap="none" normalizeH="0" baseline="0" dirty="0">
                        <a:ln>
                          <a:noFill/>
                        </a:ln>
                        <a:solidFill>
                          <a:srgbClr val="000000"/>
                        </a:solidFill>
                        <a:effectLst/>
                        <a:latin typeface="Calibri" pitchFamily="34" charset="0"/>
                      </a:endParaRPr>
                    </a:p>
                  </a:txBody>
                  <a:tcPr marT="45724" marB="45724" horzOverflow="overflow">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0" fontAlgn="base" latinLnBrk="0" hangingPunct="0">
                        <a:lnSpc>
                          <a:spcPct val="100000"/>
                        </a:lnSpc>
                        <a:spcBef>
                          <a:spcPct val="20000"/>
                        </a:spcBef>
                        <a:spcAft>
                          <a:spcPct val="0"/>
                        </a:spcAft>
                        <a:buClrTx/>
                        <a:buSzTx/>
                        <a:buFont typeface="Courier New" pitchFamily="49" charset="0"/>
                        <a:buNone/>
                        <a:tabLst/>
                      </a:pPr>
                      <a:endParaRPr kumimoji="0" lang="en-US" sz="2800" b="0" i="1" u="none" strike="noStrike" cap="none" normalizeH="0" baseline="0" dirty="0">
                        <a:ln>
                          <a:noFill/>
                        </a:ln>
                        <a:solidFill>
                          <a:srgbClr val="000000"/>
                        </a:solidFill>
                        <a:effectLst/>
                        <a:latin typeface="Calibri" pitchFamily="34" charset="0"/>
                      </a:endParaRPr>
                    </a:p>
                  </a:txBody>
                  <a:tcPr marT="45724" marB="45724"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0" fontAlgn="base" latinLnBrk="0" hangingPunct="0">
                        <a:lnSpc>
                          <a:spcPct val="100000"/>
                        </a:lnSpc>
                        <a:spcBef>
                          <a:spcPct val="20000"/>
                        </a:spcBef>
                        <a:spcAft>
                          <a:spcPct val="0"/>
                        </a:spcAft>
                        <a:buClrTx/>
                        <a:buSzTx/>
                        <a:buFont typeface="Courier New" pitchFamily="49" charset="0"/>
                        <a:buNone/>
                        <a:tabLst/>
                      </a:pPr>
                      <a:endParaRPr kumimoji="0" lang="en-US" sz="2800" b="0" i="1" u="none" strike="noStrike" cap="none" normalizeH="0" baseline="0" dirty="0">
                        <a:ln>
                          <a:noFill/>
                        </a:ln>
                        <a:solidFill>
                          <a:srgbClr val="000000"/>
                        </a:solidFill>
                        <a:effectLst/>
                        <a:latin typeface="Calibri" pitchFamily="34" charset="0"/>
                      </a:endParaRPr>
                    </a:p>
                  </a:txBody>
                  <a:tcPr marT="45724" marB="45724" horzOverflow="overflow">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2"/>
                  </a:ext>
                </a:extLst>
              </a:tr>
            </a:tbl>
          </a:graphicData>
        </a:graphic>
      </p:graphicFrame>
      <p:pic>
        <p:nvPicPr>
          <p:cNvPr id="6" name="Picture 5">
            <a:extLst>
              <a:ext uri="{FF2B5EF4-FFF2-40B4-BE49-F238E27FC236}">
                <a16:creationId xmlns:a16="http://schemas.microsoft.com/office/drawing/2014/main" id="{6EF0183E-338B-9DDD-28B9-6D14192CE88D}"/>
              </a:ext>
            </a:extLst>
          </p:cNvPr>
          <p:cNvPicPr>
            <a:picLocks noChangeAspect="1"/>
          </p:cNvPicPr>
          <p:nvPr/>
        </p:nvPicPr>
        <p:blipFill>
          <a:blip r:embed="rId2"/>
          <a:stretch>
            <a:fillRect/>
          </a:stretch>
        </p:blipFill>
        <p:spPr>
          <a:xfrm>
            <a:off x="4114800" y="2438400"/>
            <a:ext cx="1752600" cy="1752600"/>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Definition: Triangles Classified by Sides (cont.)</a:t>
            </a:r>
          </a:p>
        </p:txBody>
      </p:sp>
      <p:graphicFrame>
        <p:nvGraphicFramePr>
          <p:cNvPr id="4" name="Group 3"/>
          <p:cNvGraphicFramePr>
            <a:graphicFrameLocks noGrp="1"/>
          </p:cNvGraphicFramePr>
          <p:nvPr>
            <p:ph idx="1"/>
            <p:extLst>
              <p:ext uri="{D42A27DB-BD31-4B8C-83A1-F6EECF244321}">
                <p14:modId xmlns:p14="http://schemas.microsoft.com/office/powerpoint/2010/main" val="3998694893"/>
              </p:ext>
            </p:extLst>
          </p:nvPr>
        </p:nvGraphicFramePr>
        <p:xfrm>
          <a:off x="457200" y="1279525"/>
          <a:ext cx="8229600" cy="3112570"/>
        </p:xfrm>
        <a:graphic>
          <a:graphicData uri="http://schemas.openxmlformats.org/drawingml/2006/table">
            <a:tbl>
              <a:tblPr/>
              <a:tblGrid>
                <a:gridCol w="2286000">
                  <a:extLst>
                    <a:ext uri="{9D8B030D-6E8A-4147-A177-3AD203B41FA5}">
                      <a16:colId xmlns:a16="http://schemas.microsoft.com/office/drawing/2014/main" val="20000"/>
                    </a:ext>
                  </a:extLst>
                </a:gridCol>
                <a:gridCol w="3048000">
                  <a:extLst>
                    <a:ext uri="{9D8B030D-6E8A-4147-A177-3AD203B41FA5}">
                      <a16:colId xmlns:a16="http://schemas.microsoft.com/office/drawing/2014/main" val="20001"/>
                    </a:ext>
                  </a:extLst>
                </a:gridCol>
                <a:gridCol w="2895600">
                  <a:extLst>
                    <a:ext uri="{9D8B030D-6E8A-4147-A177-3AD203B41FA5}">
                      <a16:colId xmlns:a16="http://schemas.microsoft.com/office/drawing/2014/main" val="20002"/>
                    </a:ext>
                  </a:extLst>
                </a:gridCol>
              </a:tblGrid>
              <a:tr h="1019403">
                <a:tc>
                  <a:txBody>
                    <a:bodyPr/>
                    <a:lstStyle/>
                    <a:p>
                      <a:pPr marL="0" marR="0" lvl="0" indent="0" algn="just" defTabSz="914400" rtl="0" eaLnBrk="0" fontAlgn="base" latinLnBrk="0" hangingPunct="0">
                        <a:lnSpc>
                          <a:spcPct val="100000"/>
                        </a:lnSpc>
                        <a:spcBef>
                          <a:spcPct val="0"/>
                        </a:spcBef>
                        <a:spcAft>
                          <a:spcPct val="0"/>
                        </a:spcAft>
                        <a:buClrTx/>
                        <a:buSzTx/>
                        <a:buFont typeface="Courier New" pitchFamily="49" charset="0"/>
                        <a:buNone/>
                        <a:tabLst/>
                      </a:pPr>
                      <a:r>
                        <a:rPr kumimoji="0" lang="en-US" sz="2800" b="1" i="0" u="none" strike="noStrike" cap="none" normalizeH="0" baseline="0" dirty="0">
                          <a:ln>
                            <a:noFill/>
                          </a:ln>
                          <a:solidFill>
                            <a:srgbClr val="C00000"/>
                          </a:solidFill>
                          <a:effectLst/>
                          <a:latin typeface="Calibri" pitchFamily="34" charset="0"/>
                        </a:rPr>
                        <a:t>  Equilateral</a:t>
                      </a:r>
                      <a:endParaRPr kumimoji="0" lang="en-US" sz="2800" b="0" i="1" u="none" strike="noStrike" cap="none" normalizeH="0" baseline="0" dirty="0">
                        <a:ln>
                          <a:noFill/>
                        </a:ln>
                        <a:solidFill>
                          <a:srgbClr val="C00000"/>
                        </a:solidFill>
                        <a:effectLst/>
                        <a:latin typeface="Calibri" pitchFamily="34" charset="0"/>
                      </a:endParaRPr>
                    </a:p>
                  </a:txBody>
                  <a:tcP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lnTlToBr>
                      <a:noFill/>
                    </a:lnTlToBr>
                    <a:lnBlToTr>
                      <a:noFill/>
                    </a:lnBlToTr>
                    <a:solidFill>
                      <a:srgbClr val="FFFFCC"/>
                    </a:solidFill>
                  </a:tcPr>
                </a:tc>
                <a:tc>
                  <a:txBody>
                    <a:bodyPr/>
                    <a:lstStyle/>
                    <a:p>
                      <a:pPr marL="0" marR="0" lvl="0" indent="0" algn="l" defTabSz="914400" rtl="0" eaLnBrk="0" fontAlgn="base" latinLnBrk="0" hangingPunct="0">
                        <a:lnSpc>
                          <a:spcPct val="100000"/>
                        </a:lnSpc>
                        <a:spcBef>
                          <a:spcPct val="20000"/>
                        </a:spcBef>
                        <a:spcAft>
                          <a:spcPct val="0"/>
                        </a:spcAft>
                        <a:buClrTx/>
                        <a:buSzTx/>
                        <a:buFont typeface="Courier New" pitchFamily="49" charset="0"/>
                        <a:buNone/>
                        <a:tabLst/>
                      </a:pPr>
                      <a:r>
                        <a:rPr kumimoji="0" lang="en-US" sz="2800" b="0" i="0" u="none" strike="noStrike" cap="none" normalizeH="0" baseline="0" dirty="0">
                          <a:ln>
                            <a:noFill/>
                          </a:ln>
                          <a:solidFill>
                            <a:srgbClr val="000000"/>
                          </a:solidFill>
                          <a:effectLst/>
                          <a:latin typeface="Calibri" pitchFamily="34" charset="0"/>
                        </a:rPr>
                        <a:t>All three sides have</a:t>
                      </a:r>
                    </a:p>
                    <a:p>
                      <a:pPr marL="0" marR="0" lvl="0" indent="0" algn="l" defTabSz="914400" rtl="0" eaLnBrk="0" fontAlgn="base" latinLnBrk="0" hangingPunct="0">
                        <a:lnSpc>
                          <a:spcPct val="100000"/>
                        </a:lnSpc>
                        <a:spcBef>
                          <a:spcPct val="0"/>
                        </a:spcBef>
                        <a:spcAft>
                          <a:spcPct val="0"/>
                        </a:spcAft>
                        <a:buClrTx/>
                        <a:buSzTx/>
                        <a:buFont typeface="Courier New" pitchFamily="49" charset="0"/>
                        <a:buNone/>
                        <a:tabLst/>
                      </a:pPr>
                      <a:r>
                        <a:rPr kumimoji="0" lang="en-US" sz="2800" b="0" i="0" u="none" strike="noStrike" cap="none" normalizeH="0" baseline="0" dirty="0">
                          <a:ln>
                            <a:noFill/>
                          </a:ln>
                          <a:solidFill>
                            <a:srgbClr val="000000"/>
                          </a:solidFill>
                          <a:effectLst/>
                          <a:latin typeface="Calibri" pitchFamily="34" charset="0"/>
                        </a:rPr>
                        <a:t>equal lengths.</a:t>
                      </a:r>
                      <a:endParaRPr kumimoji="0" lang="en-US" sz="2800" b="0" i="1" u="none" strike="noStrike" cap="none" normalizeH="0" baseline="0" dirty="0">
                        <a:ln>
                          <a:noFill/>
                        </a:ln>
                        <a:solidFill>
                          <a:srgbClr val="000000"/>
                        </a:solidFill>
                        <a:effectLst/>
                        <a:latin typeface="Calibri" pitchFamily="34" charset="0"/>
                      </a:endParaRPr>
                    </a:p>
                  </a:txBody>
                  <a:tcPr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solidFill>
                      <a:srgbClr val="FFFFCC"/>
                    </a:solidFill>
                  </a:tcPr>
                </a:tc>
                <a:tc>
                  <a:txBody>
                    <a:bodyPr/>
                    <a:lstStyle/>
                    <a:p>
                      <a:pPr marL="0" marR="0" lvl="0" indent="0" algn="l" defTabSz="914400" rtl="0" eaLnBrk="0" fontAlgn="base" latinLnBrk="0" hangingPunct="0">
                        <a:lnSpc>
                          <a:spcPct val="100000"/>
                        </a:lnSpc>
                        <a:spcBef>
                          <a:spcPct val="0"/>
                        </a:spcBef>
                        <a:spcAft>
                          <a:spcPct val="0"/>
                        </a:spcAft>
                        <a:buClrTx/>
                        <a:buSzTx/>
                        <a:buFont typeface="Courier New" pitchFamily="49" charset="0"/>
                        <a:buNone/>
                        <a:tabLst/>
                      </a:pPr>
                      <a:r>
                        <a:rPr kumimoji="0" lang="en-US" sz="2800" b="0" i="0" u="none" strike="noStrike" cap="none" normalizeH="0" baseline="0" dirty="0">
                          <a:ln>
                            <a:noFill/>
                          </a:ln>
                          <a:solidFill>
                            <a:srgbClr val="000000"/>
                          </a:solidFill>
                          <a:effectLst/>
                          <a:latin typeface="+mn-lt"/>
                        </a:rPr>
                        <a:t>∆</a:t>
                      </a:r>
                      <a:r>
                        <a:rPr kumimoji="0" lang="en-US" sz="2800" b="0" i="1" u="none" strike="noStrike" cap="none" normalizeH="0" baseline="0" dirty="0">
                          <a:ln>
                            <a:noFill/>
                          </a:ln>
                          <a:solidFill>
                            <a:srgbClr val="000000"/>
                          </a:solidFill>
                          <a:effectLst/>
                          <a:latin typeface="Calibri" pitchFamily="34" charset="0"/>
                        </a:rPr>
                        <a:t>XYZ</a:t>
                      </a:r>
                      <a:r>
                        <a:rPr kumimoji="0" lang="en-US" sz="2800" b="0" i="0" u="none" strike="noStrike" cap="none" normalizeH="0" baseline="0" dirty="0">
                          <a:ln>
                            <a:noFill/>
                          </a:ln>
                          <a:solidFill>
                            <a:srgbClr val="000000"/>
                          </a:solidFill>
                          <a:effectLst/>
                          <a:latin typeface="Calibri" pitchFamily="34" charset="0"/>
                        </a:rPr>
                        <a:t> is equilateral since </a:t>
                      </a:r>
                      <a:r>
                        <a:rPr kumimoji="0" lang="en-US" sz="2800" b="0" i="1" u="none" strike="noStrike" cap="none" normalizeH="0" baseline="0" dirty="0">
                          <a:ln>
                            <a:noFill/>
                          </a:ln>
                          <a:solidFill>
                            <a:srgbClr val="000000"/>
                          </a:solidFill>
                          <a:effectLst/>
                          <a:latin typeface="Calibri" pitchFamily="34" charset="0"/>
                        </a:rPr>
                        <a:t>XY</a:t>
                      </a:r>
                      <a:r>
                        <a:rPr kumimoji="0" lang="en-US" sz="2800" b="0" i="0" u="none" strike="noStrike" cap="none" normalizeH="0" baseline="0" dirty="0">
                          <a:ln>
                            <a:noFill/>
                          </a:ln>
                          <a:solidFill>
                            <a:srgbClr val="000000"/>
                          </a:solidFill>
                          <a:effectLst/>
                          <a:latin typeface="Calibri" pitchFamily="34" charset="0"/>
                        </a:rPr>
                        <a:t> = </a:t>
                      </a:r>
                      <a:r>
                        <a:rPr kumimoji="0" lang="en-US" sz="2800" b="0" i="1" u="none" strike="noStrike" cap="none" normalizeH="0" baseline="0" dirty="0">
                          <a:ln>
                            <a:noFill/>
                          </a:ln>
                          <a:solidFill>
                            <a:srgbClr val="000000"/>
                          </a:solidFill>
                          <a:effectLst/>
                          <a:latin typeface="Calibri" pitchFamily="34" charset="0"/>
                        </a:rPr>
                        <a:t>XZ</a:t>
                      </a:r>
                      <a:r>
                        <a:rPr kumimoji="0" lang="en-US" sz="2800" b="0" i="0" u="none" strike="noStrike" cap="none" normalizeH="0" baseline="0" dirty="0">
                          <a:ln>
                            <a:noFill/>
                          </a:ln>
                          <a:solidFill>
                            <a:srgbClr val="000000"/>
                          </a:solidFill>
                          <a:effectLst/>
                          <a:latin typeface="Calibri" pitchFamily="34" charset="0"/>
                        </a:rPr>
                        <a:t> = </a:t>
                      </a:r>
                      <a:r>
                        <a:rPr kumimoji="0" lang="en-US" sz="2800" b="0" i="1" u="none" strike="noStrike" cap="none" normalizeH="0" baseline="0" dirty="0">
                          <a:ln>
                            <a:noFill/>
                          </a:ln>
                          <a:solidFill>
                            <a:srgbClr val="000000"/>
                          </a:solidFill>
                          <a:effectLst/>
                          <a:latin typeface="Calibri" pitchFamily="34" charset="0"/>
                        </a:rPr>
                        <a:t>YZ</a:t>
                      </a:r>
                    </a:p>
                  </a:txBody>
                  <a:tcP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FFFFCC"/>
                    </a:solidFill>
                  </a:tcPr>
                </a:tc>
                <a:extLst>
                  <a:ext uri="{0D108BD9-81ED-4DB2-BD59-A6C34878D82A}">
                    <a16:rowId xmlns:a16="http://schemas.microsoft.com/office/drawing/2014/main" val="10001"/>
                  </a:ext>
                </a:extLst>
              </a:tr>
              <a:tr h="2093167">
                <a:tc>
                  <a:txBody>
                    <a:bodyPr/>
                    <a:lstStyle/>
                    <a:p>
                      <a:pPr marL="0" marR="0" lvl="0" indent="0" algn="l" defTabSz="914400" rtl="0" eaLnBrk="0" fontAlgn="base" latinLnBrk="0" hangingPunct="0">
                        <a:lnSpc>
                          <a:spcPct val="100000"/>
                        </a:lnSpc>
                        <a:spcBef>
                          <a:spcPct val="20000"/>
                        </a:spcBef>
                        <a:spcAft>
                          <a:spcPct val="0"/>
                        </a:spcAft>
                        <a:buClrTx/>
                        <a:buSzTx/>
                        <a:buFont typeface="Courier New" pitchFamily="49" charset="0"/>
                        <a:buNone/>
                        <a:tabLst/>
                      </a:pPr>
                      <a:endParaRPr kumimoji="0" lang="en-US" sz="2800" b="0" i="1" u="none" strike="noStrike" cap="none" normalizeH="0" baseline="0" dirty="0">
                        <a:ln>
                          <a:noFill/>
                        </a:ln>
                        <a:solidFill>
                          <a:srgbClr val="000000"/>
                        </a:solidFill>
                        <a:effectLst/>
                        <a:latin typeface="Calibri" pitchFamily="34" charset="0"/>
                      </a:endParaRPr>
                    </a:p>
                  </a:txBody>
                  <a:tcPr horzOverflow="overflow">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0" fontAlgn="base" latinLnBrk="0" hangingPunct="0">
                        <a:lnSpc>
                          <a:spcPct val="100000"/>
                        </a:lnSpc>
                        <a:spcBef>
                          <a:spcPct val="20000"/>
                        </a:spcBef>
                        <a:spcAft>
                          <a:spcPct val="0"/>
                        </a:spcAft>
                        <a:buClrTx/>
                        <a:buSzTx/>
                        <a:buFont typeface="Courier New" pitchFamily="49" charset="0"/>
                        <a:buNone/>
                        <a:tabLst/>
                      </a:pPr>
                      <a:endParaRPr kumimoji="0" lang="en-US" sz="2800" b="0" i="1" u="none" strike="noStrike" cap="none" normalizeH="0" baseline="0" dirty="0">
                        <a:ln>
                          <a:noFill/>
                        </a:ln>
                        <a:solidFill>
                          <a:srgbClr val="000000"/>
                        </a:solidFill>
                        <a:effectLst/>
                        <a:latin typeface="Calibri" pitchFamily="34" charset="0"/>
                      </a:endParaRPr>
                    </a:p>
                  </a:txBody>
                  <a:tcPr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0" fontAlgn="base" latinLnBrk="0" hangingPunct="0">
                        <a:lnSpc>
                          <a:spcPct val="100000"/>
                        </a:lnSpc>
                        <a:spcBef>
                          <a:spcPct val="20000"/>
                        </a:spcBef>
                        <a:spcAft>
                          <a:spcPct val="0"/>
                        </a:spcAft>
                        <a:buClrTx/>
                        <a:buSzTx/>
                        <a:buFont typeface="Courier New" pitchFamily="49" charset="0"/>
                        <a:buNone/>
                        <a:tabLst/>
                      </a:pPr>
                      <a:endParaRPr kumimoji="0" lang="en-US" sz="2800" b="0" i="1" u="none" strike="noStrike" cap="none" normalizeH="0" baseline="0" dirty="0">
                        <a:ln>
                          <a:noFill/>
                        </a:ln>
                        <a:solidFill>
                          <a:srgbClr val="000000"/>
                        </a:solidFill>
                        <a:effectLst/>
                        <a:latin typeface="Calibri" pitchFamily="34" charset="0"/>
                      </a:endParaRPr>
                    </a:p>
                  </a:txBody>
                  <a:tcPr horzOverflow="overflow">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2"/>
                  </a:ext>
                </a:extLst>
              </a:tr>
            </a:tbl>
          </a:graphicData>
        </a:graphic>
      </p:graphicFrame>
      <p:pic>
        <p:nvPicPr>
          <p:cNvPr id="6" name="Picture 5">
            <a:extLst>
              <a:ext uri="{FF2B5EF4-FFF2-40B4-BE49-F238E27FC236}">
                <a16:creationId xmlns:a16="http://schemas.microsoft.com/office/drawing/2014/main" id="{F618C6AC-AC0B-E438-3B5C-38940ACC667B}"/>
              </a:ext>
            </a:extLst>
          </p:cNvPr>
          <p:cNvPicPr>
            <a:picLocks noChangeAspect="1"/>
          </p:cNvPicPr>
          <p:nvPr/>
        </p:nvPicPr>
        <p:blipFill>
          <a:blip r:embed="rId2"/>
          <a:stretch>
            <a:fillRect/>
          </a:stretch>
        </p:blipFill>
        <p:spPr>
          <a:xfrm>
            <a:off x="3810000" y="2362200"/>
            <a:ext cx="1981200" cy="1686698"/>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Definition: Triangles Classified by Angles</a:t>
            </a:r>
          </a:p>
        </p:txBody>
      </p:sp>
      <p:graphicFrame>
        <p:nvGraphicFramePr>
          <p:cNvPr id="4" name="Group 3"/>
          <p:cNvGraphicFramePr>
            <a:graphicFrameLocks/>
          </p:cNvGraphicFramePr>
          <p:nvPr>
            <p:extLst>
              <p:ext uri="{D42A27DB-BD31-4B8C-83A1-F6EECF244321}">
                <p14:modId xmlns:p14="http://schemas.microsoft.com/office/powerpoint/2010/main" val="2062187985"/>
              </p:ext>
            </p:extLst>
          </p:nvPr>
        </p:nvGraphicFramePr>
        <p:xfrm>
          <a:off x="609600" y="1219200"/>
          <a:ext cx="8229600" cy="3986537"/>
        </p:xfrm>
        <a:graphic>
          <a:graphicData uri="http://schemas.openxmlformats.org/drawingml/2006/table">
            <a:tbl>
              <a:tblPr/>
              <a:tblGrid>
                <a:gridCol w="2286000">
                  <a:extLst>
                    <a:ext uri="{9D8B030D-6E8A-4147-A177-3AD203B41FA5}">
                      <a16:colId xmlns:a16="http://schemas.microsoft.com/office/drawing/2014/main" val="20000"/>
                    </a:ext>
                  </a:extLst>
                </a:gridCol>
                <a:gridCol w="3200400">
                  <a:extLst>
                    <a:ext uri="{9D8B030D-6E8A-4147-A177-3AD203B41FA5}">
                      <a16:colId xmlns:a16="http://schemas.microsoft.com/office/drawing/2014/main" val="20001"/>
                    </a:ext>
                  </a:extLst>
                </a:gridCol>
                <a:gridCol w="2743200">
                  <a:extLst>
                    <a:ext uri="{9D8B030D-6E8A-4147-A177-3AD203B41FA5}">
                      <a16:colId xmlns:a16="http://schemas.microsoft.com/office/drawing/2014/main" val="20002"/>
                    </a:ext>
                  </a:extLst>
                </a:gridCol>
              </a:tblGrid>
              <a:tr h="521770">
                <a:tc>
                  <a:txBody>
                    <a:bodyPr/>
                    <a:lstStyle/>
                    <a:p>
                      <a:pPr marL="0" marR="0" lvl="0" indent="0" algn="just" defTabSz="914400" rtl="0" eaLnBrk="0" fontAlgn="base" latinLnBrk="0" hangingPunct="0">
                        <a:lnSpc>
                          <a:spcPct val="100000"/>
                        </a:lnSpc>
                        <a:spcBef>
                          <a:spcPct val="0"/>
                        </a:spcBef>
                        <a:spcAft>
                          <a:spcPct val="0"/>
                        </a:spcAft>
                        <a:buClrTx/>
                        <a:buSzTx/>
                        <a:buFont typeface="Courier New" pitchFamily="49" charset="0"/>
                        <a:buNone/>
                        <a:tabLst/>
                        <a:defRPr/>
                      </a:pPr>
                      <a:r>
                        <a:rPr kumimoji="0" lang="en-US" sz="2800" b="1" i="0" u="none" strike="noStrike" cap="none" normalizeH="0" baseline="0" dirty="0">
                          <a:ln>
                            <a:noFill/>
                          </a:ln>
                          <a:solidFill>
                            <a:srgbClr val="000000"/>
                          </a:solidFill>
                          <a:effectLst/>
                          <a:latin typeface="Calibri" pitchFamily="34" charset="0"/>
                        </a:rPr>
                        <a:t>Name</a:t>
                      </a:r>
                      <a:endParaRPr kumimoji="0" lang="en-US" sz="2800" b="0" i="1" u="none" strike="noStrike" cap="none" normalizeH="0" baseline="0" dirty="0">
                        <a:ln>
                          <a:noFill/>
                        </a:ln>
                        <a:solidFill>
                          <a:srgbClr val="000000"/>
                        </a:solidFill>
                        <a:effectLst/>
                        <a:latin typeface="Calibri" pitchFamily="34" charset="0"/>
                      </a:endParaRPr>
                    </a:p>
                  </a:txBody>
                  <a:tcP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lnTlToBr>
                      <a:noFill/>
                    </a:lnTlToBr>
                    <a:lnBlToTr>
                      <a:noFill/>
                    </a:lnBlToTr>
                    <a:solidFill>
                      <a:srgbClr val="FFFFCC"/>
                    </a:solidFill>
                  </a:tcPr>
                </a:tc>
                <a:tc>
                  <a:txBody>
                    <a:bodyPr/>
                    <a:lstStyle/>
                    <a:p>
                      <a:pPr marL="0" marR="0" lvl="0" indent="0" algn="l" defTabSz="914400" rtl="0" eaLnBrk="0" fontAlgn="base" latinLnBrk="0" hangingPunct="0">
                        <a:lnSpc>
                          <a:spcPct val="100000"/>
                        </a:lnSpc>
                        <a:spcBef>
                          <a:spcPct val="0"/>
                        </a:spcBef>
                        <a:spcAft>
                          <a:spcPct val="0"/>
                        </a:spcAft>
                        <a:buClrTx/>
                        <a:buSzTx/>
                        <a:buFont typeface="Courier New" pitchFamily="49" charset="0"/>
                        <a:buNone/>
                        <a:tabLst/>
                        <a:defRPr/>
                      </a:pPr>
                      <a:r>
                        <a:rPr kumimoji="0" lang="en-US" sz="2800" b="1" i="0" u="none" strike="noStrike" cap="none" normalizeH="0" baseline="0" dirty="0">
                          <a:ln>
                            <a:noFill/>
                          </a:ln>
                          <a:solidFill>
                            <a:srgbClr val="000000"/>
                          </a:solidFill>
                          <a:effectLst/>
                          <a:latin typeface="Calibri" pitchFamily="34" charset="0"/>
                        </a:rPr>
                        <a:t>Property</a:t>
                      </a:r>
                      <a:endParaRPr kumimoji="0" lang="en-US" sz="2800" b="0" i="1" u="none" strike="noStrike" cap="none" normalizeH="0" baseline="0" dirty="0">
                        <a:ln>
                          <a:noFill/>
                        </a:ln>
                        <a:solidFill>
                          <a:srgbClr val="000000"/>
                        </a:solidFill>
                        <a:effectLst/>
                        <a:latin typeface="Calibri" pitchFamily="34" charset="0"/>
                      </a:endParaRPr>
                    </a:p>
                  </a:txBody>
                  <a:tcPr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solidFill>
                      <a:srgbClr val="FFFFCC"/>
                    </a:solidFill>
                  </a:tcPr>
                </a:tc>
                <a:tc>
                  <a:txBody>
                    <a:bodyPr/>
                    <a:lstStyle/>
                    <a:p>
                      <a:pPr marL="0" marR="0" lvl="0" indent="0" algn="l" defTabSz="914400" rtl="0" eaLnBrk="0" fontAlgn="base" latinLnBrk="0" hangingPunct="0">
                        <a:lnSpc>
                          <a:spcPct val="100000"/>
                        </a:lnSpc>
                        <a:spcBef>
                          <a:spcPct val="0"/>
                        </a:spcBef>
                        <a:spcAft>
                          <a:spcPct val="0"/>
                        </a:spcAft>
                        <a:buClrTx/>
                        <a:buSzTx/>
                        <a:buFont typeface="Courier New" pitchFamily="49" charset="0"/>
                        <a:buNone/>
                        <a:tabLst/>
                        <a:defRPr/>
                      </a:pPr>
                      <a:r>
                        <a:rPr kumimoji="0" lang="en-US" sz="2800" b="1" i="0" u="none" strike="noStrike" cap="none" normalizeH="0" baseline="0" dirty="0">
                          <a:ln>
                            <a:noFill/>
                          </a:ln>
                          <a:solidFill>
                            <a:srgbClr val="000000"/>
                          </a:solidFill>
                          <a:effectLst/>
                          <a:latin typeface="Calibri" pitchFamily="34" charset="0"/>
                        </a:rPr>
                        <a:t>Example</a:t>
                      </a:r>
                      <a:endParaRPr kumimoji="0" lang="en-US" sz="2800" b="0" i="1" u="none" strike="noStrike" cap="none" normalizeH="0" baseline="0" dirty="0">
                        <a:ln>
                          <a:noFill/>
                        </a:ln>
                        <a:solidFill>
                          <a:srgbClr val="000000"/>
                        </a:solidFill>
                        <a:effectLst/>
                        <a:latin typeface="Calibri" pitchFamily="34" charset="0"/>
                      </a:endParaRPr>
                    </a:p>
                  </a:txBody>
                  <a:tcP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FFFFCC"/>
                    </a:solidFill>
                  </a:tcPr>
                </a:tc>
                <a:extLst>
                  <a:ext uri="{0D108BD9-81ED-4DB2-BD59-A6C34878D82A}">
                    <a16:rowId xmlns:a16="http://schemas.microsoft.com/office/drawing/2014/main" val="10001"/>
                  </a:ext>
                </a:extLst>
              </a:tr>
              <a:tr h="1019403">
                <a:tc>
                  <a:txBody>
                    <a:bodyPr/>
                    <a:lstStyle/>
                    <a:p>
                      <a:pPr marL="0" marR="0" lvl="0" indent="0" algn="just" defTabSz="914400" rtl="0" eaLnBrk="0" fontAlgn="base" latinLnBrk="0" hangingPunct="0">
                        <a:lnSpc>
                          <a:spcPct val="100000"/>
                        </a:lnSpc>
                        <a:spcBef>
                          <a:spcPct val="0"/>
                        </a:spcBef>
                        <a:spcAft>
                          <a:spcPct val="0"/>
                        </a:spcAft>
                        <a:buClrTx/>
                        <a:buSzTx/>
                        <a:buFont typeface="Courier New" pitchFamily="49" charset="0"/>
                        <a:buNone/>
                        <a:tabLst/>
                      </a:pPr>
                      <a:r>
                        <a:rPr kumimoji="0" lang="en-US" sz="2800" b="1" i="0" u="none" strike="noStrike" cap="none" normalizeH="0" baseline="0" dirty="0">
                          <a:ln>
                            <a:noFill/>
                          </a:ln>
                          <a:solidFill>
                            <a:srgbClr val="C00000"/>
                          </a:solidFill>
                          <a:effectLst/>
                          <a:latin typeface="Calibri" pitchFamily="34" charset="0"/>
                        </a:rPr>
                        <a:t>Acute</a:t>
                      </a:r>
                    </a:p>
                  </a:txBody>
                  <a:tcPr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solidFill>
                      <a:srgbClr val="FFFFCC"/>
                    </a:solidFill>
                  </a:tcPr>
                </a:tc>
                <a:tc>
                  <a:txBody>
                    <a:bodyPr/>
                    <a:lstStyle/>
                    <a:p>
                      <a:pPr marL="0" marR="0" lvl="0" indent="0" algn="l" defTabSz="914400" rtl="0" eaLnBrk="0" fontAlgn="base" latinLnBrk="0" hangingPunct="0">
                        <a:lnSpc>
                          <a:spcPct val="100000"/>
                        </a:lnSpc>
                        <a:spcBef>
                          <a:spcPct val="0"/>
                        </a:spcBef>
                        <a:spcAft>
                          <a:spcPts val="1350"/>
                        </a:spcAft>
                        <a:buClrTx/>
                        <a:buSzTx/>
                        <a:buFont typeface="Courier New" pitchFamily="49" charset="0"/>
                        <a:buNone/>
                        <a:tabLst/>
                      </a:pPr>
                      <a:r>
                        <a:rPr kumimoji="0" lang="en-US" sz="2800" b="0" i="0" u="none" strike="noStrike" cap="none" normalizeH="0" baseline="0" dirty="0">
                          <a:ln>
                            <a:noFill/>
                          </a:ln>
                          <a:solidFill>
                            <a:srgbClr val="000000"/>
                          </a:solidFill>
                          <a:effectLst/>
                          <a:latin typeface="Calibri" pitchFamily="34" charset="0"/>
                        </a:rPr>
                        <a:t>All three angles are acute.</a:t>
                      </a:r>
                    </a:p>
                  </a:txBody>
                  <a:tcPr horzOverflow="overflow">
                    <a:lnL>
                      <a:noFill/>
                    </a:lnL>
                    <a:lnR>
                      <a:noFill/>
                    </a:lnR>
                    <a:lnT>
                      <a:noFill/>
                    </a:lnT>
                    <a:lnB>
                      <a:noFill/>
                    </a:lnB>
                    <a:lnTlToBr>
                      <a:noFill/>
                    </a:lnTlToBr>
                    <a:lnBlToTr>
                      <a:noFill/>
                    </a:lnBlToTr>
                    <a:solidFill>
                      <a:srgbClr val="FFFFCC"/>
                    </a:solidFill>
                  </a:tcPr>
                </a:tc>
                <a:tc>
                  <a:txBody>
                    <a:bodyPr/>
                    <a:lstStyle/>
                    <a:p>
                      <a:pPr marL="0" marR="0" lvl="0" indent="0" algn="l" defTabSz="914400" rtl="0" eaLnBrk="0" fontAlgn="base" latinLnBrk="0" hangingPunct="0">
                        <a:lnSpc>
                          <a:spcPct val="100000"/>
                        </a:lnSpc>
                        <a:spcBef>
                          <a:spcPct val="0"/>
                        </a:spcBef>
                        <a:spcAft>
                          <a:spcPct val="0"/>
                        </a:spcAft>
                        <a:buClrTx/>
                        <a:buSzTx/>
                        <a:buFont typeface="Courier New" pitchFamily="49" charset="0"/>
                        <a:buNone/>
                        <a:tabLst/>
                      </a:pPr>
                      <a:r>
                        <a:rPr kumimoji="0" lang="en-US" sz="2800" b="0" i="1" u="none" strike="noStrike" cap="none" normalizeH="0" baseline="0" dirty="0">
                          <a:ln>
                            <a:noFill/>
                          </a:ln>
                          <a:solidFill>
                            <a:srgbClr val="000000"/>
                          </a:solidFill>
                          <a:effectLst/>
                          <a:latin typeface="Calibri" pitchFamily="34" charset="0"/>
                        </a:rPr>
                        <a:t> </a:t>
                      </a:r>
                    </a:p>
                    <a:p>
                      <a:pPr marL="0" marR="0" lvl="0" indent="0" algn="l" defTabSz="914400" rtl="0" eaLnBrk="0" fontAlgn="base" latinLnBrk="0" hangingPunct="0">
                        <a:lnSpc>
                          <a:spcPct val="100000"/>
                        </a:lnSpc>
                        <a:spcBef>
                          <a:spcPct val="0"/>
                        </a:spcBef>
                        <a:spcAft>
                          <a:spcPct val="0"/>
                        </a:spcAft>
                        <a:buClrTx/>
                        <a:buSzTx/>
                        <a:buFont typeface="Courier New" pitchFamily="49" charset="0"/>
                        <a:buNone/>
                        <a:tabLst/>
                      </a:pPr>
                      <a:r>
                        <a:rPr kumimoji="0" lang="en-US" sz="2800" b="0" i="0" u="none" strike="noStrike" cap="none" normalizeH="0" baseline="0" dirty="0">
                          <a:ln>
                            <a:noFill/>
                          </a:ln>
                          <a:solidFill>
                            <a:srgbClr val="000000"/>
                          </a:solidFill>
                          <a:effectLst/>
                          <a:latin typeface="Calibri" pitchFamily="34" charset="0"/>
                        </a:rPr>
                        <a:t>are all acute so </a:t>
                      </a:r>
                      <a:r>
                        <a:rPr kumimoji="0" lang="en-US" sz="2800" b="0" i="0" u="none" strike="noStrike" cap="none" normalizeH="0" baseline="0" dirty="0">
                          <a:ln>
                            <a:noFill/>
                          </a:ln>
                          <a:solidFill>
                            <a:srgbClr val="000000"/>
                          </a:solidFill>
                          <a:effectLst/>
                          <a:latin typeface="+mn-lt"/>
                        </a:rPr>
                        <a:t>∆</a:t>
                      </a:r>
                      <a:r>
                        <a:rPr kumimoji="0" lang="en-US" sz="2800" b="0" i="1" u="none" strike="noStrike" cap="none" normalizeH="0" baseline="0" dirty="0">
                          <a:ln>
                            <a:noFill/>
                          </a:ln>
                          <a:solidFill>
                            <a:srgbClr val="000000"/>
                          </a:solidFill>
                          <a:effectLst/>
                          <a:latin typeface="Calibri" pitchFamily="34" charset="0"/>
                        </a:rPr>
                        <a:t>ABC</a:t>
                      </a:r>
                      <a:r>
                        <a:rPr kumimoji="0" lang="en-US" sz="2800" b="0" i="0" u="none" strike="noStrike" cap="none" normalizeH="0" baseline="0" dirty="0">
                          <a:ln>
                            <a:noFill/>
                          </a:ln>
                          <a:solidFill>
                            <a:srgbClr val="000000"/>
                          </a:solidFill>
                          <a:effectLst/>
                          <a:latin typeface="Calibri" pitchFamily="34" charset="0"/>
                        </a:rPr>
                        <a:t> is acute.</a:t>
                      </a:r>
                      <a:endParaRPr kumimoji="0" lang="en-US" sz="2800" b="0" i="1" u="none" strike="noStrike" cap="none" normalizeH="0" baseline="0" dirty="0">
                        <a:ln>
                          <a:noFill/>
                        </a:ln>
                        <a:solidFill>
                          <a:srgbClr val="000000"/>
                        </a:solidFill>
                        <a:effectLst/>
                        <a:latin typeface="Calibri" pitchFamily="34" charset="0"/>
                      </a:endParaRPr>
                    </a:p>
                  </a:txBody>
                  <a:tcPr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solidFill>
                      <a:srgbClr val="FFFFCC"/>
                    </a:solidFill>
                  </a:tcPr>
                </a:tc>
                <a:extLst>
                  <a:ext uri="{0D108BD9-81ED-4DB2-BD59-A6C34878D82A}">
                    <a16:rowId xmlns:a16="http://schemas.microsoft.com/office/drawing/2014/main" val="10002"/>
                  </a:ext>
                </a:extLst>
              </a:tr>
              <a:tr h="2093167">
                <a:tc>
                  <a:txBody>
                    <a:bodyPr/>
                    <a:lstStyle/>
                    <a:p>
                      <a:pPr marL="0" marR="0" lvl="0" indent="0" algn="l" defTabSz="914400" rtl="0" eaLnBrk="0" fontAlgn="base" latinLnBrk="0" hangingPunct="0">
                        <a:lnSpc>
                          <a:spcPct val="100000"/>
                        </a:lnSpc>
                        <a:spcBef>
                          <a:spcPct val="20000"/>
                        </a:spcBef>
                        <a:spcAft>
                          <a:spcPct val="0"/>
                        </a:spcAft>
                        <a:buClrTx/>
                        <a:buSzTx/>
                        <a:buFont typeface="Courier New" pitchFamily="49" charset="0"/>
                        <a:buNone/>
                        <a:tabLst/>
                      </a:pPr>
                      <a:endParaRPr kumimoji="0" lang="en-US" sz="2800" b="0" i="1" u="none" strike="noStrike" cap="none" normalizeH="0" baseline="0" dirty="0">
                        <a:ln>
                          <a:noFill/>
                        </a:ln>
                        <a:solidFill>
                          <a:srgbClr val="000000"/>
                        </a:solidFill>
                        <a:effectLst/>
                        <a:latin typeface="Calibri" pitchFamily="34" charset="0"/>
                      </a:endParaRPr>
                    </a:p>
                  </a:txBody>
                  <a:tcPr horzOverflow="overflow">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0" fontAlgn="base" latinLnBrk="0" hangingPunct="0">
                        <a:lnSpc>
                          <a:spcPct val="100000"/>
                        </a:lnSpc>
                        <a:spcBef>
                          <a:spcPct val="20000"/>
                        </a:spcBef>
                        <a:spcAft>
                          <a:spcPct val="0"/>
                        </a:spcAft>
                        <a:buClrTx/>
                        <a:buSzTx/>
                        <a:buFont typeface="Courier New" pitchFamily="49" charset="0"/>
                        <a:buNone/>
                        <a:tabLst/>
                      </a:pPr>
                      <a:endParaRPr kumimoji="0" lang="en-US" sz="2800" b="0" i="1" u="none" strike="noStrike" cap="none" normalizeH="0" baseline="0" dirty="0">
                        <a:ln>
                          <a:noFill/>
                        </a:ln>
                        <a:solidFill>
                          <a:srgbClr val="000000"/>
                        </a:solidFill>
                        <a:effectLst/>
                        <a:latin typeface="Calibri" pitchFamily="34" charset="0"/>
                      </a:endParaRPr>
                    </a:p>
                  </a:txBody>
                  <a:tcPr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0" fontAlgn="base" latinLnBrk="0" hangingPunct="0">
                        <a:lnSpc>
                          <a:spcPct val="100000"/>
                        </a:lnSpc>
                        <a:spcBef>
                          <a:spcPct val="20000"/>
                        </a:spcBef>
                        <a:spcAft>
                          <a:spcPct val="0"/>
                        </a:spcAft>
                        <a:buClrTx/>
                        <a:buSzTx/>
                        <a:buFont typeface="Courier New" pitchFamily="49" charset="0"/>
                        <a:buNone/>
                        <a:tabLst/>
                      </a:pPr>
                      <a:endParaRPr kumimoji="0" lang="en-US" sz="2800" b="0" i="1" u="none" strike="noStrike" cap="none" normalizeH="0" baseline="0" dirty="0">
                        <a:ln>
                          <a:noFill/>
                        </a:ln>
                        <a:solidFill>
                          <a:srgbClr val="000000"/>
                        </a:solidFill>
                        <a:effectLst/>
                        <a:latin typeface="Calibri" pitchFamily="34" charset="0"/>
                      </a:endParaRPr>
                    </a:p>
                  </a:txBody>
                  <a:tcPr horzOverflow="overflow">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3"/>
                  </a:ext>
                </a:extLst>
              </a:tr>
            </a:tbl>
          </a:graphicData>
        </a:graphic>
      </p:graphicFrame>
      <p:graphicFrame>
        <p:nvGraphicFramePr>
          <p:cNvPr id="80898" name="Object 2"/>
          <p:cNvGraphicFramePr>
            <a:graphicFrameLocks noChangeAspect="1"/>
          </p:cNvGraphicFramePr>
          <p:nvPr>
            <p:extLst>
              <p:ext uri="{D42A27DB-BD31-4B8C-83A1-F6EECF244321}">
                <p14:modId xmlns:p14="http://schemas.microsoft.com/office/powerpoint/2010/main" val="4264397098"/>
              </p:ext>
            </p:extLst>
          </p:nvPr>
        </p:nvGraphicFramePr>
        <p:xfrm>
          <a:off x="6148742" y="1857487"/>
          <a:ext cx="2451100" cy="393700"/>
        </p:xfrm>
        <a:graphic>
          <a:graphicData uri="http://schemas.openxmlformats.org/presentationml/2006/ole">
            <mc:AlternateContent xmlns:mc="http://schemas.openxmlformats.org/markup-compatibility/2006">
              <mc:Choice xmlns:v="urn:schemas-microsoft-com:vml" Requires="v">
                <p:oleObj name="Equation" r:id="rId2" imgW="2451100" imgH="393700" progId="Equation.DSMT4">
                  <p:embed/>
                </p:oleObj>
              </mc:Choice>
              <mc:Fallback>
                <p:oleObj name="Equation" r:id="rId2" imgW="2451100" imgH="393700" progId="Equation.DSMT4">
                  <p:embed/>
                  <p:pic>
                    <p:nvPicPr>
                      <p:cNvPr id="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48742" y="1857487"/>
                        <a:ext cx="2451100" cy="3937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oleObj>
              </mc:Fallback>
            </mc:AlternateContent>
          </a:graphicData>
        </a:graphic>
      </p:graphicFrame>
      <p:pic>
        <p:nvPicPr>
          <p:cNvPr id="5" name="Picture 4">
            <a:extLst>
              <a:ext uri="{FF2B5EF4-FFF2-40B4-BE49-F238E27FC236}">
                <a16:creationId xmlns:a16="http://schemas.microsoft.com/office/drawing/2014/main" id="{F3FAC905-93BE-D8A7-656D-773EA5B64A79}"/>
              </a:ext>
            </a:extLst>
          </p:cNvPr>
          <p:cNvPicPr>
            <a:picLocks noChangeAspect="1"/>
          </p:cNvPicPr>
          <p:nvPr/>
        </p:nvPicPr>
        <p:blipFill>
          <a:blip r:embed="rId4"/>
          <a:stretch>
            <a:fillRect/>
          </a:stretch>
        </p:blipFill>
        <p:spPr>
          <a:xfrm>
            <a:off x="4171872" y="2819400"/>
            <a:ext cx="1466927" cy="1403698"/>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Definition: Triangles Classified by Angles (cont.)</a:t>
            </a:r>
          </a:p>
        </p:txBody>
      </p:sp>
      <p:graphicFrame>
        <p:nvGraphicFramePr>
          <p:cNvPr id="4" name="Group 3"/>
          <p:cNvGraphicFramePr>
            <a:graphicFrameLocks noGrp="1"/>
          </p:cNvGraphicFramePr>
          <p:nvPr>
            <p:ph idx="1"/>
            <p:extLst>
              <p:ext uri="{D42A27DB-BD31-4B8C-83A1-F6EECF244321}">
                <p14:modId xmlns:p14="http://schemas.microsoft.com/office/powerpoint/2010/main" val="2265556775"/>
              </p:ext>
            </p:extLst>
          </p:nvPr>
        </p:nvGraphicFramePr>
        <p:xfrm>
          <a:off x="457200" y="1279525"/>
          <a:ext cx="8229600" cy="3809942"/>
        </p:xfrm>
        <a:graphic>
          <a:graphicData uri="http://schemas.openxmlformats.org/drawingml/2006/table">
            <a:tbl>
              <a:tblPr/>
              <a:tblGrid>
                <a:gridCol w="1600200">
                  <a:extLst>
                    <a:ext uri="{9D8B030D-6E8A-4147-A177-3AD203B41FA5}">
                      <a16:colId xmlns:a16="http://schemas.microsoft.com/office/drawing/2014/main" val="20000"/>
                    </a:ext>
                  </a:extLst>
                </a:gridCol>
                <a:gridCol w="3276600">
                  <a:extLst>
                    <a:ext uri="{9D8B030D-6E8A-4147-A177-3AD203B41FA5}">
                      <a16:colId xmlns:a16="http://schemas.microsoft.com/office/drawing/2014/main" val="20001"/>
                    </a:ext>
                  </a:extLst>
                </a:gridCol>
                <a:gridCol w="3352800">
                  <a:extLst>
                    <a:ext uri="{9D8B030D-6E8A-4147-A177-3AD203B41FA5}">
                      <a16:colId xmlns:a16="http://schemas.microsoft.com/office/drawing/2014/main" val="20002"/>
                    </a:ext>
                  </a:extLst>
                </a:gridCol>
              </a:tblGrid>
              <a:tr h="1571377">
                <a:tc>
                  <a:txBody>
                    <a:bodyPr/>
                    <a:lstStyle/>
                    <a:p>
                      <a:pPr marL="0" marR="0" lvl="0" indent="0" algn="just" defTabSz="914400" rtl="0" eaLnBrk="0" fontAlgn="base" latinLnBrk="0" hangingPunct="0">
                        <a:lnSpc>
                          <a:spcPct val="100000"/>
                        </a:lnSpc>
                        <a:spcBef>
                          <a:spcPct val="0"/>
                        </a:spcBef>
                        <a:spcAft>
                          <a:spcPct val="0"/>
                        </a:spcAft>
                        <a:buClrTx/>
                        <a:buSzTx/>
                        <a:buFont typeface="Courier New" pitchFamily="49" charset="0"/>
                        <a:buNone/>
                        <a:tabLst/>
                      </a:pPr>
                      <a:r>
                        <a:rPr kumimoji="0" lang="en-US" sz="2800" b="0" i="0" u="none" strike="noStrike" cap="none" normalizeH="0" baseline="0" dirty="0">
                          <a:ln>
                            <a:noFill/>
                          </a:ln>
                          <a:solidFill>
                            <a:srgbClr val="000000"/>
                          </a:solidFill>
                          <a:effectLst/>
                          <a:latin typeface="Calibri" pitchFamily="34" charset="0"/>
                        </a:rPr>
                        <a:t> </a:t>
                      </a:r>
                      <a:r>
                        <a:rPr kumimoji="0" lang="en-US" sz="2800" b="1" i="0" u="none" strike="noStrike" cap="none" normalizeH="0" baseline="0" dirty="0">
                          <a:ln>
                            <a:noFill/>
                          </a:ln>
                          <a:solidFill>
                            <a:srgbClr val="C00000"/>
                          </a:solidFill>
                          <a:effectLst/>
                          <a:latin typeface="Calibri" pitchFamily="34" charset="0"/>
                        </a:rPr>
                        <a:t>Right</a:t>
                      </a:r>
                    </a:p>
                    <a:p>
                      <a:pPr marL="0" marR="0" lvl="0" indent="0" algn="l" defTabSz="914400" rtl="0" eaLnBrk="0" fontAlgn="base" latinLnBrk="0" hangingPunct="0">
                        <a:lnSpc>
                          <a:spcPct val="100000"/>
                        </a:lnSpc>
                        <a:spcBef>
                          <a:spcPct val="20000"/>
                        </a:spcBef>
                        <a:spcAft>
                          <a:spcPct val="0"/>
                        </a:spcAft>
                        <a:buClrTx/>
                        <a:buSzTx/>
                        <a:buFont typeface="Courier New" pitchFamily="49" charset="0"/>
                        <a:buNone/>
                        <a:tabLst/>
                      </a:pPr>
                      <a:endParaRPr kumimoji="0" lang="en-US" sz="2800" b="0" i="1" u="none" strike="noStrike" cap="none" normalizeH="0" baseline="0" dirty="0">
                        <a:ln>
                          <a:noFill/>
                        </a:ln>
                        <a:solidFill>
                          <a:srgbClr val="000000"/>
                        </a:solidFill>
                        <a:effectLst/>
                        <a:latin typeface="Calibri" pitchFamily="34" charset="0"/>
                      </a:endParaRPr>
                    </a:p>
                  </a:txBody>
                  <a:tcPr marT="45724" marB="45724"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lnTlToBr>
                      <a:noFill/>
                    </a:lnTlToBr>
                    <a:lnBlToTr>
                      <a:noFill/>
                    </a:lnBlToTr>
                    <a:solidFill>
                      <a:srgbClr val="FFFFCC"/>
                    </a:solidFill>
                  </a:tcPr>
                </a:tc>
                <a:tc>
                  <a:txBody>
                    <a:bodyPr/>
                    <a:lstStyle/>
                    <a:p>
                      <a:pPr marL="0" marR="0" lvl="0" indent="0" algn="l" defTabSz="914400" rtl="0" eaLnBrk="0" fontAlgn="base" latinLnBrk="0" hangingPunct="0">
                        <a:lnSpc>
                          <a:spcPct val="100000"/>
                        </a:lnSpc>
                        <a:spcBef>
                          <a:spcPct val="0"/>
                        </a:spcBef>
                        <a:spcAft>
                          <a:spcPts val="900"/>
                        </a:spcAft>
                        <a:buClrTx/>
                        <a:buSzTx/>
                        <a:buFont typeface="Courier New" pitchFamily="49" charset="0"/>
                        <a:buNone/>
                        <a:tabLst/>
                      </a:pPr>
                      <a:r>
                        <a:rPr kumimoji="0" lang="en-US" sz="2800" b="0" i="0" u="none" strike="noStrike" cap="none" normalizeH="0" baseline="0" dirty="0">
                          <a:ln>
                            <a:noFill/>
                          </a:ln>
                          <a:solidFill>
                            <a:srgbClr val="000000"/>
                          </a:solidFill>
                          <a:effectLst/>
                          <a:latin typeface="Calibri" pitchFamily="34" charset="0"/>
                        </a:rPr>
                        <a:t>One angle is a right angle.</a:t>
                      </a:r>
                    </a:p>
                    <a:p>
                      <a:pPr marL="0" marR="0" lvl="0" indent="0" algn="l" defTabSz="914400" rtl="0" eaLnBrk="0" fontAlgn="base" latinLnBrk="0" hangingPunct="0">
                        <a:lnSpc>
                          <a:spcPct val="100000"/>
                        </a:lnSpc>
                        <a:spcBef>
                          <a:spcPct val="20000"/>
                        </a:spcBef>
                        <a:spcAft>
                          <a:spcPct val="0"/>
                        </a:spcAft>
                        <a:buClrTx/>
                        <a:buSzTx/>
                        <a:buFont typeface="Courier New" pitchFamily="49" charset="0"/>
                        <a:buNone/>
                        <a:tabLst/>
                      </a:pPr>
                      <a:endParaRPr kumimoji="0" lang="en-US" sz="2800" b="0" i="1" u="none" strike="noStrike" cap="none" normalizeH="0" baseline="0" dirty="0">
                        <a:ln>
                          <a:noFill/>
                        </a:ln>
                        <a:solidFill>
                          <a:srgbClr val="000000"/>
                        </a:solidFill>
                        <a:effectLst/>
                        <a:latin typeface="Calibri" pitchFamily="34" charset="0"/>
                      </a:endParaRPr>
                    </a:p>
                  </a:txBody>
                  <a:tcPr marT="45724" marB="45724"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solidFill>
                      <a:srgbClr val="FFFFCC"/>
                    </a:solidFill>
                  </a:tcPr>
                </a:tc>
                <a:tc>
                  <a:txBody>
                    <a:bodyPr/>
                    <a:lstStyle/>
                    <a:p>
                      <a:pPr marL="0" marR="0" lvl="0" indent="0" algn="l" defTabSz="914400" rtl="0" eaLnBrk="0" fontAlgn="base" latinLnBrk="0" hangingPunct="0">
                        <a:lnSpc>
                          <a:spcPct val="100000"/>
                        </a:lnSpc>
                        <a:spcBef>
                          <a:spcPct val="0"/>
                        </a:spcBef>
                        <a:spcAft>
                          <a:spcPct val="0"/>
                        </a:spcAft>
                        <a:buClrTx/>
                        <a:buSzTx/>
                        <a:buFont typeface="Courier New" pitchFamily="49" charset="0"/>
                        <a:buNone/>
                        <a:tabLst/>
                      </a:pPr>
                      <a:r>
                        <a:rPr kumimoji="0" lang="en-US" sz="2800" b="0" i="0" u="none" strike="noStrike" cap="none" normalizeH="0" baseline="0" dirty="0">
                          <a:ln>
                            <a:noFill/>
                          </a:ln>
                          <a:solidFill>
                            <a:srgbClr val="000000"/>
                          </a:solidFill>
                          <a:effectLst/>
                          <a:latin typeface="Calibri" pitchFamily="34" charset="0"/>
                        </a:rPr>
                        <a:t>                    so </a:t>
                      </a:r>
                      <a:r>
                        <a:rPr kumimoji="0" lang="en-US" sz="2800" b="0" i="0" u="none" strike="noStrike" cap="none" normalizeH="0" baseline="0" dirty="0">
                          <a:ln>
                            <a:noFill/>
                          </a:ln>
                          <a:solidFill>
                            <a:srgbClr val="000000"/>
                          </a:solidFill>
                          <a:effectLst/>
                          <a:latin typeface="+mn-lt"/>
                        </a:rPr>
                        <a:t>∆</a:t>
                      </a:r>
                      <a:r>
                        <a:rPr kumimoji="0" lang="en-US" sz="2800" b="0" i="1" u="none" strike="noStrike" cap="none" normalizeH="0" baseline="0" dirty="0">
                          <a:ln>
                            <a:noFill/>
                          </a:ln>
                          <a:solidFill>
                            <a:srgbClr val="000000"/>
                          </a:solidFill>
                          <a:effectLst/>
                          <a:latin typeface="Calibri" pitchFamily="34" charset="0"/>
                        </a:rPr>
                        <a:t>PRQ</a:t>
                      </a:r>
                      <a:r>
                        <a:rPr kumimoji="0" lang="en-US" sz="2800" b="0" i="0" u="none" strike="noStrike" cap="none" normalizeH="0" baseline="0" dirty="0">
                          <a:ln>
                            <a:noFill/>
                          </a:ln>
                          <a:solidFill>
                            <a:srgbClr val="000000"/>
                          </a:solidFill>
                          <a:effectLst/>
                          <a:latin typeface="Calibri" pitchFamily="34" charset="0"/>
                        </a:rPr>
                        <a:t> is a right triangle.</a:t>
                      </a:r>
                    </a:p>
                    <a:p>
                      <a:pPr marL="0" marR="0" lvl="0" indent="0" algn="l" defTabSz="914400" rtl="0" eaLnBrk="0" fontAlgn="base" latinLnBrk="0" hangingPunct="0">
                        <a:lnSpc>
                          <a:spcPct val="100000"/>
                        </a:lnSpc>
                        <a:spcBef>
                          <a:spcPct val="20000"/>
                        </a:spcBef>
                        <a:spcAft>
                          <a:spcPct val="0"/>
                        </a:spcAft>
                        <a:buClrTx/>
                        <a:buSzTx/>
                        <a:buFont typeface="Courier New" pitchFamily="49" charset="0"/>
                        <a:buNone/>
                        <a:tabLst/>
                      </a:pPr>
                      <a:endParaRPr kumimoji="0" lang="en-US" sz="2800" b="0" i="1" u="none" strike="noStrike" cap="none" normalizeH="0" baseline="0" dirty="0">
                        <a:ln>
                          <a:noFill/>
                        </a:ln>
                        <a:solidFill>
                          <a:srgbClr val="000000"/>
                        </a:solidFill>
                        <a:effectLst/>
                        <a:latin typeface="Calibri" pitchFamily="34" charset="0"/>
                      </a:endParaRPr>
                    </a:p>
                  </a:txBody>
                  <a:tcPr marT="45724" marB="45724"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FFFFCC"/>
                    </a:solidFill>
                  </a:tcPr>
                </a:tc>
                <a:extLst>
                  <a:ext uri="{0D108BD9-81ED-4DB2-BD59-A6C34878D82A}">
                    <a16:rowId xmlns:a16="http://schemas.microsoft.com/office/drawing/2014/main" val="10001"/>
                  </a:ext>
                </a:extLst>
              </a:tr>
              <a:tr h="2238565">
                <a:tc>
                  <a:txBody>
                    <a:bodyPr/>
                    <a:lstStyle/>
                    <a:p>
                      <a:pPr marL="0" marR="0" lvl="0" indent="0" algn="l" defTabSz="914400" rtl="0" eaLnBrk="0" fontAlgn="base" latinLnBrk="0" hangingPunct="0">
                        <a:lnSpc>
                          <a:spcPct val="100000"/>
                        </a:lnSpc>
                        <a:spcBef>
                          <a:spcPct val="20000"/>
                        </a:spcBef>
                        <a:spcAft>
                          <a:spcPct val="0"/>
                        </a:spcAft>
                        <a:buClrTx/>
                        <a:buSzTx/>
                        <a:buFont typeface="Courier New" pitchFamily="49" charset="0"/>
                        <a:buNone/>
                        <a:tabLst/>
                      </a:pPr>
                      <a:endParaRPr kumimoji="0" lang="en-US" sz="2800" b="0" i="1" u="none" strike="noStrike" cap="none" normalizeH="0" baseline="0" dirty="0">
                        <a:ln>
                          <a:noFill/>
                        </a:ln>
                        <a:solidFill>
                          <a:srgbClr val="000000"/>
                        </a:solidFill>
                        <a:effectLst/>
                        <a:latin typeface="Calibri" pitchFamily="34" charset="0"/>
                      </a:endParaRPr>
                    </a:p>
                  </a:txBody>
                  <a:tcPr marT="45724" marB="45724" horzOverflow="overflow">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0" fontAlgn="base" latinLnBrk="0" hangingPunct="0">
                        <a:lnSpc>
                          <a:spcPct val="100000"/>
                        </a:lnSpc>
                        <a:spcBef>
                          <a:spcPct val="20000"/>
                        </a:spcBef>
                        <a:spcAft>
                          <a:spcPct val="0"/>
                        </a:spcAft>
                        <a:buClrTx/>
                        <a:buSzTx/>
                        <a:buFont typeface="Courier New" pitchFamily="49" charset="0"/>
                        <a:buNone/>
                        <a:tabLst/>
                      </a:pPr>
                      <a:endParaRPr kumimoji="0" lang="en-US" sz="2800" b="0" i="1" u="none" strike="noStrike" cap="none" normalizeH="0" baseline="0" dirty="0">
                        <a:ln>
                          <a:noFill/>
                        </a:ln>
                        <a:solidFill>
                          <a:srgbClr val="000000"/>
                        </a:solidFill>
                        <a:effectLst/>
                        <a:latin typeface="Calibri" pitchFamily="34" charset="0"/>
                      </a:endParaRPr>
                    </a:p>
                  </a:txBody>
                  <a:tcPr marT="45724" marB="45724"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0" fontAlgn="base" latinLnBrk="0" hangingPunct="0">
                        <a:lnSpc>
                          <a:spcPct val="100000"/>
                        </a:lnSpc>
                        <a:spcBef>
                          <a:spcPct val="20000"/>
                        </a:spcBef>
                        <a:spcAft>
                          <a:spcPct val="0"/>
                        </a:spcAft>
                        <a:buClrTx/>
                        <a:buSzTx/>
                        <a:buFont typeface="Courier New" pitchFamily="49" charset="0"/>
                        <a:buNone/>
                        <a:tabLst/>
                      </a:pPr>
                      <a:endParaRPr kumimoji="0" lang="en-US" sz="2800" b="0" i="1" u="none" strike="noStrike" cap="none" normalizeH="0" baseline="0" dirty="0">
                        <a:ln>
                          <a:noFill/>
                        </a:ln>
                        <a:solidFill>
                          <a:srgbClr val="000000"/>
                        </a:solidFill>
                        <a:effectLst/>
                        <a:latin typeface="Calibri" pitchFamily="34" charset="0"/>
                      </a:endParaRPr>
                    </a:p>
                  </a:txBody>
                  <a:tcPr marT="45724" marB="45724" horzOverflow="overflow">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2"/>
                  </a:ext>
                </a:extLst>
              </a:tr>
            </a:tbl>
          </a:graphicData>
        </a:graphic>
      </p:graphicFrame>
      <p:graphicFrame>
        <p:nvGraphicFramePr>
          <p:cNvPr id="5" name="Object 15"/>
          <p:cNvGraphicFramePr>
            <a:graphicFrameLocks noGrp="1" noChangeAspect="1"/>
          </p:cNvGraphicFramePr>
          <p:nvPr>
            <p:extLst>
              <p:ext uri="{D42A27DB-BD31-4B8C-83A1-F6EECF244321}">
                <p14:modId xmlns:p14="http://schemas.microsoft.com/office/powerpoint/2010/main" val="2664578850"/>
              </p:ext>
            </p:extLst>
          </p:nvPr>
        </p:nvGraphicFramePr>
        <p:xfrm>
          <a:off x="5339827" y="1412688"/>
          <a:ext cx="1676400" cy="342900"/>
        </p:xfrm>
        <a:graphic>
          <a:graphicData uri="http://schemas.openxmlformats.org/presentationml/2006/ole">
            <mc:AlternateContent xmlns:mc="http://schemas.openxmlformats.org/markup-compatibility/2006">
              <mc:Choice xmlns:v="urn:schemas-microsoft-com:vml" Requires="v">
                <p:oleObj name="Equation" r:id="rId2" imgW="1676160" imgH="342720" progId="Equation.DSMT4">
                  <p:embed/>
                </p:oleObj>
              </mc:Choice>
              <mc:Fallback>
                <p:oleObj name="Equation" r:id="rId2" imgW="1676160" imgH="342720" progId="Equation.DSMT4">
                  <p:embed/>
                  <p:pic>
                    <p:nvPicPr>
                      <p:cNvPr id="0" name="Picture 2"/>
                      <p:cNvPicPr>
                        <a:picLocks noGrp="1" noChangeAspect="1" noChangeArrowheads="1"/>
                      </p:cNvPicPr>
                      <p:nvPr/>
                    </p:nvPicPr>
                    <p:blipFill>
                      <a:blip r:embed="rId3"/>
                      <a:srcRect/>
                      <a:stretch>
                        <a:fillRect/>
                      </a:stretch>
                    </p:blipFill>
                    <p:spPr bwMode="auto">
                      <a:xfrm>
                        <a:off x="5339827" y="1412688"/>
                        <a:ext cx="1676400" cy="3429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oleObj>
              </mc:Fallback>
            </mc:AlternateContent>
          </a:graphicData>
        </a:graphic>
      </p:graphicFrame>
      <p:pic>
        <p:nvPicPr>
          <p:cNvPr id="7" name="Picture 6">
            <a:extLst>
              <a:ext uri="{FF2B5EF4-FFF2-40B4-BE49-F238E27FC236}">
                <a16:creationId xmlns:a16="http://schemas.microsoft.com/office/drawing/2014/main" id="{534CAD87-A23D-44B8-E977-3B8E1CD59657}"/>
              </a:ext>
            </a:extLst>
          </p:cNvPr>
          <p:cNvPicPr>
            <a:picLocks noChangeAspect="1"/>
          </p:cNvPicPr>
          <p:nvPr/>
        </p:nvPicPr>
        <p:blipFill>
          <a:blip r:embed="rId4"/>
          <a:stretch>
            <a:fillRect/>
          </a:stretch>
        </p:blipFill>
        <p:spPr>
          <a:xfrm>
            <a:off x="3138744" y="2362200"/>
            <a:ext cx="2203772" cy="1709049"/>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Definition: Triangles Classified by Angles (cont.)</a:t>
            </a:r>
          </a:p>
        </p:txBody>
      </p:sp>
      <p:graphicFrame>
        <p:nvGraphicFramePr>
          <p:cNvPr id="4" name="Group 3"/>
          <p:cNvGraphicFramePr>
            <a:graphicFrameLocks noGrp="1"/>
          </p:cNvGraphicFramePr>
          <p:nvPr>
            <p:ph idx="1"/>
            <p:extLst>
              <p:ext uri="{D42A27DB-BD31-4B8C-83A1-F6EECF244321}">
                <p14:modId xmlns:p14="http://schemas.microsoft.com/office/powerpoint/2010/main" val="1305060964"/>
              </p:ext>
            </p:extLst>
          </p:nvPr>
        </p:nvGraphicFramePr>
        <p:xfrm>
          <a:off x="457200" y="1279525"/>
          <a:ext cx="8229600" cy="3075748"/>
        </p:xfrm>
        <a:graphic>
          <a:graphicData uri="http://schemas.openxmlformats.org/drawingml/2006/table">
            <a:tbl>
              <a:tblPr/>
              <a:tblGrid>
                <a:gridCol w="1905000">
                  <a:extLst>
                    <a:ext uri="{9D8B030D-6E8A-4147-A177-3AD203B41FA5}">
                      <a16:colId xmlns:a16="http://schemas.microsoft.com/office/drawing/2014/main" val="20000"/>
                    </a:ext>
                  </a:extLst>
                </a:gridCol>
                <a:gridCol w="3124200">
                  <a:extLst>
                    <a:ext uri="{9D8B030D-6E8A-4147-A177-3AD203B41FA5}">
                      <a16:colId xmlns:a16="http://schemas.microsoft.com/office/drawing/2014/main" val="20001"/>
                    </a:ext>
                  </a:extLst>
                </a:gridCol>
                <a:gridCol w="3200400">
                  <a:extLst>
                    <a:ext uri="{9D8B030D-6E8A-4147-A177-3AD203B41FA5}">
                      <a16:colId xmlns:a16="http://schemas.microsoft.com/office/drawing/2014/main" val="20002"/>
                    </a:ext>
                  </a:extLst>
                </a:gridCol>
              </a:tblGrid>
              <a:tr h="1432273">
                <a:tc>
                  <a:txBody>
                    <a:bodyPr/>
                    <a:lstStyle/>
                    <a:p>
                      <a:pPr marL="0" marR="0" lvl="0" indent="0" algn="just" defTabSz="914400" rtl="0" eaLnBrk="0" fontAlgn="base" latinLnBrk="0" hangingPunct="0">
                        <a:lnSpc>
                          <a:spcPct val="100000"/>
                        </a:lnSpc>
                        <a:spcBef>
                          <a:spcPct val="0"/>
                        </a:spcBef>
                        <a:spcAft>
                          <a:spcPct val="0"/>
                        </a:spcAft>
                        <a:buClrTx/>
                        <a:buSzTx/>
                        <a:buFont typeface="Courier New" pitchFamily="49" charset="0"/>
                        <a:buNone/>
                        <a:tabLst/>
                      </a:pPr>
                      <a:r>
                        <a:rPr kumimoji="0" lang="en-US" sz="2800" b="1" i="0" u="none" strike="noStrike" cap="none" normalizeH="0" baseline="0" dirty="0">
                          <a:ln>
                            <a:noFill/>
                          </a:ln>
                          <a:solidFill>
                            <a:srgbClr val="C00000"/>
                          </a:solidFill>
                          <a:effectLst/>
                          <a:latin typeface="Calibri" pitchFamily="34" charset="0"/>
                        </a:rPr>
                        <a:t>Obtuse</a:t>
                      </a:r>
                    </a:p>
                    <a:p>
                      <a:pPr marL="0" marR="0" lvl="0" indent="0" algn="l" defTabSz="914400" rtl="0" eaLnBrk="0" fontAlgn="base" latinLnBrk="0" hangingPunct="0">
                        <a:lnSpc>
                          <a:spcPct val="100000"/>
                        </a:lnSpc>
                        <a:spcBef>
                          <a:spcPct val="20000"/>
                        </a:spcBef>
                        <a:spcAft>
                          <a:spcPct val="0"/>
                        </a:spcAft>
                        <a:buClrTx/>
                        <a:buSzTx/>
                        <a:buFont typeface="Courier New" pitchFamily="49" charset="0"/>
                        <a:buNone/>
                        <a:tabLst/>
                      </a:pPr>
                      <a:endParaRPr kumimoji="0" lang="en-US" sz="2800" b="0" i="1" u="none" strike="noStrike" cap="none" normalizeH="0" baseline="0" dirty="0">
                        <a:ln>
                          <a:noFill/>
                        </a:ln>
                        <a:solidFill>
                          <a:srgbClr val="000000"/>
                        </a:solidFill>
                        <a:effectLst/>
                        <a:latin typeface="Calibri" pitchFamily="34" charset="0"/>
                      </a:endParaRPr>
                    </a:p>
                  </a:txBody>
                  <a:tcPr marT="45725" marB="45725"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lnTlToBr>
                      <a:noFill/>
                    </a:lnTlToBr>
                    <a:lnBlToTr>
                      <a:noFill/>
                    </a:lnBlToTr>
                    <a:solidFill>
                      <a:srgbClr val="FFFFCC"/>
                    </a:solidFill>
                  </a:tcPr>
                </a:tc>
                <a:tc>
                  <a:txBody>
                    <a:bodyPr/>
                    <a:lstStyle/>
                    <a:p>
                      <a:pPr marL="0" marR="0" lvl="0" indent="0" algn="just" defTabSz="914400" rtl="0" eaLnBrk="0" fontAlgn="base" latinLnBrk="0" hangingPunct="0">
                        <a:lnSpc>
                          <a:spcPct val="100000"/>
                        </a:lnSpc>
                        <a:spcBef>
                          <a:spcPct val="0"/>
                        </a:spcBef>
                        <a:spcAft>
                          <a:spcPts val="450"/>
                        </a:spcAft>
                        <a:buClrTx/>
                        <a:buSzTx/>
                        <a:buFont typeface="Courier New" pitchFamily="49" charset="0"/>
                        <a:buNone/>
                        <a:tabLst/>
                      </a:pPr>
                      <a:r>
                        <a:rPr kumimoji="0" lang="en-US" sz="2800" b="0" i="0" u="none" strike="noStrike" cap="none" normalizeH="0" baseline="0" dirty="0">
                          <a:ln>
                            <a:noFill/>
                          </a:ln>
                          <a:solidFill>
                            <a:srgbClr val="000000"/>
                          </a:solidFill>
                          <a:effectLst/>
                          <a:latin typeface="Calibri" pitchFamily="34" charset="0"/>
                        </a:rPr>
                        <a:t>One angle is obtuse.</a:t>
                      </a:r>
                    </a:p>
                    <a:p>
                      <a:pPr marL="0" marR="0" lvl="0" indent="0" algn="l" defTabSz="914400" rtl="0" eaLnBrk="0" fontAlgn="base" latinLnBrk="0" hangingPunct="0">
                        <a:lnSpc>
                          <a:spcPct val="100000"/>
                        </a:lnSpc>
                        <a:spcBef>
                          <a:spcPct val="20000"/>
                        </a:spcBef>
                        <a:spcAft>
                          <a:spcPct val="0"/>
                        </a:spcAft>
                        <a:buClrTx/>
                        <a:buSzTx/>
                        <a:buFont typeface="Courier New" pitchFamily="49" charset="0"/>
                        <a:buNone/>
                        <a:tabLst/>
                      </a:pPr>
                      <a:endParaRPr kumimoji="0" lang="en-US" sz="2800" b="0" i="1" u="none" strike="noStrike" cap="none" normalizeH="0" baseline="0" dirty="0">
                        <a:ln>
                          <a:noFill/>
                        </a:ln>
                        <a:solidFill>
                          <a:srgbClr val="000000"/>
                        </a:solidFill>
                        <a:effectLst/>
                        <a:latin typeface="Calibri" pitchFamily="34" charset="0"/>
                      </a:endParaRPr>
                    </a:p>
                  </a:txBody>
                  <a:tcPr marT="45725" marB="45725"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solidFill>
                      <a:srgbClr val="FFFFCC"/>
                    </a:solidFill>
                  </a:tcPr>
                </a:tc>
                <a:tc>
                  <a:txBody>
                    <a:bodyPr/>
                    <a:lstStyle/>
                    <a:p>
                      <a:pPr marL="0" marR="0" lvl="0" indent="0" algn="l" defTabSz="914400" rtl="0" eaLnBrk="0" fontAlgn="base" latinLnBrk="0" hangingPunct="0">
                        <a:lnSpc>
                          <a:spcPct val="100000"/>
                        </a:lnSpc>
                        <a:spcBef>
                          <a:spcPct val="0"/>
                        </a:spcBef>
                        <a:spcAft>
                          <a:spcPct val="0"/>
                        </a:spcAft>
                        <a:buClrTx/>
                        <a:buSzTx/>
                        <a:buFont typeface="Courier New" pitchFamily="49" charset="0"/>
                        <a:buNone/>
                        <a:tabLst/>
                      </a:pPr>
                      <a:r>
                        <a:rPr kumimoji="0" lang="en-US" sz="2800" b="0" i="1" u="none" strike="noStrike" cap="none" normalizeH="0" baseline="0" dirty="0">
                          <a:ln>
                            <a:noFill/>
                          </a:ln>
                          <a:solidFill>
                            <a:srgbClr val="000000"/>
                          </a:solidFill>
                          <a:effectLst/>
                          <a:latin typeface="Calibri" pitchFamily="34" charset="0"/>
                        </a:rPr>
                        <a:t>      </a:t>
                      </a:r>
                      <a:r>
                        <a:rPr kumimoji="0" lang="en-US" sz="2800" b="0" i="0" u="none" strike="noStrike" cap="none" normalizeH="0" baseline="0" dirty="0">
                          <a:ln>
                            <a:noFill/>
                          </a:ln>
                          <a:solidFill>
                            <a:srgbClr val="000000"/>
                          </a:solidFill>
                          <a:effectLst/>
                          <a:latin typeface="Calibri" pitchFamily="34" charset="0"/>
                        </a:rPr>
                        <a:t>is obtuse, so </a:t>
                      </a:r>
                      <a:r>
                        <a:rPr kumimoji="0" lang="en-US" sz="2800" b="0" i="0" u="none" strike="noStrike" cap="none" normalizeH="0" baseline="0" dirty="0">
                          <a:ln>
                            <a:noFill/>
                          </a:ln>
                          <a:solidFill>
                            <a:srgbClr val="000000"/>
                          </a:solidFill>
                          <a:effectLst/>
                          <a:latin typeface="+mn-lt"/>
                        </a:rPr>
                        <a:t>∆</a:t>
                      </a:r>
                      <a:r>
                        <a:rPr kumimoji="0" lang="en-US" sz="2800" b="0" i="1" u="none" strike="noStrike" cap="none" normalizeH="0" baseline="0" dirty="0">
                          <a:ln>
                            <a:noFill/>
                          </a:ln>
                          <a:solidFill>
                            <a:srgbClr val="000000"/>
                          </a:solidFill>
                          <a:effectLst/>
                          <a:latin typeface="Calibri" pitchFamily="34" charset="0"/>
                        </a:rPr>
                        <a:t>XYZ </a:t>
                      </a:r>
                      <a:r>
                        <a:rPr kumimoji="0" lang="en-US" sz="2800" b="0" i="0" u="none" strike="noStrike" cap="none" normalizeH="0" baseline="0" dirty="0">
                          <a:ln>
                            <a:noFill/>
                          </a:ln>
                          <a:solidFill>
                            <a:srgbClr val="000000"/>
                          </a:solidFill>
                          <a:effectLst/>
                          <a:latin typeface="Calibri" pitchFamily="34" charset="0"/>
                        </a:rPr>
                        <a:t>is an obtuse triangle.</a:t>
                      </a:r>
                    </a:p>
                    <a:p>
                      <a:pPr marL="0" marR="0" lvl="0" indent="0" algn="l" defTabSz="914400" rtl="0" eaLnBrk="0" fontAlgn="base" latinLnBrk="0" hangingPunct="0">
                        <a:lnSpc>
                          <a:spcPct val="100000"/>
                        </a:lnSpc>
                        <a:spcBef>
                          <a:spcPct val="20000"/>
                        </a:spcBef>
                        <a:spcAft>
                          <a:spcPct val="0"/>
                        </a:spcAft>
                        <a:buClrTx/>
                        <a:buSzTx/>
                        <a:buFont typeface="Courier New" pitchFamily="49" charset="0"/>
                        <a:buNone/>
                        <a:tabLst/>
                      </a:pPr>
                      <a:endParaRPr kumimoji="0" lang="en-US" sz="2800" b="0" i="1" u="none" strike="noStrike" cap="none" normalizeH="0" baseline="0" dirty="0">
                        <a:ln>
                          <a:noFill/>
                        </a:ln>
                        <a:solidFill>
                          <a:srgbClr val="000000"/>
                        </a:solidFill>
                        <a:effectLst/>
                        <a:latin typeface="Calibri" pitchFamily="34" charset="0"/>
                      </a:endParaRPr>
                    </a:p>
                  </a:txBody>
                  <a:tcPr marT="45725" marB="45725"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FFFFCC"/>
                    </a:solidFill>
                  </a:tcPr>
                </a:tc>
                <a:extLst>
                  <a:ext uri="{0D108BD9-81ED-4DB2-BD59-A6C34878D82A}">
                    <a16:rowId xmlns:a16="http://schemas.microsoft.com/office/drawing/2014/main" val="10001"/>
                  </a:ext>
                </a:extLst>
              </a:tr>
              <a:tr h="1192074">
                <a:tc>
                  <a:txBody>
                    <a:bodyPr/>
                    <a:lstStyle/>
                    <a:p>
                      <a:pPr marL="0" marR="0" lvl="0" indent="0" algn="l" defTabSz="914400" rtl="0" eaLnBrk="0" fontAlgn="base" latinLnBrk="0" hangingPunct="0">
                        <a:lnSpc>
                          <a:spcPct val="100000"/>
                        </a:lnSpc>
                        <a:spcBef>
                          <a:spcPct val="20000"/>
                        </a:spcBef>
                        <a:spcAft>
                          <a:spcPct val="0"/>
                        </a:spcAft>
                        <a:buClrTx/>
                        <a:buSzTx/>
                        <a:buFont typeface="Courier New" pitchFamily="49" charset="0"/>
                        <a:buNone/>
                        <a:tabLst/>
                      </a:pPr>
                      <a:endParaRPr kumimoji="0" lang="en-US" sz="2800" b="0" i="1" u="none" strike="noStrike" cap="none" normalizeH="0" baseline="0" dirty="0">
                        <a:ln>
                          <a:noFill/>
                        </a:ln>
                        <a:solidFill>
                          <a:srgbClr val="000000"/>
                        </a:solidFill>
                        <a:effectLst/>
                        <a:latin typeface="Calibri" pitchFamily="34" charset="0"/>
                      </a:endParaRPr>
                    </a:p>
                  </a:txBody>
                  <a:tcPr marT="45725" marB="45725" horzOverflow="overflow">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0" fontAlgn="base" latinLnBrk="0" hangingPunct="0">
                        <a:lnSpc>
                          <a:spcPct val="100000"/>
                        </a:lnSpc>
                        <a:spcBef>
                          <a:spcPct val="20000"/>
                        </a:spcBef>
                        <a:spcAft>
                          <a:spcPct val="0"/>
                        </a:spcAft>
                        <a:buClrTx/>
                        <a:buSzTx/>
                        <a:buFont typeface="Courier New" pitchFamily="49" charset="0"/>
                        <a:buNone/>
                        <a:tabLst/>
                      </a:pPr>
                      <a:endParaRPr kumimoji="0" lang="en-US" sz="2800" b="0" i="1" u="none" strike="noStrike" cap="none" normalizeH="0" baseline="0" dirty="0">
                        <a:ln>
                          <a:noFill/>
                        </a:ln>
                        <a:solidFill>
                          <a:srgbClr val="000000"/>
                        </a:solidFill>
                        <a:effectLst/>
                        <a:latin typeface="Calibri" pitchFamily="34" charset="0"/>
                      </a:endParaRPr>
                    </a:p>
                  </a:txBody>
                  <a:tcPr marT="45725" marB="45725"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0" fontAlgn="base" latinLnBrk="0" hangingPunct="0">
                        <a:lnSpc>
                          <a:spcPct val="100000"/>
                        </a:lnSpc>
                        <a:spcBef>
                          <a:spcPct val="20000"/>
                        </a:spcBef>
                        <a:spcAft>
                          <a:spcPct val="0"/>
                        </a:spcAft>
                        <a:buClrTx/>
                        <a:buSzTx/>
                        <a:buFont typeface="Courier New" pitchFamily="49" charset="0"/>
                        <a:buNone/>
                        <a:tabLst/>
                      </a:pPr>
                      <a:endParaRPr kumimoji="0" lang="en-US" sz="2800" b="0" i="1" u="none" strike="noStrike" cap="none" normalizeH="0" baseline="0" dirty="0">
                        <a:ln>
                          <a:noFill/>
                        </a:ln>
                        <a:solidFill>
                          <a:srgbClr val="000000"/>
                        </a:solidFill>
                        <a:effectLst/>
                        <a:latin typeface="Calibri" pitchFamily="34" charset="0"/>
                      </a:endParaRPr>
                    </a:p>
                  </a:txBody>
                  <a:tcPr marT="45725" marB="45725" horzOverflow="overflow">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2"/>
                  </a:ext>
                </a:extLst>
              </a:tr>
            </a:tbl>
          </a:graphicData>
        </a:graphic>
      </p:graphicFrame>
      <p:graphicFrame>
        <p:nvGraphicFramePr>
          <p:cNvPr id="5" name="Object 15"/>
          <p:cNvGraphicFramePr>
            <a:graphicFrameLocks noGrp="1" noChangeAspect="1"/>
          </p:cNvGraphicFramePr>
          <p:nvPr>
            <p:extLst>
              <p:ext uri="{D42A27DB-BD31-4B8C-83A1-F6EECF244321}">
                <p14:modId xmlns:p14="http://schemas.microsoft.com/office/powerpoint/2010/main" val="3718633047"/>
              </p:ext>
            </p:extLst>
          </p:nvPr>
        </p:nvGraphicFramePr>
        <p:xfrm>
          <a:off x="5529431" y="1389529"/>
          <a:ext cx="520700" cy="292100"/>
        </p:xfrm>
        <a:graphic>
          <a:graphicData uri="http://schemas.openxmlformats.org/presentationml/2006/ole">
            <mc:AlternateContent xmlns:mc="http://schemas.openxmlformats.org/markup-compatibility/2006">
              <mc:Choice xmlns:v="urn:schemas-microsoft-com:vml" Requires="v">
                <p:oleObj name="Equation" r:id="rId2" imgW="520474" imgH="291973" progId="Equation.DSMT4">
                  <p:embed/>
                </p:oleObj>
              </mc:Choice>
              <mc:Fallback>
                <p:oleObj name="Equation" r:id="rId2" imgW="520474" imgH="291973" progId="Equation.DSMT4">
                  <p:embed/>
                  <p:pic>
                    <p:nvPicPr>
                      <p:cNvPr id="0" name="Picture 2"/>
                      <p:cNvPicPr>
                        <a:picLocks noGrp="1"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29431" y="1389529"/>
                        <a:ext cx="520700" cy="2921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oleObj>
              </mc:Fallback>
            </mc:AlternateContent>
          </a:graphicData>
        </a:graphic>
      </p:graphicFrame>
      <p:pic>
        <p:nvPicPr>
          <p:cNvPr id="7" name="Picture 6">
            <a:extLst>
              <a:ext uri="{FF2B5EF4-FFF2-40B4-BE49-F238E27FC236}">
                <a16:creationId xmlns:a16="http://schemas.microsoft.com/office/drawing/2014/main" id="{CA5DAF26-DA3C-D8C2-C7F4-8DD4C05A505D}"/>
              </a:ext>
            </a:extLst>
          </p:cNvPr>
          <p:cNvPicPr>
            <a:picLocks noChangeAspect="1"/>
          </p:cNvPicPr>
          <p:nvPr/>
        </p:nvPicPr>
        <p:blipFill>
          <a:blip r:embed="rId4"/>
          <a:stretch>
            <a:fillRect/>
          </a:stretch>
        </p:blipFill>
        <p:spPr>
          <a:xfrm>
            <a:off x="2590800" y="2104334"/>
            <a:ext cx="2590800" cy="1426129"/>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p:cNvSpPr>
          <p:nvPr>
            <p:ph type="title"/>
          </p:nvPr>
        </p:nvSpPr>
        <p:spPr>
          <a:prstGeom prst="rect">
            <a:avLst/>
          </a:prstGeom>
          <a:noFill/>
        </p:spPr>
        <p:txBody>
          <a:bodyPr/>
          <a:lstStyle/>
          <a:p>
            <a:pPr eaLnBrk="0" hangingPunct="0">
              <a:tabLst>
                <a:tab pos="463550" algn="l"/>
              </a:tabLst>
            </a:pPr>
            <a:r>
              <a:rPr lang="en-US" dirty="0"/>
              <a:t>Procedure: Labeling Angles</a:t>
            </a:r>
          </a:p>
        </p:txBody>
      </p:sp>
      <p:sp>
        <p:nvSpPr>
          <p:cNvPr id="11267" name="Rectangle 3"/>
          <p:cNvSpPr>
            <a:spLocks noGrp="1"/>
          </p:cNvSpPr>
          <p:nvPr>
            <p:ph idx="1"/>
          </p:nvPr>
        </p:nvSpPr>
        <p:spPr>
          <a:xfrm>
            <a:off x="443345" y="1097280"/>
            <a:ext cx="8229600" cy="4745915"/>
          </a:xfrm>
          <a:prstGeom prst="rect">
            <a:avLst/>
          </a:prstGeom>
          <a:solidFill>
            <a:schemeClr val="accent3"/>
          </a:solidFill>
          <a:ln w="28575">
            <a:solidFill>
              <a:srgbClr val="000000"/>
            </a:solidFill>
            <a:miter lim="800000"/>
            <a:headEnd/>
            <a:tailEnd/>
          </a:ln>
        </p:spPr>
        <p:txBody>
          <a:bodyPr>
            <a:spAutoFit/>
          </a:bodyPr>
          <a:lstStyle/>
          <a:p>
            <a:pPr eaLnBrk="0" hangingPunct="0">
              <a:tabLst>
                <a:tab pos="463550" algn="l"/>
              </a:tabLst>
            </a:pPr>
            <a:r>
              <a:rPr lang="en-US" sz="2400" b="1" dirty="0">
                <a:solidFill>
                  <a:schemeClr val="accent6">
                    <a:lumMod val="10000"/>
                  </a:schemeClr>
                </a:solidFill>
                <a:latin typeface="Calibri" pitchFamily="34" charset="0"/>
              </a:rPr>
              <a:t>There are three common ways of labeling angles:</a:t>
            </a:r>
          </a:p>
          <a:p>
            <a:pPr eaLnBrk="0" hangingPunct="0">
              <a:tabLst>
                <a:tab pos="463550" algn="l"/>
              </a:tabLst>
            </a:pPr>
            <a:endParaRPr lang="en-US" sz="2400" b="1" dirty="0">
              <a:solidFill>
                <a:schemeClr val="accent6">
                  <a:lumMod val="10000"/>
                </a:schemeClr>
              </a:solidFill>
              <a:latin typeface="Calibri" pitchFamily="34" charset="0"/>
            </a:endParaRPr>
          </a:p>
          <a:p>
            <a:pPr eaLnBrk="0" hangingPunct="0">
              <a:tabLst>
                <a:tab pos="463550" algn="l"/>
              </a:tabLst>
            </a:pPr>
            <a:endParaRPr lang="en-US" sz="2400" b="1" dirty="0">
              <a:solidFill>
                <a:schemeClr val="accent6">
                  <a:lumMod val="10000"/>
                </a:schemeClr>
              </a:solidFill>
              <a:latin typeface="Calibri" pitchFamily="34" charset="0"/>
            </a:endParaRPr>
          </a:p>
          <a:p>
            <a:pPr eaLnBrk="0" hangingPunct="0">
              <a:tabLst>
                <a:tab pos="463550" algn="l"/>
              </a:tabLst>
            </a:pPr>
            <a:endParaRPr lang="en-US" sz="2400" b="1" dirty="0">
              <a:solidFill>
                <a:schemeClr val="accent6">
                  <a:lumMod val="10000"/>
                </a:schemeClr>
              </a:solidFill>
              <a:latin typeface="Calibri" pitchFamily="34" charset="0"/>
            </a:endParaRPr>
          </a:p>
          <a:p>
            <a:pPr eaLnBrk="0" hangingPunct="0">
              <a:tabLst>
                <a:tab pos="463550" algn="l"/>
              </a:tabLst>
            </a:pPr>
            <a:endParaRPr lang="en-US" sz="2400" b="1" dirty="0">
              <a:solidFill>
                <a:schemeClr val="accent6">
                  <a:lumMod val="10000"/>
                </a:schemeClr>
              </a:solidFill>
              <a:latin typeface="Calibri" pitchFamily="34" charset="0"/>
            </a:endParaRPr>
          </a:p>
          <a:p>
            <a:pPr marL="514350" indent="-514350" eaLnBrk="0" hangingPunct="0">
              <a:buFont typeface="+mj-lt"/>
              <a:buAutoNum type="alphaUcPeriod"/>
              <a:tabLst>
                <a:tab pos="463550" algn="l"/>
              </a:tabLst>
            </a:pPr>
            <a:endParaRPr lang="en-US" sz="2400" i="1" dirty="0">
              <a:solidFill>
                <a:srgbClr val="000000"/>
              </a:solidFill>
              <a:latin typeface="Calibri" pitchFamily="34" charset="0"/>
            </a:endParaRPr>
          </a:p>
          <a:p>
            <a:pPr marL="514350" indent="-514350" eaLnBrk="0" hangingPunct="0">
              <a:buFont typeface="+mj-lt"/>
              <a:buAutoNum type="alphaUcPeriod"/>
              <a:tabLst>
                <a:tab pos="463550" algn="l"/>
              </a:tabLst>
            </a:pPr>
            <a:r>
              <a:rPr lang="en-US" sz="2400" dirty="0">
                <a:solidFill>
                  <a:srgbClr val="000000"/>
                </a:solidFill>
                <a:latin typeface="Calibri" pitchFamily="34" charset="0"/>
              </a:rPr>
              <a:t>Using three capital letters with the vertex as the middle letter.</a:t>
            </a:r>
          </a:p>
          <a:p>
            <a:pPr marL="514350" indent="-514350" eaLnBrk="0" hangingPunct="0">
              <a:buFont typeface="+mj-lt"/>
              <a:buAutoNum type="alphaUcPeriod"/>
              <a:tabLst>
                <a:tab pos="463550" algn="l"/>
              </a:tabLst>
            </a:pPr>
            <a:r>
              <a:rPr lang="en-US" sz="2400" dirty="0">
                <a:solidFill>
                  <a:srgbClr val="000000"/>
                </a:solidFill>
                <a:latin typeface="Calibri" pitchFamily="34" charset="0"/>
              </a:rPr>
              <a:t>Using single numbers such as 1, 2, 3.</a:t>
            </a:r>
          </a:p>
          <a:p>
            <a:pPr marL="514350" indent="-514350" eaLnBrk="0" hangingPunct="0">
              <a:buFont typeface="+mj-lt"/>
              <a:buAutoNum type="alphaUcPeriod"/>
              <a:tabLst>
                <a:tab pos="463550" algn="l"/>
              </a:tabLst>
            </a:pPr>
            <a:r>
              <a:rPr lang="en-US" sz="2400" dirty="0">
                <a:solidFill>
                  <a:srgbClr val="000000"/>
                </a:solidFill>
                <a:latin typeface="Calibri" pitchFamily="34" charset="0"/>
              </a:rPr>
              <a:t>Using the single capital letter at the vertex when the meaning is clear. </a:t>
            </a:r>
          </a:p>
        </p:txBody>
      </p:sp>
      <p:pic>
        <p:nvPicPr>
          <p:cNvPr id="4" name="Picture 3">
            <a:extLst>
              <a:ext uri="{FF2B5EF4-FFF2-40B4-BE49-F238E27FC236}">
                <a16:creationId xmlns:a16="http://schemas.microsoft.com/office/drawing/2014/main" id="{2FC028B8-2DBE-D424-2C76-81C269DDF66C}"/>
              </a:ext>
            </a:extLst>
          </p:cNvPr>
          <p:cNvPicPr>
            <a:picLocks noChangeAspect="1"/>
          </p:cNvPicPr>
          <p:nvPr/>
        </p:nvPicPr>
        <p:blipFill>
          <a:blip r:embed="rId2"/>
          <a:stretch>
            <a:fillRect/>
          </a:stretch>
        </p:blipFill>
        <p:spPr>
          <a:xfrm>
            <a:off x="938645" y="1600200"/>
            <a:ext cx="7239000" cy="2184809"/>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Properties: Three Properties of Triangles</a:t>
            </a:r>
          </a:p>
        </p:txBody>
      </p:sp>
      <p:sp>
        <p:nvSpPr>
          <p:cNvPr id="4" name="Content Placeholder 3"/>
          <p:cNvSpPr>
            <a:spLocks noGrp="1"/>
          </p:cNvSpPr>
          <p:nvPr>
            <p:ph idx="1"/>
          </p:nvPr>
        </p:nvSpPr>
        <p:spPr>
          <a:xfrm>
            <a:off x="457200" y="1280160"/>
            <a:ext cx="8229600" cy="2936188"/>
          </a:xfrm>
          <a:prstGeom prst="rect">
            <a:avLst/>
          </a:prstGeom>
          <a:solidFill>
            <a:schemeClr val="accent3"/>
          </a:solidFill>
          <a:ln w="28575">
            <a:solidFill>
              <a:srgbClr val="000000"/>
            </a:solidFill>
            <a:miter lim="800000"/>
            <a:headEnd/>
            <a:tailEnd/>
          </a:ln>
        </p:spPr>
        <p:txBody>
          <a:bodyPr>
            <a:spAutoFit/>
          </a:bodyPr>
          <a:lstStyle/>
          <a:p>
            <a:pPr eaLnBrk="0" fontAlgn="base" hangingPunct="0">
              <a:spcAft>
                <a:spcPct val="0"/>
              </a:spcAft>
              <a:tabLst>
                <a:tab pos="457200" algn="l"/>
              </a:tabLst>
            </a:pPr>
            <a:r>
              <a:rPr lang="en-US" dirty="0">
                <a:solidFill>
                  <a:srgbClr val="000000"/>
                </a:solidFill>
              </a:rPr>
              <a:t>In a triangle, the following statements are true:</a:t>
            </a:r>
          </a:p>
          <a:p>
            <a:pPr marL="514350" indent="-514350" eaLnBrk="0" fontAlgn="base" hangingPunct="0">
              <a:spcAft>
                <a:spcPct val="0"/>
              </a:spcAft>
              <a:buFont typeface="+mj-lt"/>
              <a:buAutoNum type="arabicPeriod"/>
              <a:tabLst>
                <a:tab pos="457200" algn="l"/>
              </a:tabLst>
            </a:pPr>
            <a:r>
              <a:rPr lang="en-US" dirty="0">
                <a:solidFill>
                  <a:srgbClr val="000000"/>
                </a:solidFill>
                <a:latin typeface="Calibri" pitchFamily="34" charset="0"/>
              </a:rPr>
              <a:t>The sum of the measures of the angles is 180°.</a:t>
            </a:r>
          </a:p>
          <a:p>
            <a:pPr marL="514350" indent="-514350" eaLnBrk="0" fontAlgn="base" hangingPunct="0">
              <a:spcAft>
                <a:spcPct val="0"/>
              </a:spcAft>
              <a:buFont typeface="+mj-lt"/>
              <a:buAutoNum type="arabicPeriod"/>
              <a:tabLst>
                <a:tab pos="457200" algn="l"/>
              </a:tabLst>
            </a:pPr>
            <a:r>
              <a:rPr lang="en-US" dirty="0">
                <a:solidFill>
                  <a:srgbClr val="000000"/>
                </a:solidFill>
                <a:latin typeface="Calibri" pitchFamily="34" charset="0"/>
              </a:rPr>
              <a:t>The sum of the lengths of any two sides must be greater than the length of the third side.</a:t>
            </a:r>
          </a:p>
          <a:p>
            <a:pPr marL="514350" indent="-514350" eaLnBrk="0" fontAlgn="base" hangingPunct="0">
              <a:spcAft>
                <a:spcPct val="0"/>
              </a:spcAft>
              <a:buFont typeface="+mj-lt"/>
              <a:buAutoNum type="arabicPeriod"/>
              <a:tabLst>
                <a:tab pos="457200" algn="l"/>
              </a:tabLst>
            </a:pPr>
            <a:r>
              <a:rPr lang="en-US" dirty="0">
                <a:solidFill>
                  <a:srgbClr val="000000"/>
                </a:solidFill>
                <a:latin typeface="Calibri" pitchFamily="34" charset="0"/>
              </a:rPr>
              <a:t>Longer sides are opposite angles with larger measures.</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3: Classifying a Triangle by Its Sides</a:t>
            </a:r>
          </a:p>
        </p:txBody>
      </p:sp>
      <p:sp>
        <p:nvSpPr>
          <p:cNvPr id="4" name="Content Placeholder 3"/>
          <p:cNvSpPr>
            <a:spLocks noGrp="1"/>
          </p:cNvSpPr>
          <p:nvPr>
            <p:ph idx="1"/>
          </p:nvPr>
        </p:nvSpPr>
        <p:spPr>
          <a:xfrm>
            <a:off x="457200" y="1280160"/>
            <a:ext cx="8229600" cy="3625608"/>
          </a:xfrm>
          <a:prstGeom prst="rect">
            <a:avLst/>
          </a:prstGeom>
          <a:noFill/>
        </p:spPr>
        <p:txBody>
          <a:bodyPr>
            <a:spAutoFit/>
          </a:bodyPr>
          <a:lstStyle/>
          <a:p>
            <a:pPr>
              <a:spcBef>
                <a:spcPct val="0"/>
              </a:spcBef>
            </a:pPr>
            <a:r>
              <a:rPr lang="en-US" sz="2800" i="0" dirty="0">
                <a:solidFill>
                  <a:schemeClr val="tx1"/>
                </a:solidFill>
              </a:rPr>
              <a:t>In </a:t>
            </a:r>
            <a:r>
              <a:rPr lang="en-US" sz="2800" i="0" dirty="0">
                <a:solidFill>
                  <a:srgbClr val="0000FF"/>
                </a:solidFill>
                <a:sym typeface="Symbol"/>
              </a:rPr>
              <a:t></a:t>
            </a:r>
            <a:r>
              <a:rPr lang="en-US" sz="2800" i="1" dirty="0">
                <a:solidFill>
                  <a:srgbClr val="0000FF"/>
                </a:solidFill>
                <a:sym typeface="Symbol"/>
              </a:rPr>
              <a:t>ABC</a:t>
            </a:r>
            <a:r>
              <a:rPr lang="en-US" sz="2800" i="0" dirty="0">
                <a:solidFill>
                  <a:schemeClr val="tx1"/>
                </a:solidFill>
              </a:rPr>
              <a:t>, </a:t>
            </a:r>
            <a:r>
              <a:rPr lang="en-US" sz="2800" i="1" dirty="0">
                <a:solidFill>
                  <a:srgbClr val="0000FF"/>
                </a:solidFill>
              </a:rPr>
              <a:t>AB</a:t>
            </a:r>
            <a:r>
              <a:rPr lang="en-US" sz="2800" i="0" dirty="0">
                <a:solidFill>
                  <a:srgbClr val="0000FF"/>
                </a:solidFill>
              </a:rPr>
              <a:t> = </a:t>
            </a:r>
            <a:r>
              <a:rPr lang="en-US" sz="2800" i="1" dirty="0">
                <a:solidFill>
                  <a:srgbClr val="0000FF"/>
                </a:solidFill>
              </a:rPr>
              <a:t>AC</a:t>
            </a:r>
            <a:r>
              <a:rPr lang="en-US" sz="2800" i="0" dirty="0">
                <a:solidFill>
                  <a:schemeClr val="tx1"/>
                </a:solidFill>
              </a:rPr>
              <a:t>.  What kind of triangle is </a:t>
            </a:r>
            <a:r>
              <a:rPr lang="en-US" dirty="0">
                <a:solidFill>
                  <a:srgbClr val="0000FF"/>
                </a:solidFill>
                <a:sym typeface="Symbol"/>
              </a:rPr>
              <a:t></a:t>
            </a:r>
            <a:r>
              <a:rPr lang="en-US" i="1" dirty="0">
                <a:solidFill>
                  <a:srgbClr val="0000FF"/>
                </a:solidFill>
                <a:sym typeface="Symbol"/>
              </a:rPr>
              <a:t>ABC</a:t>
            </a:r>
            <a:r>
              <a:rPr lang="en-US" dirty="0">
                <a:solidFill>
                  <a:schemeClr val="tx1"/>
                </a:solidFill>
                <a:sym typeface="Symbol"/>
              </a:rPr>
              <a:t>?</a:t>
            </a:r>
          </a:p>
          <a:p>
            <a:pPr>
              <a:spcBef>
                <a:spcPct val="100000"/>
              </a:spcBef>
              <a:buFont typeface="Courier New" pitchFamily="49" charset="0"/>
              <a:buNone/>
            </a:pPr>
            <a:endParaRPr lang="en-US" sz="2800" b="1" i="0" dirty="0">
              <a:solidFill>
                <a:schemeClr val="tx1"/>
              </a:solidFill>
            </a:endParaRPr>
          </a:p>
          <a:p>
            <a:pPr>
              <a:spcBef>
                <a:spcPct val="100000"/>
              </a:spcBef>
              <a:buFont typeface="Courier New" pitchFamily="49" charset="0"/>
              <a:buNone/>
            </a:pPr>
            <a:endParaRPr lang="en-US" sz="2800" b="1" i="0" dirty="0">
              <a:solidFill>
                <a:schemeClr val="tx1"/>
              </a:solidFill>
            </a:endParaRPr>
          </a:p>
          <a:p>
            <a:pPr>
              <a:spcBef>
                <a:spcPct val="100000"/>
              </a:spcBef>
              <a:buFont typeface="Courier New" pitchFamily="49" charset="0"/>
              <a:buNone/>
            </a:pPr>
            <a:r>
              <a:rPr lang="en-US" sz="2800" b="1" i="0" dirty="0">
                <a:solidFill>
                  <a:schemeClr val="tx1"/>
                </a:solidFill>
              </a:rPr>
              <a:t>Solution</a:t>
            </a:r>
          </a:p>
          <a:p>
            <a:r>
              <a:rPr lang="en-US" dirty="0">
                <a:solidFill>
                  <a:srgbClr val="0000FF"/>
                </a:solidFill>
              </a:rPr>
              <a:t>∆</a:t>
            </a:r>
            <a:r>
              <a:rPr lang="en-US" i="1" dirty="0">
                <a:solidFill>
                  <a:srgbClr val="0000FF"/>
                </a:solidFill>
                <a:sym typeface="Symbol"/>
              </a:rPr>
              <a:t>ABC</a:t>
            </a:r>
            <a:r>
              <a:rPr lang="en-US" i="1" dirty="0">
                <a:solidFill>
                  <a:schemeClr val="tx1"/>
                </a:solidFill>
                <a:sym typeface="Symbol"/>
              </a:rPr>
              <a:t> </a:t>
            </a:r>
            <a:r>
              <a:rPr lang="en-US" sz="2800" i="0" dirty="0">
                <a:solidFill>
                  <a:schemeClr val="tx1"/>
                </a:solidFill>
              </a:rPr>
              <a:t>is </a:t>
            </a:r>
            <a:r>
              <a:rPr lang="en-US" sz="2800" i="0" dirty="0">
                <a:solidFill>
                  <a:srgbClr val="FF0008"/>
                </a:solidFill>
              </a:rPr>
              <a:t>isosceles</a:t>
            </a:r>
            <a:r>
              <a:rPr lang="en-US" sz="2800" i="0" dirty="0">
                <a:solidFill>
                  <a:schemeClr val="tx1"/>
                </a:solidFill>
              </a:rPr>
              <a:t> because two sides have equal lengths.</a:t>
            </a:r>
            <a:endParaRPr lang="en-US" sz="2800" dirty="0">
              <a:solidFill>
                <a:schemeClr val="tx1"/>
              </a:solidFill>
            </a:endParaRPr>
          </a:p>
        </p:txBody>
      </p:sp>
      <p:pic>
        <p:nvPicPr>
          <p:cNvPr id="89089" name="Picture 1"/>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2743200" y="1861747"/>
            <a:ext cx="3657600" cy="187205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4: Determining Whether a Triangle Exists</a:t>
            </a:r>
          </a:p>
        </p:txBody>
      </p:sp>
      <p:sp>
        <p:nvSpPr>
          <p:cNvPr id="3" name="Content Placeholder 2"/>
          <p:cNvSpPr>
            <a:spLocks noGrp="1"/>
          </p:cNvSpPr>
          <p:nvPr>
            <p:ph idx="1"/>
          </p:nvPr>
        </p:nvSpPr>
        <p:spPr/>
        <p:txBody>
          <a:bodyPr/>
          <a:lstStyle/>
          <a:p>
            <a:r>
              <a:rPr lang="en-US" dirty="0">
                <a:solidFill>
                  <a:srgbClr val="0000FF"/>
                </a:solidFill>
              </a:rPr>
              <a:t>∆</a:t>
            </a:r>
            <a:r>
              <a:rPr lang="en-US" i="1" dirty="0">
                <a:solidFill>
                  <a:srgbClr val="0000FF"/>
                </a:solidFill>
                <a:sym typeface="Symbol"/>
              </a:rPr>
              <a:t>PQR</a:t>
            </a:r>
            <a:r>
              <a:rPr lang="en-US" dirty="0">
                <a:solidFill>
                  <a:schemeClr val="tx1"/>
                </a:solidFill>
              </a:rPr>
              <a:t> was drawn and then the lengths of the sides were labeled as shown in the figure.  Explain why the labels cannot be correct.</a:t>
            </a:r>
            <a:endParaRPr lang="en-US" b="1" dirty="0">
              <a:solidFill>
                <a:schemeClr val="tx1"/>
              </a:solidFill>
            </a:endParaRPr>
          </a:p>
          <a:p>
            <a:endParaRPr lang="en-US" dirty="0"/>
          </a:p>
        </p:txBody>
      </p:sp>
      <p:pic>
        <p:nvPicPr>
          <p:cNvPr id="88065" name="Picture 1"/>
          <p:cNvPicPr>
            <a:picLocks noChangeAspect="1" noChangeArrowheads="1"/>
          </p:cNvPicPr>
          <p:nvPr/>
        </p:nvPicPr>
        <p:blipFill>
          <a:blip r:embed="rId2" cstate="print"/>
          <a:srcRect/>
          <a:stretch>
            <a:fillRect/>
          </a:stretch>
        </p:blipFill>
        <p:spPr bwMode="auto">
          <a:xfrm>
            <a:off x="2651760" y="2634639"/>
            <a:ext cx="3840480" cy="1861161"/>
          </a:xfrm>
          <a:prstGeom prst="rect">
            <a:avLst/>
          </a:prstGeom>
          <a:noFill/>
          <a:ln w="9525">
            <a:noFill/>
            <a:miter lim="800000"/>
            <a:headEnd/>
            <a:tailEn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4: Determining Whether a Triangle Exists (cont.)</a:t>
            </a:r>
          </a:p>
        </p:txBody>
      </p:sp>
      <p:sp>
        <p:nvSpPr>
          <p:cNvPr id="3" name="Content Placeholder 2"/>
          <p:cNvSpPr>
            <a:spLocks noGrp="1"/>
          </p:cNvSpPr>
          <p:nvPr>
            <p:ph idx="1"/>
          </p:nvPr>
        </p:nvSpPr>
        <p:spPr/>
        <p:txBody>
          <a:bodyPr/>
          <a:lstStyle/>
          <a:p>
            <a:r>
              <a:rPr lang="en-US" b="1" dirty="0"/>
              <a:t>Solution</a:t>
            </a:r>
          </a:p>
          <a:p>
            <a:r>
              <a:rPr lang="en-US" dirty="0"/>
              <a:t>The labels cannot be correct because </a:t>
            </a:r>
            <a:br>
              <a:rPr lang="en-US" dirty="0"/>
            </a:br>
            <a:r>
              <a:rPr lang="en-US" i="1" dirty="0">
                <a:solidFill>
                  <a:srgbClr val="00007E"/>
                </a:solidFill>
              </a:rPr>
              <a:t>PR</a:t>
            </a:r>
            <a:r>
              <a:rPr lang="en-US" dirty="0">
                <a:solidFill>
                  <a:srgbClr val="00007E"/>
                </a:solidFill>
              </a:rPr>
              <a:t> + </a:t>
            </a:r>
            <a:r>
              <a:rPr lang="en-US" i="1" dirty="0">
                <a:solidFill>
                  <a:srgbClr val="00007E"/>
                </a:solidFill>
              </a:rPr>
              <a:t>QR</a:t>
            </a:r>
            <a:r>
              <a:rPr lang="en-US" dirty="0">
                <a:solidFill>
                  <a:srgbClr val="00007E"/>
                </a:solidFill>
              </a:rPr>
              <a:t> = 10 ft + 13 ft =</a:t>
            </a:r>
            <a:r>
              <a:rPr lang="en-US" dirty="0"/>
              <a:t> </a:t>
            </a:r>
            <a:r>
              <a:rPr lang="en-US" dirty="0">
                <a:solidFill>
                  <a:srgbClr val="FF0000"/>
                </a:solidFill>
              </a:rPr>
              <a:t>23 ft </a:t>
            </a:r>
            <a:r>
              <a:rPr lang="en-US" dirty="0"/>
              <a:t>and </a:t>
            </a:r>
            <a:r>
              <a:rPr lang="en-US" i="1" dirty="0">
                <a:solidFill>
                  <a:srgbClr val="00007E"/>
                </a:solidFill>
              </a:rPr>
              <a:t>PQ</a:t>
            </a:r>
            <a:r>
              <a:rPr lang="en-US" dirty="0"/>
              <a:t> = </a:t>
            </a:r>
            <a:r>
              <a:rPr lang="en-US" dirty="0">
                <a:solidFill>
                  <a:srgbClr val="FF0000"/>
                </a:solidFill>
              </a:rPr>
              <a:t>24 ft</a:t>
            </a:r>
            <a:r>
              <a:rPr lang="en-US" dirty="0"/>
              <a:t>, which is greater than the sum of the other two sides. In a triangle, the sum of the lengths of any two sides must be greater than the length of the third side.</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p:cNvSpPr>
          <p:nvPr>
            <p:ph type="title"/>
          </p:nvPr>
        </p:nvSpPr>
        <p:spPr>
          <a:prstGeom prst="rect">
            <a:avLst/>
          </a:prstGeom>
        </p:spPr>
        <p:txBody>
          <a:bodyPr/>
          <a:lstStyle/>
          <a:p>
            <a:r>
              <a:rPr lang="en-US" sz="3200" dirty="0">
                <a:solidFill>
                  <a:schemeClr val="accent1"/>
                </a:solidFill>
              </a:rPr>
              <a:t>Definition: Similar Triangles</a:t>
            </a:r>
          </a:p>
        </p:txBody>
      </p:sp>
      <p:sp>
        <p:nvSpPr>
          <p:cNvPr id="19459" name="Rectangle 3"/>
          <p:cNvSpPr>
            <a:spLocks noGrp="1"/>
          </p:cNvSpPr>
          <p:nvPr>
            <p:ph idx="1"/>
          </p:nvPr>
        </p:nvSpPr>
        <p:spPr>
          <a:xfrm>
            <a:off x="457200" y="1280160"/>
            <a:ext cx="8229600" cy="2332946"/>
          </a:xfrm>
          <a:prstGeom prst="rect">
            <a:avLst/>
          </a:prstGeom>
          <a:solidFill>
            <a:schemeClr val="accent3"/>
          </a:solidFill>
          <a:ln w="28575">
            <a:solidFill>
              <a:srgbClr val="000000"/>
            </a:solidFill>
            <a:miter lim="800000"/>
            <a:headEnd/>
            <a:tailEnd/>
          </a:ln>
        </p:spPr>
        <p:txBody>
          <a:bodyPr>
            <a:spAutoFit/>
          </a:bodyPr>
          <a:lstStyle/>
          <a:p>
            <a:pPr marL="514350" indent="-514350" eaLnBrk="0" fontAlgn="base" hangingPunct="0">
              <a:spcAft>
                <a:spcPct val="0"/>
              </a:spcAft>
              <a:buFont typeface="+mj-lt"/>
              <a:buAutoNum type="arabicPeriod"/>
              <a:tabLst>
                <a:tab pos="463550" algn="l"/>
              </a:tabLst>
            </a:pPr>
            <a:r>
              <a:rPr lang="en-US" dirty="0">
                <a:solidFill>
                  <a:srgbClr val="000000"/>
                </a:solidFill>
                <a:latin typeface="Calibri" pitchFamily="34" charset="0"/>
              </a:rPr>
              <a:t>In similar triangles, the </a:t>
            </a:r>
            <a:r>
              <a:rPr lang="en-US" b="1" dirty="0">
                <a:solidFill>
                  <a:srgbClr val="C00000"/>
                </a:solidFill>
                <a:latin typeface="Calibri" pitchFamily="34" charset="0"/>
              </a:rPr>
              <a:t>corresponding angles have the same measure</a:t>
            </a:r>
            <a:r>
              <a:rPr lang="en-US" dirty="0">
                <a:solidFill>
                  <a:srgbClr val="000000"/>
                </a:solidFill>
                <a:latin typeface="Calibri" pitchFamily="34" charset="0"/>
              </a:rPr>
              <a:t>.  (We say that the corresponding angles are congruent.)</a:t>
            </a:r>
          </a:p>
          <a:p>
            <a:pPr marL="514350" indent="-514350" eaLnBrk="0" fontAlgn="base" hangingPunct="0">
              <a:spcAft>
                <a:spcPct val="0"/>
              </a:spcAft>
              <a:buFont typeface="+mj-lt"/>
              <a:buAutoNum type="arabicPeriod"/>
              <a:tabLst>
                <a:tab pos="463550" algn="l"/>
              </a:tabLst>
            </a:pPr>
            <a:r>
              <a:rPr lang="en-US" dirty="0">
                <a:solidFill>
                  <a:srgbClr val="000000"/>
                </a:solidFill>
                <a:latin typeface="Calibri" pitchFamily="34" charset="0"/>
              </a:rPr>
              <a:t>In similar triangles, the </a:t>
            </a:r>
            <a:r>
              <a:rPr lang="en-US" b="1" dirty="0">
                <a:solidFill>
                  <a:srgbClr val="C00000"/>
                </a:solidFill>
                <a:latin typeface="Calibri" pitchFamily="34" charset="0"/>
              </a:rPr>
              <a:t>lengths of the corresponding sides are proportional</a:t>
            </a:r>
            <a:r>
              <a:rPr lang="en-US" dirty="0">
                <a:solidFill>
                  <a:srgbClr val="000000"/>
                </a:solidFill>
                <a:latin typeface="Calibri" pitchFamily="34" charset="0"/>
              </a:rPr>
              <a:t>.</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p:cNvSpPr>
          <p:nvPr>
            <p:ph type="title"/>
          </p:nvPr>
        </p:nvSpPr>
        <p:spPr>
          <a:prstGeom prst="rect">
            <a:avLst/>
          </a:prstGeom>
        </p:spPr>
        <p:txBody>
          <a:bodyPr/>
          <a:lstStyle/>
          <a:p>
            <a:r>
              <a:rPr lang="en-US" sz="3200" dirty="0">
                <a:solidFill>
                  <a:schemeClr val="accent1"/>
                </a:solidFill>
              </a:rPr>
              <a:t>Example 5: </a:t>
            </a:r>
            <a:r>
              <a:rPr lang="en-US" dirty="0"/>
              <a:t>Determining Whether Triangles are Similar</a:t>
            </a:r>
            <a:endParaRPr lang="en-US" sz="3200" dirty="0">
              <a:solidFill>
                <a:schemeClr val="accent1"/>
              </a:solidFill>
            </a:endParaRPr>
          </a:p>
        </p:txBody>
      </p:sp>
      <p:sp>
        <p:nvSpPr>
          <p:cNvPr id="21507" name="Rectangle 3"/>
          <p:cNvSpPr>
            <a:spLocks noGrp="1"/>
          </p:cNvSpPr>
          <p:nvPr>
            <p:ph idx="1"/>
          </p:nvPr>
        </p:nvSpPr>
        <p:spPr>
          <a:xfrm>
            <a:off x="457200" y="1280160"/>
            <a:ext cx="8229600" cy="1557349"/>
          </a:xfrm>
          <a:prstGeom prst="rect">
            <a:avLst/>
          </a:prstGeom>
          <a:noFill/>
        </p:spPr>
        <p:txBody>
          <a:bodyPr>
            <a:spAutoFit/>
          </a:bodyPr>
          <a:lstStyle/>
          <a:p>
            <a:r>
              <a:rPr lang="en-US" sz="2800" i="0" dirty="0">
                <a:solidFill>
                  <a:schemeClr val="tx1"/>
                </a:solidFill>
              </a:rPr>
              <a:t>Given the two triangles </a:t>
            </a:r>
            <a:r>
              <a:rPr lang="en-US" sz="2800" i="0" dirty="0">
                <a:solidFill>
                  <a:srgbClr val="0000FF"/>
                </a:solidFill>
              </a:rPr>
              <a:t>∆</a:t>
            </a:r>
            <a:r>
              <a:rPr lang="en-US" sz="2800" i="1" dirty="0">
                <a:solidFill>
                  <a:srgbClr val="0000FF"/>
                </a:solidFill>
              </a:rPr>
              <a:t>ABC</a:t>
            </a:r>
            <a:r>
              <a:rPr lang="en-US" sz="2800" i="0" dirty="0">
                <a:solidFill>
                  <a:srgbClr val="0000FF"/>
                </a:solidFill>
              </a:rPr>
              <a:t> </a:t>
            </a:r>
            <a:r>
              <a:rPr lang="en-US" sz="2800" i="0" dirty="0">
                <a:solidFill>
                  <a:schemeClr val="tx1"/>
                </a:solidFill>
              </a:rPr>
              <a:t>and </a:t>
            </a:r>
            <a:r>
              <a:rPr lang="en-US" dirty="0">
                <a:solidFill>
                  <a:srgbClr val="0000FF"/>
                </a:solidFill>
              </a:rPr>
              <a:t>∆</a:t>
            </a:r>
            <a:r>
              <a:rPr lang="en-US" sz="2800" i="1" dirty="0">
                <a:solidFill>
                  <a:srgbClr val="0000FF"/>
                </a:solidFill>
              </a:rPr>
              <a:t>AXY</a:t>
            </a:r>
            <a:r>
              <a:rPr lang="en-US" sz="2800" i="0" dirty="0">
                <a:solidFill>
                  <a:srgbClr val="0000FF"/>
                </a:solidFill>
              </a:rPr>
              <a:t> </a:t>
            </a:r>
            <a:r>
              <a:rPr lang="en-US" sz="2800" i="0" dirty="0">
                <a:solidFill>
                  <a:schemeClr val="tx1"/>
                </a:solidFill>
              </a:rPr>
              <a:t>with</a:t>
            </a:r>
          </a:p>
          <a:p>
            <a:pPr>
              <a:buFont typeface="Courier New" pitchFamily="49" charset="0"/>
              <a:buNone/>
            </a:pPr>
            <a:r>
              <a:rPr lang="en-US" sz="2800" i="0" dirty="0">
                <a:solidFill>
                  <a:schemeClr val="tx1"/>
                </a:solidFill>
              </a:rPr>
              <a:t>	                                            (as shown in the figure)</a:t>
            </a:r>
          </a:p>
          <a:p>
            <a:r>
              <a:rPr lang="en-US" sz="2800" i="0" dirty="0">
                <a:solidFill>
                  <a:schemeClr val="tx1"/>
                </a:solidFill>
              </a:rPr>
              <a:t>determine whether                          . </a:t>
            </a:r>
          </a:p>
        </p:txBody>
      </p:sp>
      <p:graphicFrame>
        <p:nvGraphicFramePr>
          <p:cNvPr id="7" name="Object 4"/>
          <p:cNvGraphicFramePr>
            <a:graphicFrameLocks noChangeAspect="1"/>
          </p:cNvGraphicFramePr>
          <p:nvPr/>
        </p:nvGraphicFramePr>
        <p:xfrm>
          <a:off x="1371600" y="1905000"/>
          <a:ext cx="3505200" cy="317500"/>
        </p:xfrm>
        <a:graphic>
          <a:graphicData uri="http://schemas.openxmlformats.org/presentationml/2006/ole">
            <mc:AlternateContent xmlns:mc="http://schemas.openxmlformats.org/markup-compatibility/2006">
              <mc:Choice xmlns:v="urn:schemas-microsoft-com:vml" Requires="v">
                <p:oleObj name="Equation" r:id="rId2" imgW="3505200" imgH="317500" progId="Equation.DSMT4">
                  <p:embed/>
                </p:oleObj>
              </mc:Choice>
              <mc:Fallback>
                <p:oleObj name="Equation" r:id="rId2" imgW="3505200" imgH="317500" progId="Equation.DSMT4">
                  <p:embed/>
                  <p:pic>
                    <p:nvPicPr>
                      <p:cNvPr id="7" name="Object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1600" y="1905000"/>
                        <a:ext cx="3505200" cy="31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6" name="Object 4"/>
          <p:cNvGraphicFramePr>
            <a:graphicFrameLocks noChangeAspect="1"/>
          </p:cNvGraphicFramePr>
          <p:nvPr>
            <p:extLst>
              <p:ext uri="{D42A27DB-BD31-4B8C-83A1-F6EECF244321}">
                <p14:modId xmlns:p14="http://schemas.microsoft.com/office/powerpoint/2010/main" val="3799400996"/>
              </p:ext>
            </p:extLst>
          </p:nvPr>
        </p:nvGraphicFramePr>
        <p:xfrm>
          <a:off x="3429000" y="2402511"/>
          <a:ext cx="2032000" cy="317500"/>
        </p:xfrm>
        <a:graphic>
          <a:graphicData uri="http://schemas.openxmlformats.org/presentationml/2006/ole">
            <mc:AlternateContent xmlns:mc="http://schemas.openxmlformats.org/markup-compatibility/2006">
              <mc:Choice xmlns:v="urn:schemas-microsoft-com:vml" Requires="v">
                <p:oleObj name="Equation" r:id="rId4" imgW="2031840" imgH="317160" progId="Equation.DSMT4">
                  <p:embed/>
                </p:oleObj>
              </mc:Choice>
              <mc:Fallback>
                <p:oleObj name="Equation" r:id="rId4" imgW="2031840" imgH="317160" progId="Equation.DSMT4">
                  <p:embed/>
                  <p:pic>
                    <p:nvPicPr>
                      <p:cNvPr id="6" name="Object 4"/>
                      <p:cNvPicPr>
                        <a:picLocks noChangeAspect="1" noChangeArrowheads="1"/>
                      </p:cNvPicPr>
                      <p:nvPr/>
                    </p:nvPicPr>
                    <p:blipFill>
                      <a:blip r:embed="rId5"/>
                      <a:srcRect/>
                      <a:stretch>
                        <a:fillRect/>
                      </a:stretch>
                    </p:blipFill>
                    <p:spPr bwMode="auto">
                      <a:xfrm>
                        <a:off x="3429000" y="2402511"/>
                        <a:ext cx="2032000" cy="31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9" name="Picture 8">
            <a:extLst>
              <a:ext uri="{FF2B5EF4-FFF2-40B4-BE49-F238E27FC236}">
                <a16:creationId xmlns:a16="http://schemas.microsoft.com/office/drawing/2014/main" id="{CA92BF3B-38D8-AE5F-806D-7B3E310C1665}"/>
              </a:ext>
            </a:extLst>
          </p:cNvPr>
          <p:cNvPicPr>
            <a:picLocks noChangeAspect="1"/>
          </p:cNvPicPr>
          <p:nvPr/>
        </p:nvPicPr>
        <p:blipFill>
          <a:blip r:embed="rId6"/>
          <a:stretch>
            <a:fillRect/>
          </a:stretch>
        </p:blipFill>
        <p:spPr>
          <a:xfrm>
            <a:off x="1628364" y="2837509"/>
            <a:ext cx="5887272" cy="3010320"/>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p:cNvSpPr>
          <p:nvPr>
            <p:ph type="title"/>
          </p:nvPr>
        </p:nvSpPr>
        <p:spPr>
          <a:prstGeom prst="rect">
            <a:avLst/>
          </a:prstGeom>
        </p:spPr>
        <p:txBody>
          <a:bodyPr/>
          <a:lstStyle/>
          <a:p>
            <a:r>
              <a:rPr lang="en-US" dirty="0">
                <a:solidFill>
                  <a:schemeClr val="accent1"/>
                </a:solidFill>
              </a:rPr>
              <a:t>Example 5: </a:t>
            </a:r>
            <a:r>
              <a:rPr lang="en-US" dirty="0"/>
              <a:t>Determining Whether Triangles are Similar </a:t>
            </a:r>
            <a:r>
              <a:rPr lang="en-US" sz="3200" dirty="0">
                <a:solidFill>
                  <a:schemeClr val="accent1"/>
                </a:solidFill>
              </a:rPr>
              <a:t>(cont.)</a:t>
            </a:r>
          </a:p>
        </p:txBody>
      </p:sp>
      <p:sp>
        <p:nvSpPr>
          <p:cNvPr id="22531" name="Rectangle 3"/>
          <p:cNvSpPr>
            <a:spLocks noGrp="1"/>
          </p:cNvSpPr>
          <p:nvPr>
            <p:ph idx="1"/>
          </p:nvPr>
        </p:nvSpPr>
        <p:spPr>
          <a:prstGeom prst="rect">
            <a:avLst/>
          </a:prstGeom>
          <a:noFill/>
        </p:spPr>
        <p:txBody>
          <a:bodyPr/>
          <a:lstStyle/>
          <a:p>
            <a:pPr marL="0" indent="0">
              <a:lnSpc>
                <a:spcPct val="90000"/>
              </a:lnSpc>
              <a:buFont typeface="Courier New" pitchFamily="49" charset="0"/>
              <a:buNone/>
              <a:tabLst>
                <a:tab pos="2743200" algn="l"/>
              </a:tabLst>
            </a:pPr>
            <a:r>
              <a:rPr lang="en-US" sz="2800" b="1" i="0" dirty="0">
                <a:solidFill>
                  <a:schemeClr val="tx1"/>
                </a:solidFill>
              </a:rPr>
              <a:t>Solution</a:t>
            </a:r>
          </a:p>
          <a:p>
            <a:pPr marL="0" indent="0">
              <a:lnSpc>
                <a:spcPct val="90000"/>
              </a:lnSpc>
              <a:buFont typeface="Courier New" pitchFamily="49" charset="0"/>
              <a:buNone/>
              <a:tabLst>
                <a:tab pos="2743200" algn="l"/>
              </a:tabLst>
            </a:pPr>
            <a:r>
              <a:rPr lang="en-US" sz="2800" i="0" dirty="0">
                <a:solidFill>
                  <a:schemeClr val="tx1"/>
                </a:solidFill>
              </a:rPr>
              <a:t>We can show that the corresponding angles are congruent as follows.</a:t>
            </a:r>
          </a:p>
          <a:p>
            <a:pPr marL="0" indent="0">
              <a:spcBef>
                <a:spcPct val="50000"/>
              </a:spcBef>
              <a:buFont typeface="Courier New" pitchFamily="49" charset="0"/>
              <a:buNone/>
              <a:tabLst>
                <a:tab pos="3200400" algn="l"/>
              </a:tabLst>
            </a:pPr>
            <a:r>
              <a:rPr lang="en-US" sz="2800" i="0" dirty="0">
                <a:solidFill>
                  <a:schemeClr val="tx1"/>
                </a:solidFill>
              </a:rPr>
              <a:t>	</a:t>
            </a:r>
            <a:r>
              <a:rPr lang="en-US" sz="2000" i="0" dirty="0">
                <a:solidFill>
                  <a:srgbClr val="007E7E"/>
                </a:solidFill>
              </a:rPr>
              <a:t>Because they are the same angle</a:t>
            </a:r>
          </a:p>
          <a:p>
            <a:pPr marL="0" indent="0">
              <a:spcBef>
                <a:spcPct val="50000"/>
              </a:spcBef>
              <a:buFont typeface="Courier New" pitchFamily="49" charset="0"/>
              <a:buNone/>
              <a:tabLst>
                <a:tab pos="3200400" algn="l"/>
              </a:tabLst>
            </a:pPr>
            <a:r>
              <a:rPr lang="en-US" sz="2800" i="0" dirty="0">
                <a:solidFill>
                  <a:schemeClr val="tx1"/>
                </a:solidFill>
              </a:rPr>
              <a:t>	</a:t>
            </a:r>
            <a:r>
              <a:rPr lang="en-US" sz="2000" i="0" dirty="0">
                <a:solidFill>
                  <a:srgbClr val="007E7E"/>
                </a:solidFill>
              </a:rPr>
              <a:t>Because both are right angles (90°)</a:t>
            </a:r>
          </a:p>
          <a:p>
            <a:pPr marL="0" indent="0">
              <a:spcBef>
                <a:spcPct val="50000"/>
              </a:spcBef>
              <a:buFont typeface="Courier New" pitchFamily="49" charset="0"/>
              <a:buNone/>
              <a:tabLst>
                <a:tab pos="3200400" algn="l"/>
              </a:tabLst>
            </a:pPr>
            <a:r>
              <a:rPr lang="en-US" sz="2800" i="0" dirty="0">
                <a:solidFill>
                  <a:schemeClr val="tx1"/>
                </a:solidFill>
              </a:rPr>
              <a:t>	</a:t>
            </a:r>
            <a:r>
              <a:rPr lang="en-US" sz="2000" i="0" dirty="0">
                <a:solidFill>
                  <a:srgbClr val="007E7E"/>
                </a:solidFill>
              </a:rPr>
              <a:t>Because the sum of the measures of the 	angles in each triangle must be 180°</a:t>
            </a:r>
          </a:p>
          <a:p>
            <a:pPr marL="0" indent="0">
              <a:lnSpc>
                <a:spcPct val="90000"/>
              </a:lnSpc>
              <a:buFont typeface="Courier New" pitchFamily="49" charset="0"/>
              <a:buNone/>
              <a:tabLst>
                <a:tab pos="2743200" algn="l"/>
              </a:tabLst>
            </a:pPr>
            <a:r>
              <a:rPr lang="en-US" sz="2800" i="0" dirty="0">
                <a:solidFill>
                  <a:schemeClr val="tx1"/>
                </a:solidFill>
              </a:rPr>
              <a:t>Therefore, the corresponding angles are </a:t>
            </a:r>
            <a:r>
              <a:rPr lang="en-US" sz="2800" i="0" dirty="0">
                <a:solidFill>
                  <a:srgbClr val="FF0000"/>
                </a:solidFill>
              </a:rPr>
              <a:t>congruent</a:t>
            </a:r>
            <a:r>
              <a:rPr lang="en-US" sz="2800" i="0" dirty="0">
                <a:solidFill>
                  <a:schemeClr val="tx1"/>
                </a:solidFill>
              </a:rPr>
              <a:t>, and the </a:t>
            </a:r>
            <a:r>
              <a:rPr lang="en-US" sz="2800" i="0" dirty="0">
                <a:solidFill>
                  <a:srgbClr val="FF0000"/>
                </a:solidFill>
              </a:rPr>
              <a:t>triangles are similar</a:t>
            </a:r>
            <a:r>
              <a:rPr lang="en-US" sz="2800" i="0" dirty="0">
                <a:solidFill>
                  <a:schemeClr val="tx1"/>
                </a:solidFill>
              </a:rPr>
              <a:t>.</a:t>
            </a:r>
            <a:endParaRPr lang="en-US" sz="2800" dirty="0">
              <a:solidFill>
                <a:schemeClr val="tx1"/>
              </a:solidFill>
            </a:endParaRPr>
          </a:p>
        </p:txBody>
      </p:sp>
      <p:graphicFrame>
        <p:nvGraphicFramePr>
          <p:cNvPr id="10245" name="Object 4"/>
          <p:cNvGraphicFramePr>
            <a:graphicFrameLocks noChangeAspect="1"/>
          </p:cNvGraphicFramePr>
          <p:nvPr/>
        </p:nvGraphicFramePr>
        <p:xfrm>
          <a:off x="609600" y="2870200"/>
          <a:ext cx="2628900" cy="304800"/>
        </p:xfrm>
        <a:graphic>
          <a:graphicData uri="http://schemas.openxmlformats.org/presentationml/2006/ole">
            <mc:AlternateContent xmlns:mc="http://schemas.openxmlformats.org/markup-compatibility/2006">
              <mc:Choice xmlns:v="urn:schemas-microsoft-com:vml" Requires="v">
                <p:oleObj name="Equation" r:id="rId2" imgW="2628900" imgH="304800" progId="Equation.DSMT4">
                  <p:embed/>
                </p:oleObj>
              </mc:Choice>
              <mc:Fallback>
                <p:oleObj name="Equation" r:id="rId2" imgW="2628900" imgH="304800" progId="Equation.DSMT4">
                  <p:embed/>
                  <p:pic>
                    <p:nvPicPr>
                      <p:cNvPr id="10245" name="Object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2870200"/>
                        <a:ext cx="26289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0246" name="Object 5"/>
          <p:cNvGraphicFramePr>
            <a:graphicFrameLocks noChangeAspect="1"/>
          </p:cNvGraphicFramePr>
          <p:nvPr/>
        </p:nvGraphicFramePr>
        <p:xfrm>
          <a:off x="609600" y="3508375"/>
          <a:ext cx="2603500" cy="304800"/>
        </p:xfrm>
        <a:graphic>
          <a:graphicData uri="http://schemas.openxmlformats.org/presentationml/2006/ole">
            <mc:AlternateContent xmlns:mc="http://schemas.openxmlformats.org/markup-compatibility/2006">
              <mc:Choice xmlns:v="urn:schemas-microsoft-com:vml" Requires="v">
                <p:oleObj name="Equation" r:id="rId4" imgW="2603500" imgH="304800" progId="Equation.DSMT4">
                  <p:embed/>
                </p:oleObj>
              </mc:Choice>
              <mc:Fallback>
                <p:oleObj name="Equation" r:id="rId4" imgW="2603500" imgH="304800" progId="Equation.DSMT4">
                  <p:embed/>
                  <p:pic>
                    <p:nvPicPr>
                      <p:cNvPr id="10246" name="Object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9600" y="3508375"/>
                        <a:ext cx="26035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0247" name="Object 6"/>
          <p:cNvGraphicFramePr>
            <a:graphicFrameLocks noChangeAspect="1"/>
          </p:cNvGraphicFramePr>
          <p:nvPr/>
        </p:nvGraphicFramePr>
        <p:xfrm>
          <a:off x="609600" y="4179888"/>
          <a:ext cx="2603500" cy="304800"/>
        </p:xfrm>
        <a:graphic>
          <a:graphicData uri="http://schemas.openxmlformats.org/presentationml/2006/ole">
            <mc:AlternateContent xmlns:mc="http://schemas.openxmlformats.org/markup-compatibility/2006">
              <mc:Choice xmlns:v="urn:schemas-microsoft-com:vml" Requires="v">
                <p:oleObj name="Equation" r:id="rId6" imgW="2603500" imgH="304800" progId="Equation.DSMT4">
                  <p:embed/>
                </p:oleObj>
              </mc:Choice>
              <mc:Fallback>
                <p:oleObj name="Equation" r:id="rId6" imgW="2603500" imgH="304800" progId="Equation.DSMT4">
                  <p:embed/>
                  <p:pic>
                    <p:nvPicPr>
                      <p:cNvPr id="10247" name="Object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9600" y="4179888"/>
                        <a:ext cx="26035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531">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4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2531">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0246"/>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2531">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24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2531">
                                            <p:txEl>
                                              <p:pRg st="4" end="4"/>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2531">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p:cNvSpPr>
          <p:nvPr>
            <p:ph type="title"/>
          </p:nvPr>
        </p:nvSpPr>
        <p:spPr>
          <a:prstGeom prst="rect">
            <a:avLst/>
          </a:prstGeom>
        </p:spPr>
        <p:txBody>
          <a:bodyPr/>
          <a:lstStyle/>
          <a:p>
            <a:r>
              <a:rPr lang="en-US" dirty="0">
                <a:solidFill>
                  <a:schemeClr val="accent1"/>
                </a:solidFill>
              </a:rPr>
              <a:t>Example 6: </a:t>
            </a:r>
            <a:r>
              <a:rPr lang="en-US" dirty="0"/>
              <a:t>Finding Unknown Values Using Similar Triangles</a:t>
            </a:r>
            <a:endParaRPr lang="en-US" sz="3200" dirty="0">
              <a:solidFill>
                <a:schemeClr val="accent1"/>
              </a:solidFill>
            </a:endParaRPr>
          </a:p>
        </p:txBody>
      </p:sp>
      <p:sp>
        <p:nvSpPr>
          <p:cNvPr id="24579" name="Rectangle 3"/>
          <p:cNvSpPr>
            <a:spLocks noGrp="1"/>
          </p:cNvSpPr>
          <p:nvPr>
            <p:ph idx="1"/>
          </p:nvPr>
        </p:nvSpPr>
        <p:spPr>
          <a:xfrm>
            <a:off x="457200" y="1219200"/>
            <a:ext cx="8229600" cy="4478149"/>
          </a:xfrm>
          <a:prstGeom prst="rect">
            <a:avLst/>
          </a:prstGeom>
          <a:noFill/>
        </p:spPr>
        <p:txBody>
          <a:bodyPr>
            <a:spAutoFit/>
          </a:bodyPr>
          <a:lstStyle/>
          <a:p>
            <a:r>
              <a:rPr lang="en-US" sz="2600" dirty="0">
                <a:solidFill>
                  <a:schemeClr val="tx1"/>
                </a:solidFill>
              </a:rPr>
              <a:t>Refer to the given figure. If </a:t>
            </a:r>
            <a:r>
              <a:rPr lang="en-US" sz="2600" i="1" dirty="0">
                <a:solidFill>
                  <a:srgbClr val="0000FF"/>
                </a:solidFill>
              </a:rPr>
              <a:t>AB</a:t>
            </a:r>
            <a:r>
              <a:rPr lang="en-US" sz="2600" dirty="0">
                <a:solidFill>
                  <a:srgbClr val="0000FF"/>
                </a:solidFill>
              </a:rPr>
              <a:t> = 4 cm</a:t>
            </a:r>
            <a:r>
              <a:rPr lang="en-US" sz="2600" dirty="0">
                <a:solidFill>
                  <a:schemeClr val="tx1"/>
                </a:solidFill>
              </a:rPr>
              <a:t>, </a:t>
            </a:r>
            <a:r>
              <a:rPr lang="en-US" sz="2600" i="1" dirty="0">
                <a:solidFill>
                  <a:srgbClr val="0000FF"/>
                </a:solidFill>
              </a:rPr>
              <a:t>BX </a:t>
            </a:r>
            <a:r>
              <a:rPr lang="en-US" sz="2600" dirty="0">
                <a:solidFill>
                  <a:srgbClr val="0000FF"/>
                </a:solidFill>
              </a:rPr>
              <a:t>= 2 cm</a:t>
            </a:r>
            <a:r>
              <a:rPr lang="en-US" sz="2600" dirty="0">
                <a:solidFill>
                  <a:schemeClr val="tx1"/>
                </a:solidFill>
              </a:rPr>
              <a:t>, and         </a:t>
            </a:r>
            <a:r>
              <a:rPr lang="en-US" sz="2600" i="1" dirty="0">
                <a:solidFill>
                  <a:srgbClr val="0000FF"/>
                </a:solidFill>
              </a:rPr>
              <a:t>BC</a:t>
            </a:r>
            <a:r>
              <a:rPr lang="en-US" sz="2600" dirty="0">
                <a:solidFill>
                  <a:srgbClr val="0000FF"/>
                </a:solidFill>
              </a:rPr>
              <a:t> = 3 cm</a:t>
            </a:r>
            <a:r>
              <a:rPr lang="en-US" sz="2600" dirty="0">
                <a:solidFill>
                  <a:schemeClr val="tx1"/>
                </a:solidFill>
              </a:rPr>
              <a:t>, find </a:t>
            </a:r>
            <a:r>
              <a:rPr lang="en-US" sz="2600" i="1" dirty="0">
                <a:solidFill>
                  <a:srgbClr val="0000FF"/>
                </a:solidFill>
              </a:rPr>
              <a:t>XY</a:t>
            </a:r>
            <a:r>
              <a:rPr lang="en-US" sz="2600" dirty="0">
                <a:solidFill>
                  <a:schemeClr val="tx1"/>
                </a:solidFill>
              </a:rPr>
              <a:t>.</a:t>
            </a:r>
          </a:p>
          <a:p>
            <a:pPr marL="0" indent="0">
              <a:spcBef>
                <a:spcPts val="1800"/>
              </a:spcBef>
              <a:buFont typeface="Courier New" pitchFamily="49" charset="0"/>
              <a:buNone/>
            </a:pPr>
            <a:r>
              <a:rPr lang="en-US" sz="2600" b="1" i="0" dirty="0">
                <a:solidFill>
                  <a:schemeClr val="tx1"/>
                </a:solidFill>
              </a:rPr>
              <a:t>Solution</a:t>
            </a:r>
          </a:p>
          <a:p>
            <a:pPr>
              <a:spcBef>
                <a:spcPts val="0"/>
              </a:spcBef>
            </a:pPr>
            <a:r>
              <a:rPr lang="en-US" sz="2600" i="0" dirty="0">
                <a:solidFill>
                  <a:schemeClr val="tx1"/>
                </a:solidFill>
              </a:rPr>
              <a:t>From Example 1, we know that                            ; </a:t>
            </a:r>
          </a:p>
          <a:p>
            <a:pPr>
              <a:spcBef>
                <a:spcPts val="0"/>
              </a:spcBef>
            </a:pPr>
            <a:r>
              <a:rPr lang="en-US" sz="2600" i="0" dirty="0">
                <a:solidFill>
                  <a:schemeClr val="tx1"/>
                </a:solidFill>
              </a:rPr>
              <a:t>therefore, the lengths of their corresponding sides are proportional. Since       and        are corresponding sides (they are opposite congruent angles) and       and        are corresponding sides </a:t>
            </a:r>
            <a:r>
              <a:rPr lang="en-US" sz="2600" dirty="0">
                <a:solidFill>
                  <a:schemeClr val="tx1"/>
                </a:solidFill>
              </a:rPr>
              <a:t>(they are opposite congruent angles), </a:t>
            </a:r>
            <a:r>
              <a:rPr lang="en-US" sz="2600" i="0" dirty="0">
                <a:solidFill>
                  <a:schemeClr val="tx1"/>
                </a:solidFill>
              </a:rPr>
              <a:t>the following proportion is true</a:t>
            </a:r>
            <a:r>
              <a:rPr lang="en-US" sz="2600" dirty="0">
                <a:solidFill>
                  <a:schemeClr val="tx1"/>
                </a:solidFill>
              </a:rPr>
              <a:t>.</a:t>
            </a:r>
          </a:p>
          <a:p>
            <a:pPr>
              <a:spcBef>
                <a:spcPts val="0"/>
              </a:spcBef>
            </a:pPr>
            <a:endParaRPr lang="en-US" sz="2600" i="0" dirty="0">
              <a:solidFill>
                <a:schemeClr val="tx1"/>
              </a:solidFill>
            </a:endParaRPr>
          </a:p>
        </p:txBody>
      </p:sp>
      <p:graphicFrame>
        <p:nvGraphicFramePr>
          <p:cNvPr id="11271" name="Object 4"/>
          <p:cNvGraphicFramePr>
            <a:graphicFrameLocks noChangeAspect="1"/>
          </p:cNvGraphicFramePr>
          <p:nvPr/>
        </p:nvGraphicFramePr>
        <p:xfrm>
          <a:off x="3905250" y="5011883"/>
          <a:ext cx="1333500" cy="807386"/>
        </p:xfrm>
        <a:graphic>
          <a:graphicData uri="http://schemas.openxmlformats.org/presentationml/2006/ole">
            <mc:AlternateContent xmlns:mc="http://schemas.openxmlformats.org/markup-compatibility/2006">
              <mc:Choice xmlns:v="urn:schemas-microsoft-com:vml" Requires="v">
                <p:oleObj name="Equation" r:id="rId2" imgW="1333440" imgH="838080" progId="Equation.DSMT4">
                  <p:embed/>
                </p:oleObj>
              </mc:Choice>
              <mc:Fallback>
                <p:oleObj name="Equation" r:id="rId2" imgW="1333440" imgH="838080" progId="Equation.DSMT4">
                  <p:embed/>
                  <p:pic>
                    <p:nvPicPr>
                      <p:cNvPr id="11271" name="Object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05250" y="5011883"/>
                        <a:ext cx="1333500" cy="807386"/>
                      </a:xfrm>
                      <a:prstGeom prst="rect">
                        <a:avLst/>
                      </a:prstGeom>
                      <a:noFill/>
                      <a:ln>
                        <a:noFill/>
                      </a:ln>
                      <a:effectLst/>
                    </p:spPr>
                  </p:pic>
                </p:oleObj>
              </mc:Fallback>
            </mc:AlternateContent>
          </a:graphicData>
        </a:graphic>
      </p:graphicFrame>
      <p:graphicFrame>
        <p:nvGraphicFramePr>
          <p:cNvPr id="11272" name="Object 5"/>
          <p:cNvGraphicFramePr>
            <a:graphicFrameLocks noChangeAspect="1"/>
          </p:cNvGraphicFramePr>
          <p:nvPr/>
        </p:nvGraphicFramePr>
        <p:xfrm>
          <a:off x="3142695" y="3431677"/>
          <a:ext cx="444500" cy="379227"/>
        </p:xfrm>
        <a:graphic>
          <a:graphicData uri="http://schemas.openxmlformats.org/presentationml/2006/ole">
            <mc:AlternateContent xmlns:mc="http://schemas.openxmlformats.org/markup-compatibility/2006">
              <mc:Choice xmlns:v="urn:schemas-microsoft-com:vml" Requires="v">
                <p:oleObj name="Equation" r:id="rId4" imgW="444307" imgH="393529" progId="Equation.DSMT4">
                  <p:embed/>
                </p:oleObj>
              </mc:Choice>
              <mc:Fallback>
                <p:oleObj name="Equation" r:id="rId4" imgW="444307" imgH="393529" progId="Equation.DSMT4">
                  <p:embed/>
                  <p:pic>
                    <p:nvPicPr>
                      <p:cNvPr id="11272" name="Object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42695" y="3431677"/>
                        <a:ext cx="444500" cy="379227"/>
                      </a:xfrm>
                      <a:prstGeom prst="rect">
                        <a:avLst/>
                      </a:prstGeom>
                      <a:noFill/>
                      <a:ln>
                        <a:noFill/>
                      </a:ln>
                      <a:effectLst/>
                    </p:spPr>
                  </p:pic>
                </p:oleObj>
              </mc:Fallback>
            </mc:AlternateContent>
          </a:graphicData>
        </a:graphic>
      </p:graphicFrame>
      <p:graphicFrame>
        <p:nvGraphicFramePr>
          <p:cNvPr id="11273" name="Object 6"/>
          <p:cNvGraphicFramePr>
            <a:graphicFrameLocks noChangeAspect="1"/>
          </p:cNvGraphicFramePr>
          <p:nvPr/>
        </p:nvGraphicFramePr>
        <p:xfrm>
          <a:off x="4246996" y="3430803"/>
          <a:ext cx="469900" cy="379227"/>
        </p:xfrm>
        <a:graphic>
          <a:graphicData uri="http://schemas.openxmlformats.org/presentationml/2006/ole">
            <mc:AlternateContent xmlns:mc="http://schemas.openxmlformats.org/markup-compatibility/2006">
              <mc:Choice xmlns:v="urn:schemas-microsoft-com:vml" Requires="v">
                <p:oleObj name="Equation" r:id="rId6" imgW="469696" imgH="393529" progId="Equation.DSMT4">
                  <p:embed/>
                </p:oleObj>
              </mc:Choice>
              <mc:Fallback>
                <p:oleObj name="Equation" r:id="rId6" imgW="469696" imgH="393529" progId="Equation.DSMT4">
                  <p:embed/>
                  <p:pic>
                    <p:nvPicPr>
                      <p:cNvPr id="11273" name="Object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46996" y="3430803"/>
                        <a:ext cx="469900" cy="379227"/>
                      </a:xfrm>
                      <a:prstGeom prst="rect">
                        <a:avLst/>
                      </a:prstGeom>
                      <a:noFill/>
                      <a:ln>
                        <a:noFill/>
                      </a:ln>
                      <a:effectLst/>
                    </p:spPr>
                  </p:pic>
                </p:oleObj>
              </mc:Fallback>
            </mc:AlternateContent>
          </a:graphicData>
        </a:graphic>
      </p:graphicFrame>
      <p:graphicFrame>
        <p:nvGraphicFramePr>
          <p:cNvPr id="11274" name="Object 7"/>
          <p:cNvGraphicFramePr>
            <a:graphicFrameLocks noChangeAspect="1"/>
          </p:cNvGraphicFramePr>
          <p:nvPr/>
        </p:nvGraphicFramePr>
        <p:xfrm>
          <a:off x="6096000" y="3821457"/>
          <a:ext cx="431800" cy="391460"/>
        </p:xfrm>
        <a:graphic>
          <a:graphicData uri="http://schemas.openxmlformats.org/presentationml/2006/ole">
            <mc:AlternateContent xmlns:mc="http://schemas.openxmlformats.org/markup-compatibility/2006">
              <mc:Choice xmlns:v="urn:schemas-microsoft-com:vml" Requires="v">
                <p:oleObj name="Equation" r:id="rId8" imgW="431613" imgH="406224" progId="Equation.DSMT4">
                  <p:embed/>
                </p:oleObj>
              </mc:Choice>
              <mc:Fallback>
                <p:oleObj name="Equation" r:id="rId8" imgW="431613" imgH="406224" progId="Equation.DSMT4">
                  <p:embed/>
                  <p:pic>
                    <p:nvPicPr>
                      <p:cNvPr id="11274" name="Object 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096000" y="3821457"/>
                        <a:ext cx="431800" cy="391460"/>
                      </a:xfrm>
                      <a:prstGeom prst="rect">
                        <a:avLst/>
                      </a:prstGeom>
                      <a:noFill/>
                      <a:ln>
                        <a:noFill/>
                      </a:ln>
                      <a:effectLst/>
                    </p:spPr>
                  </p:pic>
                </p:oleObj>
              </mc:Fallback>
            </mc:AlternateContent>
          </a:graphicData>
        </a:graphic>
      </p:graphicFrame>
      <p:graphicFrame>
        <p:nvGraphicFramePr>
          <p:cNvPr id="11275" name="Object 8"/>
          <p:cNvGraphicFramePr>
            <a:graphicFrameLocks noChangeAspect="1"/>
          </p:cNvGraphicFramePr>
          <p:nvPr/>
        </p:nvGraphicFramePr>
        <p:xfrm>
          <a:off x="7150100" y="3835098"/>
          <a:ext cx="457200" cy="379227"/>
        </p:xfrm>
        <a:graphic>
          <a:graphicData uri="http://schemas.openxmlformats.org/presentationml/2006/ole">
            <mc:AlternateContent xmlns:mc="http://schemas.openxmlformats.org/markup-compatibility/2006">
              <mc:Choice xmlns:v="urn:schemas-microsoft-com:vml" Requires="v">
                <p:oleObj name="Equation" r:id="rId10" imgW="457002" imgH="393529" progId="Equation.DSMT4">
                  <p:embed/>
                </p:oleObj>
              </mc:Choice>
              <mc:Fallback>
                <p:oleObj name="Equation" r:id="rId10" imgW="457002" imgH="393529" progId="Equation.DSMT4">
                  <p:embed/>
                  <p:pic>
                    <p:nvPicPr>
                      <p:cNvPr id="11275" name="Object 8"/>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150100" y="3835098"/>
                        <a:ext cx="457200" cy="379227"/>
                      </a:xfrm>
                      <a:prstGeom prst="rect">
                        <a:avLst/>
                      </a:prstGeom>
                      <a:noFill/>
                      <a:ln>
                        <a:noFill/>
                      </a:ln>
                      <a:effectLst/>
                    </p:spPr>
                  </p:pic>
                </p:oleObj>
              </mc:Fallback>
            </mc:AlternateContent>
          </a:graphicData>
        </a:graphic>
      </p:graphicFrame>
      <p:pic>
        <p:nvPicPr>
          <p:cNvPr id="9" name="Picture 1"/>
          <p:cNvPicPr>
            <a:picLocks noChangeAspect="1" noChangeArrowheads="1"/>
          </p:cNvPicPr>
          <p:nvPr/>
        </p:nvPicPr>
        <p:blipFill>
          <a:blip r:embed="rId12" cstate="print">
            <a:clrChange>
              <a:clrFrom>
                <a:srgbClr val="FFFFFF"/>
              </a:clrFrom>
              <a:clrTo>
                <a:srgbClr val="FFFFFF">
                  <a:alpha val="0"/>
                </a:srgbClr>
              </a:clrTo>
            </a:clrChange>
          </a:blip>
          <a:srcRect/>
          <a:stretch>
            <a:fillRect/>
          </a:stretch>
        </p:blipFill>
        <p:spPr bwMode="auto">
          <a:xfrm>
            <a:off x="6527800" y="1280219"/>
            <a:ext cx="2103120" cy="1392309"/>
          </a:xfrm>
          <a:prstGeom prst="rect">
            <a:avLst/>
          </a:prstGeom>
          <a:noFill/>
          <a:ln w="9525">
            <a:noFill/>
            <a:miter lim="800000"/>
            <a:headEnd/>
            <a:tailEnd/>
          </a:ln>
        </p:spPr>
      </p:pic>
      <p:graphicFrame>
        <p:nvGraphicFramePr>
          <p:cNvPr id="10" name="Object 4"/>
          <p:cNvGraphicFramePr>
            <a:graphicFrameLocks noChangeAspect="1"/>
          </p:cNvGraphicFramePr>
          <p:nvPr/>
        </p:nvGraphicFramePr>
        <p:xfrm>
          <a:off x="4800600" y="2742172"/>
          <a:ext cx="2032000" cy="305828"/>
        </p:xfrm>
        <a:graphic>
          <a:graphicData uri="http://schemas.openxmlformats.org/presentationml/2006/ole">
            <mc:AlternateContent xmlns:mc="http://schemas.openxmlformats.org/markup-compatibility/2006">
              <mc:Choice xmlns:v="urn:schemas-microsoft-com:vml" Requires="v">
                <p:oleObj name="Equation" r:id="rId13" imgW="2031840" imgH="317160" progId="Equation.DSMT4">
                  <p:embed/>
                </p:oleObj>
              </mc:Choice>
              <mc:Fallback>
                <p:oleObj name="Equation" r:id="rId13" imgW="2031840" imgH="317160" progId="Equation.DSMT4">
                  <p:embed/>
                  <p:pic>
                    <p:nvPicPr>
                      <p:cNvPr id="10" name="Object 4"/>
                      <p:cNvPicPr>
                        <a:picLocks noChangeAspect="1" noChangeArrowheads="1"/>
                      </p:cNvPicPr>
                      <p:nvPr/>
                    </p:nvPicPr>
                    <p:blipFill>
                      <a:blip r:embed="rId14"/>
                      <a:srcRect/>
                      <a:stretch>
                        <a:fillRect/>
                      </a:stretch>
                    </p:blipFill>
                    <p:spPr bwMode="auto">
                      <a:xfrm>
                        <a:off x="4800600" y="2742172"/>
                        <a:ext cx="2032000" cy="305828"/>
                      </a:xfrm>
                      <a:prstGeom prst="rect">
                        <a:avLst/>
                      </a:prstGeom>
                      <a:noFill/>
                      <a:ln>
                        <a:noFill/>
                      </a:ln>
                      <a:effec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57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4579">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4579">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127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1272"/>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1273"/>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1275"/>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127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p:cNvSpPr>
          <p:nvPr>
            <p:ph type="title"/>
          </p:nvPr>
        </p:nvSpPr>
        <p:spPr>
          <a:prstGeom prst="rect">
            <a:avLst/>
          </a:prstGeom>
        </p:spPr>
        <p:txBody>
          <a:bodyPr/>
          <a:lstStyle/>
          <a:p>
            <a:r>
              <a:rPr lang="en-US" dirty="0">
                <a:solidFill>
                  <a:schemeClr val="accent1"/>
                </a:solidFill>
              </a:rPr>
              <a:t>Example 6: </a:t>
            </a:r>
            <a:r>
              <a:rPr lang="en-US" dirty="0"/>
              <a:t>Finding Unknown Values Using Similar Triangles (cont.)</a:t>
            </a:r>
            <a:endParaRPr lang="en-US" sz="3200" dirty="0">
              <a:solidFill>
                <a:schemeClr val="accent1"/>
              </a:solidFill>
            </a:endParaRPr>
          </a:p>
        </p:txBody>
      </p:sp>
      <p:sp>
        <p:nvSpPr>
          <p:cNvPr id="25603" name="Rectangle 3"/>
          <p:cNvSpPr>
            <a:spLocks noGrp="1"/>
          </p:cNvSpPr>
          <p:nvPr>
            <p:ph idx="1"/>
          </p:nvPr>
        </p:nvSpPr>
        <p:spPr>
          <a:xfrm>
            <a:off x="457200" y="1280160"/>
            <a:ext cx="8229600" cy="1040285"/>
          </a:xfrm>
          <a:prstGeom prst="rect">
            <a:avLst/>
          </a:prstGeom>
          <a:noFill/>
        </p:spPr>
        <p:txBody>
          <a:bodyPr>
            <a:spAutoFit/>
          </a:bodyPr>
          <a:lstStyle/>
          <a:p>
            <a:r>
              <a:rPr lang="en-US" dirty="0">
                <a:solidFill>
                  <a:schemeClr val="tx1"/>
                </a:solidFill>
              </a:rPr>
              <a:t>Note that </a:t>
            </a:r>
            <a:r>
              <a:rPr lang="en-US" i="1" dirty="0">
                <a:solidFill>
                  <a:srgbClr val="000066"/>
                </a:solidFill>
              </a:rPr>
              <a:t>AX</a:t>
            </a:r>
            <a:r>
              <a:rPr lang="en-US" dirty="0">
                <a:solidFill>
                  <a:srgbClr val="000066"/>
                </a:solidFill>
              </a:rPr>
              <a:t> = </a:t>
            </a:r>
            <a:r>
              <a:rPr lang="en-US" i="1" dirty="0">
                <a:solidFill>
                  <a:srgbClr val="000066"/>
                </a:solidFill>
              </a:rPr>
              <a:t>AB</a:t>
            </a:r>
            <a:r>
              <a:rPr lang="en-US" dirty="0">
                <a:solidFill>
                  <a:srgbClr val="000066"/>
                </a:solidFill>
              </a:rPr>
              <a:t> + </a:t>
            </a:r>
            <a:r>
              <a:rPr lang="en-US" i="1" dirty="0">
                <a:solidFill>
                  <a:srgbClr val="000066"/>
                </a:solidFill>
              </a:rPr>
              <a:t>BX</a:t>
            </a:r>
            <a:r>
              <a:rPr lang="en-US" dirty="0">
                <a:solidFill>
                  <a:srgbClr val="000066"/>
                </a:solidFill>
              </a:rPr>
              <a:t> = 4 + 2 = </a:t>
            </a:r>
            <a:r>
              <a:rPr lang="en-US" dirty="0">
                <a:solidFill>
                  <a:srgbClr val="FF00FF"/>
                </a:solidFill>
              </a:rPr>
              <a:t>6 cm</a:t>
            </a:r>
            <a:r>
              <a:rPr lang="en-US" dirty="0">
                <a:solidFill>
                  <a:schemeClr val="tx1"/>
                </a:solidFill>
              </a:rPr>
              <a:t>.</a:t>
            </a:r>
          </a:p>
          <a:p>
            <a:pPr marL="0" indent="0">
              <a:buFont typeface="Courier New" pitchFamily="49" charset="0"/>
              <a:buNone/>
            </a:pPr>
            <a:r>
              <a:rPr lang="en-US" i="0" dirty="0">
                <a:solidFill>
                  <a:schemeClr val="tx1"/>
                </a:solidFill>
              </a:rPr>
              <a:t>Thus,</a:t>
            </a:r>
          </a:p>
        </p:txBody>
      </p:sp>
      <p:graphicFrame>
        <p:nvGraphicFramePr>
          <p:cNvPr id="12291" name="Object 3"/>
          <p:cNvGraphicFramePr>
            <a:graphicFrameLocks noChangeAspect="1"/>
          </p:cNvGraphicFramePr>
          <p:nvPr/>
        </p:nvGraphicFramePr>
        <p:xfrm>
          <a:off x="3644900" y="2374900"/>
          <a:ext cx="1854200" cy="838200"/>
        </p:xfrm>
        <a:graphic>
          <a:graphicData uri="http://schemas.openxmlformats.org/presentationml/2006/ole">
            <mc:AlternateContent xmlns:mc="http://schemas.openxmlformats.org/markup-compatibility/2006">
              <mc:Choice xmlns:v="urn:schemas-microsoft-com:vml" Requires="v">
                <p:oleObj name="Equation" r:id="rId2" imgW="1854200" imgH="838200" progId="Equation.DSMT4">
                  <p:embed/>
                </p:oleObj>
              </mc:Choice>
              <mc:Fallback>
                <p:oleObj name="Equation" r:id="rId2" imgW="1854200" imgH="838200" progId="Equation.DSMT4">
                  <p:embed/>
                  <p:pic>
                    <p:nvPicPr>
                      <p:cNvPr id="12291" name="Object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44900" y="2374900"/>
                        <a:ext cx="18542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2292" name="Object 4"/>
          <p:cNvGraphicFramePr>
            <a:graphicFrameLocks noChangeAspect="1"/>
          </p:cNvGraphicFramePr>
          <p:nvPr/>
        </p:nvGraphicFramePr>
        <p:xfrm>
          <a:off x="3632200" y="3395133"/>
          <a:ext cx="1638300" cy="292100"/>
        </p:xfrm>
        <a:graphic>
          <a:graphicData uri="http://schemas.openxmlformats.org/presentationml/2006/ole">
            <mc:AlternateContent xmlns:mc="http://schemas.openxmlformats.org/markup-compatibility/2006">
              <mc:Choice xmlns:v="urn:schemas-microsoft-com:vml" Requires="v">
                <p:oleObj name="Equation" r:id="rId4" imgW="1637589" imgH="291973" progId="Equation.DSMT4">
                  <p:embed/>
                </p:oleObj>
              </mc:Choice>
              <mc:Fallback>
                <p:oleObj name="Equation" r:id="rId4" imgW="1637589" imgH="291973" progId="Equation.DSMT4">
                  <p:embed/>
                  <p:pic>
                    <p:nvPicPr>
                      <p:cNvPr id="12292"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32200" y="3395133"/>
                        <a:ext cx="1638300" cy="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2293" name="Object 5"/>
          <p:cNvGraphicFramePr>
            <a:graphicFrameLocks noChangeAspect="1"/>
          </p:cNvGraphicFramePr>
          <p:nvPr/>
        </p:nvGraphicFramePr>
        <p:xfrm>
          <a:off x="3581400" y="3869266"/>
          <a:ext cx="1587500" cy="838200"/>
        </p:xfrm>
        <a:graphic>
          <a:graphicData uri="http://schemas.openxmlformats.org/presentationml/2006/ole">
            <mc:AlternateContent xmlns:mc="http://schemas.openxmlformats.org/markup-compatibility/2006">
              <mc:Choice xmlns:v="urn:schemas-microsoft-com:vml" Requires="v">
                <p:oleObj name="Equation" r:id="rId6" imgW="1587500" imgH="838200" progId="Equation.DSMT4">
                  <p:embed/>
                </p:oleObj>
              </mc:Choice>
              <mc:Fallback>
                <p:oleObj name="Equation" r:id="rId6" imgW="1587500" imgH="838200" progId="Equation.DSMT4">
                  <p:embed/>
                  <p:pic>
                    <p:nvPicPr>
                      <p:cNvPr id="12293" name="Object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581400" y="3869266"/>
                        <a:ext cx="15875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2294" name="Object 6"/>
          <p:cNvGraphicFramePr>
            <a:graphicFrameLocks noChangeAspect="1"/>
          </p:cNvGraphicFramePr>
          <p:nvPr/>
        </p:nvGraphicFramePr>
        <p:xfrm>
          <a:off x="3930650" y="4889500"/>
          <a:ext cx="1816100" cy="292100"/>
        </p:xfrm>
        <a:graphic>
          <a:graphicData uri="http://schemas.openxmlformats.org/presentationml/2006/ole">
            <mc:AlternateContent xmlns:mc="http://schemas.openxmlformats.org/markup-compatibility/2006">
              <mc:Choice xmlns:v="urn:schemas-microsoft-com:vml" Requires="v">
                <p:oleObj name="Equation" r:id="rId8" imgW="1815840" imgH="291960" progId="Equation.DSMT4">
                  <p:embed/>
                </p:oleObj>
              </mc:Choice>
              <mc:Fallback>
                <p:oleObj name="Equation" r:id="rId8" imgW="1815840" imgH="291960" progId="Equation.DSMT4">
                  <p:embed/>
                  <p:pic>
                    <p:nvPicPr>
                      <p:cNvPr id="12294" name="Object 6"/>
                      <p:cNvPicPr>
                        <a:picLocks noChangeAspect="1" noChangeArrowheads="1"/>
                      </p:cNvPicPr>
                      <p:nvPr/>
                    </p:nvPicPr>
                    <p:blipFill>
                      <a:blip r:embed="rId9"/>
                      <a:srcRect/>
                      <a:stretch>
                        <a:fillRect/>
                      </a:stretch>
                    </p:blipFill>
                    <p:spPr bwMode="auto">
                      <a:xfrm>
                        <a:off x="3930650" y="4889500"/>
                        <a:ext cx="1816100" cy="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cxnSp>
        <p:nvCxnSpPr>
          <p:cNvPr id="10" name="Straight Connector 9"/>
          <p:cNvCxnSpPr/>
          <p:nvPr/>
        </p:nvCxnSpPr>
        <p:spPr>
          <a:xfrm rot="5400000">
            <a:off x="3581400" y="3898900"/>
            <a:ext cx="304800" cy="30480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5400000">
            <a:off x="3860800" y="4394200"/>
            <a:ext cx="304800" cy="30480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560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29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29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29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229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Properties: Properties of Congruent Triangles</a:t>
            </a:r>
          </a:p>
        </p:txBody>
      </p:sp>
      <p:sp>
        <p:nvSpPr>
          <p:cNvPr id="4" name="Content Placeholder 3"/>
          <p:cNvSpPr>
            <a:spLocks noGrp="1"/>
          </p:cNvSpPr>
          <p:nvPr>
            <p:ph idx="1"/>
          </p:nvPr>
        </p:nvSpPr>
        <p:spPr>
          <a:xfrm>
            <a:off x="457200" y="1280160"/>
            <a:ext cx="8229600" cy="1988237"/>
          </a:xfrm>
          <a:prstGeom prst="rect">
            <a:avLst/>
          </a:prstGeom>
          <a:solidFill>
            <a:srgbClr val="FFFFCC"/>
          </a:solidFill>
          <a:ln w="28575">
            <a:solidFill>
              <a:srgbClr val="000000"/>
            </a:solidFill>
          </a:ln>
        </p:spPr>
        <p:txBody>
          <a:bodyPr>
            <a:spAutoFit/>
          </a:bodyPr>
          <a:lstStyle/>
          <a:p>
            <a:r>
              <a:rPr lang="en-US" dirty="0">
                <a:solidFill>
                  <a:srgbClr val="000000"/>
                </a:solidFill>
              </a:rPr>
              <a:t>Two triangles are congruent if both of the following are true.</a:t>
            </a:r>
          </a:p>
          <a:p>
            <a:pPr marL="514350" indent="-514350">
              <a:buFont typeface="+mj-lt"/>
              <a:buAutoNum type="arabicPeriod"/>
            </a:pPr>
            <a:r>
              <a:rPr lang="en-US" dirty="0">
                <a:solidFill>
                  <a:srgbClr val="000000"/>
                </a:solidFill>
              </a:rPr>
              <a:t>The corresponding angles have the same measure.</a:t>
            </a:r>
          </a:p>
          <a:p>
            <a:pPr marL="514350" indent="-514350">
              <a:buFont typeface="+mj-lt"/>
              <a:buAutoNum type="arabicPeriod"/>
            </a:pPr>
            <a:r>
              <a:rPr lang="en-US" dirty="0">
                <a:solidFill>
                  <a:srgbClr val="000000"/>
                </a:solidFill>
              </a:rPr>
              <a:t>The lengths of corresponding sides are equal.</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p:cNvSpPr>
          <p:nvPr>
            <p:ph type="title"/>
          </p:nvPr>
        </p:nvSpPr>
        <p:spPr>
          <a:prstGeom prst="rect">
            <a:avLst/>
          </a:prstGeom>
        </p:spPr>
        <p:txBody>
          <a:bodyPr/>
          <a:lstStyle/>
          <a:p>
            <a:r>
              <a:rPr lang="en-US" dirty="0"/>
              <a:t>Definition: Angles Classified by Measure</a:t>
            </a:r>
            <a:endParaRPr lang="en-US" sz="3200" dirty="0">
              <a:solidFill>
                <a:schemeClr val="accent1"/>
              </a:solidFill>
            </a:endParaRPr>
          </a:p>
        </p:txBody>
      </p:sp>
      <p:graphicFrame>
        <p:nvGraphicFramePr>
          <p:cNvPr id="541760" name="Group 64"/>
          <p:cNvGraphicFramePr>
            <a:graphicFrameLocks noGrp="1"/>
          </p:cNvGraphicFramePr>
          <p:nvPr>
            <p:ph idx="1"/>
            <p:extLst>
              <p:ext uri="{D42A27DB-BD31-4B8C-83A1-F6EECF244321}">
                <p14:modId xmlns:p14="http://schemas.microsoft.com/office/powerpoint/2010/main" val="2271790782"/>
              </p:ext>
            </p:extLst>
          </p:nvPr>
        </p:nvGraphicFramePr>
        <p:xfrm>
          <a:off x="457200" y="1279525"/>
          <a:ext cx="8229600" cy="3276600"/>
        </p:xfrm>
        <a:graphic>
          <a:graphicData uri="http://schemas.openxmlformats.org/drawingml/2006/table">
            <a:tbl>
              <a:tblPr/>
              <a:tblGrid>
                <a:gridCol w="1447800">
                  <a:extLst>
                    <a:ext uri="{9D8B030D-6E8A-4147-A177-3AD203B41FA5}">
                      <a16:colId xmlns:a16="http://schemas.microsoft.com/office/drawing/2014/main" val="20000"/>
                    </a:ext>
                  </a:extLst>
                </a:gridCol>
                <a:gridCol w="2590800">
                  <a:extLst>
                    <a:ext uri="{9D8B030D-6E8A-4147-A177-3AD203B41FA5}">
                      <a16:colId xmlns:a16="http://schemas.microsoft.com/office/drawing/2014/main" val="20001"/>
                    </a:ext>
                  </a:extLst>
                </a:gridCol>
                <a:gridCol w="4191000">
                  <a:extLst>
                    <a:ext uri="{9D8B030D-6E8A-4147-A177-3AD203B41FA5}">
                      <a16:colId xmlns:a16="http://schemas.microsoft.com/office/drawing/2014/main" val="20002"/>
                    </a:ext>
                  </a:extLst>
                </a:gridCol>
              </a:tblGrid>
              <a:tr h="609600">
                <a:tc>
                  <a:txBody>
                    <a:bodyPr/>
                    <a:lstStyle/>
                    <a:p>
                      <a:pPr marL="0" marR="0" lvl="0" indent="0" algn="ctr" defTabSz="914400" rtl="0" eaLnBrk="0" fontAlgn="base" latinLnBrk="0" hangingPunct="0">
                        <a:lnSpc>
                          <a:spcPct val="100000"/>
                        </a:lnSpc>
                        <a:spcBef>
                          <a:spcPct val="0"/>
                        </a:spcBef>
                        <a:spcAft>
                          <a:spcPct val="0"/>
                        </a:spcAft>
                        <a:buClrTx/>
                        <a:buSzTx/>
                        <a:buFont typeface="Courier New" pitchFamily="49" charset="0"/>
                        <a:buNone/>
                        <a:tabLst/>
                      </a:pPr>
                      <a:r>
                        <a:rPr kumimoji="0" lang="en-US" sz="2800" b="1" i="0" u="none" strike="noStrike" cap="none" normalizeH="0" baseline="0" dirty="0">
                          <a:ln>
                            <a:noFill/>
                          </a:ln>
                          <a:solidFill>
                            <a:srgbClr val="000000"/>
                          </a:solidFill>
                          <a:effectLst/>
                          <a:latin typeface="Calibri" pitchFamily="34" charset="0"/>
                        </a:rPr>
                        <a:t>Name</a:t>
                      </a:r>
                      <a:endParaRPr kumimoji="0" lang="en-US" sz="2800" b="0" i="1" u="none" strike="noStrike" cap="none" normalizeH="0" baseline="0" dirty="0">
                        <a:ln>
                          <a:noFill/>
                        </a:ln>
                        <a:solidFill>
                          <a:srgbClr val="000000"/>
                        </a:solidFill>
                        <a:effectLst/>
                        <a:latin typeface="Calibri" pitchFamily="34" charset="0"/>
                      </a:endParaRPr>
                    </a:p>
                  </a:txBody>
                  <a:tcP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0" fontAlgn="base" latinLnBrk="0" hangingPunct="0">
                        <a:lnSpc>
                          <a:spcPct val="100000"/>
                        </a:lnSpc>
                        <a:spcBef>
                          <a:spcPct val="0"/>
                        </a:spcBef>
                        <a:spcAft>
                          <a:spcPct val="0"/>
                        </a:spcAft>
                        <a:buClrTx/>
                        <a:buSzTx/>
                        <a:buFont typeface="Courier New" pitchFamily="49" charset="0"/>
                        <a:buNone/>
                        <a:tabLst/>
                      </a:pPr>
                      <a:r>
                        <a:rPr kumimoji="0" lang="en-US" sz="2800" b="1" i="0" u="none" strike="noStrike" cap="none" normalizeH="0" baseline="0" dirty="0">
                          <a:ln>
                            <a:noFill/>
                          </a:ln>
                          <a:solidFill>
                            <a:srgbClr val="000000"/>
                          </a:solidFill>
                          <a:effectLst/>
                          <a:latin typeface="Calibri" pitchFamily="34" charset="0"/>
                        </a:rPr>
                        <a:t>Measure</a:t>
                      </a:r>
                      <a:endParaRPr kumimoji="0" lang="en-US" sz="2800" b="0" i="1" u="none" strike="noStrike" cap="none" normalizeH="0" baseline="0" dirty="0">
                        <a:ln>
                          <a:noFill/>
                        </a:ln>
                        <a:solidFill>
                          <a:srgbClr val="000000"/>
                        </a:solidFill>
                        <a:effectLst/>
                        <a:latin typeface="Calibri" pitchFamily="34" charset="0"/>
                      </a:endParaRPr>
                    </a:p>
                  </a:txBody>
                  <a:tcP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0" fontAlgn="base" latinLnBrk="0" hangingPunct="0">
                        <a:lnSpc>
                          <a:spcPct val="100000"/>
                        </a:lnSpc>
                        <a:spcBef>
                          <a:spcPct val="0"/>
                        </a:spcBef>
                        <a:spcAft>
                          <a:spcPct val="0"/>
                        </a:spcAft>
                        <a:buClrTx/>
                        <a:buSzTx/>
                        <a:buFont typeface="Courier New" pitchFamily="49" charset="0"/>
                        <a:buNone/>
                        <a:tabLst/>
                      </a:pPr>
                      <a:r>
                        <a:rPr kumimoji="0" lang="en-US" sz="2800" b="1" i="0" u="none" strike="noStrike" cap="none" normalizeH="0" baseline="0" dirty="0">
                          <a:ln>
                            <a:noFill/>
                          </a:ln>
                          <a:solidFill>
                            <a:srgbClr val="000000"/>
                          </a:solidFill>
                          <a:effectLst/>
                          <a:latin typeface="Calibri" pitchFamily="34" charset="0"/>
                        </a:rPr>
                        <a:t>Illustrations with Notation</a:t>
                      </a:r>
                      <a:endParaRPr kumimoji="0" lang="en-US" sz="2800" b="0" i="1" u="none" strike="noStrike" cap="none" normalizeH="0" baseline="0" dirty="0">
                        <a:ln>
                          <a:noFill/>
                        </a:ln>
                        <a:solidFill>
                          <a:srgbClr val="000000"/>
                        </a:solidFill>
                        <a:effectLst/>
                        <a:latin typeface="Calibri" pitchFamily="34" charset="0"/>
                      </a:endParaRPr>
                    </a:p>
                  </a:txBody>
                  <a:tcP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1"/>
                  </a:ext>
                </a:extLst>
              </a:tr>
              <a:tr h="2667000">
                <a:tc>
                  <a:txBody>
                    <a:bodyPr/>
                    <a:lstStyle/>
                    <a:p>
                      <a:pPr marL="0" marR="0" lvl="0" indent="0" algn="just" defTabSz="914400" rtl="0" eaLnBrk="0" fontAlgn="base" latinLnBrk="0" hangingPunct="0">
                        <a:lnSpc>
                          <a:spcPct val="100000"/>
                        </a:lnSpc>
                        <a:spcBef>
                          <a:spcPct val="0"/>
                        </a:spcBef>
                        <a:spcAft>
                          <a:spcPct val="0"/>
                        </a:spcAft>
                        <a:buClrTx/>
                        <a:buSzTx/>
                        <a:buFont typeface="Courier New" pitchFamily="49" charset="0"/>
                        <a:buNone/>
                        <a:tabLst/>
                      </a:pPr>
                      <a:r>
                        <a:rPr kumimoji="0" lang="en-US" sz="2800" b="1" i="0" u="none" strike="noStrike" cap="none" normalizeH="0" baseline="0" dirty="0">
                          <a:ln>
                            <a:noFill/>
                          </a:ln>
                          <a:solidFill>
                            <a:srgbClr val="C00000"/>
                          </a:solidFill>
                          <a:effectLst/>
                          <a:latin typeface="Calibri" pitchFamily="34" charset="0"/>
                        </a:rPr>
                        <a:t>  Acute</a:t>
                      </a:r>
                    </a:p>
                    <a:p>
                      <a:pPr marL="0" marR="0" lvl="0" indent="0" algn="l" defTabSz="914400" rtl="0" eaLnBrk="0" fontAlgn="base" latinLnBrk="0" hangingPunct="0">
                        <a:lnSpc>
                          <a:spcPct val="100000"/>
                        </a:lnSpc>
                        <a:spcBef>
                          <a:spcPct val="20000"/>
                        </a:spcBef>
                        <a:spcAft>
                          <a:spcPct val="0"/>
                        </a:spcAft>
                        <a:buClrTx/>
                        <a:buSzTx/>
                        <a:buFont typeface="Courier New" pitchFamily="49" charset="0"/>
                        <a:buNone/>
                        <a:tabLst/>
                      </a:pPr>
                      <a:endParaRPr kumimoji="0" lang="en-US" sz="2800" b="0" i="1" u="none" strike="noStrike" cap="none" normalizeH="0" baseline="0" dirty="0">
                        <a:ln>
                          <a:noFill/>
                        </a:ln>
                        <a:solidFill>
                          <a:srgbClr val="000000"/>
                        </a:solidFill>
                        <a:effectLst/>
                        <a:latin typeface="Calibri" pitchFamily="34" charset="0"/>
                      </a:endParaRPr>
                    </a:p>
                  </a:txBody>
                  <a:tcP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0" fontAlgn="base" latinLnBrk="0" hangingPunct="0">
                        <a:lnSpc>
                          <a:spcPct val="100000"/>
                        </a:lnSpc>
                        <a:spcBef>
                          <a:spcPct val="20000"/>
                        </a:spcBef>
                        <a:spcAft>
                          <a:spcPct val="0"/>
                        </a:spcAft>
                        <a:buClrTx/>
                        <a:buSzTx/>
                        <a:buFont typeface="Courier New" pitchFamily="49" charset="0"/>
                        <a:buNone/>
                        <a:tabLst/>
                      </a:pPr>
                      <a:endParaRPr kumimoji="0" lang="en-US" sz="2800" b="0" i="1" u="none" strike="noStrike" cap="none" normalizeH="0" baseline="0" dirty="0">
                        <a:ln>
                          <a:noFill/>
                        </a:ln>
                        <a:solidFill>
                          <a:srgbClr val="000000"/>
                        </a:solidFill>
                        <a:effectLst/>
                        <a:latin typeface="Calibri" pitchFamily="34" charset="0"/>
                      </a:endParaRPr>
                    </a:p>
                  </a:txBody>
                  <a:tcP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0" fontAlgn="base" latinLnBrk="0" hangingPunct="0">
                        <a:lnSpc>
                          <a:spcPct val="100000"/>
                        </a:lnSpc>
                        <a:spcBef>
                          <a:spcPct val="20000"/>
                        </a:spcBef>
                        <a:spcAft>
                          <a:spcPct val="0"/>
                        </a:spcAft>
                        <a:buClrTx/>
                        <a:buSzTx/>
                        <a:buFont typeface="Courier New" pitchFamily="49" charset="0"/>
                        <a:buNone/>
                        <a:tabLst/>
                      </a:pPr>
                      <a:r>
                        <a:rPr kumimoji="0" lang="en-US" sz="2800" b="0" i="0" u="none" strike="noStrike" cap="none" normalizeH="0" baseline="0" dirty="0">
                          <a:ln>
                            <a:noFill/>
                          </a:ln>
                          <a:solidFill>
                            <a:srgbClr val="000000"/>
                          </a:solidFill>
                          <a:effectLst/>
                          <a:latin typeface="Calibri" pitchFamily="34" charset="0"/>
                        </a:rPr>
                        <a:t>      </a:t>
                      </a:r>
                    </a:p>
                    <a:p>
                      <a:pPr marL="0" marR="0" lvl="0" indent="0" algn="l" defTabSz="914400" rtl="0" eaLnBrk="0" fontAlgn="base" latinLnBrk="0" hangingPunct="0">
                        <a:lnSpc>
                          <a:spcPct val="100000"/>
                        </a:lnSpc>
                        <a:spcBef>
                          <a:spcPct val="20000"/>
                        </a:spcBef>
                        <a:spcAft>
                          <a:spcPct val="0"/>
                        </a:spcAft>
                        <a:buClrTx/>
                        <a:buSzTx/>
                        <a:buFont typeface="Courier New" pitchFamily="49" charset="0"/>
                        <a:buNone/>
                        <a:tabLst/>
                      </a:pPr>
                      <a:endParaRPr kumimoji="0" lang="en-US" sz="2800" b="0" i="0" u="none" strike="noStrike" cap="none" normalizeH="0" baseline="0" dirty="0">
                        <a:ln>
                          <a:noFill/>
                        </a:ln>
                        <a:solidFill>
                          <a:srgbClr val="000000"/>
                        </a:solidFill>
                        <a:effectLst/>
                        <a:latin typeface="Calibri" pitchFamily="34" charset="0"/>
                      </a:endParaRPr>
                    </a:p>
                    <a:p>
                      <a:pPr marL="0" marR="0" lvl="0" indent="0" algn="l" defTabSz="914400" rtl="0" eaLnBrk="0" fontAlgn="base" latinLnBrk="0" hangingPunct="0">
                        <a:lnSpc>
                          <a:spcPct val="100000"/>
                        </a:lnSpc>
                        <a:spcBef>
                          <a:spcPct val="20000"/>
                        </a:spcBef>
                        <a:spcAft>
                          <a:spcPct val="0"/>
                        </a:spcAft>
                        <a:buClrTx/>
                        <a:buSzTx/>
                        <a:buFont typeface="Courier New" pitchFamily="49" charset="0"/>
                        <a:buNone/>
                        <a:tabLst/>
                      </a:pPr>
                      <a:endParaRPr kumimoji="0" lang="en-US" sz="2800" b="0" i="0" u="none" strike="noStrike" cap="none" normalizeH="0" baseline="0" dirty="0">
                        <a:ln>
                          <a:noFill/>
                        </a:ln>
                        <a:solidFill>
                          <a:srgbClr val="000000"/>
                        </a:solidFill>
                        <a:effectLst/>
                        <a:latin typeface="Calibri" pitchFamily="34" charset="0"/>
                      </a:endParaRPr>
                    </a:p>
                    <a:p>
                      <a:pPr marL="0" marR="0" lvl="0" indent="0" algn="l" defTabSz="914400" rtl="0" eaLnBrk="0" fontAlgn="base" latinLnBrk="0" hangingPunct="0">
                        <a:lnSpc>
                          <a:spcPct val="100000"/>
                        </a:lnSpc>
                        <a:spcBef>
                          <a:spcPct val="20000"/>
                        </a:spcBef>
                        <a:spcAft>
                          <a:spcPct val="0"/>
                        </a:spcAft>
                        <a:buClrTx/>
                        <a:buSzTx/>
                        <a:buFont typeface="Courier New" pitchFamily="49" charset="0"/>
                        <a:buNone/>
                        <a:tabLst/>
                      </a:pPr>
                      <a:r>
                        <a:rPr kumimoji="0" lang="en-US" sz="2800" b="0" i="0" u="none" strike="noStrike" cap="none" normalizeH="0" baseline="0" dirty="0">
                          <a:ln>
                            <a:noFill/>
                          </a:ln>
                          <a:solidFill>
                            <a:srgbClr val="000000"/>
                          </a:solidFill>
                          <a:effectLst/>
                          <a:latin typeface="Calibri" pitchFamily="34" charset="0"/>
                        </a:rPr>
                        <a:t>        </a:t>
                      </a:r>
                    </a:p>
                    <a:p>
                      <a:pPr marL="0" marR="0" lvl="0" indent="0" algn="l" defTabSz="914400" rtl="0" eaLnBrk="0" fontAlgn="base" latinLnBrk="0" hangingPunct="0">
                        <a:lnSpc>
                          <a:spcPct val="100000"/>
                        </a:lnSpc>
                        <a:spcBef>
                          <a:spcPct val="20000"/>
                        </a:spcBef>
                        <a:spcAft>
                          <a:spcPct val="0"/>
                        </a:spcAft>
                        <a:buClrTx/>
                        <a:buSzTx/>
                        <a:buFont typeface="Courier New" pitchFamily="49" charset="0"/>
                        <a:buNone/>
                        <a:tabLst/>
                      </a:pPr>
                      <a:r>
                        <a:rPr kumimoji="0" lang="en-US" sz="2800" b="0" i="0" u="none" strike="noStrike" cap="none" normalizeH="0" baseline="0" dirty="0">
                          <a:ln>
                            <a:noFill/>
                          </a:ln>
                          <a:solidFill>
                            <a:srgbClr val="000000"/>
                          </a:solidFill>
                          <a:effectLst/>
                          <a:latin typeface="Calibri" pitchFamily="34" charset="0"/>
                        </a:rPr>
                        <a:t>          is an acute angle.</a:t>
                      </a:r>
                    </a:p>
                  </a:txBody>
                  <a:tcP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2"/>
                  </a:ext>
                </a:extLst>
              </a:tr>
            </a:tbl>
          </a:graphicData>
        </a:graphic>
      </p:graphicFrame>
      <p:graphicFrame>
        <p:nvGraphicFramePr>
          <p:cNvPr id="14351" name="Object 31"/>
          <p:cNvGraphicFramePr>
            <a:graphicFrameLocks noGrp="1" noChangeAspect="1"/>
          </p:cNvGraphicFramePr>
          <p:nvPr>
            <p:ph sz="quarter" idx="4294967295"/>
            <p:extLst>
              <p:ext uri="{D42A27DB-BD31-4B8C-83A1-F6EECF244321}">
                <p14:modId xmlns:p14="http://schemas.microsoft.com/office/powerpoint/2010/main" val="2711918856"/>
              </p:ext>
            </p:extLst>
          </p:nvPr>
        </p:nvGraphicFramePr>
        <p:xfrm>
          <a:off x="2185987" y="2646532"/>
          <a:ext cx="2157413" cy="304800"/>
        </p:xfrm>
        <a:graphic>
          <a:graphicData uri="http://schemas.openxmlformats.org/presentationml/2006/ole">
            <mc:AlternateContent xmlns:mc="http://schemas.openxmlformats.org/markup-compatibility/2006">
              <mc:Choice xmlns:v="urn:schemas-microsoft-com:vml" Requires="v">
                <p:oleObj name="Equation" r:id="rId2" imgW="2247900" imgH="317500" progId="Equation.DSMT4">
                  <p:embed/>
                </p:oleObj>
              </mc:Choice>
              <mc:Fallback>
                <p:oleObj name="Equation" r:id="rId2" imgW="2247900" imgH="317500" progId="Equation.DSMT4">
                  <p:embed/>
                  <p:pic>
                    <p:nvPicPr>
                      <p:cNvPr id="0" name="Picture 6"/>
                      <p:cNvPicPr>
                        <a:picLocks noGrp="1"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85987" y="2646532"/>
                        <a:ext cx="2157413" cy="304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4352" name="Object 34"/>
          <p:cNvGraphicFramePr>
            <a:graphicFrameLocks noGrp="1" noChangeAspect="1"/>
          </p:cNvGraphicFramePr>
          <p:nvPr>
            <p:ph sz="quarter" idx="4294967295"/>
            <p:extLst>
              <p:ext uri="{D42A27DB-BD31-4B8C-83A1-F6EECF244321}">
                <p14:modId xmlns:p14="http://schemas.microsoft.com/office/powerpoint/2010/main" val="1776548284"/>
              </p:ext>
            </p:extLst>
          </p:nvPr>
        </p:nvGraphicFramePr>
        <p:xfrm>
          <a:off x="4849906" y="4033120"/>
          <a:ext cx="508000" cy="292100"/>
        </p:xfrm>
        <a:graphic>
          <a:graphicData uri="http://schemas.openxmlformats.org/presentationml/2006/ole">
            <mc:AlternateContent xmlns:mc="http://schemas.openxmlformats.org/markup-compatibility/2006">
              <mc:Choice xmlns:v="urn:schemas-microsoft-com:vml" Requires="v">
                <p:oleObj name="Equation" r:id="rId4" imgW="507780" imgH="291973" progId="Equation.DSMT4">
                  <p:embed/>
                </p:oleObj>
              </mc:Choice>
              <mc:Fallback>
                <p:oleObj name="Equation" r:id="rId4" imgW="507780" imgH="291973" progId="Equation.DSMT4">
                  <p:embed/>
                  <p:pic>
                    <p:nvPicPr>
                      <p:cNvPr id="0" name="Picture 7"/>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49906" y="4033120"/>
                        <a:ext cx="508000" cy="2921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oleObj>
              </mc:Fallback>
            </mc:AlternateContent>
          </a:graphicData>
        </a:graphic>
      </p:graphicFrame>
      <p:pic>
        <p:nvPicPr>
          <p:cNvPr id="1032" name="Picture 8"/>
          <p:cNvPicPr>
            <a:picLocks noChangeAspect="1" noChangeArrowheads="1"/>
          </p:cNvPicPr>
          <p:nvPr/>
        </p:nvPicPr>
        <p:blipFill>
          <a:blip r:embed="rId6" cstate="print">
            <a:clrChange>
              <a:clrFrom>
                <a:srgbClr val="FEEADC"/>
              </a:clrFrom>
              <a:clrTo>
                <a:srgbClr val="FEEADC">
                  <a:alpha val="0"/>
                </a:srgbClr>
              </a:clrTo>
            </a:clrChange>
          </a:blip>
          <a:srcRect/>
          <a:stretch>
            <a:fillRect/>
          </a:stretch>
        </p:blipFill>
        <p:spPr bwMode="auto">
          <a:xfrm>
            <a:off x="5080000" y="1897596"/>
            <a:ext cx="3108960" cy="1802672"/>
          </a:xfrm>
          <a:prstGeom prst="rect">
            <a:avLst/>
          </a:prstGeom>
          <a:noFill/>
          <a:ln w="9525">
            <a:noFill/>
            <a:miter lim="800000"/>
            <a:headEnd/>
            <a:tailEnd/>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Definition: Determining Congruent Triangles</a:t>
            </a:r>
          </a:p>
        </p:txBody>
      </p:sp>
      <p:sp>
        <p:nvSpPr>
          <p:cNvPr id="4" name="Content Placeholder 3"/>
          <p:cNvSpPr>
            <a:spLocks noGrp="1"/>
          </p:cNvSpPr>
          <p:nvPr>
            <p:ph idx="1"/>
          </p:nvPr>
        </p:nvSpPr>
        <p:spPr>
          <a:xfrm>
            <a:off x="457200" y="1280161"/>
            <a:ext cx="8229600" cy="3650230"/>
          </a:xfrm>
          <a:prstGeom prst="rect">
            <a:avLst/>
          </a:prstGeom>
          <a:solidFill>
            <a:srgbClr val="FFFFCC"/>
          </a:solidFill>
          <a:ln w="28575">
            <a:solidFill>
              <a:srgbClr val="000000"/>
            </a:solidFill>
          </a:ln>
        </p:spPr>
        <p:txBody>
          <a:bodyPr wrap="square">
            <a:spAutoFit/>
          </a:bodyPr>
          <a:lstStyle/>
          <a:p>
            <a:pPr marL="0" indent="0">
              <a:spcBef>
                <a:spcPct val="0"/>
              </a:spcBef>
              <a:buFont typeface="Courier New" pitchFamily="49" charset="0"/>
              <a:buNone/>
              <a:tabLst>
                <a:tab pos="463550" algn="l"/>
              </a:tabLst>
            </a:pPr>
            <a:r>
              <a:rPr lang="en-US" b="1" dirty="0">
                <a:solidFill>
                  <a:srgbClr val="000000"/>
                </a:solidFill>
              </a:rPr>
              <a:t>1.  Side-Side-Side (SSS)</a:t>
            </a:r>
          </a:p>
          <a:p>
            <a:r>
              <a:rPr lang="en-US" dirty="0">
                <a:solidFill>
                  <a:srgbClr val="000000"/>
                </a:solidFill>
              </a:rPr>
              <a:t>If two triangles are such that the lengths of the three sides of one triangle are equal to the lengths of corresponding sides of the </a:t>
            </a:r>
            <a:br>
              <a:rPr lang="en-US" dirty="0">
                <a:solidFill>
                  <a:srgbClr val="000000"/>
                </a:solidFill>
              </a:rPr>
            </a:br>
            <a:r>
              <a:rPr lang="en-US" dirty="0">
                <a:solidFill>
                  <a:srgbClr val="000000"/>
                </a:solidFill>
              </a:rPr>
              <a:t>other triangle, then the two </a:t>
            </a:r>
            <a:br>
              <a:rPr lang="en-US" dirty="0">
                <a:solidFill>
                  <a:srgbClr val="000000"/>
                </a:solidFill>
              </a:rPr>
            </a:br>
            <a:r>
              <a:rPr lang="en-US" dirty="0">
                <a:solidFill>
                  <a:srgbClr val="000000"/>
                </a:solidFill>
              </a:rPr>
              <a:t>triangles are congruent.</a:t>
            </a:r>
          </a:p>
          <a:p>
            <a:endParaRPr lang="en-US" sz="2000" dirty="0">
              <a:solidFill>
                <a:srgbClr val="000000"/>
              </a:solidFill>
            </a:endParaRPr>
          </a:p>
          <a:p>
            <a:r>
              <a:rPr lang="en-US" dirty="0">
                <a:solidFill>
                  <a:srgbClr val="000000"/>
                </a:solidFill>
              </a:rPr>
              <a:t>Triangle </a:t>
            </a:r>
            <a:r>
              <a:rPr lang="en-US" i="1" dirty="0">
                <a:solidFill>
                  <a:srgbClr val="000000"/>
                </a:solidFill>
              </a:rPr>
              <a:t>ABC</a:t>
            </a:r>
            <a:r>
              <a:rPr lang="en-US" dirty="0">
                <a:solidFill>
                  <a:srgbClr val="000000"/>
                </a:solidFill>
              </a:rPr>
              <a:t> is congruent to triangle </a:t>
            </a:r>
            <a:r>
              <a:rPr lang="en-US" i="1" dirty="0">
                <a:solidFill>
                  <a:srgbClr val="000000"/>
                </a:solidFill>
              </a:rPr>
              <a:t>DFE</a:t>
            </a:r>
            <a:r>
              <a:rPr lang="en-US" dirty="0">
                <a:solidFill>
                  <a:srgbClr val="000000"/>
                </a:solidFill>
              </a:rPr>
              <a:t> by SSS.</a:t>
            </a:r>
          </a:p>
        </p:txBody>
      </p:sp>
      <p:pic>
        <p:nvPicPr>
          <p:cNvPr id="5" name="Picture 4">
            <a:extLst>
              <a:ext uri="{FF2B5EF4-FFF2-40B4-BE49-F238E27FC236}">
                <a16:creationId xmlns:a16="http://schemas.microsoft.com/office/drawing/2014/main" id="{B637BAEE-018B-0594-9C4C-ACD05C8E1043}"/>
              </a:ext>
            </a:extLst>
          </p:cNvPr>
          <p:cNvPicPr>
            <a:picLocks noChangeAspect="1"/>
          </p:cNvPicPr>
          <p:nvPr/>
        </p:nvPicPr>
        <p:blipFill>
          <a:blip r:embed="rId2"/>
          <a:stretch>
            <a:fillRect/>
          </a:stretch>
        </p:blipFill>
        <p:spPr>
          <a:xfrm>
            <a:off x="4633823" y="2895600"/>
            <a:ext cx="3929332" cy="1397682"/>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Definition: Determining Congruent Triangles (cont.)</a:t>
            </a:r>
          </a:p>
        </p:txBody>
      </p:sp>
      <p:sp>
        <p:nvSpPr>
          <p:cNvPr id="4" name="Content Placeholder 3"/>
          <p:cNvSpPr>
            <a:spLocks noGrp="1"/>
          </p:cNvSpPr>
          <p:nvPr>
            <p:ph idx="1"/>
          </p:nvPr>
        </p:nvSpPr>
        <p:spPr>
          <a:xfrm>
            <a:off x="457200" y="1112520"/>
            <a:ext cx="8229600" cy="4333494"/>
          </a:xfrm>
          <a:prstGeom prst="rect">
            <a:avLst/>
          </a:prstGeom>
          <a:solidFill>
            <a:srgbClr val="FFFFCC"/>
          </a:solidFill>
          <a:ln w="28575">
            <a:solidFill>
              <a:srgbClr val="000000"/>
            </a:solidFill>
          </a:ln>
        </p:spPr>
        <p:txBody>
          <a:bodyPr wrap="square">
            <a:spAutoFit/>
          </a:bodyPr>
          <a:lstStyle/>
          <a:p>
            <a:pPr marL="0" indent="0">
              <a:spcBef>
                <a:spcPct val="0"/>
              </a:spcBef>
              <a:buFont typeface="Courier New" pitchFamily="49" charset="0"/>
              <a:buNone/>
              <a:tabLst>
                <a:tab pos="463550" algn="l"/>
              </a:tabLst>
            </a:pPr>
            <a:r>
              <a:rPr lang="en-US" sz="2600" b="1" dirty="0">
                <a:solidFill>
                  <a:srgbClr val="000000"/>
                </a:solidFill>
              </a:rPr>
              <a:t>2.  Side-Angle-Side (SAS)</a:t>
            </a:r>
          </a:p>
          <a:p>
            <a:r>
              <a:rPr lang="en-US" sz="2600" dirty="0">
                <a:solidFill>
                  <a:srgbClr val="000000"/>
                </a:solidFill>
              </a:rPr>
              <a:t>If two triangles are such that the lengths of two sides of one </a:t>
            </a:r>
          </a:p>
          <a:p>
            <a:r>
              <a:rPr lang="en-US" sz="2600" dirty="0">
                <a:solidFill>
                  <a:srgbClr val="000000"/>
                </a:solidFill>
              </a:rPr>
              <a:t>triangle equal the lengths of </a:t>
            </a:r>
          </a:p>
          <a:p>
            <a:r>
              <a:rPr lang="en-US" sz="2600" dirty="0">
                <a:solidFill>
                  <a:srgbClr val="000000"/>
                </a:solidFill>
              </a:rPr>
              <a:t>corresponding sides of the </a:t>
            </a:r>
          </a:p>
          <a:p>
            <a:r>
              <a:rPr lang="en-US" sz="2600" dirty="0">
                <a:solidFill>
                  <a:srgbClr val="000000"/>
                </a:solidFill>
              </a:rPr>
              <a:t>other triangle and the angles </a:t>
            </a:r>
          </a:p>
          <a:p>
            <a:r>
              <a:rPr lang="en-US" sz="2600" dirty="0">
                <a:solidFill>
                  <a:srgbClr val="000000"/>
                </a:solidFill>
              </a:rPr>
              <a:t>included between the sides </a:t>
            </a:r>
          </a:p>
          <a:p>
            <a:r>
              <a:rPr lang="en-US" sz="2600" dirty="0">
                <a:solidFill>
                  <a:srgbClr val="000000"/>
                </a:solidFill>
              </a:rPr>
              <a:t>are congruent, then the two </a:t>
            </a:r>
          </a:p>
          <a:p>
            <a:r>
              <a:rPr lang="en-US" sz="2600" dirty="0">
                <a:solidFill>
                  <a:srgbClr val="000000"/>
                </a:solidFill>
              </a:rPr>
              <a:t>triangles are congruent. </a:t>
            </a:r>
          </a:p>
          <a:p>
            <a:r>
              <a:rPr lang="en-US" sz="2600" dirty="0">
                <a:solidFill>
                  <a:srgbClr val="000000"/>
                </a:solidFill>
              </a:rPr>
              <a:t>Triangle </a:t>
            </a:r>
            <a:r>
              <a:rPr lang="en-US" sz="2600" i="1" dirty="0">
                <a:solidFill>
                  <a:srgbClr val="000000"/>
                </a:solidFill>
              </a:rPr>
              <a:t>ABC</a:t>
            </a:r>
            <a:r>
              <a:rPr lang="en-US" sz="2600" dirty="0">
                <a:solidFill>
                  <a:srgbClr val="000000"/>
                </a:solidFill>
              </a:rPr>
              <a:t> is congruent to triangle </a:t>
            </a:r>
            <a:r>
              <a:rPr lang="en-US" sz="2600" i="1" dirty="0">
                <a:solidFill>
                  <a:srgbClr val="000000"/>
                </a:solidFill>
              </a:rPr>
              <a:t>DFE</a:t>
            </a:r>
            <a:r>
              <a:rPr lang="en-US" sz="2600" dirty="0">
                <a:solidFill>
                  <a:srgbClr val="000000"/>
                </a:solidFill>
              </a:rPr>
              <a:t> by SAS.</a:t>
            </a:r>
          </a:p>
        </p:txBody>
      </p:sp>
      <p:pic>
        <p:nvPicPr>
          <p:cNvPr id="5" name="Picture 4">
            <a:extLst>
              <a:ext uri="{FF2B5EF4-FFF2-40B4-BE49-F238E27FC236}">
                <a16:creationId xmlns:a16="http://schemas.microsoft.com/office/drawing/2014/main" id="{44E54E35-D388-7988-3874-2406236FEAD0}"/>
              </a:ext>
            </a:extLst>
          </p:cNvPr>
          <p:cNvPicPr>
            <a:picLocks noChangeAspect="1"/>
          </p:cNvPicPr>
          <p:nvPr/>
        </p:nvPicPr>
        <p:blipFill>
          <a:blip r:embed="rId2"/>
          <a:stretch>
            <a:fillRect/>
          </a:stretch>
        </p:blipFill>
        <p:spPr>
          <a:xfrm>
            <a:off x="4495800" y="2376633"/>
            <a:ext cx="4097786" cy="2104733"/>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Definition: Determining Congruent Triangles (cont.)</a:t>
            </a:r>
          </a:p>
        </p:txBody>
      </p:sp>
      <p:sp>
        <p:nvSpPr>
          <p:cNvPr id="4" name="Content Placeholder 3"/>
          <p:cNvSpPr>
            <a:spLocks noGrp="1"/>
          </p:cNvSpPr>
          <p:nvPr>
            <p:ph idx="1"/>
          </p:nvPr>
        </p:nvSpPr>
        <p:spPr>
          <a:xfrm>
            <a:off x="457200" y="1280161"/>
            <a:ext cx="8229600" cy="4548938"/>
          </a:xfrm>
          <a:prstGeom prst="rect">
            <a:avLst/>
          </a:prstGeom>
          <a:solidFill>
            <a:srgbClr val="FFFFCC"/>
          </a:solidFill>
          <a:ln w="28575">
            <a:solidFill>
              <a:srgbClr val="000000"/>
            </a:solidFill>
          </a:ln>
        </p:spPr>
        <p:txBody>
          <a:bodyPr wrap="square">
            <a:spAutoFit/>
          </a:bodyPr>
          <a:lstStyle/>
          <a:p>
            <a:pPr marL="0" indent="0">
              <a:spcBef>
                <a:spcPct val="0"/>
              </a:spcBef>
              <a:buFont typeface="Courier New" pitchFamily="49" charset="0"/>
              <a:buNone/>
              <a:tabLst>
                <a:tab pos="463550" algn="l"/>
              </a:tabLst>
            </a:pPr>
            <a:r>
              <a:rPr lang="en-US" b="1" dirty="0">
                <a:solidFill>
                  <a:srgbClr val="000000"/>
                </a:solidFill>
              </a:rPr>
              <a:t>3.  Angle-Side-Angle (ASA)</a:t>
            </a:r>
          </a:p>
          <a:p>
            <a:r>
              <a:rPr lang="en-US" dirty="0">
                <a:solidFill>
                  <a:srgbClr val="000000"/>
                </a:solidFill>
              </a:rPr>
              <a:t>If two triangles are such that two angles in one triangle are congruent to two angles in the other triangle and the lengths of the sides included between the angles are equal, then the two triangles are congruent.</a:t>
            </a:r>
          </a:p>
          <a:p>
            <a:endParaRPr lang="en-US" dirty="0">
              <a:solidFill>
                <a:srgbClr val="000000"/>
              </a:solidFill>
            </a:endParaRPr>
          </a:p>
          <a:p>
            <a:endParaRPr lang="en-US" sz="3200" dirty="0">
              <a:solidFill>
                <a:srgbClr val="000000"/>
              </a:solidFill>
            </a:endParaRPr>
          </a:p>
          <a:p>
            <a:endParaRPr lang="en-US" sz="3200" dirty="0">
              <a:solidFill>
                <a:srgbClr val="000000"/>
              </a:solidFill>
            </a:endParaRPr>
          </a:p>
          <a:p>
            <a:r>
              <a:rPr lang="en-US" dirty="0">
                <a:solidFill>
                  <a:srgbClr val="000000"/>
                </a:solidFill>
              </a:rPr>
              <a:t>Triangle </a:t>
            </a:r>
            <a:r>
              <a:rPr lang="en-US" i="1" dirty="0">
                <a:solidFill>
                  <a:srgbClr val="000000"/>
                </a:solidFill>
              </a:rPr>
              <a:t>ABC</a:t>
            </a:r>
            <a:r>
              <a:rPr lang="en-US" dirty="0">
                <a:solidFill>
                  <a:srgbClr val="000000"/>
                </a:solidFill>
              </a:rPr>
              <a:t> is congruent to triangle </a:t>
            </a:r>
            <a:r>
              <a:rPr lang="en-US" i="1" dirty="0">
                <a:solidFill>
                  <a:srgbClr val="000000"/>
                </a:solidFill>
              </a:rPr>
              <a:t>DEF</a:t>
            </a:r>
            <a:r>
              <a:rPr lang="en-US" dirty="0">
                <a:solidFill>
                  <a:srgbClr val="000000"/>
                </a:solidFill>
              </a:rPr>
              <a:t> by ASA.</a:t>
            </a:r>
          </a:p>
        </p:txBody>
      </p:sp>
      <p:pic>
        <p:nvPicPr>
          <p:cNvPr id="5" name="Picture 4">
            <a:extLst>
              <a:ext uri="{FF2B5EF4-FFF2-40B4-BE49-F238E27FC236}">
                <a16:creationId xmlns:a16="http://schemas.microsoft.com/office/drawing/2014/main" id="{10AF6310-79B1-E828-B7EC-F09C8CB0A1D1}"/>
              </a:ext>
            </a:extLst>
          </p:cNvPr>
          <p:cNvPicPr>
            <a:picLocks noChangeAspect="1"/>
          </p:cNvPicPr>
          <p:nvPr/>
        </p:nvPicPr>
        <p:blipFill>
          <a:blip r:embed="rId2"/>
          <a:stretch>
            <a:fillRect/>
          </a:stretch>
        </p:blipFill>
        <p:spPr>
          <a:xfrm>
            <a:off x="1524000" y="3560145"/>
            <a:ext cx="6096000" cy="1720474"/>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p:cNvSpPr>
          <p:nvPr>
            <p:ph type="title"/>
          </p:nvPr>
        </p:nvSpPr>
        <p:spPr>
          <a:prstGeom prst="rect">
            <a:avLst/>
          </a:prstGeom>
        </p:spPr>
        <p:txBody>
          <a:bodyPr/>
          <a:lstStyle/>
          <a:p>
            <a:r>
              <a:rPr lang="en-US" dirty="0"/>
              <a:t>Example 7: Determining Whether Triangles are Congruent</a:t>
            </a:r>
            <a:endParaRPr lang="en-US" sz="3200" dirty="0">
              <a:solidFill>
                <a:schemeClr val="accent1"/>
              </a:solidFill>
            </a:endParaRPr>
          </a:p>
        </p:txBody>
      </p:sp>
      <p:sp>
        <p:nvSpPr>
          <p:cNvPr id="27651" name="Rectangle 3"/>
          <p:cNvSpPr>
            <a:spLocks noGrp="1"/>
          </p:cNvSpPr>
          <p:nvPr>
            <p:ph idx="1"/>
          </p:nvPr>
        </p:nvSpPr>
        <p:spPr>
          <a:xfrm>
            <a:off x="457200" y="1280160"/>
            <a:ext cx="8229600" cy="3942618"/>
          </a:xfrm>
          <a:prstGeom prst="rect">
            <a:avLst/>
          </a:prstGeom>
          <a:noFill/>
        </p:spPr>
        <p:txBody>
          <a:bodyPr>
            <a:spAutoFit/>
          </a:bodyPr>
          <a:lstStyle/>
          <a:p>
            <a:pPr marL="0" indent="0">
              <a:spcBef>
                <a:spcPts val="0"/>
              </a:spcBef>
              <a:buFont typeface="Courier New" pitchFamily="49" charset="0"/>
              <a:buNone/>
            </a:pPr>
            <a:r>
              <a:rPr lang="en-US" i="0" dirty="0">
                <a:solidFill>
                  <a:schemeClr val="tx1"/>
                </a:solidFill>
              </a:rPr>
              <a:t>Determine whether triangles</a:t>
            </a:r>
          </a:p>
          <a:p>
            <a:pPr marL="0" indent="0">
              <a:spcBef>
                <a:spcPts val="0"/>
              </a:spcBef>
              <a:buFont typeface="Courier New" pitchFamily="49" charset="0"/>
              <a:buNone/>
            </a:pPr>
            <a:r>
              <a:rPr lang="en-US" i="1" dirty="0">
                <a:solidFill>
                  <a:srgbClr val="0000FF"/>
                </a:solidFill>
              </a:rPr>
              <a:t>PQR</a:t>
            </a:r>
            <a:r>
              <a:rPr lang="en-US" i="0" dirty="0">
                <a:solidFill>
                  <a:schemeClr val="tx1"/>
                </a:solidFill>
              </a:rPr>
              <a:t> and </a:t>
            </a:r>
            <a:r>
              <a:rPr lang="en-US" i="1" dirty="0">
                <a:solidFill>
                  <a:srgbClr val="0000FF"/>
                </a:solidFill>
              </a:rPr>
              <a:t>MNO</a:t>
            </a:r>
            <a:r>
              <a:rPr lang="en-US" i="0" dirty="0">
                <a:solidFill>
                  <a:schemeClr val="tx1"/>
                </a:solidFill>
              </a:rPr>
              <a:t> are congruent.</a:t>
            </a:r>
          </a:p>
          <a:p>
            <a:pPr marL="0" indent="0">
              <a:spcBef>
                <a:spcPts val="0"/>
              </a:spcBef>
              <a:buFont typeface="Courier New" pitchFamily="49" charset="0"/>
              <a:buNone/>
            </a:pPr>
            <a:endParaRPr lang="en-US" b="1" i="0" dirty="0">
              <a:solidFill>
                <a:schemeClr val="tx1"/>
              </a:solidFill>
            </a:endParaRPr>
          </a:p>
          <a:p>
            <a:pPr marL="0" indent="0">
              <a:spcBef>
                <a:spcPts val="0"/>
              </a:spcBef>
              <a:buFont typeface="Courier New" pitchFamily="49" charset="0"/>
              <a:buNone/>
            </a:pPr>
            <a:r>
              <a:rPr lang="en-US" b="1" i="0" dirty="0">
                <a:solidFill>
                  <a:schemeClr val="tx1"/>
                </a:solidFill>
              </a:rPr>
              <a:t>Solution</a:t>
            </a:r>
          </a:p>
          <a:p>
            <a:pPr marL="0" indent="0">
              <a:spcBef>
                <a:spcPts val="0"/>
              </a:spcBef>
              <a:buFont typeface="Courier New" pitchFamily="49" charset="0"/>
              <a:buNone/>
            </a:pPr>
            <a:endParaRPr lang="en-US" sz="1500" i="0" dirty="0">
              <a:solidFill>
                <a:schemeClr val="tx1"/>
              </a:solidFill>
            </a:endParaRPr>
          </a:p>
          <a:p>
            <a:r>
              <a:rPr lang="en-US" dirty="0"/>
              <a:t>From the figure we see that </a:t>
            </a:r>
            <a:r>
              <a:rPr lang="en-US" i="1" dirty="0">
                <a:solidFill>
                  <a:srgbClr val="000099"/>
                </a:solidFill>
              </a:rPr>
              <a:t>PR</a:t>
            </a:r>
            <a:r>
              <a:rPr lang="en-US" dirty="0">
                <a:solidFill>
                  <a:srgbClr val="000099"/>
                </a:solidFill>
              </a:rPr>
              <a:t> = </a:t>
            </a:r>
            <a:r>
              <a:rPr lang="en-US" i="1" dirty="0">
                <a:solidFill>
                  <a:srgbClr val="000099"/>
                </a:solidFill>
              </a:rPr>
              <a:t>MO</a:t>
            </a:r>
            <a:r>
              <a:rPr lang="en-US" dirty="0">
                <a:solidFill>
                  <a:srgbClr val="000099"/>
                </a:solidFill>
              </a:rPr>
              <a:t> = </a:t>
            </a:r>
            <a:r>
              <a:rPr lang="en-US" i="1" dirty="0">
                <a:solidFill>
                  <a:srgbClr val="000099"/>
                </a:solidFill>
              </a:rPr>
              <a:t>4</a:t>
            </a:r>
            <a:r>
              <a:rPr lang="en-US" dirty="0"/>
              <a:t>, </a:t>
            </a:r>
            <a:r>
              <a:rPr lang="en-US" i="1" dirty="0">
                <a:solidFill>
                  <a:srgbClr val="000099"/>
                </a:solidFill>
              </a:rPr>
              <a:t>QR</a:t>
            </a:r>
            <a:r>
              <a:rPr lang="en-US" dirty="0">
                <a:solidFill>
                  <a:srgbClr val="000099"/>
                </a:solidFill>
              </a:rPr>
              <a:t> = </a:t>
            </a:r>
            <a:r>
              <a:rPr lang="en-US" i="1" dirty="0">
                <a:solidFill>
                  <a:srgbClr val="000099"/>
                </a:solidFill>
              </a:rPr>
              <a:t>NO</a:t>
            </a:r>
            <a:r>
              <a:rPr lang="en-US" dirty="0">
                <a:solidFill>
                  <a:srgbClr val="000099"/>
                </a:solidFill>
              </a:rPr>
              <a:t> = 6</a:t>
            </a:r>
            <a:r>
              <a:rPr lang="en-US" dirty="0"/>
              <a:t>, and </a:t>
            </a:r>
            <a:r>
              <a:rPr lang="en-US" i="1" dirty="0">
                <a:solidFill>
                  <a:srgbClr val="000099"/>
                </a:solidFill>
              </a:rPr>
              <a:t>m∠R</a:t>
            </a:r>
            <a:r>
              <a:rPr lang="en-US" dirty="0">
                <a:solidFill>
                  <a:srgbClr val="000099"/>
                </a:solidFill>
              </a:rPr>
              <a:t> = </a:t>
            </a:r>
            <a:r>
              <a:rPr lang="en-US" i="1" dirty="0">
                <a:solidFill>
                  <a:srgbClr val="000099"/>
                </a:solidFill>
              </a:rPr>
              <a:t>m∠O</a:t>
            </a:r>
            <a:r>
              <a:rPr lang="en-US" dirty="0">
                <a:solidFill>
                  <a:srgbClr val="000099"/>
                </a:solidFill>
              </a:rPr>
              <a:t> = 75</a:t>
            </a:r>
            <a:r>
              <a:rPr lang="en-US" dirty="0"/>
              <a:t>. As ∠</a:t>
            </a:r>
            <a:r>
              <a:rPr lang="en-US" i="1" dirty="0"/>
              <a:t>R</a:t>
            </a:r>
            <a:r>
              <a:rPr lang="en-US" dirty="0"/>
              <a:t> and ∠</a:t>
            </a:r>
            <a:r>
              <a:rPr lang="en-US" i="1" dirty="0"/>
              <a:t>O</a:t>
            </a:r>
            <a:r>
              <a:rPr lang="en-US" dirty="0"/>
              <a:t> are included between the pairs of equal-length sides, the two triangles are congruent by SAS (Side-Angle-Side).</a:t>
            </a:r>
            <a:endParaRPr lang="en-US" i="0" dirty="0">
              <a:solidFill>
                <a:schemeClr val="tx1"/>
              </a:solidFill>
            </a:endParaRPr>
          </a:p>
        </p:txBody>
      </p:sp>
      <p:pic>
        <p:nvPicPr>
          <p:cNvPr id="3" name="Picture 2">
            <a:extLst>
              <a:ext uri="{FF2B5EF4-FFF2-40B4-BE49-F238E27FC236}">
                <a16:creationId xmlns:a16="http://schemas.microsoft.com/office/drawing/2014/main" id="{4A6AC4D2-5522-1525-5F47-B59EEF30E0F0}"/>
              </a:ext>
            </a:extLst>
          </p:cNvPr>
          <p:cNvPicPr>
            <a:picLocks noChangeAspect="1"/>
          </p:cNvPicPr>
          <p:nvPr/>
        </p:nvPicPr>
        <p:blipFill>
          <a:blip r:embed="rId2"/>
          <a:stretch>
            <a:fillRect/>
          </a:stretch>
        </p:blipFill>
        <p:spPr>
          <a:xfrm>
            <a:off x="4953000" y="1322214"/>
            <a:ext cx="3562847" cy="196242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7651">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7651">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p:cNvSpPr>
          <p:nvPr>
            <p:ph type="title"/>
          </p:nvPr>
        </p:nvSpPr>
        <p:spPr>
          <a:prstGeom prst="rect">
            <a:avLst/>
          </a:prstGeom>
        </p:spPr>
        <p:txBody>
          <a:bodyPr/>
          <a:lstStyle/>
          <a:p>
            <a:r>
              <a:rPr lang="en-US" dirty="0"/>
              <a:t>Definition: Angles Classified by Measure (cont.)</a:t>
            </a:r>
            <a:endParaRPr lang="en-US" sz="3200" dirty="0">
              <a:solidFill>
                <a:schemeClr val="accent1"/>
              </a:solidFill>
            </a:endParaRPr>
          </a:p>
        </p:txBody>
      </p:sp>
      <p:graphicFrame>
        <p:nvGraphicFramePr>
          <p:cNvPr id="545816" name="Group 24"/>
          <p:cNvGraphicFramePr>
            <a:graphicFrameLocks noGrp="1"/>
          </p:cNvGraphicFramePr>
          <p:nvPr>
            <p:ph idx="1"/>
            <p:extLst>
              <p:ext uri="{D42A27DB-BD31-4B8C-83A1-F6EECF244321}">
                <p14:modId xmlns:p14="http://schemas.microsoft.com/office/powerpoint/2010/main" val="2956183787"/>
              </p:ext>
            </p:extLst>
          </p:nvPr>
        </p:nvGraphicFramePr>
        <p:xfrm>
          <a:off x="457200" y="1279525"/>
          <a:ext cx="8229600" cy="3706728"/>
        </p:xfrm>
        <a:graphic>
          <a:graphicData uri="http://schemas.openxmlformats.org/drawingml/2006/table">
            <a:tbl>
              <a:tblPr/>
              <a:tblGrid>
                <a:gridCol w="1449388">
                  <a:extLst>
                    <a:ext uri="{9D8B030D-6E8A-4147-A177-3AD203B41FA5}">
                      <a16:colId xmlns:a16="http://schemas.microsoft.com/office/drawing/2014/main" val="20000"/>
                    </a:ext>
                  </a:extLst>
                </a:gridCol>
                <a:gridCol w="2587625">
                  <a:extLst>
                    <a:ext uri="{9D8B030D-6E8A-4147-A177-3AD203B41FA5}">
                      <a16:colId xmlns:a16="http://schemas.microsoft.com/office/drawing/2014/main" val="20001"/>
                    </a:ext>
                  </a:extLst>
                </a:gridCol>
                <a:gridCol w="4192587">
                  <a:extLst>
                    <a:ext uri="{9D8B030D-6E8A-4147-A177-3AD203B41FA5}">
                      <a16:colId xmlns:a16="http://schemas.microsoft.com/office/drawing/2014/main" val="20002"/>
                    </a:ext>
                  </a:extLst>
                </a:gridCol>
              </a:tblGrid>
              <a:tr h="628262">
                <a:tc>
                  <a:txBody>
                    <a:bodyPr/>
                    <a:lstStyle/>
                    <a:p>
                      <a:pPr marL="0" marR="0" lvl="0" indent="0" algn="ctr" defTabSz="914400" rtl="0" eaLnBrk="0" fontAlgn="base" latinLnBrk="0" hangingPunct="0">
                        <a:lnSpc>
                          <a:spcPct val="100000"/>
                        </a:lnSpc>
                        <a:spcBef>
                          <a:spcPct val="0"/>
                        </a:spcBef>
                        <a:spcAft>
                          <a:spcPct val="0"/>
                        </a:spcAft>
                        <a:buClrTx/>
                        <a:buSzTx/>
                        <a:buFont typeface="Courier New" pitchFamily="49" charset="0"/>
                        <a:buNone/>
                        <a:tabLst/>
                      </a:pPr>
                      <a:r>
                        <a:rPr kumimoji="0" lang="en-US" sz="2800" b="1" i="0" u="none" strike="noStrike" cap="none" normalizeH="0" baseline="0" dirty="0">
                          <a:ln>
                            <a:noFill/>
                          </a:ln>
                          <a:solidFill>
                            <a:srgbClr val="000000"/>
                          </a:solidFill>
                          <a:effectLst/>
                          <a:latin typeface="Calibri" pitchFamily="34" charset="0"/>
                        </a:rPr>
                        <a:t>Name</a:t>
                      </a:r>
                      <a:endParaRPr kumimoji="0" lang="en-US" sz="2800" b="0" i="1" u="none" strike="noStrike" cap="none" normalizeH="0" baseline="0" dirty="0">
                        <a:ln>
                          <a:noFill/>
                        </a:ln>
                        <a:solidFill>
                          <a:srgbClr val="000000"/>
                        </a:solidFill>
                        <a:effectLst/>
                        <a:latin typeface="Calibri" pitchFamily="34" charset="0"/>
                      </a:endParaRPr>
                    </a:p>
                  </a:txBody>
                  <a:tcPr marT="45713" marB="45713"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0" fontAlgn="base" latinLnBrk="0" hangingPunct="0">
                        <a:lnSpc>
                          <a:spcPct val="100000"/>
                        </a:lnSpc>
                        <a:spcBef>
                          <a:spcPct val="0"/>
                        </a:spcBef>
                        <a:spcAft>
                          <a:spcPct val="0"/>
                        </a:spcAft>
                        <a:buClrTx/>
                        <a:buSzTx/>
                        <a:buFont typeface="Courier New" pitchFamily="49" charset="0"/>
                        <a:buNone/>
                        <a:tabLst/>
                      </a:pPr>
                      <a:r>
                        <a:rPr kumimoji="0" lang="en-US" sz="2800" b="1" i="0" u="none" strike="noStrike" cap="none" normalizeH="0" baseline="0" dirty="0">
                          <a:ln>
                            <a:noFill/>
                          </a:ln>
                          <a:solidFill>
                            <a:srgbClr val="000000"/>
                          </a:solidFill>
                          <a:effectLst/>
                          <a:latin typeface="Calibri" pitchFamily="34" charset="0"/>
                        </a:rPr>
                        <a:t>Measure</a:t>
                      </a:r>
                      <a:endParaRPr kumimoji="0" lang="en-US" sz="2800" b="0" i="1" u="none" strike="noStrike" cap="none" normalizeH="0" baseline="0" dirty="0">
                        <a:ln>
                          <a:noFill/>
                        </a:ln>
                        <a:solidFill>
                          <a:srgbClr val="000000"/>
                        </a:solidFill>
                        <a:effectLst/>
                        <a:latin typeface="Calibri" pitchFamily="34" charset="0"/>
                      </a:endParaRPr>
                    </a:p>
                  </a:txBody>
                  <a:tcPr marT="45713" marB="45713"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0" fontAlgn="base" latinLnBrk="0" hangingPunct="0">
                        <a:lnSpc>
                          <a:spcPct val="100000"/>
                        </a:lnSpc>
                        <a:spcBef>
                          <a:spcPct val="0"/>
                        </a:spcBef>
                        <a:spcAft>
                          <a:spcPct val="0"/>
                        </a:spcAft>
                        <a:buClrTx/>
                        <a:buSzTx/>
                        <a:buFont typeface="Courier New" pitchFamily="49" charset="0"/>
                        <a:buNone/>
                        <a:tabLst/>
                      </a:pPr>
                      <a:r>
                        <a:rPr kumimoji="0" lang="en-US" sz="2800" b="1" i="0" u="none" strike="noStrike" cap="none" normalizeH="0" baseline="0" dirty="0">
                          <a:ln>
                            <a:noFill/>
                          </a:ln>
                          <a:solidFill>
                            <a:srgbClr val="000000"/>
                          </a:solidFill>
                          <a:effectLst/>
                          <a:latin typeface="Calibri" pitchFamily="34" charset="0"/>
                        </a:rPr>
                        <a:t>Illustrations with Notation</a:t>
                      </a:r>
                      <a:endParaRPr kumimoji="0" lang="en-US" sz="2800" b="0" i="1" u="none" strike="noStrike" cap="none" normalizeH="0" baseline="0" dirty="0">
                        <a:ln>
                          <a:noFill/>
                        </a:ln>
                        <a:solidFill>
                          <a:srgbClr val="000000"/>
                        </a:solidFill>
                        <a:effectLst/>
                        <a:latin typeface="Calibri" pitchFamily="34" charset="0"/>
                      </a:endParaRPr>
                    </a:p>
                  </a:txBody>
                  <a:tcPr marT="45713" marB="45713"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1"/>
                  </a:ext>
                </a:extLst>
              </a:tr>
              <a:tr h="2962207">
                <a:tc>
                  <a:txBody>
                    <a:bodyPr/>
                    <a:lstStyle/>
                    <a:p>
                      <a:pPr marL="0" marR="0" lvl="0" indent="0" algn="just" defTabSz="914400" rtl="0" eaLnBrk="0" fontAlgn="base" latinLnBrk="0" hangingPunct="0">
                        <a:lnSpc>
                          <a:spcPct val="100000"/>
                        </a:lnSpc>
                        <a:spcBef>
                          <a:spcPct val="0"/>
                        </a:spcBef>
                        <a:spcAft>
                          <a:spcPct val="0"/>
                        </a:spcAft>
                        <a:buClrTx/>
                        <a:buSzTx/>
                        <a:buFont typeface="Courier New" pitchFamily="49" charset="0"/>
                        <a:buNone/>
                        <a:tabLst/>
                      </a:pPr>
                      <a:r>
                        <a:rPr kumimoji="0" lang="en-US" sz="2800" b="1" i="0" u="none" strike="noStrike" cap="none" normalizeH="0" baseline="0" dirty="0">
                          <a:ln>
                            <a:noFill/>
                          </a:ln>
                          <a:solidFill>
                            <a:srgbClr val="C00000"/>
                          </a:solidFill>
                          <a:effectLst/>
                          <a:latin typeface="Calibri" pitchFamily="34" charset="0"/>
                        </a:rPr>
                        <a:t>  Right</a:t>
                      </a:r>
                    </a:p>
                    <a:p>
                      <a:pPr marL="0" marR="0" lvl="0" indent="0" algn="l" defTabSz="914400" rtl="0" eaLnBrk="0" fontAlgn="base" latinLnBrk="0" hangingPunct="0">
                        <a:lnSpc>
                          <a:spcPct val="100000"/>
                        </a:lnSpc>
                        <a:spcBef>
                          <a:spcPct val="20000"/>
                        </a:spcBef>
                        <a:spcAft>
                          <a:spcPct val="0"/>
                        </a:spcAft>
                        <a:buClrTx/>
                        <a:buSzTx/>
                        <a:buFont typeface="Courier New" pitchFamily="49" charset="0"/>
                        <a:buNone/>
                        <a:tabLst/>
                      </a:pPr>
                      <a:endParaRPr kumimoji="0" lang="en-US" sz="2800" b="0" i="1" u="none" strike="noStrike" cap="none" normalizeH="0" baseline="0" dirty="0">
                        <a:ln>
                          <a:noFill/>
                        </a:ln>
                        <a:solidFill>
                          <a:srgbClr val="000000"/>
                        </a:solidFill>
                        <a:effectLst/>
                        <a:latin typeface="Calibri" pitchFamily="34" charset="0"/>
                      </a:endParaRPr>
                    </a:p>
                  </a:txBody>
                  <a:tcPr marT="45713" marB="45713"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0" fontAlgn="base" latinLnBrk="0" hangingPunct="0">
                        <a:lnSpc>
                          <a:spcPct val="100000"/>
                        </a:lnSpc>
                        <a:spcBef>
                          <a:spcPct val="20000"/>
                        </a:spcBef>
                        <a:spcAft>
                          <a:spcPct val="0"/>
                        </a:spcAft>
                        <a:buClrTx/>
                        <a:buSzTx/>
                        <a:buFont typeface="Courier New" pitchFamily="49" charset="0"/>
                        <a:buNone/>
                        <a:tabLst/>
                      </a:pPr>
                      <a:endParaRPr kumimoji="0" lang="en-US" sz="2800" b="0" i="1" u="none" strike="noStrike" cap="none" normalizeH="0" baseline="0" dirty="0">
                        <a:ln>
                          <a:noFill/>
                        </a:ln>
                        <a:solidFill>
                          <a:srgbClr val="000000"/>
                        </a:solidFill>
                        <a:effectLst/>
                        <a:latin typeface="Calibri" pitchFamily="34" charset="0"/>
                      </a:endParaRPr>
                    </a:p>
                  </a:txBody>
                  <a:tcPr marT="45713" marB="45713"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0" fontAlgn="base" latinLnBrk="0" hangingPunct="0">
                        <a:lnSpc>
                          <a:spcPct val="100000"/>
                        </a:lnSpc>
                        <a:spcBef>
                          <a:spcPct val="20000"/>
                        </a:spcBef>
                        <a:spcAft>
                          <a:spcPct val="0"/>
                        </a:spcAft>
                        <a:buClrTx/>
                        <a:buSzTx/>
                        <a:buFont typeface="Courier New" pitchFamily="49" charset="0"/>
                        <a:buNone/>
                        <a:tabLst/>
                      </a:pPr>
                      <a:r>
                        <a:rPr kumimoji="0" lang="en-US" sz="2800" b="0" i="0" u="none" strike="noStrike" cap="none" normalizeH="0" baseline="0" dirty="0">
                          <a:ln>
                            <a:noFill/>
                          </a:ln>
                          <a:solidFill>
                            <a:srgbClr val="000000"/>
                          </a:solidFill>
                          <a:effectLst/>
                          <a:latin typeface="Calibri" pitchFamily="34" charset="0"/>
                        </a:rPr>
                        <a:t>     </a:t>
                      </a:r>
                    </a:p>
                    <a:p>
                      <a:pPr marL="0" marR="0" lvl="0" indent="0" algn="l" defTabSz="914400" rtl="0" eaLnBrk="0" fontAlgn="base" latinLnBrk="0" hangingPunct="0">
                        <a:lnSpc>
                          <a:spcPct val="100000"/>
                        </a:lnSpc>
                        <a:spcBef>
                          <a:spcPct val="20000"/>
                        </a:spcBef>
                        <a:spcAft>
                          <a:spcPct val="0"/>
                        </a:spcAft>
                        <a:buClrTx/>
                        <a:buSzTx/>
                        <a:buFont typeface="Courier New" pitchFamily="49" charset="0"/>
                        <a:buNone/>
                        <a:tabLst/>
                      </a:pPr>
                      <a:endParaRPr kumimoji="0" lang="en-US" sz="2800" b="0" i="0" u="none" strike="noStrike" cap="none" normalizeH="0" baseline="0" dirty="0">
                        <a:ln>
                          <a:noFill/>
                        </a:ln>
                        <a:solidFill>
                          <a:srgbClr val="000000"/>
                        </a:solidFill>
                        <a:effectLst/>
                        <a:latin typeface="Calibri" pitchFamily="34" charset="0"/>
                      </a:endParaRPr>
                    </a:p>
                    <a:p>
                      <a:pPr marL="0" marR="0" lvl="0" indent="0" algn="l" defTabSz="914400" rtl="0" eaLnBrk="0" fontAlgn="base" latinLnBrk="0" hangingPunct="0">
                        <a:lnSpc>
                          <a:spcPct val="100000"/>
                        </a:lnSpc>
                        <a:spcBef>
                          <a:spcPct val="20000"/>
                        </a:spcBef>
                        <a:spcAft>
                          <a:spcPct val="0"/>
                        </a:spcAft>
                        <a:buClrTx/>
                        <a:buSzTx/>
                        <a:buFont typeface="Courier New" pitchFamily="49" charset="0"/>
                        <a:buNone/>
                        <a:tabLst/>
                      </a:pPr>
                      <a:endParaRPr kumimoji="0" lang="en-US" sz="2800" b="0" i="0" u="none" strike="noStrike" cap="none" normalizeH="0" baseline="0" dirty="0">
                        <a:ln>
                          <a:noFill/>
                        </a:ln>
                        <a:solidFill>
                          <a:srgbClr val="000000"/>
                        </a:solidFill>
                        <a:effectLst/>
                        <a:latin typeface="Calibri" pitchFamily="34" charset="0"/>
                      </a:endParaRPr>
                    </a:p>
                    <a:p>
                      <a:pPr marL="0" marR="0" lvl="0" indent="0" algn="l" defTabSz="914400" rtl="0" eaLnBrk="0" fontAlgn="base" latinLnBrk="0" hangingPunct="0">
                        <a:lnSpc>
                          <a:spcPct val="100000"/>
                        </a:lnSpc>
                        <a:spcBef>
                          <a:spcPct val="20000"/>
                        </a:spcBef>
                        <a:spcAft>
                          <a:spcPct val="0"/>
                        </a:spcAft>
                        <a:buClrTx/>
                        <a:buSzTx/>
                        <a:buFont typeface="Courier New" pitchFamily="49" charset="0"/>
                        <a:buNone/>
                        <a:tabLst/>
                      </a:pPr>
                      <a:endParaRPr kumimoji="0" lang="en-US" sz="2800" b="0" i="0" u="none" strike="noStrike" cap="none" normalizeH="0" baseline="0" dirty="0">
                        <a:ln>
                          <a:noFill/>
                        </a:ln>
                        <a:solidFill>
                          <a:srgbClr val="000000"/>
                        </a:solidFill>
                        <a:effectLst/>
                        <a:latin typeface="Calibri" pitchFamily="34" charset="0"/>
                      </a:endParaRPr>
                    </a:p>
                    <a:p>
                      <a:pPr marL="0" marR="0" lvl="0" indent="0" algn="l" defTabSz="914400" rtl="0" eaLnBrk="0" fontAlgn="base" latinLnBrk="0" hangingPunct="0">
                        <a:lnSpc>
                          <a:spcPct val="100000"/>
                        </a:lnSpc>
                        <a:spcBef>
                          <a:spcPct val="20000"/>
                        </a:spcBef>
                        <a:spcAft>
                          <a:spcPct val="0"/>
                        </a:spcAft>
                        <a:buClrTx/>
                        <a:buSzTx/>
                        <a:buFont typeface="Courier New" pitchFamily="49" charset="0"/>
                        <a:buNone/>
                        <a:tabLst/>
                      </a:pPr>
                      <a:endParaRPr kumimoji="0" lang="en-US" sz="2800" b="0" i="0" u="none" strike="noStrike" cap="none" normalizeH="0" baseline="0" dirty="0">
                        <a:ln>
                          <a:noFill/>
                        </a:ln>
                        <a:solidFill>
                          <a:srgbClr val="000000"/>
                        </a:solidFill>
                        <a:effectLst/>
                        <a:latin typeface="Calibri" pitchFamily="34" charset="0"/>
                      </a:endParaRPr>
                    </a:p>
                    <a:p>
                      <a:pPr marL="0" marR="0" lvl="0" indent="0" algn="l" defTabSz="914400" rtl="0" eaLnBrk="0" fontAlgn="base" latinLnBrk="0" hangingPunct="0">
                        <a:lnSpc>
                          <a:spcPct val="100000"/>
                        </a:lnSpc>
                        <a:spcBef>
                          <a:spcPct val="20000"/>
                        </a:spcBef>
                        <a:spcAft>
                          <a:spcPct val="0"/>
                        </a:spcAft>
                        <a:buClrTx/>
                        <a:buSzTx/>
                        <a:buFont typeface="Courier New" pitchFamily="49" charset="0"/>
                        <a:buNone/>
                        <a:tabLst/>
                      </a:pPr>
                      <a:r>
                        <a:rPr kumimoji="0" lang="en-US" sz="2800" b="0" i="0" u="none" strike="noStrike" cap="none" normalizeH="0" baseline="0" dirty="0">
                          <a:ln>
                            <a:noFill/>
                          </a:ln>
                          <a:solidFill>
                            <a:srgbClr val="000000"/>
                          </a:solidFill>
                          <a:effectLst/>
                          <a:latin typeface="Calibri" pitchFamily="34" charset="0"/>
                        </a:rPr>
                        <a:t>               is a right angle.</a:t>
                      </a:r>
                    </a:p>
                  </a:txBody>
                  <a:tcPr marT="45713" marB="45713"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2"/>
                  </a:ext>
                </a:extLst>
              </a:tr>
            </a:tbl>
          </a:graphicData>
        </a:graphic>
      </p:graphicFrame>
      <p:graphicFrame>
        <p:nvGraphicFramePr>
          <p:cNvPr id="15375" name="Object 16"/>
          <p:cNvGraphicFramePr>
            <a:graphicFrameLocks noGrp="1" noChangeAspect="1"/>
          </p:cNvGraphicFramePr>
          <p:nvPr>
            <p:ph sz="quarter" idx="4294967295"/>
            <p:extLst>
              <p:ext uri="{D42A27DB-BD31-4B8C-83A1-F6EECF244321}">
                <p14:modId xmlns:p14="http://schemas.microsoft.com/office/powerpoint/2010/main" val="2592526499"/>
              </p:ext>
            </p:extLst>
          </p:nvPr>
        </p:nvGraphicFramePr>
        <p:xfrm>
          <a:off x="5255185" y="4605468"/>
          <a:ext cx="495300" cy="292100"/>
        </p:xfrm>
        <a:graphic>
          <a:graphicData uri="http://schemas.openxmlformats.org/presentationml/2006/ole">
            <mc:AlternateContent xmlns:mc="http://schemas.openxmlformats.org/markup-compatibility/2006">
              <mc:Choice xmlns:v="urn:schemas-microsoft-com:vml" Requires="v">
                <p:oleObj name="Equation" r:id="rId2" imgW="495000" imgH="291960" progId="Equation.DSMT4">
                  <p:embed/>
                </p:oleObj>
              </mc:Choice>
              <mc:Fallback>
                <p:oleObj name="Equation" r:id="rId2" imgW="495000" imgH="291960" progId="Equation.DSMT4">
                  <p:embed/>
                  <p:pic>
                    <p:nvPicPr>
                      <p:cNvPr id="0" name="Picture 6"/>
                      <p:cNvPicPr>
                        <a:picLocks noGrp="1"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55185" y="4605468"/>
                        <a:ext cx="495300" cy="2921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5376" name="Object 18"/>
          <p:cNvGraphicFramePr>
            <a:graphicFrameLocks noGrp="1" noChangeAspect="1"/>
          </p:cNvGraphicFramePr>
          <p:nvPr>
            <p:ph sz="quarter" idx="4294967295"/>
            <p:extLst>
              <p:ext uri="{D42A27DB-BD31-4B8C-83A1-F6EECF244321}">
                <p14:modId xmlns:p14="http://schemas.microsoft.com/office/powerpoint/2010/main" val="3962329528"/>
              </p:ext>
            </p:extLst>
          </p:nvPr>
        </p:nvGraphicFramePr>
        <p:xfrm>
          <a:off x="2438400" y="2057400"/>
          <a:ext cx="1547813" cy="304800"/>
        </p:xfrm>
        <a:graphic>
          <a:graphicData uri="http://schemas.openxmlformats.org/presentationml/2006/ole">
            <mc:AlternateContent xmlns:mc="http://schemas.openxmlformats.org/markup-compatibility/2006">
              <mc:Choice xmlns:v="urn:schemas-microsoft-com:vml" Requires="v">
                <p:oleObj name="Equation" r:id="rId4" imgW="1600200" imgH="317160" progId="Equation.DSMT4">
                  <p:embed/>
                </p:oleObj>
              </mc:Choice>
              <mc:Fallback>
                <p:oleObj name="Equation" r:id="rId4" imgW="1600200" imgH="317160" progId="Equation.DSMT4">
                  <p:embed/>
                  <p:pic>
                    <p:nvPicPr>
                      <p:cNvPr id="0" name="Picture 7"/>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38400" y="2057400"/>
                        <a:ext cx="1547813" cy="304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oleObj>
              </mc:Fallback>
            </mc:AlternateContent>
          </a:graphicData>
        </a:graphic>
      </p:graphicFrame>
      <p:pic>
        <p:nvPicPr>
          <p:cNvPr id="2056" name="Picture 8"/>
          <p:cNvPicPr>
            <a:picLocks noChangeAspect="1" noChangeArrowheads="1"/>
          </p:cNvPicPr>
          <p:nvPr/>
        </p:nvPicPr>
        <p:blipFill>
          <a:blip r:embed="rId6" cstate="print">
            <a:clrChange>
              <a:clrFrom>
                <a:srgbClr val="FEEADC"/>
              </a:clrFrom>
              <a:clrTo>
                <a:srgbClr val="FEEADC">
                  <a:alpha val="0"/>
                </a:srgbClr>
              </a:clrTo>
            </a:clrChange>
          </a:blip>
          <a:srcRect/>
          <a:stretch>
            <a:fillRect/>
          </a:stretch>
        </p:blipFill>
        <p:spPr bwMode="auto">
          <a:xfrm>
            <a:off x="5410200" y="2020360"/>
            <a:ext cx="2377440" cy="2108797"/>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p:cNvSpPr>
          <p:nvPr>
            <p:ph type="title"/>
          </p:nvPr>
        </p:nvSpPr>
        <p:spPr>
          <a:prstGeom prst="rect">
            <a:avLst/>
          </a:prstGeom>
        </p:spPr>
        <p:txBody>
          <a:bodyPr/>
          <a:lstStyle/>
          <a:p>
            <a:r>
              <a:rPr lang="en-US" dirty="0"/>
              <a:t>Definition: Angles Classified by Measure (cont.)</a:t>
            </a:r>
            <a:endParaRPr lang="en-US" sz="3200" dirty="0">
              <a:solidFill>
                <a:schemeClr val="accent1"/>
              </a:solidFill>
            </a:endParaRPr>
          </a:p>
        </p:txBody>
      </p:sp>
      <p:graphicFrame>
        <p:nvGraphicFramePr>
          <p:cNvPr id="16403" name="Group 19"/>
          <p:cNvGraphicFramePr>
            <a:graphicFrameLocks noGrp="1"/>
          </p:cNvGraphicFramePr>
          <p:nvPr>
            <p:ph idx="1"/>
            <p:extLst>
              <p:ext uri="{D42A27DB-BD31-4B8C-83A1-F6EECF244321}">
                <p14:modId xmlns:p14="http://schemas.microsoft.com/office/powerpoint/2010/main" val="2761814839"/>
              </p:ext>
            </p:extLst>
          </p:nvPr>
        </p:nvGraphicFramePr>
        <p:xfrm>
          <a:off x="457200" y="1279525"/>
          <a:ext cx="8229600" cy="3606502"/>
        </p:xfrm>
        <a:graphic>
          <a:graphicData uri="http://schemas.openxmlformats.org/drawingml/2006/table">
            <a:tbl>
              <a:tblPr/>
              <a:tblGrid>
                <a:gridCol w="1676400">
                  <a:extLst>
                    <a:ext uri="{9D8B030D-6E8A-4147-A177-3AD203B41FA5}">
                      <a16:colId xmlns:a16="http://schemas.microsoft.com/office/drawing/2014/main" val="20000"/>
                    </a:ext>
                  </a:extLst>
                </a:gridCol>
                <a:gridCol w="2590800">
                  <a:extLst>
                    <a:ext uri="{9D8B030D-6E8A-4147-A177-3AD203B41FA5}">
                      <a16:colId xmlns:a16="http://schemas.microsoft.com/office/drawing/2014/main" val="20001"/>
                    </a:ext>
                  </a:extLst>
                </a:gridCol>
                <a:gridCol w="3962400">
                  <a:extLst>
                    <a:ext uri="{9D8B030D-6E8A-4147-A177-3AD203B41FA5}">
                      <a16:colId xmlns:a16="http://schemas.microsoft.com/office/drawing/2014/main" val="20002"/>
                    </a:ext>
                  </a:extLst>
                </a:gridCol>
              </a:tblGrid>
              <a:tr h="850352">
                <a:tc>
                  <a:txBody>
                    <a:bodyPr/>
                    <a:lstStyle/>
                    <a:p>
                      <a:pPr marL="0" marR="0" lvl="0" indent="0" algn="ctr" defTabSz="914400" rtl="0" eaLnBrk="0" fontAlgn="base" latinLnBrk="0" hangingPunct="0">
                        <a:lnSpc>
                          <a:spcPct val="100000"/>
                        </a:lnSpc>
                        <a:spcBef>
                          <a:spcPct val="0"/>
                        </a:spcBef>
                        <a:spcAft>
                          <a:spcPct val="0"/>
                        </a:spcAft>
                        <a:buClrTx/>
                        <a:buSzTx/>
                        <a:buFont typeface="Courier New" pitchFamily="49" charset="0"/>
                        <a:buNone/>
                        <a:tabLst/>
                      </a:pPr>
                      <a:r>
                        <a:rPr kumimoji="0" lang="en-US" sz="2800" b="1" i="0" u="none" strike="noStrike" cap="none" normalizeH="0" baseline="0" dirty="0">
                          <a:ln>
                            <a:noFill/>
                          </a:ln>
                          <a:solidFill>
                            <a:srgbClr val="000000"/>
                          </a:solidFill>
                          <a:effectLst/>
                          <a:latin typeface="Calibri" pitchFamily="34" charset="0"/>
                        </a:rPr>
                        <a:t>Name</a:t>
                      </a:r>
                      <a:endParaRPr kumimoji="0" lang="en-US" sz="2800" b="0" i="1" u="none" strike="noStrike" cap="none" normalizeH="0" baseline="0" dirty="0">
                        <a:ln>
                          <a:noFill/>
                        </a:ln>
                        <a:solidFill>
                          <a:srgbClr val="000000"/>
                        </a:solidFill>
                        <a:effectLst/>
                        <a:latin typeface="Calibri" pitchFamily="34" charset="0"/>
                      </a:endParaRPr>
                    </a:p>
                  </a:txBody>
                  <a:tcPr marT="45733" marB="45733"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solidFill>
                  </a:tcPr>
                </a:tc>
                <a:tc>
                  <a:txBody>
                    <a:bodyPr/>
                    <a:lstStyle/>
                    <a:p>
                      <a:pPr marL="0" marR="0" lvl="0" indent="0" algn="ctr" defTabSz="914400" rtl="0" eaLnBrk="0" fontAlgn="base" latinLnBrk="0" hangingPunct="0">
                        <a:lnSpc>
                          <a:spcPct val="100000"/>
                        </a:lnSpc>
                        <a:spcBef>
                          <a:spcPct val="0"/>
                        </a:spcBef>
                        <a:spcAft>
                          <a:spcPct val="0"/>
                        </a:spcAft>
                        <a:buClrTx/>
                        <a:buSzTx/>
                        <a:buFont typeface="Courier New" pitchFamily="49" charset="0"/>
                        <a:buNone/>
                        <a:tabLst/>
                      </a:pPr>
                      <a:r>
                        <a:rPr kumimoji="0" lang="en-US" sz="2800" b="1" i="0" u="none" strike="noStrike" cap="none" normalizeH="0" baseline="0" dirty="0">
                          <a:ln>
                            <a:noFill/>
                          </a:ln>
                          <a:solidFill>
                            <a:srgbClr val="000000"/>
                          </a:solidFill>
                          <a:effectLst/>
                          <a:latin typeface="Calibri" pitchFamily="34" charset="0"/>
                        </a:rPr>
                        <a:t>Measure</a:t>
                      </a:r>
                      <a:endParaRPr kumimoji="0" lang="en-US" sz="2800" b="0" i="1" u="none" strike="noStrike" cap="none" normalizeH="0" baseline="0" dirty="0">
                        <a:ln>
                          <a:noFill/>
                        </a:ln>
                        <a:solidFill>
                          <a:srgbClr val="000000"/>
                        </a:solidFill>
                        <a:effectLst/>
                        <a:latin typeface="Calibri" pitchFamily="34" charset="0"/>
                      </a:endParaRPr>
                    </a:p>
                  </a:txBody>
                  <a:tcPr marT="45733" marB="45733"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solidFill>
                  </a:tcPr>
                </a:tc>
                <a:tc>
                  <a:txBody>
                    <a:bodyPr/>
                    <a:lstStyle/>
                    <a:p>
                      <a:pPr marL="0" marR="0" lvl="0" indent="0" algn="ctr" defTabSz="914400" rtl="0" eaLnBrk="0" fontAlgn="base" latinLnBrk="0" hangingPunct="0">
                        <a:lnSpc>
                          <a:spcPct val="100000"/>
                        </a:lnSpc>
                        <a:spcBef>
                          <a:spcPct val="0"/>
                        </a:spcBef>
                        <a:spcAft>
                          <a:spcPct val="0"/>
                        </a:spcAft>
                        <a:buClrTx/>
                        <a:buSzTx/>
                        <a:buFont typeface="Courier New" pitchFamily="49" charset="0"/>
                        <a:buNone/>
                        <a:tabLst/>
                      </a:pPr>
                      <a:r>
                        <a:rPr kumimoji="0" lang="en-US" sz="2800" b="1" i="0" u="none" strike="noStrike" cap="none" normalizeH="0" baseline="0" dirty="0">
                          <a:ln>
                            <a:noFill/>
                          </a:ln>
                          <a:solidFill>
                            <a:srgbClr val="000000"/>
                          </a:solidFill>
                          <a:effectLst/>
                          <a:latin typeface="Calibri" pitchFamily="34" charset="0"/>
                        </a:rPr>
                        <a:t>Illustrations with Notation</a:t>
                      </a:r>
                      <a:endParaRPr kumimoji="0" lang="en-US" sz="2800" b="0" i="1" u="none" strike="noStrike" cap="none" normalizeH="0" baseline="0" dirty="0">
                        <a:ln>
                          <a:noFill/>
                        </a:ln>
                        <a:solidFill>
                          <a:srgbClr val="000000"/>
                        </a:solidFill>
                        <a:effectLst/>
                        <a:latin typeface="Calibri" pitchFamily="34" charset="0"/>
                      </a:endParaRPr>
                    </a:p>
                  </a:txBody>
                  <a:tcPr marT="45733" marB="45733"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solidFill>
                  </a:tcPr>
                </a:tc>
                <a:extLst>
                  <a:ext uri="{0D108BD9-81ED-4DB2-BD59-A6C34878D82A}">
                    <a16:rowId xmlns:a16="http://schemas.microsoft.com/office/drawing/2014/main" val="10001"/>
                  </a:ext>
                </a:extLst>
              </a:tr>
              <a:tr h="2661596">
                <a:tc>
                  <a:txBody>
                    <a:bodyPr/>
                    <a:lstStyle/>
                    <a:p>
                      <a:pPr marL="0" marR="0" lvl="0" indent="0" algn="just" defTabSz="914400" rtl="0" eaLnBrk="0" fontAlgn="base" latinLnBrk="0" hangingPunct="0">
                        <a:lnSpc>
                          <a:spcPct val="100000"/>
                        </a:lnSpc>
                        <a:spcBef>
                          <a:spcPct val="0"/>
                        </a:spcBef>
                        <a:spcAft>
                          <a:spcPct val="0"/>
                        </a:spcAft>
                        <a:buClrTx/>
                        <a:buSzTx/>
                        <a:buFont typeface="Courier New" pitchFamily="49" charset="0"/>
                        <a:buNone/>
                        <a:tabLst/>
                      </a:pPr>
                      <a:r>
                        <a:rPr kumimoji="0" lang="en-US" sz="2800" b="0" i="0" u="none" strike="noStrike" cap="none" normalizeH="0" baseline="0" dirty="0">
                          <a:ln>
                            <a:noFill/>
                          </a:ln>
                          <a:solidFill>
                            <a:srgbClr val="000000"/>
                          </a:solidFill>
                          <a:effectLst/>
                          <a:latin typeface="Calibri" pitchFamily="34" charset="0"/>
                        </a:rPr>
                        <a:t>  </a:t>
                      </a:r>
                      <a:r>
                        <a:rPr kumimoji="0" lang="en-US" sz="2800" b="1" i="0" u="none" strike="noStrike" cap="none" normalizeH="0" baseline="0" dirty="0">
                          <a:ln>
                            <a:noFill/>
                          </a:ln>
                          <a:solidFill>
                            <a:srgbClr val="C00000"/>
                          </a:solidFill>
                          <a:effectLst/>
                          <a:latin typeface="Calibri" pitchFamily="34" charset="0"/>
                        </a:rPr>
                        <a:t>Obtuse</a:t>
                      </a:r>
                    </a:p>
                    <a:p>
                      <a:pPr marL="0" marR="0" lvl="0" indent="0" algn="l" defTabSz="914400" rtl="0" eaLnBrk="0" fontAlgn="base" latinLnBrk="0" hangingPunct="0">
                        <a:lnSpc>
                          <a:spcPct val="100000"/>
                        </a:lnSpc>
                        <a:spcBef>
                          <a:spcPct val="20000"/>
                        </a:spcBef>
                        <a:spcAft>
                          <a:spcPct val="0"/>
                        </a:spcAft>
                        <a:buClrTx/>
                        <a:buSzTx/>
                        <a:buFont typeface="Courier New" pitchFamily="49" charset="0"/>
                        <a:buNone/>
                        <a:tabLst/>
                      </a:pPr>
                      <a:endParaRPr kumimoji="0" lang="en-US" sz="2800" b="0" i="1" u="none" strike="noStrike" cap="none" normalizeH="0" baseline="0" dirty="0">
                        <a:ln>
                          <a:noFill/>
                        </a:ln>
                        <a:solidFill>
                          <a:srgbClr val="000000"/>
                        </a:solidFill>
                        <a:effectLst/>
                        <a:latin typeface="Calibri" pitchFamily="34" charset="0"/>
                      </a:endParaRPr>
                    </a:p>
                  </a:txBody>
                  <a:tcPr marT="45733" marB="45733"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solidFill>
                  </a:tcPr>
                </a:tc>
                <a:tc>
                  <a:txBody>
                    <a:bodyPr/>
                    <a:lstStyle/>
                    <a:p>
                      <a:pPr marL="0" marR="0" lvl="0" indent="0" algn="l" defTabSz="914400" rtl="0" eaLnBrk="0" fontAlgn="base" latinLnBrk="0" hangingPunct="0">
                        <a:lnSpc>
                          <a:spcPct val="100000"/>
                        </a:lnSpc>
                        <a:spcBef>
                          <a:spcPct val="20000"/>
                        </a:spcBef>
                        <a:spcAft>
                          <a:spcPct val="0"/>
                        </a:spcAft>
                        <a:buClrTx/>
                        <a:buSzTx/>
                        <a:buFont typeface="Courier New" pitchFamily="49" charset="0"/>
                        <a:buNone/>
                        <a:tabLst/>
                      </a:pPr>
                      <a:endParaRPr kumimoji="0" lang="en-US" sz="2800" b="0" i="1" u="none" strike="noStrike" cap="none" normalizeH="0" baseline="0" dirty="0">
                        <a:ln>
                          <a:noFill/>
                        </a:ln>
                        <a:solidFill>
                          <a:srgbClr val="000000"/>
                        </a:solidFill>
                        <a:effectLst/>
                        <a:latin typeface="Calibri" pitchFamily="34" charset="0"/>
                      </a:endParaRPr>
                    </a:p>
                  </a:txBody>
                  <a:tcPr marT="45733" marB="45733"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solidFill>
                  </a:tcPr>
                </a:tc>
                <a:tc>
                  <a:txBody>
                    <a:bodyPr/>
                    <a:lstStyle/>
                    <a:p>
                      <a:pPr marL="0" marR="0" lvl="0" indent="0" algn="l" defTabSz="914400" rtl="0" eaLnBrk="0" fontAlgn="base" latinLnBrk="0" hangingPunct="0">
                        <a:lnSpc>
                          <a:spcPct val="100000"/>
                        </a:lnSpc>
                        <a:spcBef>
                          <a:spcPct val="20000"/>
                        </a:spcBef>
                        <a:spcAft>
                          <a:spcPct val="0"/>
                        </a:spcAft>
                        <a:buClrTx/>
                        <a:buSzTx/>
                        <a:buFont typeface="Courier New" pitchFamily="49" charset="0"/>
                        <a:buNone/>
                        <a:tabLst/>
                      </a:pPr>
                      <a:r>
                        <a:rPr kumimoji="0" lang="en-US" sz="2800" b="0" i="0" u="none" strike="noStrike" cap="none" normalizeH="0" baseline="0" dirty="0">
                          <a:ln>
                            <a:noFill/>
                          </a:ln>
                          <a:solidFill>
                            <a:srgbClr val="000000"/>
                          </a:solidFill>
                          <a:effectLst/>
                          <a:latin typeface="Calibri" pitchFamily="34" charset="0"/>
                        </a:rPr>
                        <a:t>          </a:t>
                      </a:r>
                    </a:p>
                    <a:p>
                      <a:pPr marL="0" marR="0" lvl="0" indent="0" algn="l" defTabSz="914400" rtl="0" eaLnBrk="0" fontAlgn="base" latinLnBrk="0" hangingPunct="0">
                        <a:lnSpc>
                          <a:spcPct val="100000"/>
                        </a:lnSpc>
                        <a:spcBef>
                          <a:spcPct val="20000"/>
                        </a:spcBef>
                        <a:spcAft>
                          <a:spcPct val="0"/>
                        </a:spcAft>
                        <a:buClrTx/>
                        <a:buSzTx/>
                        <a:buFont typeface="Courier New" pitchFamily="49" charset="0"/>
                        <a:buNone/>
                        <a:tabLst/>
                      </a:pPr>
                      <a:endParaRPr kumimoji="0" lang="en-US" sz="2800" b="0" i="0" u="none" strike="noStrike" cap="none" normalizeH="0" baseline="0" dirty="0">
                        <a:ln>
                          <a:noFill/>
                        </a:ln>
                        <a:solidFill>
                          <a:srgbClr val="000000"/>
                        </a:solidFill>
                        <a:effectLst/>
                        <a:latin typeface="Calibri" pitchFamily="34" charset="0"/>
                      </a:endParaRPr>
                    </a:p>
                    <a:p>
                      <a:pPr marL="0" marR="0" lvl="0" indent="0" algn="l" defTabSz="914400" rtl="0" eaLnBrk="0" fontAlgn="base" latinLnBrk="0" hangingPunct="0">
                        <a:lnSpc>
                          <a:spcPct val="100000"/>
                        </a:lnSpc>
                        <a:spcBef>
                          <a:spcPct val="20000"/>
                        </a:spcBef>
                        <a:spcAft>
                          <a:spcPct val="0"/>
                        </a:spcAft>
                        <a:buClrTx/>
                        <a:buSzTx/>
                        <a:buFont typeface="Courier New" pitchFamily="49" charset="0"/>
                        <a:buNone/>
                        <a:tabLst/>
                      </a:pPr>
                      <a:endParaRPr kumimoji="0" lang="en-US" sz="2800" b="0" i="0" u="none" strike="noStrike" cap="none" normalizeH="0" baseline="0" dirty="0">
                        <a:ln>
                          <a:noFill/>
                        </a:ln>
                        <a:solidFill>
                          <a:srgbClr val="000000"/>
                        </a:solidFill>
                        <a:effectLst/>
                        <a:latin typeface="Calibri" pitchFamily="34" charset="0"/>
                      </a:endParaRPr>
                    </a:p>
                    <a:p>
                      <a:pPr marL="0" marR="0" lvl="0" indent="0" algn="l" defTabSz="914400" rtl="0" eaLnBrk="0" fontAlgn="base" latinLnBrk="0" hangingPunct="0">
                        <a:lnSpc>
                          <a:spcPct val="100000"/>
                        </a:lnSpc>
                        <a:spcBef>
                          <a:spcPct val="20000"/>
                        </a:spcBef>
                        <a:spcAft>
                          <a:spcPct val="0"/>
                        </a:spcAft>
                        <a:buClrTx/>
                        <a:buSzTx/>
                        <a:buFont typeface="Courier New" pitchFamily="49" charset="0"/>
                        <a:buNone/>
                        <a:tabLst/>
                      </a:pPr>
                      <a:r>
                        <a:rPr kumimoji="0" lang="en-US" sz="2800" b="0" i="0" u="none" strike="noStrike" cap="none" normalizeH="0" baseline="0" dirty="0">
                          <a:ln>
                            <a:noFill/>
                          </a:ln>
                          <a:solidFill>
                            <a:srgbClr val="000000"/>
                          </a:solidFill>
                          <a:effectLst/>
                          <a:latin typeface="Calibri" pitchFamily="34" charset="0"/>
                        </a:rPr>
                        <a:t>     </a:t>
                      </a:r>
                    </a:p>
                    <a:p>
                      <a:pPr marL="0" marR="0" lvl="0" indent="0" algn="l" defTabSz="914400" rtl="0" eaLnBrk="0" fontAlgn="base" latinLnBrk="0" hangingPunct="0">
                        <a:lnSpc>
                          <a:spcPct val="100000"/>
                        </a:lnSpc>
                        <a:spcBef>
                          <a:spcPct val="20000"/>
                        </a:spcBef>
                        <a:spcAft>
                          <a:spcPct val="0"/>
                        </a:spcAft>
                        <a:buClrTx/>
                        <a:buSzTx/>
                        <a:buFont typeface="Courier New" pitchFamily="49" charset="0"/>
                        <a:buNone/>
                        <a:tabLst/>
                      </a:pPr>
                      <a:r>
                        <a:rPr kumimoji="0" lang="en-US" sz="2800" b="0" i="0" u="none" strike="noStrike" cap="none" normalizeH="0" baseline="0" dirty="0">
                          <a:ln>
                            <a:noFill/>
                          </a:ln>
                          <a:solidFill>
                            <a:srgbClr val="000000"/>
                          </a:solidFill>
                          <a:effectLst/>
                          <a:latin typeface="Calibri" pitchFamily="34" charset="0"/>
                        </a:rPr>
                        <a:t>        is an obtuse angle.</a:t>
                      </a:r>
                    </a:p>
                  </a:txBody>
                  <a:tcPr marT="45733" marB="45733"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solidFill>
                  </a:tcPr>
                </a:tc>
                <a:extLst>
                  <a:ext uri="{0D108BD9-81ED-4DB2-BD59-A6C34878D82A}">
                    <a16:rowId xmlns:a16="http://schemas.microsoft.com/office/drawing/2014/main" val="10002"/>
                  </a:ext>
                </a:extLst>
              </a:tr>
            </a:tbl>
          </a:graphicData>
        </a:graphic>
      </p:graphicFrame>
      <p:graphicFrame>
        <p:nvGraphicFramePr>
          <p:cNvPr id="16399" name="Object 15"/>
          <p:cNvGraphicFramePr>
            <a:graphicFrameLocks noGrp="1" noChangeAspect="1"/>
          </p:cNvGraphicFramePr>
          <p:nvPr>
            <p:ph sz="quarter" idx="4294967295"/>
            <p:extLst>
              <p:ext uri="{D42A27DB-BD31-4B8C-83A1-F6EECF244321}">
                <p14:modId xmlns:p14="http://schemas.microsoft.com/office/powerpoint/2010/main" val="3886480781"/>
              </p:ext>
            </p:extLst>
          </p:nvPr>
        </p:nvGraphicFramePr>
        <p:xfrm>
          <a:off x="4860472" y="4410636"/>
          <a:ext cx="493270" cy="289050"/>
        </p:xfrm>
        <a:graphic>
          <a:graphicData uri="http://schemas.openxmlformats.org/presentationml/2006/ole">
            <mc:AlternateContent xmlns:mc="http://schemas.openxmlformats.org/markup-compatibility/2006">
              <mc:Choice xmlns:v="urn:schemas-microsoft-com:vml" Requires="v">
                <p:oleObj name="Equation" r:id="rId2" imgW="520560" imgH="304560" progId="Equation.DSMT4">
                  <p:embed/>
                </p:oleObj>
              </mc:Choice>
              <mc:Fallback>
                <p:oleObj name="Equation" r:id="rId2" imgW="520560" imgH="304560" progId="Equation.DSMT4">
                  <p:embed/>
                  <p:pic>
                    <p:nvPicPr>
                      <p:cNvPr id="0" name="Picture 6"/>
                      <p:cNvPicPr>
                        <a:picLocks noGrp="1"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60472" y="4410636"/>
                        <a:ext cx="493270" cy="2890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6400" name="Object 21"/>
          <p:cNvGraphicFramePr>
            <a:graphicFrameLocks noGrp="1" noChangeAspect="1"/>
          </p:cNvGraphicFramePr>
          <p:nvPr>
            <p:ph sz="quarter" idx="4294967295"/>
            <p:extLst>
              <p:ext uri="{D42A27DB-BD31-4B8C-83A1-F6EECF244321}">
                <p14:modId xmlns:p14="http://schemas.microsoft.com/office/powerpoint/2010/main" val="854324671"/>
              </p:ext>
            </p:extLst>
          </p:nvPr>
        </p:nvGraphicFramePr>
        <p:xfrm>
          <a:off x="2095818" y="2882414"/>
          <a:ext cx="2463800" cy="301625"/>
        </p:xfrm>
        <a:graphic>
          <a:graphicData uri="http://schemas.openxmlformats.org/presentationml/2006/ole">
            <mc:AlternateContent xmlns:mc="http://schemas.openxmlformats.org/markup-compatibility/2006">
              <mc:Choice xmlns:v="urn:schemas-microsoft-com:vml" Requires="v">
                <p:oleObj name="Equation" r:id="rId4" imgW="2590560" imgH="317160" progId="Equation.DSMT4">
                  <p:embed/>
                </p:oleObj>
              </mc:Choice>
              <mc:Fallback>
                <p:oleObj name="Equation" r:id="rId4" imgW="2590560" imgH="317160" progId="Equation.DSMT4">
                  <p:embed/>
                  <p:pic>
                    <p:nvPicPr>
                      <p:cNvPr id="0" name="Picture 7"/>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95818" y="2882414"/>
                        <a:ext cx="2463800" cy="3016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oleObj>
              </mc:Fallback>
            </mc:AlternateContent>
          </a:graphicData>
        </a:graphic>
      </p:graphicFrame>
      <p:pic>
        <p:nvPicPr>
          <p:cNvPr id="3080" name="Picture 8"/>
          <p:cNvPicPr>
            <a:picLocks noChangeAspect="1" noChangeArrowheads="1"/>
          </p:cNvPicPr>
          <p:nvPr/>
        </p:nvPicPr>
        <p:blipFill>
          <a:blip r:embed="rId6" cstate="print">
            <a:clrChange>
              <a:clrFrom>
                <a:srgbClr val="FEEADC"/>
              </a:clrFrom>
              <a:clrTo>
                <a:srgbClr val="FEEADC">
                  <a:alpha val="0"/>
                </a:srgbClr>
              </a:clrTo>
            </a:clrChange>
          </a:blip>
          <a:srcRect/>
          <a:stretch>
            <a:fillRect/>
          </a:stretch>
        </p:blipFill>
        <p:spPr bwMode="auto">
          <a:xfrm>
            <a:off x="4885849" y="2273026"/>
            <a:ext cx="3474720" cy="2105337"/>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p:cNvSpPr>
          <p:nvPr>
            <p:ph type="title"/>
          </p:nvPr>
        </p:nvSpPr>
        <p:spPr>
          <a:prstGeom prst="rect">
            <a:avLst/>
          </a:prstGeom>
        </p:spPr>
        <p:txBody>
          <a:bodyPr/>
          <a:lstStyle/>
          <a:p>
            <a:r>
              <a:rPr lang="en-US" dirty="0"/>
              <a:t>Definition: Angles Classified by Measure (cont.)</a:t>
            </a:r>
            <a:endParaRPr lang="en-US" sz="3200" dirty="0">
              <a:solidFill>
                <a:schemeClr val="accent1"/>
              </a:solidFill>
            </a:endParaRPr>
          </a:p>
        </p:txBody>
      </p:sp>
      <p:graphicFrame>
        <p:nvGraphicFramePr>
          <p:cNvPr id="17427" name="Group 19"/>
          <p:cNvGraphicFramePr>
            <a:graphicFrameLocks noGrp="1"/>
          </p:cNvGraphicFramePr>
          <p:nvPr>
            <p:ph idx="1"/>
            <p:extLst>
              <p:ext uri="{D42A27DB-BD31-4B8C-83A1-F6EECF244321}">
                <p14:modId xmlns:p14="http://schemas.microsoft.com/office/powerpoint/2010/main" val="1449194059"/>
              </p:ext>
            </p:extLst>
          </p:nvPr>
        </p:nvGraphicFramePr>
        <p:xfrm>
          <a:off x="457200" y="1279525"/>
          <a:ext cx="8229600" cy="3682036"/>
        </p:xfrm>
        <a:graphic>
          <a:graphicData uri="http://schemas.openxmlformats.org/drawingml/2006/table">
            <a:tbl>
              <a:tblPr/>
              <a:tblGrid>
                <a:gridCol w="1828800">
                  <a:extLst>
                    <a:ext uri="{9D8B030D-6E8A-4147-A177-3AD203B41FA5}">
                      <a16:colId xmlns:a16="http://schemas.microsoft.com/office/drawing/2014/main" val="20000"/>
                    </a:ext>
                  </a:extLst>
                </a:gridCol>
                <a:gridCol w="2438400">
                  <a:extLst>
                    <a:ext uri="{9D8B030D-6E8A-4147-A177-3AD203B41FA5}">
                      <a16:colId xmlns:a16="http://schemas.microsoft.com/office/drawing/2014/main" val="20001"/>
                    </a:ext>
                  </a:extLst>
                </a:gridCol>
                <a:gridCol w="3962400">
                  <a:extLst>
                    <a:ext uri="{9D8B030D-6E8A-4147-A177-3AD203B41FA5}">
                      <a16:colId xmlns:a16="http://schemas.microsoft.com/office/drawing/2014/main" val="20002"/>
                    </a:ext>
                  </a:extLst>
                </a:gridCol>
              </a:tblGrid>
              <a:tr h="910202">
                <a:tc>
                  <a:txBody>
                    <a:bodyPr/>
                    <a:lstStyle/>
                    <a:p>
                      <a:pPr marL="0" marR="0" lvl="0" indent="0" algn="ctr" defTabSz="914400" rtl="0" eaLnBrk="0" fontAlgn="base" latinLnBrk="0" hangingPunct="0">
                        <a:lnSpc>
                          <a:spcPct val="100000"/>
                        </a:lnSpc>
                        <a:spcBef>
                          <a:spcPct val="0"/>
                        </a:spcBef>
                        <a:spcAft>
                          <a:spcPct val="0"/>
                        </a:spcAft>
                        <a:buClrTx/>
                        <a:buSzTx/>
                        <a:buFont typeface="Courier New" pitchFamily="49" charset="0"/>
                        <a:buNone/>
                        <a:tabLst/>
                      </a:pPr>
                      <a:r>
                        <a:rPr kumimoji="0" lang="en-US" sz="2800" b="1" i="0" u="none" strike="noStrike" cap="none" normalizeH="0" baseline="0" dirty="0">
                          <a:ln>
                            <a:noFill/>
                          </a:ln>
                          <a:solidFill>
                            <a:srgbClr val="000000"/>
                          </a:solidFill>
                          <a:effectLst/>
                          <a:latin typeface="Calibri" pitchFamily="34" charset="0"/>
                        </a:rPr>
                        <a:t>Name</a:t>
                      </a:r>
                      <a:endParaRPr kumimoji="0" lang="en-US" sz="2800" b="0" i="1" u="none" strike="noStrike" cap="none" normalizeH="0" baseline="0" dirty="0">
                        <a:ln>
                          <a:noFill/>
                        </a:ln>
                        <a:solidFill>
                          <a:srgbClr val="000000"/>
                        </a:solidFill>
                        <a:effectLst/>
                        <a:latin typeface="Calibri" pitchFamily="34" charset="0"/>
                      </a:endParaRPr>
                    </a:p>
                  </a:txBody>
                  <a:tcPr marT="45733" marB="45733"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solidFill>
                  </a:tcPr>
                </a:tc>
                <a:tc>
                  <a:txBody>
                    <a:bodyPr/>
                    <a:lstStyle/>
                    <a:p>
                      <a:pPr marL="0" marR="0" lvl="0" indent="0" algn="ctr" defTabSz="914400" rtl="0" eaLnBrk="0" fontAlgn="base" latinLnBrk="0" hangingPunct="0">
                        <a:lnSpc>
                          <a:spcPct val="100000"/>
                        </a:lnSpc>
                        <a:spcBef>
                          <a:spcPct val="0"/>
                        </a:spcBef>
                        <a:spcAft>
                          <a:spcPct val="0"/>
                        </a:spcAft>
                        <a:buClrTx/>
                        <a:buSzTx/>
                        <a:buFont typeface="Courier New" pitchFamily="49" charset="0"/>
                        <a:buNone/>
                        <a:tabLst/>
                      </a:pPr>
                      <a:r>
                        <a:rPr kumimoji="0" lang="en-US" sz="2800" b="1" i="0" u="none" strike="noStrike" cap="none" normalizeH="0" baseline="0" dirty="0">
                          <a:ln>
                            <a:noFill/>
                          </a:ln>
                          <a:solidFill>
                            <a:srgbClr val="000000"/>
                          </a:solidFill>
                          <a:effectLst/>
                          <a:latin typeface="Calibri" pitchFamily="34" charset="0"/>
                        </a:rPr>
                        <a:t>Measure</a:t>
                      </a:r>
                      <a:endParaRPr kumimoji="0" lang="en-US" sz="2800" b="0" i="1" u="none" strike="noStrike" cap="none" normalizeH="0" baseline="0" dirty="0">
                        <a:ln>
                          <a:noFill/>
                        </a:ln>
                        <a:solidFill>
                          <a:srgbClr val="000000"/>
                        </a:solidFill>
                        <a:effectLst/>
                        <a:latin typeface="Calibri" pitchFamily="34" charset="0"/>
                      </a:endParaRPr>
                    </a:p>
                  </a:txBody>
                  <a:tcPr marT="45733" marB="45733"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solidFill>
                  </a:tcPr>
                </a:tc>
                <a:tc>
                  <a:txBody>
                    <a:bodyPr/>
                    <a:lstStyle/>
                    <a:p>
                      <a:pPr marL="0" marR="0" lvl="0" indent="0" algn="ctr" defTabSz="914400" rtl="0" eaLnBrk="0" fontAlgn="base" latinLnBrk="0" hangingPunct="0">
                        <a:lnSpc>
                          <a:spcPct val="100000"/>
                        </a:lnSpc>
                        <a:spcBef>
                          <a:spcPct val="0"/>
                        </a:spcBef>
                        <a:spcAft>
                          <a:spcPct val="0"/>
                        </a:spcAft>
                        <a:buClrTx/>
                        <a:buSzTx/>
                        <a:buFont typeface="Courier New" pitchFamily="49" charset="0"/>
                        <a:buNone/>
                        <a:tabLst/>
                      </a:pPr>
                      <a:r>
                        <a:rPr kumimoji="0" lang="en-US" sz="2800" b="1" i="0" u="none" strike="noStrike" cap="none" normalizeH="0" baseline="0" dirty="0">
                          <a:ln>
                            <a:noFill/>
                          </a:ln>
                          <a:solidFill>
                            <a:srgbClr val="000000"/>
                          </a:solidFill>
                          <a:effectLst/>
                          <a:latin typeface="Calibri" pitchFamily="34" charset="0"/>
                        </a:rPr>
                        <a:t>Illustrations with Notation</a:t>
                      </a:r>
                      <a:endParaRPr kumimoji="0" lang="en-US" sz="2800" b="0" i="1" u="none" strike="noStrike" cap="none" normalizeH="0" baseline="0" dirty="0">
                        <a:ln>
                          <a:noFill/>
                        </a:ln>
                        <a:solidFill>
                          <a:srgbClr val="000000"/>
                        </a:solidFill>
                        <a:effectLst/>
                        <a:latin typeface="Calibri" pitchFamily="34" charset="0"/>
                      </a:endParaRPr>
                    </a:p>
                  </a:txBody>
                  <a:tcPr marT="45733" marB="45733"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solidFill>
                  </a:tcPr>
                </a:tc>
                <a:extLst>
                  <a:ext uri="{0D108BD9-81ED-4DB2-BD59-A6C34878D82A}">
                    <a16:rowId xmlns:a16="http://schemas.microsoft.com/office/drawing/2014/main" val="10001"/>
                  </a:ext>
                </a:extLst>
              </a:tr>
              <a:tr h="2416519">
                <a:tc>
                  <a:txBody>
                    <a:bodyPr/>
                    <a:lstStyle/>
                    <a:p>
                      <a:pPr marL="0" marR="0" lvl="0" indent="0" algn="just" defTabSz="914400" rtl="0" eaLnBrk="0" fontAlgn="base" latinLnBrk="0" hangingPunct="0">
                        <a:lnSpc>
                          <a:spcPct val="100000"/>
                        </a:lnSpc>
                        <a:spcBef>
                          <a:spcPct val="0"/>
                        </a:spcBef>
                        <a:spcAft>
                          <a:spcPct val="0"/>
                        </a:spcAft>
                        <a:buClrTx/>
                        <a:buSzTx/>
                        <a:buFont typeface="Courier New" pitchFamily="49" charset="0"/>
                        <a:buNone/>
                        <a:tabLst/>
                      </a:pPr>
                      <a:r>
                        <a:rPr kumimoji="0" lang="en-US" sz="2800" b="0" i="0" u="none" strike="noStrike" cap="none" normalizeH="0" baseline="0" dirty="0">
                          <a:ln>
                            <a:noFill/>
                          </a:ln>
                          <a:solidFill>
                            <a:srgbClr val="000000"/>
                          </a:solidFill>
                          <a:effectLst/>
                          <a:latin typeface="Calibri" pitchFamily="34" charset="0"/>
                        </a:rPr>
                        <a:t>  </a:t>
                      </a:r>
                      <a:r>
                        <a:rPr kumimoji="0" lang="en-US" sz="2800" b="1" i="0" u="none" strike="noStrike" cap="none" normalizeH="0" baseline="0" dirty="0">
                          <a:ln>
                            <a:noFill/>
                          </a:ln>
                          <a:solidFill>
                            <a:srgbClr val="C00000"/>
                          </a:solidFill>
                          <a:effectLst/>
                          <a:latin typeface="Calibri" pitchFamily="34" charset="0"/>
                        </a:rPr>
                        <a:t>Straight</a:t>
                      </a:r>
                    </a:p>
                    <a:p>
                      <a:pPr marL="0" marR="0" lvl="0" indent="0" algn="l" defTabSz="914400" rtl="0" eaLnBrk="0" fontAlgn="base" latinLnBrk="0" hangingPunct="0">
                        <a:lnSpc>
                          <a:spcPct val="100000"/>
                        </a:lnSpc>
                        <a:spcBef>
                          <a:spcPct val="20000"/>
                        </a:spcBef>
                        <a:spcAft>
                          <a:spcPct val="0"/>
                        </a:spcAft>
                        <a:buClrTx/>
                        <a:buSzTx/>
                        <a:buFont typeface="Courier New" pitchFamily="49" charset="0"/>
                        <a:buNone/>
                        <a:tabLst/>
                      </a:pPr>
                      <a:endParaRPr kumimoji="0" lang="en-US" sz="2800" b="0" i="1" u="none" strike="noStrike" cap="none" normalizeH="0" baseline="0" dirty="0">
                        <a:ln>
                          <a:noFill/>
                        </a:ln>
                        <a:solidFill>
                          <a:srgbClr val="000000"/>
                        </a:solidFill>
                        <a:effectLst/>
                        <a:latin typeface="Calibri" pitchFamily="34" charset="0"/>
                      </a:endParaRPr>
                    </a:p>
                  </a:txBody>
                  <a:tcPr marT="45733" marB="45733"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solidFill>
                  </a:tcPr>
                </a:tc>
                <a:tc>
                  <a:txBody>
                    <a:bodyPr/>
                    <a:lstStyle/>
                    <a:p>
                      <a:pPr marL="0" marR="0" lvl="0" indent="0" algn="l" defTabSz="914400" rtl="0" eaLnBrk="0" fontAlgn="base" latinLnBrk="0" hangingPunct="0">
                        <a:lnSpc>
                          <a:spcPct val="100000"/>
                        </a:lnSpc>
                        <a:spcBef>
                          <a:spcPct val="20000"/>
                        </a:spcBef>
                        <a:spcAft>
                          <a:spcPct val="0"/>
                        </a:spcAft>
                        <a:buClrTx/>
                        <a:buSzTx/>
                        <a:buFont typeface="Courier New" pitchFamily="49" charset="0"/>
                        <a:buNone/>
                        <a:tabLst/>
                      </a:pPr>
                      <a:endParaRPr kumimoji="0" lang="en-US" sz="2800" b="0" i="1" u="none" strike="noStrike" cap="none" normalizeH="0" baseline="0" dirty="0">
                        <a:ln>
                          <a:noFill/>
                        </a:ln>
                        <a:solidFill>
                          <a:srgbClr val="000000"/>
                        </a:solidFill>
                        <a:effectLst/>
                        <a:latin typeface="Calibri" pitchFamily="34" charset="0"/>
                      </a:endParaRPr>
                    </a:p>
                  </a:txBody>
                  <a:tcPr marT="45733" marB="45733"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solidFill>
                  </a:tcPr>
                </a:tc>
                <a:tc>
                  <a:txBody>
                    <a:bodyPr/>
                    <a:lstStyle/>
                    <a:p>
                      <a:pPr marL="0" marR="0" lvl="0" indent="0" algn="l" defTabSz="914400" rtl="0" eaLnBrk="0" fontAlgn="base" latinLnBrk="0" hangingPunct="0">
                        <a:lnSpc>
                          <a:spcPct val="100000"/>
                        </a:lnSpc>
                        <a:spcBef>
                          <a:spcPct val="0"/>
                        </a:spcBef>
                        <a:spcAft>
                          <a:spcPct val="0"/>
                        </a:spcAft>
                        <a:buClrTx/>
                        <a:buSzTx/>
                        <a:buFont typeface="Courier New" pitchFamily="49" charset="0"/>
                        <a:buNone/>
                        <a:tabLst/>
                      </a:pPr>
                      <a:endParaRPr kumimoji="0" lang="en-US" sz="2800" b="0" i="0" u="none" strike="noStrike" cap="none" normalizeH="0" baseline="0" dirty="0">
                        <a:ln>
                          <a:noFill/>
                        </a:ln>
                        <a:solidFill>
                          <a:srgbClr val="000000"/>
                        </a:solidFill>
                        <a:effectLst/>
                        <a:latin typeface="Calibri" pitchFamily="34" charset="0"/>
                      </a:endParaRPr>
                    </a:p>
                    <a:p>
                      <a:pPr marL="0" marR="0" lvl="0" indent="0" algn="l" defTabSz="914400" rtl="0" eaLnBrk="0" fontAlgn="base" latinLnBrk="0" hangingPunct="0">
                        <a:lnSpc>
                          <a:spcPct val="100000"/>
                        </a:lnSpc>
                        <a:spcBef>
                          <a:spcPct val="0"/>
                        </a:spcBef>
                        <a:spcAft>
                          <a:spcPct val="0"/>
                        </a:spcAft>
                        <a:buClrTx/>
                        <a:buSzTx/>
                        <a:buFont typeface="Courier New" pitchFamily="49" charset="0"/>
                        <a:buNone/>
                        <a:tabLst/>
                      </a:pPr>
                      <a:endParaRPr kumimoji="0" lang="en-US" sz="2800" b="0" i="0" u="none" strike="noStrike" cap="none" normalizeH="0" baseline="0" dirty="0">
                        <a:ln>
                          <a:noFill/>
                        </a:ln>
                        <a:solidFill>
                          <a:srgbClr val="000000"/>
                        </a:solidFill>
                        <a:effectLst/>
                        <a:latin typeface="Calibri" pitchFamily="34" charset="0"/>
                      </a:endParaRPr>
                    </a:p>
                    <a:p>
                      <a:pPr marL="0" marR="0" lvl="0" indent="0" algn="l" defTabSz="914400" rtl="0" eaLnBrk="0" fontAlgn="base" latinLnBrk="0" hangingPunct="0">
                        <a:lnSpc>
                          <a:spcPct val="100000"/>
                        </a:lnSpc>
                        <a:spcBef>
                          <a:spcPct val="0"/>
                        </a:spcBef>
                        <a:spcAft>
                          <a:spcPct val="0"/>
                        </a:spcAft>
                        <a:buClrTx/>
                        <a:buSzTx/>
                        <a:buFont typeface="Courier New" pitchFamily="49" charset="0"/>
                        <a:buNone/>
                        <a:tabLst/>
                      </a:pPr>
                      <a:r>
                        <a:rPr kumimoji="0" lang="en-US" sz="2800" b="0" i="0" u="none" strike="noStrike" cap="none" normalizeH="0" baseline="0" dirty="0">
                          <a:ln>
                            <a:noFill/>
                          </a:ln>
                          <a:solidFill>
                            <a:srgbClr val="000000"/>
                          </a:solidFill>
                          <a:effectLst/>
                          <a:latin typeface="Calibri" pitchFamily="34" charset="0"/>
                        </a:rPr>
                        <a:t>     is a straight angle. (The rays are in opposite directions.)</a:t>
                      </a:r>
                    </a:p>
                    <a:p>
                      <a:pPr marL="0" marR="0" lvl="0" indent="0" algn="l" defTabSz="914400" rtl="0" eaLnBrk="0" fontAlgn="base" latinLnBrk="0" hangingPunct="0">
                        <a:lnSpc>
                          <a:spcPct val="100000"/>
                        </a:lnSpc>
                        <a:spcBef>
                          <a:spcPct val="20000"/>
                        </a:spcBef>
                        <a:spcAft>
                          <a:spcPct val="0"/>
                        </a:spcAft>
                        <a:buClrTx/>
                        <a:buSzTx/>
                        <a:buFont typeface="Courier New" pitchFamily="49" charset="0"/>
                        <a:buNone/>
                        <a:tabLst/>
                      </a:pPr>
                      <a:endParaRPr kumimoji="0" lang="en-US" sz="2800" b="0" i="0" u="none" strike="noStrike" cap="none" normalizeH="0" baseline="0" dirty="0">
                        <a:ln>
                          <a:noFill/>
                        </a:ln>
                        <a:solidFill>
                          <a:srgbClr val="000000"/>
                        </a:solidFill>
                        <a:effectLst/>
                        <a:latin typeface="Calibri" pitchFamily="34" charset="0"/>
                      </a:endParaRPr>
                    </a:p>
                  </a:txBody>
                  <a:tcPr marT="45733" marB="45733"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solidFill>
                  </a:tcPr>
                </a:tc>
                <a:extLst>
                  <a:ext uri="{0D108BD9-81ED-4DB2-BD59-A6C34878D82A}">
                    <a16:rowId xmlns:a16="http://schemas.microsoft.com/office/drawing/2014/main" val="10002"/>
                  </a:ext>
                </a:extLst>
              </a:tr>
            </a:tbl>
          </a:graphicData>
        </a:graphic>
      </p:graphicFrame>
      <p:graphicFrame>
        <p:nvGraphicFramePr>
          <p:cNvPr id="17423" name="Object 15"/>
          <p:cNvGraphicFramePr>
            <a:graphicFrameLocks noGrp="1" noChangeAspect="1"/>
          </p:cNvGraphicFramePr>
          <p:nvPr>
            <p:ph sz="quarter" idx="4294967295"/>
            <p:extLst>
              <p:ext uri="{D42A27DB-BD31-4B8C-83A1-F6EECF244321}">
                <p14:modId xmlns:p14="http://schemas.microsoft.com/office/powerpoint/2010/main" val="1549765408"/>
              </p:ext>
            </p:extLst>
          </p:nvPr>
        </p:nvGraphicFramePr>
        <p:xfrm>
          <a:off x="4663441" y="3204975"/>
          <a:ext cx="508000" cy="277813"/>
        </p:xfrm>
        <a:graphic>
          <a:graphicData uri="http://schemas.openxmlformats.org/presentationml/2006/ole">
            <mc:AlternateContent xmlns:mc="http://schemas.openxmlformats.org/markup-compatibility/2006">
              <mc:Choice xmlns:v="urn:schemas-microsoft-com:vml" Requires="v">
                <p:oleObj name="Equation" r:id="rId2" imgW="533160" imgH="291960" progId="Equation.DSMT4">
                  <p:embed/>
                </p:oleObj>
              </mc:Choice>
              <mc:Fallback>
                <p:oleObj name="Equation" r:id="rId2" imgW="533160" imgH="291960" progId="Equation.DSMT4">
                  <p:embed/>
                  <p:pic>
                    <p:nvPicPr>
                      <p:cNvPr id="0" name="Picture 6"/>
                      <p:cNvPicPr>
                        <a:picLocks noGrp="1"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63441" y="3204975"/>
                        <a:ext cx="508000" cy="2778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7424" name="Object 20"/>
          <p:cNvGraphicFramePr>
            <a:graphicFrameLocks noGrp="1" noChangeAspect="1"/>
          </p:cNvGraphicFramePr>
          <p:nvPr>
            <p:ph sz="quarter" idx="4294967295"/>
            <p:extLst>
              <p:ext uri="{D42A27DB-BD31-4B8C-83A1-F6EECF244321}">
                <p14:modId xmlns:p14="http://schemas.microsoft.com/office/powerpoint/2010/main" val="2676735848"/>
              </p:ext>
            </p:extLst>
          </p:nvPr>
        </p:nvGraphicFramePr>
        <p:xfrm>
          <a:off x="2667000" y="2362200"/>
          <a:ext cx="1701800" cy="300037"/>
        </p:xfrm>
        <a:graphic>
          <a:graphicData uri="http://schemas.openxmlformats.org/presentationml/2006/ole">
            <mc:AlternateContent xmlns:mc="http://schemas.openxmlformats.org/markup-compatibility/2006">
              <mc:Choice xmlns:v="urn:schemas-microsoft-com:vml" Requires="v">
                <p:oleObj name="Equation" r:id="rId4" imgW="1803240" imgH="317160" progId="Equation.DSMT4">
                  <p:embed/>
                </p:oleObj>
              </mc:Choice>
              <mc:Fallback>
                <p:oleObj name="Equation" r:id="rId4" imgW="1803240" imgH="317160" progId="Equation.DSMT4">
                  <p:embed/>
                  <p:pic>
                    <p:nvPicPr>
                      <p:cNvPr id="0" name="Picture 7"/>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67000" y="2362200"/>
                        <a:ext cx="1701800" cy="3000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oleObj>
              </mc:Fallback>
            </mc:AlternateContent>
          </a:graphicData>
        </a:graphic>
      </p:graphicFrame>
      <p:pic>
        <p:nvPicPr>
          <p:cNvPr id="4104" name="Picture 8"/>
          <p:cNvPicPr>
            <a:picLocks noChangeAspect="1" noChangeArrowheads="1"/>
          </p:cNvPicPr>
          <p:nvPr/>
        </p:nvPicPr>
        <p:blipFill>
          <a:blip r:embed="rId6" cstate="print">
            <a:clrChange>
              <a:clrFrom>
                <a:srgbClr val="FEEADC"/>
              </a:clrFrom>
              <a:clrTo>
                <a:srgbClr val="FEEADC">
                  <a:alpha val="0"/>
                </a:srgbClr>
              </a:clrTo>
            </a:clrChange>
          </a:blip>
          <a:srcRect/>
          <a:stretch>
            <a:fillRect/>
          </a:stretch>
        </p:blipFill>
        <p:spPr bwMode="auto">
          <a:xfrm>
            <a:off x="4688840" y="2362200"/>
            <a:ext cx="3474720" cy="740601"/>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6" name="Rectangle 2"/>
          <p:cNvSpPr>
            <a:spLocks noGrp="1"/>
          </p:cNvSpPr>
          <p:nvPr>
            <p:ph type="title"/>
          </p:nvPr>
        </p:nvSpPr>
        <p:spPr>
          <a:prstGeom prst="rect">
            <a:avLst/>
          </a:prstGeom>
        </p:spPr>
        <p:txBody>
          <a:bodyPr/>
          <a:lstStyle/>
          <a:p>
            <a:r>
              <a:rPr lang="en-US" sz="3200" dirty="0">
                <a:solidFill>
                  <a:schemeClr val="accent1"/>
                </a:solidFill>
              </a:rPr>
              <a:t>Example 1: Classifying Angles by Their Measure</a:t>
            </a:r>
          </a:p>
        </p:txBody>
      </p:sp>
      <p:sp>
        <p:nvSpPr>
          <p:cNvPr id="19459" name="Rectangle 3"/>
          <p:cNvSpPr>
            <a:spLocks noGrp="1"/>
          </p:cNvSpPr>
          <p:nvPr>
            <p:ph idx="1"/>
          </p:nvPr>
        </p:nvSpPr>
        <p:spPr>
          <a:xfrm>
            <a:off x="457200" y="1280160"/>
            <a:ext cx="8229600" cy="523220"/>
          </a:xfrm>
          <a:prstGeom prst="rect">
            <a:avLst/>
          </a:prstGeom>
        </p:spPr>
        <p:txBody>
          <a:bodyPr>
            <a:spAutoFit/>
          </a:bodyPr>
          <a:lstStyle/>
          <a:p>
            <a:pPr marL="0" indent="0">
              <a:spcAft>
                <a:spcPts val="1200"/>
              </a:spcAft>
              <a:buFont typeface="Courier New" pitchFamily="49" charset="0"/>
              <a:buNone/>
              <a:defRPr/>
            </a:pPr>
            <a:r>
              <a:rPr lang="en-US" i="0" dirty="0">
                <a:solidFill>
                  <a:schemeClr val="tx1"/>
                </a:solidFill>
              </a:rPr>
              <a:t>Classify each angle as acute, right, obtuse, or straight.</a:t>
            </a:r>
          </a:p>
        </p:txBody>
      </p:sp>
      <p:pic>
        <p:nvPicPr>
          <p:cNvPr id="7" name="Picture 6">
            <a:extLst>
              <a:ext uri="{FF2B5EF4-FFF2-40B4-BE49-F238E27FC236}">
                <a16:creationId xmlns:a16="http://schemas.microsoft.com/office/drawing/2014/main" id="{AD7BC366-0AF1-010B-7670-7CAD7FAF6FEC}"/>
              </a:ext>
            </a:extLst>
          </p:cNvPr>
          <p:cNvPicPr>
            <a:picLocks noChangeAspect="1"/>
          </p:cNvPicPr>
          <p:nvPr/>
        </p:nvPicPr>
        <p:blipFill>
          <a:blip r:embed="rId2"/>
          <a:stretch>
            <a:fillRect/>
          </a:stretch>
        </p:blipFill>
        <p:spPr>
          <a:xfrm>
            <a:off x="2786262" y="1997762"/>
            <a:ext cx="3571476" cy="2899825"/>
          </a:xfrm>
          <a:prstGeom prst="rect">
            <a:avLst/>
          </a:prstGeom>
        </p:spPr>
      </p:pic>
      <mc:AlternateContent xmlns:mc="http://schemas.openxmlformats.org/markup-compatibility/2006">
        <mc:Choice xmlns:a14="http://schemas.microsoft.com/office/drawing/2010/main" Requires="a14">
          <p:sp>
            <p:nvSpPr>
              <p:cNvPr id="2" name="Rectangle 3">
                <a:extLst>
                  <a:ext uri="{FF2B5EF4-FFF2-40B4-BE49-F238E27FC236}">
                    <a16:creationId xmlns:a16="http://schemas.microsoft.com/office/drawing/2014/main" id="{74D32B03-99F4-B026-DDE9-A54DD11FCC71}"/>
                  </a:ext>
                </a:extLst>
              </p:cNvPr>
              <p:cNvSpPr txBox="1">
                <a:spLocks/>
              </p:cNvSpPr>
              <p:nvPr/>
            </p:nvSpPr>
            <p:spPr>
              <a:xfrm>
                <a:off x="457200" y="5054620"/>
                <a:ext cx="8229600" cy="523220"/>
              </a:xfrm>
              <a:prstGeom prst="rect">
                <a:avLst/>
              </a:prstGeom>
            </p:spPr>
            <p:txBody>
              <a:bodyPr>
                <a:spAutoFit/>
              </a:bodyPr>
              <a:lstStyle>
                <a:lvl1pPr marL="0" indent="0" algn="l" defTabSz="914400" rtl="0" eaLnBrk="1" latinLnBrk="0" hangingPunct="1">
                  <a:spcBef>
                    <a:spcPct val="20000"/>
                  </a:spcBef>
                  <a:buFontTx/>
                  <a:buNone/>
                  <a:defRPr sz="2800" b="0" i="0" kern="1200" baseline="0">
                    <a:solidFill>
                      <a:srgbClr val="366092"/>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1200"/>
                  </a:spcAft>
                  <a:defRPr/>
                </a:pPr>
                <a:r>
                  <a:rPr lang="en-US" dirty="0">
                    <a:solidFill>
                      <a:schemeClr val="tx1"/>
                    </a:solidFill>
                  </a:rPr>
                  <a:t>a. </a:t>
                </a:r>
                <a14:m>
                  <m:oMath xmlns:m="http://schemas.openxmlformats.org/officeDocument/2006/math">
                    <m:r>
                      <a:rPr lang="en-US" sz="2800" b="0" i="1" smtClean="0">
                        <a:latin typeface="Cambria Math" panose="02040503050406030204" pitchFamily="18" charset="0"/>
                        <a:ea typeface="Cambria Math" panose="02040503050406030204" pitchFamily="18" charset="0"/>
                      </a:rPr>
                      <m:t>∠</m:t>
                    </m:r>
                    <m:r>
                      <a:rPr lang="en-US" sz="2800" b="0" i="1" smtClean="0">
                        <a:latin typeface="Cambria Math" panose="02040503050406030204" pitchFamily="18" charset="0"/>
                        <a:ea typeface="Cambria Math" panose="02040503050406030204" pitchFamily="18" charset="0"/>
                      </a:rPr>
                      <m:t>1</m:t>
                    </m:r>
                  </m:oMath>
                </a14:m>
                <a:r>
                  <a:rPr lang="en-US" sz="2800" dirty="0"/>
                  <a:t> 			b. </a:t>
                </a:r>
                <a14:m>
                  <m:oMath xmlns:m="http://schemas.openxmlformats.org/officeDocument/2006/math">
                    <m:r>
                      <a:rPr lang="en-US" b="0" i="1">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2</m:t>
                    </m:r>
                  </m:oMath>
                </a14:m>
                <a:r>
                  <a:rPr lang="en-US" dirty="0"/>
                  <a:t>			c. </a:t>
                </a:r>
                <a14:m>
                  <m:oMath xmlns:m="http://schemas.openxmlformats.org/officeDocument/2006/math">
                    <m:r>
                      <a:rPr lang="en-US" b="0" i="1">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𝑃𝑂𝑅</m:t>
                    </m:r>
                  </m:oMath>
                </a14:m>
                <a:r>
                  <a:rPr lang="en-US" dirty="0"/>
                  <a:t> </a:t>
                </a:r>
                <a:r>
                  <a:rPr lang="en-US" dirty="0">
                    <a:solidFill>
                      <a:schemeClr val="tx1"/>
                    </a:solidFill>
                  </a:rPr>
                  <a:t>	</a:t>
                </a:r>
              </a:p>
            </p:txBody>
          </p:sp>
        </mc:Choice>
        <mc:Fallback>
          <p:sp>
            <p:nvSpPr>
              <p:cNvPr id="2" name="Rectangle 3">
                <a:extLst>
                  <a:ext uri="{FF2B5EF4-FFF2-40B4-BE49-F238E27FC236}">
                    <a16:creationId xmlns:a16="http://schemas.microsoft.com/office/drawing/2014/main" id="{74D32B03-99F4-B026-DDE9-A54DD11FCC71}"/>
                  </a:ext>
                </a:extLst>
              </p:cNvPr>
              <p:cNvSpPr txBox="1">
                <a:spLocks noRot="1" noChangeAspect="1" noMove="1" noResize="1" noEditPoints="1" noAdjustHandles="1" noChangeArrowheads="1" noChangeShapeType="1" noTextEdit="1"/>
              </p:cNvSpPr>
              <p:nvPr/>
            </p:nvSpPr>
            <p:spPr>
              <a:xfrm>
                <a:off x="457200" y="5054620"/>
                <a:ext cx="8229600" cy="523220"/>
              </a:xfrm>
              <a:prstGeom prst="rect">
                <a:avLst/>
              </a:prstGeom>
              <a:blipFill>
                <a:blip r:embed="rId3"/>
                <a:stretch>
                  <a:fillRect l="-1481" t="-10465" b="-32558"/>
                </a:stretch>
              </a:blipFill>
            </p:spPr>
            <p:txBody>
              <a:bodyPr/>
              <a:lstStyle/>
              <a:p>
                <a:r>
                  <a:rPr lang="en-US">
                    <a:noFill/>
                  </a:rPr>
                  <a:t> </a:t>
                </a:r>
              </a:p>
            </p:txBody>
          </p:sp>
        </mc:Fallback>
      </mc:AlternateContent>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6" name="Rectangle 2"/>
          <p:cNvSpPr>
            <a:spLocks noGrp="1"/>
          </p:cNvSpPr>
          <p:nvPr>
            <p:ph type="title"/>
          </p:nvPr>
        </p:nvSpPr>
        <p:spPr>
          <a:prstGeom prst="rect">
            <a:avLst/>
          </a:prstGeom>
        </p:spPr>
        <p:txBody>
          <a:bodyPr/>
          <a:lstStyle/>
          <a:p>
            <a:r>
              <a:rPr lang="en-US" sz="3200" dirty="0">
                <a:solidFill>
                  <a:schemeClr val="accent1"/>
                </a:solidFill>
              </a:rPr>
              <a:t>Example 1: Classifying Angles by Their Measure (cont.)</a:t>
            </a:r>
          </a:p>
        </p:txBody>
      </p:sp>
      <mc:AlternateContent xmlns:mc="http://schemas.openxmlformats.org/markup-compatibility/2006" xmlns:a14="http://schemas.microsoft.com/office/drawing/2010/main">
        <mc:Choice Requires="a14">
          <p:sp>
            <p:nvSpPr>
              <p:cNvPr id="19" name="Rectangle 18"/>
              <p:cNvSpPr/>
              <p:nvPr/>
            </p:nvSpPr>
            <p:spPr>
              <a:xfrm>
                <a:off x="609600" y="3429000"/>
                <a:ext cx="7630807" cy="2246769"/>
              </a:xfrm>
              <a:prstGeom prst="rect">
                <a:avLst/>
              </a:prstGeom>
            </p:spPr>
            <p:txBody>
              <a:bodyPr wrap="none">
                <a:spAutoFit/>
              </a:bodyPr>
              <a:lstStyle/>
              <a:p>
                <a:r>
                  <a:rPr lang="en-US" sz="2800" b="1" dirty="0"/>
                  <a:t>Solution</a:t>
                </a:r>
              </a:p>
              <a:p>
                <a:pPr marL="514350" indent="-514350">
                  <a:buFont typeface="+mj-lt"/>
                  <a:buAutoNum type="alphaLcPeriod"/>
                </a:pPr>
                <a:r>
                  <a:rPr lang="en-US" sz="2800" dirty="0"/>
                  <a:t> </a:t>
                </a:r>
                <a14:m>
                  <m:oMath xmlns:m="http://schemas.openxmlformats.org/officeDocument/2006/math">
                    <m:r>
                      <a:rPr lang="en-US" sz="2800" i="1" smtClean="0">
                        <a:latin typeface="Cambria Math" panose="02040503050406030204" pitchFamily="18" charset="0"/>
                        <a:ea typeface="Cambria Math" panose="02040503050406030204" pitchFamily="18" charset="0"/>
                      </a:rPr>
                      <m:t>∠</m:t>
                    </m:r>
                    <m:r>
                      <a:rPr lang="en-US" sz="2800" b="0" i="1" smtClean="0">
                        <a:latin typeface="Cambria Math" panose="02040503050406030204" pitchFamily="18" charset="0"/>
                        <a:ea typeface="Cambria Math" panose="02040503050406030204" pitchFamily="18" charset="0"/>
                      </a:rPr>
                      <m:t>1</m:t>
                    </m:r>
                  </m:oMath>
                </a14:m>
                <a:r>
                  <a:rPr lang="en-US" sz="2800" dirty="0"/>
                  <a:t> is acute since </a:t>
                </a:r>
                <a14:m>
                  <m:oMath xmlns:m="http://schemas.openxmlformats.org/officeDocument/2006/math">
                    <m:r>
                      <a:rPr lang="en-US" sz="2800" b="0" i="1" smtClean="0">
                        <a:latin typeface="Cambria Math" panose="02040503050406030204" pitchFamily="18" charset="0"/>
                      </a:rPr>
                      <m:t>0</m:t>
                    </m:r>
                    <m:r>
                      <a:rPr lang="en-US" sz="2800" b="0" i="1" smtClean="0">
                        <a:latin typeface="Cambria Math" panose="02040503050406030204" pitchFamily="18" charset="0"/>
                        <a:ea typeface="Cambria Math" panose="02040503050406030204" pitchFamily="18" charset="0"/>
                      </a:rPr>
                      <m:t>°&lt;</m:t>
                    </m:r>
                    <m:r>
                      <a:rPr lang="en-US" sz="2800" b="0" i="1" smtClean="0">
                        <a:latin typeface="Cambria Math" panose="02040503050406030204" pitchFamily="18" charset="0"/>
                        <a:ea typeface="Cambria Math" panose="02040503050406030204" pitchFamily="18" charset="0"/>
                      </a:rPr>
                      <m:t>𝑚</m:t>
                    </m:r>
                    <m:r>
                      <a:rPr lang="en-US" sz="2800" i="1">
                        <a:latin typeface="Cambria Math" panose="02040503050406030204" pitchFamily="18" charset="0"/>
                        <a:ea typeface="Cambria Math" panose="02040503050406030204" pitchFamily="18" charset="0"/>
                      </a:rPr>
                      <m:t>∠1</m:t>
                    </m:r>
                    <m:r>
                      <a:rPr lang="en-US" sz="2800" b="0" i="1" smtClean="0">
                        <a:latin typeface="Cambria Math" panose="02040503050406030204" pitchFamily="18" charset="0"/>
                        <a:ea typeface="Cambria Math" panose="02040503050406030204" pitchFamily="18" charset="0"/>
                      </a:rPr>
                      <m:t>&lt;90°</m:t>
                    </m:r>
                  </m:oMath>
                </a14:m>
                <a:r>
                  <a:rPr lang="en-US" sz="2800" dirty="0"/>
                  <a:t>.</a:t>
                </a:r>
              </a:p>
              <a:p>
                <a:pPr marL="514350" indent="-514350">
                  <a:buFont typeface="+mj-lt"/>
                  <a:buAutoNum type="alphaLcPeriod"/>
                </a:pPr>
                <a:r>
                  <a:rPr lang="en-US" sz="2800" dirty="0"/>
                  <a:t> </a:t>
                </a:r>
                <a14:m>
                  <m:oMath xmlns:m="http://schemas.openxmlformats.org/officeDocument/2006/math">
                    <m:r>
                      <a:rPr lang="en-US" sz="2800" i="1">
                        <a:latin typeface="Cambria Math" panose="02040503050406030204" pitchFamily="18" charset="0"/>
                        <a:ea typeface="Cambria Math" panose="02040503050406030204" pitchFamily="18" charset="0"/>
                      </a:rPr>
                      <m:t>∠</m:t>
                    </m:r>
                    <m:r>
                      <a:rPr lang="en-US" sz="2800" b="0" i="1" smtClean="0">
                        <a:latin typeface="Cambria Math" panose="02040503050406030204" pitchFamily="18" charset="0"/>
                        <a:ea typeface="Cambria Math" panose="02040503050406030204" pitchFamily="18" charset="0"/>
                      </a:rPr>
                      <m:t>2</m:t>
                    </m:r>
                  </m:oMath>
                </a14:m>
                <a:r>
                  <a:rPr lang="en-US" sz="2800" dirty="0"/>
                  <a:t> is right since </a:t>
                </a:r>
                <a14:m>
                  <m:oMath xmlns:m="http://schemas.openxmlformats.org/officeDocument/2006/math">
                    <m:r>
                      <a:rPr lang="en-US" sz="2800" i="1">
                        <a:latin typeface="Cambria Math" panose="02040503050406030204" pitchFamily="18" charset="0"/>
                        <a:ea typeface="Cambria Math" panose="02040503050406030204" pitchFamily="18" charset="0"/>
                      </a:rPr>
                      <m:t>𝑚</m:t>
                    </m:r>
                    <m:r>
                      <a:rPr lang="en-US" sz="2800" i="1">
                        <a:latin typeface="Cambria Math" panose="02040503050406030204" pitchFamily="18" charset="0"/>
                        <a:ea typeface="Cambria Math" panose="02040503050406030204" pitchFamily="18" charset="0"/>
                      </a:rPr>
                      <m:t>∠2=90°</m:t>
                    </m:r>
                  </m:oMath>
                </a14:m>
                <a:r>
                  <a:rPr lang="en-US" sz="2800" dirty="0"/>
                  <a:t>.</a:t>
                </a:r>
              </a:p>
              <a:p>
                <a:pPr marL="514350" indent="-514350">
                  <a:buFont typeface="+mj-lt"/>
                  <a:buAutoNum type="alphaLcPeriod"/>
                </a:pPr>
                <a:r>
                  <a:rPr lang="en-US" sz="2800" dirty="0"/>
                  <a:t> </a:t>
                </a:r>
                <a14:m>
                  <m:oMath xmlns:m="http://schemas.openxmlformats.org/officeDocument/2006/math">
                    <m:r>
                      <a:rPr lang="en-US" sz="2800" i="1">
                        <a:latin typeface="Cambria Math" panose="02040503050406030204" pitchFamily="18" charset="0"/>
                        <a:ea typeface="Cambria Math" panose="02040503050406030204" pitchFamily="18" charset="0"/>
                      </a:rPr>
                      <m:t>∠</m:t>
                    </m:r>
                    <m:r>
                      <a:rPr lang="en-US" sz="2800" b="0" i="1" smtClean="0">
                        <a:latin typeface="Cambria Math" panose="02040503050406030204" pitchFamily="18" charset="0"/>
                        <a:ea typeface="Cambria Math" panose="02040503050406030204" pitchFamily="18" charset="0"/>
                      </a:rPr>
                      <m:t>𝑃𝑂𝑅</m:t>
                    </m:r>
                  </m:oMath>
                </a14:m>
                <a:r>
                  <a:rPr lang="en-US" sz="2800" dirty="0"/>
                  <a:t> is obtuse since </a:t>
                </a:r>
                <a14:m>
                  <m:oMath xmlns:m="http://schemas.openxmlformats.org/officeDocument/2006/math">
                    <m:r>
                      <a:rPr lang="en-US" sz="2800" i="1">
                        <a:latin typeface="Cambria Math" panose="02040503050406030204" pitchFamily="18" charset="0"/>
                        <a:ea typeface="Cambria Math" panose="02040503050406030204" pitchFamily="18" charset="0"/>
                      </a:rPr>
                      <m:t>𝑚</m:t>
                    </m:r>
                    <m:r>
                      <a:rPr lang="en-US" sz="2800" i="1">
                        <a:latin typeface="Cambria Math" panose="02040503050406030204" pitchFamily="18" charset="0"/>
                        <a:ea typeface="Cambria Math" panose="02040503050406030204" pitchFamily="18" charset="0"/>
                      </a:rPr>
                      <m:t>∠</m:t>
                    </m:r>
                    <m:r>
                      <a:rPr lang="en-US" sz="2800" b="0" i="1" smtClean="0">
                        <a:latin typeface="Cambria Math" panose="02040503050406030204" pitchFamily="18" charset="0"/>
                        <a:ea typeface="Cambria Math" panose="02040503050406030204" pitchFamily="18" charset="0"/>
                      </a:rPr>
                      <m:t>𝑃𝑂𝑅</m:t>
                    </m:r>
                    <m:r>
                      <a:rPr lang="en-US" sz="2800" b="0" i="1" smtClean="0">
                        <a:latin typeface="Cambria Math" panose="02040503050406030204" pitchFamily="18" charset="0"/>
                        <a:ea typeface="Cambria Math" panose="02040503050406030204" pitchFamily="18" charset="0"/>
                      </a:rPr>
                      <m:t>=</m:t>
                    </m:r>
                    <m:r>
                      <a:rPr lang="en-US" sz="2800" i="1">
                        <a:latin typeface="Cambria Math" panose="02040503050406030204" pitchFamily="18" charset="0"/>
                        <a:ea typeface="Cambria Math" panose="02040503050406030204" pitchFamily="18" charset="0"/>
                      </a:rPr>
                      <m:t>𝑚</m:t>
                    </m:r>
                    <m:r>
                      <a:rPr lang="en-US" sz="2800" i="1">
                        <a:latin typeface="Cambria Math" panose="02040503050406030204" pitchFamily="18" charset="0"/>
                        <a:ea typeface="Cambria Math" panose="02040503050406030204" pitchFamily="18" charset="0"/>
                      </a:rPr>
                      <m:t>∠1+</m:t>
                    </m:r>
                    <m:r>
                      <a:rPr lang="en-US" sz="2800" i="1">
                        <a:latin typeface="Cambria Math" panose="02040503050406030204" pitchFamily="18" charset="0"/>
                        <a:ea typeface="Cambria Math" panose="02040503050406030204" pitchFamily="18" charset="0"/>
                      </a:rPr>
                      <m:t>𝑚</m:t>
                    </m:r>
                    <m:r>
                      <a:rPr lang="en-US" sz="2800" i="1">
                        <a:latin typeface="Cambria Math" panose="02040503050406030204" pitchFamily="18" charset="0"/>
                        <a:ea typeface="Cambria Math" panose="02040503050406030204" pitchFamily="18" charset="0"/>
                      </a:rPr>
                      <m:t>∠2</m:t>
                    </m:r>
                  </m:oMath>
                </a14:m>
                <a:endParaRPr lang="en-US" sz="2800" b="0" i="1" dirty="0">
                  <a:latin typeface="Cambria Math" panose="02040503050406030204" pitchFamily="18" charset="0"/>
                  <a:ea typeface="Cambria Math" panose="02040503050406030204" pitchFamily="18" charset="0"/>
                </a:endParaRPr>
              </a:p>
              <a:p>
                <a:r>
                  <a:rPr lang="en-US" sz="2800" dirty="0">
                    <a:ea typeface="Cambria Math" panose="02040503050406030204" pitchFamily="18" charset="0"/>
                  </a:rPr>
                  <a:t>       </a:t>
                </a:r>
                <a14:m>
                  <m:oMath xmlns:m="http://schemas.openxmlformats.org/officeDocument/2006/math">
                    <m:r>
                      <a:rPr lang="en-US" sz="2800" b="0" i="1" smtClean="0">
                        <a:latin typeface="Cambria Math" panose="02040503050406030204" pitchFamily="18" charset="0"/>
                        <a:ea typeface="Cambria Math" panose="02040503050406030204" pitchFamily="18" charset="0"/>
                      </a:rPr>
                      <m:t>=45</m:t>
                    </m:r>
                    <m:r>
                      <a:rPr lang="en-US" sz="2800" i="1">
                        <a:latin typeface="Cambria Math" panose="02040503050406030204" pitchFamily="18" charset="0"/>
                        <a:ea typeface="Cambria Math" panose="02040503050406030204" pitchFamily="18" charset="0"/>
                      </a:rPr>
                      <m:t>°</m:t>
                    </m:r>
                    <m:r>
                      <a:rPr lang="en-US" sz="2800" b="0" i="1" smtClean="0">
                        <a:latin typeface="Cambria Math" panose="02040503050406030204" pitchFamily="18" charset="0"/>
                        <a:ea typeface="Cambria Math" panose="02040503050406030204" pitchFamily="18" charset="0"/>
                      </a:rPr>
                      <m:t>+90</m:t>
                    </m:r>
                    <m:r>
                      <a:rPr lang="en-US" sz="2800" i="1">
                        <a:latin typeface="Cambria Math" panose="02040503050406030204" pitchFamily="18" charset="0"/>
                        <a:ea typeface="Cambria Math" panose="02040503050406030204" pitchFamily="18" charset="0"/>
                      </a:rPr>
                      <m:t>°</m:t>
                    </m:r>
                    <m:r>
                      <a:rPr lang="en-US" sz="2800" b="0" i="1" smtClean="0">
                        <a:latin typeface="Cambria Math" panose="02040503050406030204" pitchFamily="18" charset="0"/>
                        <a:ea typeface="Cambria Math" panose="02040503050406030204" pitchFamily="18" charset="0"/>
                      </a:rPr>
                      <m:t>=135</m:t>
                    </m:r>
                    <m:r>
                      <a:rPr lang="en-US" sz="2800" i="1">
                        <a:latin typeface="Cambria Math" panose="02040503050406030204" pitchFamily="18" charset="0"/>
                        <a:ea typeface="Cambria Math" panose="02040503050406030204" pitchFamily="18" charset="0"/>
                      </a:rPr>
                      <m:t>°</m:t>
                    </m:r>
                  </m:oMath>
                </a14:m>
                <a:r>
                  <a:rPr lang="en-US" sz="2800" b="0" i="0" dirty="0">
                    <a:latin typeface="+mj-lt"/>
                    <a:ea typeface="Cambria Math" panose="02040503050406030204" pitchFamily="18" charset="0"/>
                  </a:rPr>
                  <a:t> and </a:t>
                </a:r>
                <a14:m>
                  <m:oMath xmlns:m="http://schemas.openxmlformats.org/officeDocument/2006/math">
                    <m:r>
                      <a:rPr lang="en-US" sz="2800" b="0" i="1" smtClean="0">
                        <a:latin typeface="Cambria Math" panose="02040503050406030204" pitchFamily="18" charset="0"/>
                        <a:ea typeface="Cambria Math" panose="02040503050406030204" pitchFamily="18" charset="0"/>
                      </a:rPr>
                      <m:t>135</m:t>
                    </m:r>
                    <m:r>
                      <a:rPr lang="en-US" sz="2800" i="1">
                        <a:latin typeface="Cambria Math" panose="02040503050406030204" pitchFamily="18" charset="0"/>
                        <a:ea typeface="Cambria Math" panose="02040503050406030204" pitchFamily="18" charset="0"/>
                      </a:rPr>
                      <m:t>°</m:t>
                    </m:r>
                    <m:r>
                      <a:rPr lang="en-US" sz="2800" b="0" i="1" smtClean="0">
                        <a:latin typeface="Cambria Math" panose="02040503050406030204" pitchFamily="18" charset="0"/>
                        <a:ea typeface="Cambria Math" panose="02040503050406030204" pitchFamily="18" charset="0"/>
                      </a:rPr>
                      <m:t>&gt;</m:t>
                    </m:r>
                    <m:r>
                      <a:rPr lang="en-US" sz="2800" i="1">
                        <a:latin typeface="Cambria Math" panose="02040503050406030204" pitchFamily="18" charset="0"/>
                        <a:ea typeface="Cambria Math" panose="02040503050406030204" pitchFamily="18" charset="0"/>
                      </a:rPr>
                      <m:t>90°</m:t>
                    </m:r>
                  </m:oMath>
                </a14:m>
                <a:r>
                  <a:rPr lang="en-US" sz="2800" dirty="0"/>
                  <a:t>.</a:t>
                </a:r>
              </a:p>
            </p:txBody>
          </p:sp>
        </mc:Choice>
        <mc:Fallback xmlns="">
          <p:sp>
            <p:nvSpPr>
              <p:cNvPr id="19" name="Rectangle 18"/>
              <p:cNvSpPr>
                <a:spLocks noRot="1" noChangeAspect="1" noMove="1" noResize="1" noEditPoints="1" noAdjustHandles="1" noChangeArrowheads="1" noChangeShapeType="1" noTextEdit="1"/>
              </p:cNvSpPr>
              <p:nvPr/>
            </p:nvSpPr>
            <p:spPr>
              <a:xfrm>
                <a:off x="609600" y="3429000"/>
                <a:ext cx="7630807" cy="2246769"/>
              </a:xfrm>
              <a:prstGeom prst="rect">
                <a:avLst/>
              </a:prstGeom>
              <a:blipFill>
                <a:blip r:embed="rId2"/>
                <a:stretch>
                  <a:fillRect l="-1677" t="-2717" b="-6793"/>
                </a:stretch>
              </a:blipFill>
            </p:spPr>
            <p:txBody>
              <a:bodyPr/>
              <a:lstStyle/>
              <a:p>
                <a:r>
                  <a:rPr lang="en-US">
                    <a:noFill/>
                  </a:rPr>
                  <a:t> </a:t>
                </a:r>
              </a:p>
            </p:txBody>
          </p:sp>
        </mc:Fallback>
      </mc:AlternateContent>
      <p:pic>
        <p:nvPicPr>
          <p:cNvPr id="3" name="Picture 2">
            <a:extLst>
              <a:ext uri="{FF2B5EF4-FFF2-40B4-BE49-F238E27FC236}">
                <a16:creationId xmlns:a16="http://schemas.microsoft.com/office/drawing/2014/main" id="{9DCF66AD-2532-660D-9603-5E79E8E01D7F}"/>
              </a:ext>
            </a:extLst>
          </p:cNvPr>
          <p:cNvPicPr>
            <a:picLocks noChangeAspect="1"/>
          </p:cNvPicPr>
          <p:nvPr/>
        </p:nvPicPr>
        <p:blipFill>
          <a:blip r:embed="rId3"/>
          <a:stretch>
            <a:fillRect/>
          </a:stretch>
        </p:blipFill>
        <p:spPr>
          <a:xfrm>
            <a:off x="2952238" y="1154729"/>
            <a:ext cx="3239523" cy="2630300"/>
          </a:xfrm>
          <a:prstGeom prst="rect">
            <a:avLst/>
          </a:prstGeom>
        </p:spPr>
      </p:pic>
    </p:spTree>
    <p:extLst>
      <p:ext uri="{BB962C8B-B14F-4D97-AF65-F5344CB8AC3E}">
        <p14:creationId xmlns:p14="http://schemas.microsoft.com/office/powerpoint/2010/main" val="30735121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p:cNvSpPr>
          <p:nvPr>
            <p:ph type="title"/>
          </p:nvPr>
        </p:nvSpPr>
        <p:spPr>
          <a:prstGeom prst="rect">
            <a:avLst/>
          </a:prstGeom>
        </p:spPr>
        <p:txBody>
          <a:bodyPr/>
          <a:lstStyle/>
          <a:p>
            <a:r>
              <a:rPr lang="en-US" sz="3200" dirty="0">
                <a:solidFill>
                  <a:schemeClr val="accent1"/>
                </a:solidFill>
              </a:rPr>
              <a:t>Definition: Angle Relationships </a:t>
            </a:r>
          </a:p>
        </p:txBody>
      </p:sp>
      <p:sp>
        <p:nvSpPr>
          <p:cNvPr id="4" name="Content Placeholder 3"/>
          <p:cNvSpPr>
            <a:spLocks noGrp="1"/>
          </p:cNvSpPr>
          <p:nvPr>
            <p:ph idx="1"/>
          </p:nvPr>
        </p:nvSpPr>
        <p:spPr>
          <a:xfrm>
            <a:off x="457200" y="1280160"/>
            <a:ext cx="8229600" cy="4503797"/>
          </a:xfrm>
          <a:solidFill>
            <a:srgbClr val="FFFFCC"/>
          </a:solidFill>
          <a:ln w="28575">
            <a:solidFill>
              <a:srgbClr val="000000"/>
            </a:solidFill>
          </a:ln>
        </p:spPr>
        <p:txBody>
          <a:bodyPr>
            <a:spAutoFit/>
          </a:bodyPr>
          <a:lstStyle/>
          <a:p>
            <a:pPr eaLnBrk="0" hangingPunct="0">
              <a:spcBef>
                <a:spcPts val="200"/>
              </a:spcBef>
            </a:pPr>
            <a:r>
              <a:rPr lang="en-US" dirty="0">
                <a:solidFill>
                  <a:srgbClr val="000000"/>
                </a:solidFill>
                <a:latin typeface="Calibri" pitchFamily="34" charset="0"/>
              </a:rPr>
              <a:t>Two angles are </a:t>
            </a:r>
            <a:r>
              <a:rPr lang="en-US" b="1" dirty="0">
                <a:solidFill>
                  <a:srgbClr val="C00000"/>
                </a:solidFill>
                <a:latin typeface="Calibri" pitchFamily="34" charset="0"/>
              </a:rPr>
              <a:t>adjacent</a:t>
            </a:r>
            <a:r>
              <a:rPr lang="en-US" dirty="0">
                <a:solidFill>
                  <a:srgbClr val="000000"/>
                </a:solidFill>
                <a:latin typeface="Calibri" pitchFamily="34" charset="0"/>
              </a:rPr>
              <a:t> if they share a common vertex and a common side but do not overlap.</a:t>
            </a:r>
            <a:endParaRPr lang="en-US" dirty="0">
              <a:solidFill>
                <a:srgbClr val="000000"/>
              </a:solidFill>
            </a:endParaRPr>
          </a:p>
          <a:p>
            <a:pPr eaLnBrk="0" hangingPunct="0">
              <a:spcBef>
                <a:spcPts val="200"/>
              </a:spcBef>
            </a:pPr>
            <a:r>
              <a:rPr lang="en-US" dirty="0">
                <a:solidFill>
                  <a:srgbClr val="000000"/>
                </a:solidFill>
              </a:rPr>
              <a:t>Two angles are </a:t>
            </a:r>
            <a:r>
              <a:rPr lang="en-US" b="1" dirty="0">
                <a:solidFill>
                  <a:srgbClr val="C00000"/>
                </a:solidFill>
                <a:latin typeface="Calibri" pitchFamily="34" charset="0"/>
              </a:rPr>
              <a:t>complementary</a:t>
            </a:r>
            <a:r>
              <a:rPr lang="en-US" dirty="0">
                <a:solidFill>
                  <a:srgbClr val="000000"/>
                </a:solidFill>
                <a:latin typeface="Calibri" pitchFamily="34" charset="0"/>
              </a:rPr>
              <a:t> if the sum of their measures is 90˚.</a:t>
            </a:r>
          </a:p>
          <a:p>
            <a:pPr eaLnBrk="0" hangingPunct="0">
              <a:spcBef>
                <a:spcPts val="200"/>
              </a:spcBef>
            </a:pPr>
            <a:r>
              <a:rPr lang="en-US" dirty="0">
                <a:solidFill>
                  <a:srgbClr val="000000"/>
                </a:solidFill>
              </a:rPr>
              <a:t>Two angles are </a:t>
            </a:r>
            <a:r>
              <a:rPr lang="en-US" b="1" dirty="0">
                <a:solidFill>
                  <a:srgbClr val="C00000"/>
                </a:solidFill>
                <a:latin typeface="Calibri" pitchFamily="34" charset="0"/>
              </a:rPr>
              <a:t>supplementary</a:t>
            </a:r>
            <a:r>
              <a:rPr lang="en-US" dirty="0">
                <a:solidFill>
                  <a:srgbClr val="000000"/>
                </a:solidFill>
                <a:latin typeface="Calibri" pitchFamily="34" charset="0"/>
              </a:rPr>
              <a:t> if the sum of their measures is 180˚.</a:t>
            </a:r>
          </a:p>
          <a:p>
            <a:pPr eaLnBrk="0" hangingPunct="0">
              <a:spcBef>
                <a:spcPts val="200"/>
              </a:spcBef>
            </a:pPr>
            <a:r>
              <a:rPr lang="en-US" dirty="0">
                <a:solidFill>
                  <a:srgbClr val="000000"/>
                </a:solidFill>
                <a:latin typeface="Calibri" pitchFamily="34" charset="0"/>
              </a:rPr>
              <a:t>Two angles that have the same measure are </a:t>
            </a:r>
            <a:r>
              <a:rPr lang="en-US" b="1" dirty="0">
                <a:solidFill>
                  <a:srgbClr val="C00000"/>
                </a:solidFill>
                <a:latin typeface="Calibri" pitchFamily="34" charset="0"/>
              </a:rPr>
              <a:t>congruent</a:t>
            </a:r>
            <a:r>
              <a:rPr lang="en-US" dirty="0">
                <a:solidFill>
                  <a:srgbClr val="000000"/>
                </a:solidFill>
                <a:latin typeface="Calibri" pitchFamily="34" charset="0"/>
              </a:rPr>
              <a:t>.</a:t>
            </a:r>
          </a:p>
          <a:p>
            <a:pPr eaLnBrk="0" hangingPunct="0">
              <a:spcBef>
                <a:spcPts val="200"/>
              </a:spcBef>
            </a:pPr>
            <a:r>
              <a:rPr lang="en-US" dirty="0">
                <a:solidFill>
                  <a:srgbClr val="000000"/>
                </a:solidFill>
                <a:latin typeface="Calibri" pitchFamily="34" charset="0"/>
              </a:rPr>
              <a:t>Opposite pairs of angles formed when two lines intersect are called </a:t>
            </a:r>
            <a:r>
              <a:rPr lang="en-US" b="1" dirty="0">
                <a:solidFill>
                  <a:srgbClr val="C00000"/>
                </a:solidFill>
                <a:latin typeface="Calibri" pitchFamily="34" charset="0"/>
              </a:rPr>
              <a:t>vertical angles</a:t>
            </a:r>
            <a:r>
              <a:rPr lang="en-US" dirty="0">
                <a:solidFill>
                  <a:srgbClr val="000000"/>
                </a:solidFill>
                <a:latin typeface="Calibri" pitchFamily="34" charset="0"/>
              </a:rPr>
              <a:t>. Vertical angles are congruent.</a:t>
            </a:r>
          </a:p>
        </p:txBody>
      </p:sp>
    </p:spTree>
  </p:cSld>
  <p:clrMapOvr>
    <a:masterClrMapping/>
  </p:clrMapOvr>
</p:sld>
</file>

<file path=ppt/theme/theme1.xml><?xml version="1.0" encoding="utf-8"?>
<a:theme xmlns:a="http://schemas.openxmlformats.org/drawingml/2006/main" name="Office Theme">
  <a:themeElements>
    <a:clrScheme name="Custom 1">
      <a:dk1>
        <a:srgbClr val="366092"/>
      </a:dk1>
      <a:lt1>
        <a:srgbClr val="FFFFFF"/>
      </a:lt1>
      <a:dk2>
        <a:srgbClr val="4F81BD"/>
      </a:dk2>
      <a:lt2>
        <a:srgbClr val="FFFFFF"/>
      </a:lt2>
      <a:accent1>
        <a:srgbClr val="1F497D"/>
      </a:accent1>
      <a:accent2>
        <a:srgbClr val="366092"/>
      </a:accent2>
      <a:accent3>
        <a:srgbClr val="FFFFCC"/>
      </a:accent3>
      <a:accent4>
        <a:srgbClr val="B8CCE4"/>
      </a:accent4>
      <a:accent5>
        <a:srgbClr val="DBE5F1"/>
      </a:accent5>
      <a:accent6>
        <a:srgbClr val="C6D9F0"/>
      </a:accent6>
      <a:hlink>
        <a:srgbClr val="92CDDC"/>
      </a:hlink>
      <a:folHlink>
        <a:srgbClr val="8DB3E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Custom 1">
      <a:dk1>
        <a:srgbClr val="366092"/>
      </a:dk1>
      <a:lt1>
        <a:srgbClr val="FFFFFF"/>
      </a:lt1>
      <a:dk2>
        <a:srgbClr val="4F81BD"/>
      </a:dk2>
      <a:lt2>
        <a:srgbClr val="FFFFFF"/>
      </a:lt2>
      <a:accent1>
        <a:srgbClr val="1F497D"/>
      </a:accent1>
      <a:accent2>
        <a:srgbClr val="366092"/>
      </a:accent2>
      <a:accent3>
        <a:srgbClr val="FFFFCC"/>
      </a:accent3>
      <a:accent4>
        <a:srgbClr val="B8CCE4"/>
      </a:accent4>
      <a:accent5>
        <a:srgbClr val="DBE5F1"/>
      </a:accent5>
      <a:accent6>
        <a:srgbClr val="C6D9F0"/>
      </a:accent6>
      <a:hlink>
        <a:srgbClr val="92CDDC"/>
      </a:hlink>
      <a:folHlink>
        <a:srgbClr val="8DB3E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633a2773a9f76dfd71188a0563b3e502">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923767ee85a3fd3d8ff712a3e992742a"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3C89D109-411C-4576-9232-6D8FA914150B}"/>
</file>

<file path=customXml/itemProps2.xml><?xml version="1.0" encoding="utf-8"?>
<ds:datastoreItem xmlns:ds="http://schemas.openxmlformats.org/officeDocument/2006/customXml" ds:itemID="{C3629BFF-6ABF-46AB-A63C-AFC8B3BD9EC3}"/>
</file>

<file path=customXml/itemProps3.xml><?xml version="1.0" encoding="utf-8"?>
<ds:datastoreItem xmlns:ds="http://schemas.openxmlformats.org/officeDocument/2006/customXml" ds:itemID="{50854D9D-5159-4482-BDE5-B3ADAC42F4CE}"/>
</file>

<file path=docProps/app.xml><?xml version="1.0" encoding="utf-8"?>
<Properties xmlns="http://schemas.openxmlformats.org/officeDocument/2006/extended-properties" xmlns:vt="http://schemas.openxmlformats.org/officeDocument/2006/docPropsVTypes">
  <TotalTime>1794</TotalTime>
  <Words>1497</Words>
  <Application>Microsoft Office PowerPoint</Application>
  <PresentationFormat>On-screen Show (4:3)</PresentationFormat>
  <Paragraphs>191</Paragraphs>
  <Slides>33</Slides>
  <Notes>0</Notes>
  <HiddenSlides>0</HiddenSlides>
  <MMClips>0</MMClips>
  <ScaleCrop>false</ScaleCrop>
  <HeadingPairs>
    <vt:vector size="8" baseType="variant">
      <vt:variant>
        <vt:lpstr>Fonts Used</vt:lpstr>
      </vt:variant>
      <vt:variant>
        <vt:i4>5</vt:i4>
      </vt:variant>
      <vt:variant>
        <vt:lpstr>Theme</vt:lpstr>
      </vt:variant>
      <vt:variant>
        <vt:i4>2</vt:i4>
      </vt:variant>
      <vt:variant>
        <vt:lpstr>Embedded OLE Servers</vt:lpstr>
      </vt:variant>
      <vt:variant>
        <vt:i4>1</vt:i4>
      </vt:variant>
      <vt:variant>
        <vt:lpstr>Slide Titles</vt:lpstr>
      </vt:variant>
      <vt:variant>
        <vt:i4>33</vt:i4>
      </vt:variant>
    </vt:vector>
  </HeadingPairs>
  <TitlesOfParts>
    <vt:vector size="41" baseType="lpstr">
      <vt:lpstr>Cambria Math</vt:lpstr>
      <vt:lpstr>Symbol</vt:lpstr>
      <vt:lpstr>Courier New</vt:lpstr>
      <vt:lpstr>Arial</vt:lpstr>
      <vt:lpstr>Calibri</vt:lpstr>
      <vt:lpstr>Office Theme</vt:lpstr>
      <vt:lpstr>1_Office Theme</vt:lpstr>
      <vt:lpstr>Equation</vt:lpstr>
      <vt:lpstr>Section 2.2</vt:lpstr>
      <vt:lpstr>Procedure: Labeling Angles</vt:lpstr>
      <vt:lpstr>Definition: Angles Classified by Measure</vt:lpstr>
      <vt:lpstr>Definition: Angles Classified by Measure (cont.)</vt:lpstr>
      <vt:lpstr>Definition: Angles Classified by Measure (cont.)</vt:lpstr>
      <vt:lpstr>Definition: Angles Classified by Measure (cont.)</vt:lpstr>
      <vt:lpstr>Example 1: Classifying Angles by Their Measure</vt:lpstr>
      <vt:lpstr>Example 1: Classifying Angles by Their Measure (cont.)</vt:lpstr>
      <vt:lpstr>Definition: Angle Relationships </vt:lpstr>
      <vt:lpstr>Example 2: Analyzing Angles</vt:lpstr>
      <vt:lpstr>Example 2: Analyzing Angles (cont.)</vt:lpstr>
      <vt:lpstr>Example 2: Analyzing Angles (cont.)</vt:lpstr>
      <vt:lpstr>Note</vt:lpstr>
      <vt:lpstr>Definition: Triangles Classified by Sides</vt:lpstr>
      <vt:lpstr>Definition: Triangles Classified by Sides (cont.)</vt:lpstr>
      <vt:lpstr>Definition: Triangles Classified by Sides (cont.)</vt:lpstr>
      <vt:lpstr>Definition: Triangles Classified by Angles</vt:lpstr>
      <vt:lpstr>Definition: Triangles Classified by Angles (cont.)</vt:lpstr>
      <vt:lpstr>Definition: Triangles Classified by Angles (cont.)</vt:lpstr>
      <vt:lpstr>Properties: Three Properties of Triangles</vt:lpstr>
      <vt:lpstr>Example 3: Classifying a Triangle by Its Sides</vt:lpstr>
      <vt:lpstr>Example 4: Determining Whether a Triangle Exists</vt:lpstr>
      <vt:lpstr>Example 4: Determining Whether a Triangle Exists (cont.)</vt:lpstr>
      <vt:lpstr>Definition: Similar Triangles</vt:lpstr>
      <vt:lpstr>Example 5: Determining Whether Triangles are Similar</vt:lpstr>
      <vt:lpstr>Example 5: Determining Whether Triangles are Similar (cont.)</vt:lpstr>
      <vt:lpstr>Example 6: Finding Unknown Values Using Similar Triangles</vt:lpstr>
      <vt:lpstr>Example 6: Finding Unknown Values Using Similar Triangles (cont.)</vt:lpstr>
      <vt:lpstr>Properties: Properties of Congruent Triangles</vt:lpstr>
      <vt:lpstr>Definition: Determining Congruent Triangles</vt:lpstr>
      <vt:lpstr>Definition: Determining Congruent Triangles (cont.)</vt:lpstr>
      <vt:lpstr>Definition: Determining Congruent Triangles (cont.)</vt:lpstr>
      <vt:lpstr>Example 7: Determining Whether Triangles are Congruent</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Introductory Algebra, 7th Edition</dc:title>
  <dc:creator>Hawkes Learning</dc:creator>
  <cp:lastModifiedBy>Rebecca Johnson</cp:lastModifiedBy>
  <cp:revision>205</cp:revision>
  <dcterms:created xsi:type="dcterms:W3CDTF">2013-04-26T14:43:13Z</dcterms:created>
  <dcterms:modified xsi:type="dcterms:W3CDTF">2024-09-03T15:17:08Z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ies>
</file>