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3" r:id="rId3"/>
    <p:sldId id="274" r:id="rId4"/>
    <p:sldId id="275" r:id="rId5"/>
    <p:sldId id="276" r:id="rId6"/>
    <p:sldId id="289" r:id="rId7"/>
    <p:sldId id="267" r:id="rId8"/>
    <p:sldId id="268" r:id="rId9"/>
    <p:sldId id="269" r:id="rId10"/>
    <p:sldId id="270" r:id="rId11"/>
    <p:sldId id="271" r:id="rId12"/>
    <p:sldId id="272" r:id="rId13"/>
    <p:sldId id="283" r:id="rId14"/>
    <p:sldId id="284" r:id="rId15"/>
    <p:sldId id="285" r:id="rId16"/>
    <p:sldId id="286" r:id="rId17"/>
    <p:sldId id="287" r:id="rId18"/>
    <p:sldId id="288" r:id="rId19"/>
    <p:sldId id="290" r:id="rId20"/>
    <p:sldId id="291" r:id="rId21"/>
    <p:sldId id="29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Rebecca Lebeaux" initials="RL" lastIdx="1" clrIdx="4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7D7D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68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4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9/9/2024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9.wmf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3.wmf"/><Relationship Id="rId2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2.wmf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3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13" Type="http://schemas.openxmlformats.org/officeDocument/2006/relationships/image" Target="../media/image49.w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46.bin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3.bin"/><Relationship Id="rId11" Type="http://schemas.openxmlformats.org/officeDocument/2006/relationships/image" Target="../media/image48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5.bin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wmf"/><Relationship Id="rId4" Type="http://schemas.openxmlformats.org/officeDocument/2006/relationships/oleObject" Target="../embeddings/oleObject4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9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2.wmf"/><Relationship Id="rId4" Type="http://schemas.openxmlformats.org/officeDocument/2006/relationships/oleObject" Target="../embeddings/oleObject57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2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2.wmf"/><Relationship Id="rId2" Type="http://schemas.openxmlformats.org/officeDocument/2006/relationships/oleObject" Target="../embeddings/oleObject4.bin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3.w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5.bin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5.wmf"/><Relationship Id="rId10" Type="http://schemas.openxmlformats.org/officeDocument/2006/relationships/image" Target="../media/image38.png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Graphing Quadratic Functions and Applications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2,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6, and </a:t>
            </a:r>
            <a:r>
              <a:rPr lang="en-US" i="1" dirty="0"/>
              <a:t>c</a:t>
            </a:r>
            <a:r>
              <a:rPr lang="en-US" dirty="0"/>
              <a:t> = 5.</a:t>
            </a:r>
          </a:p>
          <a:p>
            <a:br>
              <a:rPr lang="en-US" sz="1200" dirty="0"/>
            </a:br>
            <a:r>
              <a:rPr lang="en-US" dirty="0"/>
              <a:t>If			         then 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1114116" y="13196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98600" imgH="444240" progId="Equation.DSMT4">
                  <p:embed/>
                </p:oleObj>
              </mc:Choice>
              <mc:Fallback>
                <p:oleObj name="Equation" r:id="rId2" imgW="2298600" imgH="444240" progId="Equation.DSMT4">
                  <p:embed/>
                  <p:pic>
                    <p:nvPicPr>
                      <p:cNvPr id="1075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116" y="13196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122208" y="2767476"/>
          <a:ext cx="229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600" imgH="444240" progId="Equation.DSMT4">
                  <p:embed/>
                </p:oleObj>
              </mc:Choice>
              <mc:Fallback>
                <p:oleObj name="Equation" r:id="rId4" imgW="2298600" imgH="444240" progId="Equation.DSMT4">
                  <p:embed/>
                  <p:pic>
                    <p:nvPicPr>
                      <p:cNvPr id="1075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208" y="2767476"/>
                        <a:ext cx="229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548311"/>
              </p:ext>
            </p:extLst>
          </p:nvPr>
        </p:nvGraphicFramePr>
        <p:xfrm>
          <a:off x="901700" y="3251678"/>
          <a:ext cx="2959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958840" imgH="888840" progId="Equation.DSMT4">
                  <p:embed/>
                </p:oleObj>
              </mc:Choice>
              <mc:Fallback>
                <p:oleObj name="Equation" r:id="rId5" imgW="2958840" imgH="888840" progId="Equation.DSMT4">
                  <p:embed/>
                  <p:pic>
                    <p:nvPicPr>
                      <p:cNvPr id="1075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251678"/>
                        <a:ext cx="2959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5" name="Object 5"/>
          <p:cNvGraphicFramePr>
            <a:graphicFrameLocks noChangeAspect="1"/>
          </p:cNvGraphicFramePr>
          <p:nvPr/>
        </p:nvGraphicFramePr>
        <p:xfrm>
          <a:off x="1905000" y="4343400"/>
          <a:ext cx="304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047760" imgH="990360" progId="Equation.DSMT4">
                  <p:embed/>
                </p:oleObj>
              </mc:Choice>
              <mc:Fallback>
                <p:oleObj name="Equation" r:id="rId7" imgW="3047760" imgH="990360" progId="Equation.DSMT4">
                  <p:embed/>
                  <p:pic>
                    <p:nvPicPr>
                      <p:cNvPr id="1075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343400"/>
                        <a:ext cx="304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5041900" y="4435784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838080" progId="Equation.DSMT4">
                  <p:embed/>
                </p:oleObj>
              </mc:Choice>
              <mc:Fallback>
                <p:oleObj name="Equation" r:id="rId9" imgW="1511280" imgH="838080" progId="Equation.DSMT4">
                  <p:embed/>
                  <p:pic>
                    <p:nvPicPr>
                      <p:cNvPr id="1075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4435784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27" name="Object 7"/>
          <p:cNvGraphicFramePr>
            <a:graphicFrameLocks noChangeAspect="1"/>
          </p:cNvGraphicFramePr>
          <p:nvPr/>
        </p:nvGraphicFramePr>
        <p:xfrm>
          <a:off x="6616700" y="4435784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22080" imgH="838080" progId="Equation.DSMT4">
                  <p:embed/>
                </p:oleObj>
              </mc:Choice>
              <mc:Fallback>
                <p:oleObj name="Equation" r:id="rId11" imgW="622080" imgH="838080" progId="Equation.DSMT4">
                  <p:embed/>
                  <p:pic>
                    <p:nvPicPr>
                      <p:cNvPr id="1075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4435784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So we have the vertex at 		 and the line of </a:t>
            </a:r>
          </a:p>
          <a:p>
            <a:pPr>
              <a:spcBef>
                <a:spcPts val="0"/>
              </a:spcBef>
            </a:pPr>
            <a:endParaRPr lang="en-US" sz="1000" dirty="0"/>
          </a:p>
          <a:p>
            <a:pPr>
              <a:spcBef>
                <a:spcPts val="0"/>
              </a:spcBef>
            </a:pPr>
            <a:r>
              <a:rPr lang="en-US" dirty="0"/>
              <a:t>symmetry is </a:t>
            </a:r>
          </a:p>
          <a:p>
            <a:pPr>
              <a:spcBef>
                <a:spcPts val="0"/>
              </a:spcBef>
            </a:pPr>
            <a:endParaRPr lang="en-US" sz="1500" dirty="0"/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			       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(0, 5)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8546" name="Object 2"/>
          <p:cNvGraphicFramePr>
            <a:graphicFrameLocks noChangeAspect="1"/>
          </p:cNvGraphicFramePr>
          <p:nvPr/>
        </p:nvGraphicFramePr>
        <p:xfrm>
          <a:off x="4137025" y="1135063"/>
          <a:ext cx="96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927000" progId="Equation.DSMT4">
                  <p:embed/>
                </p:oleObj>
              </mc:Choice>
              <mc:Fallback>
                <p:oleObj name="Equation" r:id="rId2" imgW="965160" imgH="927000" progId="Equation.DSMT4">
                  <p:embed/>
                  <p:pic>
                    <p:nvPicPr>
                      <p:cNvPr id="1085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025" y="1135063"/>
                        <a:ext cx="96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7" name="Object 3"/>
          <p:cNvGraphicFramePr>
            <a:graphicFrameLocks noChangeAspect="1"/>
          </p:cNvGraphicFramePr>
          <p:nvPr/>
        </p:nvGraphicFramePr>
        <p:xfrm>
          <a:off x="2362200" y="1700676"/>
          <a:ext cx="86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80" imgH="838080" progId="Equation.DSMT4">
                  <p:embed/>
                </p:oleObj>
              </mc:Choice>
              <mc:Fallback>
                <p:oleObj name="Equation" r:id="rId4" imgW="863280" imgH="838080" progId="Equation.DSMT4">
                  <p:embed/>
                  <p:pic>
                    <p:nvPicPr>
                      <p:cNvPr id="1085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700676"/>
                        <a:ext cx="86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2386476" y="2517972"/>
          <a:ext cx="322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25600" imgH="533160" progId="Equation.DSMT4">
                  <p:embed/>
                </p:oleObj>
              </mc:Choice>
              <mc:Fallback>
                <p:oleObj name="Equation" r:id="rId6" imgW="3225600" imgH="533160" progId="Equation.DSMT4">
                  <p:embed/>
                  <p:pic>
                    <p:nvPicPr>
                      <p:cNvPr id="1085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476" y="2517972"/>
                        <a:ext cx="322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2514600" y="3429000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380880" progId="Equation.DSMT4">
                  <p:embed/>
                </p:oleObj>
              </mc:Choice>
              <mc:Fallback>
                <p:oleObj name="Equation" r:id="rId8" imgW="2209680" imgH="380880" progId="Equation.DSMT4">
                  <p:embed/>
                  <p:pic>
                    <p:nvPicPr>
                      <p:cNvPr id="1085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429000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0" name="Object 6"/>
          <p:cNvGraphicFramePr>
            <a:graphicFrameLocks noChangeAspect="1"/>
          </p:cNvGraphicFramePr>
          <p:nvPr/>
        </p:nvGraphicFramePr>
        <p:xfrm>
          <a:off x="762000" y="3918568"/>
          <a:ext cx="3505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04960" imgH="1168200" progId="Equation.DSMT4">
                  <p:embed/>
                </p:oleObj>
              </mc:Choice>
              <mc:Fallback>
                <p:oleObj name="Equation" r:id="rId10" imgW="3504960" imgH="1168200" progId="Equation.DSMT4">
                  <p:embed/>
                  <p:pic>
                    <p:nvPicPr>
                      <p:cNvPr id="1085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18568"/>
                        <a:ext cx="3505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551" name="Object 7"/>
          <p:cNvGraphicFramePr>
            <a:graphicFrameLocks noChangeAspect="1"/>
          </p:cNvGraphicFramePr>
          <p:nvPr/>
        </p:nvGraphicFramePr>
        <p:xfrm>
          <a:off x="1003300" y="5053476"/>
          <a:ext cx="1511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11280" imgH="914400" progId="Equation.DSMT4">
                  <p:embed/>
                </p:oleObj>
              </mc:Choice>
              <mc:Fallback>
                <p:oleObj name="Equation" r:id="rId12" imgW="1511280" imgH="914400" progId="Equation.DSMT4">
                  <p:embed/>
                  <p:pic>
                    <p:nvPicPr>
                      <p:cNvPr id="1085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5053476"/>
                        <a:ext cx="1511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876800" y="4356658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Quadratic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no real zeros because the discriminant is negative. The graph will not cross the </a:t>
            </a:r>
            <a:r>
              <a:rPr lang="en-US" i="1" dirty="0"/>
              <a:t>x</a:t>
            </a:r>
            <a:r>
              <a:rPr lang="en-US" dirty="0"/>
              <a:t>-axis. </a:t>
            </a:r>
          </a:p>
          <a:p>
            <a:endParaRPr lang="en-US" dirty="0"/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endParaRPr lang="en-US" sz="7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vertex:</a:t>
            </a:r>
          </a:p>
          <a:p>
            <a:endParaRPr lang="en-US" sz="8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line of symmetry is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none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5)</a:t>
            </a:r>
            <a:endParaRPr lang="en-US" sz="2000" dirty="0"/>
          </a:p>
          <a:p>
            <a:endParaRPr lang="en-US" dirty="0"/>
          </a:p>
        </p:txBody>
      </p:sp>
      <p:graphicFrame>
        <p:nvGraphicFramePr>
          <p:cNvPr id="109570" name="Object 2"/>
          <p:cNvGraphicFramePr>
            <a:graphicFrameLocks noChangeAspect="1"/>
          </p:cNvGraphicFramePr>
          <p:nvPr/>
        </p:nvGraphicFramePr>
        <p:xfrm>
          <a:off x="1295400" y="3080368"/>
          <a:ext cx="736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685800" progId="Equation.DSMT4">
                  <p:embed/>
                </p:oleObj>
              </mc:Choice>
              <mc:Fallback>
                <p:oleObj name="Equation" r:id="rId2" imgW="736560" imgH="685800" progId="Equation.DSMT4">
                  <p:embed/>
                  <p:pic>
                    <p:nvPicPr>
                      <p:cNvPr id="1095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80368"/>
                        <a:ext cx="7366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1" name="Object 3"/>
          <p:cNvGraphicFramePr>
            <a:graphicFrameLocks noChangeAspect="1"/>
          </p:cNvGraphicFramePr>
          <p:nvPr/>
        </p:nvGraphicFramePr>
        <p:xfrm>
          <a:off x="2552700" y="3601068"/>
          <a:ext cx="647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622080" progId="Equation.DSMT4">
                  <p:embed/>
                </p:oleObj>
              </mc:Choice>
              <mc:Fallback>
                <p:oleObj name="Equation" r:id="rId4" imgW="647640" imgH="622080" progId="Equation.DSMT4">
                  <p:embed/>
                  <p:pic>
                    <p:nvPicPr>
                      <p:cNvPr id="1095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3601068"/>
                        <a:ext cx="647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2DCF21EF-B192-22DA-C62C-4CFC029FDA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03748" y="2312794"/>
            <a:ext cx="3715268" cy="3515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Minimum and Maximum Values 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For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&gt; 0, then the parabola opens upward and the vertex is the lowest point and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-coordinate of the vertex is called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minimum value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the function.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&lt; 0,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then the parabola opens downward and vertex is the highest point and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-coordinate of the vertex is called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maximum value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of the function.</a:t>
            </a:r>
          </a:p>
        </p:txBody>
      </p:sp>
      <p:graphicFrame>
        <p:nvGraphicFramePr>
          <p:cNvPr id="1105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305912"/>
              </p:ext>
            </p:extLst>
          </p:nvPr>
        </p:nvGraphicFramePr>
        <p:xfrm>
          <a:off x="1143000" y="1323975"/>
          <a:ext cx="2133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3360" imgH="444240" progId="Equation.DSMT4">
                  <p:embed/>
                </p:oleObj>
              </mc:Choice>
              <mc:Fallback>
                <p:oleObj name="Equation" r:id="rId2" imgW="2133360" imgH="444240" progId="Equation.DSMT4">
                  <p:embed/>
                  <p:pic>
                    <p:nvPicPr>
                      <p:cNvPr id="1105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23975"/>
                        <a:ext cx="2133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A ball is thrown vertically upward from the ground with an initial velocity of 64 ft per second. Using the function 			       where </a:t>
            </a:r>
            <a:r>
              <a:rPr lang="en-US" i="1" dirty="0"/>
              <a:t>h</a:t>
            </a:r>
            <a:r>
              <a:rPr lang="en-US" dirty="0"/>
              <a:t> is the height of the object after time </a:t>
            </a:r>
            <a:r>
              <a:rPr lang="en-US" i="1" dirty="0"/>
              <a:t>t</a:t>
            </a:r>
            <a:r>
              <a:rPr lang="en-US" dirty="0"/>
              <a:t>,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is the initial velocity,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is the initial height, determine how long it will take for the ball to reach its maximum height and what that height will be.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</a:p>
          <a:p>
            <a:pPr>
              <a:spcBef>
                <a:spcPts val="0"/>
              </a:spcBef>
            </a:pPr>
            <a:r>
              <a:rPr lang="en-US" dirty="0"/>
              <a:t>For this problem, we are told that </a:t>
            </a:r>
            <a:r>
              <a:rPr lang="en-US" i="1" dirty="0"/>
              <a:t>v</a:t>
            </a:r>
            <a:r>
              <a:rPr lang="en-US" baseline="-25000" dirty="0"/>
              <a:t>0</a:t>
            </a:r>
            <a:r>
              <a:rPr lang="en-US" dirty="0"/>
              <a:t> = 64 ft per second and </a:t>
            </a:r>
            <a:r>
              <a:rPr lang="en-US" i="1" dirty="0"/>
              <a:t>h</a:t>
            </a:r>
            <a:r>
              <a:rPr lang="en-US" baseline="-25000" dirty="0"/>
              <a:t>0</a:t>
            </a:r>
            <a:r>
              <a:rPr lang="en-US" dirty="0"/>
              <a:t> = 0 ft (ground level), so the quadratic function modeling the path of the ball is</a:t>
            </a:r>
          </a:p>
        </p:txBody>
      </p:sp>
      <p:graphicFrame>
        <p:nvGraphicFramePr>
          <p:cNvPr id="111618" name="Object 2"/>
          <p:cNvGraphicFramePr>
            <a:graphicFrameLocks noChangeAspect="1"/>
          </p:cNvGraphicFramePr>
          <p:nvPr/>
        </p:nvGraphicFramePr>
        <p:xfrm>
          <a:off x="1865776" y="2177432"/>
          <a:ext cx="2806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469800" progId="Equation.DSMT4">
                  <p:embed/>
                </p:oleObj>
              </mc:Choice>
              <mc:Fallback>
                <p:oleObj name="Equation" r:id="rId2" imgW="2806560" imgH="469800" progId="Equation.DSMT4">
                  <p:embed/>
                  <p:pic>
                    <p:nvPicPr>
                      <p:cNvPr id="1116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776" y="2177432"/>
                        <a:ext cx="2806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619" name="Object 3"/>
          <p:cNvGraphicFramePr>
            <a:graphicFrameLocks noChangeAspect="1"/>
          </p:cNvGraphicFramePr>
          <p:nvPr/>
        </p:nvGraphicFramePr>
        <p:xfrm>
          <a:off x="5130800" y="5594968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440" imgH="380880" progId="Equation.DSMT4">
                  <p:embed/>
                </p:oleObj>
              </mc:Choice>
              <mc:Fallback>
                <p:oleObj name="Equation" r:id="rId4" imgW="2260440" imgH="380880" progId="Equation.DSMT4">
                  <p:embed/>
                  <p:pic>
                    <p:nvPicPr>
                      <p:cNvPr id="1116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5594968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this function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16, </a:t>
            </a:r>
            <a:r>
              <a:rPr lang="en-US" i="1" dirty="0"/>
              <a:t>b</a:t>
            </a:r>
            <a:r>
              <a:rPr lang="en-US" dirty="0"/>
              <a:t> = 64, and the maximum </a:t>
            </a:r>
          </a:p>
          <a:p>
            <a:r>
              <a:rPr lang="en-US" dirty="0"/>
              <a:t>height occurs at the point where </a:t>
            </a:r>
          </a:p>
          <a:p>
            <a:r>
              <a:rPr lang="en-US" dirty="0"/>
              <a:t>For </a:t>
            </a:r>
            <a:r>
              <a:rPr lang="en-US" i="1" dirty="0"/>
              <a:t>t</a:t>
            </a:r>
            <a:r>
              <a:rPr lang="en-US" dirty="0"/>
              <a:t> = 2,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it will take the ball </a:t>
            </a:r>
            <a:r>
              <a:rPr lang="en-US" dirty="0">
                <a:solidFill>
                  <a:srgbClr val="FF0000"/>
                </a:solidFill>
              </a:rPr>
              <a:t>2 seconds </a:t>
            </a:r>
            <a:r>
              <a:rPr lang="en-US" dirty="0"/>
              <a:t>to reach its maximum height of </a:t>
            </a:r>
            <a:r>
              <a:rPr lang="en-US" dirty="0">
                <a:solidFill>
                  <a:srgbClr val="FF0000"/>
                </a:solidFill>
              </a:rPr>
              <a:t>64 feet</a:t>
            </a:r>
            <a:r>
              <a:rPr lang="en-US" dirty="0"/>
              <a:t>. </a:t>
            </a:r>
          </a:p>
        </p:txBody>
      </p:sp>
      <p:graphicFrame>
        <p:nvGraphicFramePr>
          <p:cNvPr id="112642" name="Object 2"/>
          <p:cNvGraphicFramePr>
            <a:graphicFrameLocks noChangeAspect="1"/>
          </p:cNvGraphicFramePr>
          <p:nvPr/>
        </p:nvGraphicFramePr>
        <p:xfrm>
          <a:off x="5301744" y="1640660"/>
          <a:ext cx="344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41600" imgH="838080" progId="Equation.DSMT4">
                  <p:embed/>
                </p:oleObj>
              </mc:Choice>
              <mc:Fallback>
                <p:oleObj name="Equation" r:id="rId2" imgW="3441600" imgH="838080" progId="Equation.DSMT4">
                  <p:embed/>
                  <p:pic>
                    <p:nvPicPr>
                      <p:cNvPr id="1126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744" y="1640660"/>
                        <a:ext cx="344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2819400" y="2819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97080" imgH="380880" progId="Equation.DSMT4">
                  <p:embed/>
                </p:oleObj>
              </mc:Choice>
              <mc:Fallback>
                <p:oleObj name="Equation" r:id="rId4" imgW="2197080" imgH="380880" progId="Equation.DSMT4">
                  <p:embed/>
                  <p:pic>
                    <p:nvPicPr>
                      <p:cNvPr id="1126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19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4" name="Object 4"/>
          <p:cNvGraphicFramePr>
            <a:graphicFrameLocks noChangeAspect="1"/>
          </p:cNvGraphicFramePr>
          <p:nvPr/>
        </p:nvGraphicFramePr>
        <p:xfrm>
          <a:off x="3086100" y="3276600"/>
          <a:ext cx="2552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2400" imgH="533160" progId="Equation.DSMT4">
                  <p:embed/>
                </p:oleObj>
              </mc:Choice>
              <mc:Fallback>
                <p:oleObj name="Equation" r:id="rId6" imgW="2552400" imgH="533160" progId="Equation.DSMT4">
                  <p:embed/>
                  <p:pic>
                    <p:nvPicPr>
                      <p:cNvPr id="1126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3276600"/>
                        <a:ext cx="2552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3097676" y="3886200"/>
          <a:ext cx="965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160" imgH="406080" progId="Equation.DSMT4">
                  <p:embed/>
                </p:oleObj>
              </mc:Choice>
              <mc:Fallback>
                <p:oleObj name="Equation" r:id="rId8" imgW="965160" imgH="406080" progId="Equation.DSMT4">
                  <p:embed/>
                  <p:pic>
                    <p:nvPicPr>
                      <p:cNvPr id="1126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7676" y="3886200"/>
                        <a:ext cx="965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rancher is going to build three sides of a rectangular corral next to a river. He has </a:t>
            </a:r>
            <a:r>
              <a:rPr lang="en-US" dirty="0">
                <a:solidFill>
                  <a:srgbClr val="0000FF"/>
                </a:solidFill>
              </a:rPr>
              <a:t>240 feet</a:t>
            </a:r>
            <a:r>
              <a:rPr lang="en-US" dirty="0"/>
              <a:t> of fencing and wants to enclose the maximum area possible. What are the dimensions of the fencing that gives the corral its maximum area? </a:t>
            </a:r>
          </a:p>
        </p:txBody>
      </p:sp>
      <p:pic>
        <p:nvPicPr>
          <p:cNvPr id="11366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3276600"/>
            <a:ext cx="3862208" cy="247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Let </a:t>
            </a:r>
            <a:r>
              <a:rPr lang="en-US" i="1" dirty="0"/>
              <a:t>x</a:t>
            </a:r>
            <a:r>
              <a:rPr lang="en-US" dirty="0"/>
              <a:t> represent the length of the two equal sides of the rectangular corral and 240 − 2</a:t>
            </a:r>
            <a:r>
              <a:rPr lang="en-US" i="1" dirty="0"/>
              <a:t>x</a:t>
            </a:r>
            <a:r>
              <a:rPr lang="en-US" dirty="0"/>
              <a:t> represent the length of the third side of the rectangular corral.</a:t>
            </a:r>
          </a:p>
          <a:p>
            <a:r>
              <a:rPr lang="en-US" dirty="0"/>
              <a:t>Since area equals length times width, the area </a:t>
            </a:r>
            <a:r>
              <a:rPr lang="en-US" i="1" dirty="0"/>
              <a:t>A</a:t>
            </a:r>
            <a:r>
              <a:rPr lang="en-US" dirty="0"/>
              <a:t> of the corral is represented by the quadratic function </a:t>
            </a:r>
          </a:p>
          <a:p>
            <a:endParaRPr lang="en-US" dirty="0"/>
          </a:p>
          <a:p>
            <a:r>
              <a:rPr lang="en-US" dirty="0"/>
              <a:t>The maximum area occurs at the point where </a:t>
            </a:r>
          </a:p>
        </p:txBody>
      </p:sp>
      <p:graphicFrame>
        <p:nvGraphicFramePr>
          <p:cNvPr id="114690" name="Object 2"/>
          <p:cNvGraphicFramePr>
            <a:graphicFrameLocks noChangeAspect="1"/>
          </p:cNvGraphicFramePr>
          <p:nvPr/>
        </p:nvGraphicFramePr>
        <p:xfrm>
          <a:off x="533400" y="3915736"/>
          <a:ext cx="416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65560" imgH="482400" progId="Equation.DSMT4">
                  <p:embed/>
                </p:oleObj>
              </mc:Choice>
              <mc:Fallback>
                <p:oleObj name="Equation" r:id="rId2" imgW="4165560" imgH="482400" progId="Equation.DSMT4">
                  <p:embed/>
                  <p:pic>
                    <p:nvPicPr>
                      <p:cNvPr id="1146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15736"/>
                        <a:ext cx="416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4691" name="Object 3"/>
          <p:cNvGraphicFramePr>
            <a:graphicFrameLocks noChangeAspect="1"/>
          </p:cNvGraphicFramePr>
          <p:nvPr/>
        </p:nvGraphicFramePr>
        <p:xfrm>
          <a:off x="3003550" y="4922520"/>
          <a:ext cx="313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36680" imgH="838080" progId="Equation.DSMT4">
                  <p:embed/>
                </p:oleObj>
              </mc:Choice>
              <mc:Fallback>
                <p:oleObj name="Equation" r:id="rId4" imgW="3136680" imgH="838080" progId="Equation.DSMT4">
                  <p:embed/>
                  <p:pic>
                    <p:nvPicPr>
                      <p:cNvPr id="11469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3550" y="4922520"/>
                        <a:ext cx="313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Finding Minimum and Maximum Values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sides of the rectangle are </a:t>
            </a:r>
            <a:r>
              <a:rPr lang="en-US" dirty="0">
                <a:solidFill>
                  <a:srgbClr val="0000FF"/>
                </a:solidFill>
              </a:rPr>
              <a:t>60 feet </a:t>
            </a:r>
            <a:r>
              <a:rPr lang="en-US" dirty="0"/>
              <a:t>and the third side is 240 – 2(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/>
              <a:t>) = </a:t>
            </a:r>
            <a:r>
              <a:rPr lang="en-US" dirty="0">
                <a:solidFill>
                  <a:srgbClr val="0000FF"/>
                </a:solidFill>
              </a:rPr>
              <a:t>120 feet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maximum area possible is </a:t>
            </a:r>
          </a:p>
          <a:p>
            <a:pPr algn="ctr"/>
            <a:r>
              <a:rPr lang="en-US" dirty="0"/>
              <a:t>60(120) =</a:t>
            </a:r>
            <a:r>
              <a:rPr lang="en-US" dirty="0">
                <a:solidFill>
                  <a:srgbClr val="FF0000"/>
                </a:solidFill>
              </a:rPr>
              <a:t> 7200 square feet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with a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a graphing calculator to graph the quadratic function </a:t>
            </a:r>
            <a:r>
              <a:rPr lang="en-US" i="1" dirty="0"/>
              <a:t>y</a:t>
            </a:r>
            <a:r>
              <a:rPr lang="en-US" dirty="0"/>
              <a:t> = 2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− </a:t>
            </a:r>
            <a:r>
              <a:rPr lang="en-US" i="1" dirty="0"/>
              <a:t>x</a:t>
            </a:r>
            <a:r>
              <a:rPr lang="en-US" dirty="0"/>
              <a:t> − 15. Then use the TRACE  key to estimate the location of three points on the graph.</a:t>
            </a:r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Press the Y=  key. </a:t>
            </a:r>
          </a:p>
          <a:p>
            <a:r>
              <a:rPr lang="en-US" b="1" dirty="0"/>
              <a:t>Step 2: </a:t>
            </a:r>
            <a:r>
              <a:rPr lang="en-US" dirty="0"/>
              <a:t>Enter the function to be graphed: </a:t>
            </a:r>
          </a:p>
          <a:p>
            <a:r>
              <a:rPr lang="en-US" b="1" dirty="0"/>
              <a:t>              </a:t>
            </a:r>
            <a:r>
              <a:rPr lang="en-US" dirty="0"/>
              <a:t>\Y1 = 2X</a:t>
            </a:r>
            <a:r>
              <a:rPr lang="en-US" baseline="30000" dirty="0"/>
              <a:t>2</a:t>
            </a:r>
            <a:r>
              <a:rPr lang="en-US" dirty="0"/>
              <a:t> − X − 15.</a:t>
            </a:r>
          </a:p>
          <a:p>
            <a:r>
              <a:rPr lang="en-US" b="1" dirty="0"/>
              <a:t>Step 3: </a:t>
            </a:r>
            <a:r>
              <a:rPr lang="en-US" dirty="0"/>
              <a:t>Press GRAPH  in the upper right-hand corner of the keyboard.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7ECA32-7E7C-9C5F-8855-D0E62B8AA888}"/>
              </a:ext>
            </a:extLst>
          </p:cNvPr>
          <p:cNvSpPr/>
          <p:nvPr/>
        </p:nvSpPr>
        <p:spPr>
          <a:xfrm>
            <a:off x="6096000" y="1828800"/>
            <a:ext cx="990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F490E0-246D-1101-D004-1F3CA7EEF012}"/>
              </a:ext>
            </a:extLst>
          </p:cNvPr>
          <p:cNvSpPr/>
          <p:nvPr/>
        </p:nvSpPr>
        <p:spPr>
          <a:xfrm>
            <a:off x="3004870" y="3261360"/>
            <a:ext cx="42413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EF8383-9C36-FD33-B67A-5C9ED747CA80}"/>
              </a:ext>
            </a:extLst>
          </p:cNvPr>
          <p:cNvSpPr/>
          <p:nvPr/>
        </p:nvSpPr>
        <p:spPr>
          <a:xfrm>
            <a:off x="2471470" y="4800600"/>
            <a:ext cx="10668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926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Quadratic Functions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A </a:t>
            </a:r>
            <a:r>
              <a:rPr lang="en-US" sz="2800" b="1" dirty="0">
                <a:solidFill>
                  <a:schemeClr val="accent6">
                    <a:lumMod val="10000"/>
                  </a:schemeClr>
                </a:solidFill>
              </a:rPr>
              <a:t>quadratic function 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is any function that can be written in the form</a:t>
            </a:r>
          </a:p>
          <a:p>
            <a:endParaRPr lang="en-US" sz="2800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where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b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,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are real numbers and </a:t>
            </a:r>
            <a:r>
              <a:rPr lang="en-US" sz="2800" i="1" dirty="0">
                <a:solidFill>
                  <a:schemeClr val="accent6">
                    <a:lumMod val="10000"/>
                  </a:schemeClr>
                </a:solidFill>
              </a:rPr>
              <a:t>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</a:rPr>
              <a:t> ≠ 0. 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369641"/>
              </p:ext>
            </p:extLst>
          </p:nvPr>
        </p:nvGraphicFramePr>
        <p:xfrm>
          <a:off x="2667000" y="2057400"/>
          <a:ext cx="231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078" imgH="444247" progId="Equation.DSMT4">
                  <p:embed/>
                </p:oleObj>
              </mc:Choice>
              <mc:Fallback>
                <p:oleObj name="Equation" r:id="rId2" imgW="2311078" imgH="444247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057400"/>
                        <a:ext cx="231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with a Calculator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Step 4: </a:t>
            </a:r>
            <a:r>
              <a:rPr lang="en-US" dirty="0"/>
              <a:t>If using the standard window, the vertex of the parabola may not be visible. Press WINDOW  and adjust the settings so that Xmin = −10 , Xmax = 10 , Ymin = −20 and Ymax = 10.</a:t>
            </a:r>
          </a:p>
          <a:p>
            <a:r>
              <a:rPr lang="en-US" dirty="0"/>
              <a:t>The graph of the parabola should appear on the display as shown here.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7ECA32-7E7C-9C5F-8855-D0E62B8AA888}"/>
              </a:ext>
            </a:extLst>
          </p:cNvPr>
          <p:cNvSpPr/>
          <p:nvPr/>
        </p:nvSpPr>
        <p:spPr>
          <a:xfrm>
            <a:off x="5486400" y="1828800"/>
            <a:ext cx="15240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D88203-8FCE-7913-EA4C-B5037ADE79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9581" y="3814591"/>
            <a:ext cx="2704838" cy="181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0939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with a Calculator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Now, press the TRACE  key and move the cursor around to estimate the location of points.</a:t>
            </a:r>
          </a:p>
          <a:p>
            <a:r>
              <a:rPr lang="en-US" dirty="0"/>
              <a:t>Three such locations are shown here.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37ECA32-7E7C-9C5F-8855-D0E62B8AA888}"/>
              </a:ext>
            </a:extLst>
          </p:cNvPr>
          <p:cNvSpPr/>
          <p:nvPr/>
        </p:nvSpPr>
        <p:spPr>
          <a:xfrm>
            <a:off x="2743200" y="1404670"/>
            <a:ext cx="990600" cy="3048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264A69-EDDF-162E-E6FB-4D9C4044E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096578"/>
            <a:ext cx="2533004" cy="170402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8132227-5F32-66CA-19F5-7EA1BB3E9D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2519" y="3093720"/>
            <a:ext cx="2533002" cy="170402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EC619AA-55AE-1C4F-D7F2-87E067AA72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9236" y="3093720"/>
            <a:ext cx="2533002" cy="1704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656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quadratic function, setting up a table of values for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 as an aid. Choose values of </a:t>
            </a:r>
            <a:r>
              <a:rPr lang="en-US" i="1" dirty="0"/>
              <a:t>x</a:t>
            </a:r>
            <a:r>
              <a:rPr lang="en-US" dirty="0"/>
              <a:t> on each side of the line of symmetry.</a:t>
            </a:r>
          </a:p>
          <a:p>
            <a:endParaRPr lang="en-US" b="1" dirty="0"/>
          </a:p>
          <a:p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591C3BB7-984E-D58C-A154-FCA8D0EB19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794932"/>
              </p:ext>
            </p:extLst>
          </p:nvPr>
        </p:nvGraphicFramePr>
        <p:xfrm>
          <a:off x="4191000" y="2727960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833" imgH="837787" progId="Equation.DSMT4">
                  <p:embed/>
                </p:oleObj>
              </mc:Choice>
              <mc:Fallback>
                <p:oleObj name="Equation" r:id="rId2" imgW="1726833" imgH="837787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727960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3">
            <a:extLst>
              <a:ext uri="{FF2B5EF4-FFF2-40B4-BE49-F238E27FC236}">
                <a16:creationId xmlns:a16="http://schemas.microsoft.com/office/drawing/2014/main" id="{70773AFE-A407-5A89-0D9D-B6FAB70E28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090160"/>
              </p:ext>
            </p:extLst>
          </p:nvPr>
        </p:nvGraphicFramePr>
        <p:xfrm>
          <a:off x="533400" y="2959100"/>
          <a:ext cx="1371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324" imgH="469601" progId="Equation.DSMT4">
                  <p:embed/>
                </p:oleObj>
              </mc:Choice>
              <mc:Fallback>
                <p:oleObj name="Equation" r:id="rId4" imgW="1371324" imgH="469601" progId="Equation.DSMT4">
                  <p:embed/>
                  <p:pic>
                    <p:nvPicPr>
                      <p:cNvPr id="11777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59100"/>
                        <a:ext cx="1371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190496"/>
              </p:ext>
            </p:extLst>
          </p:nvPr>
        </p:nvGraphicFramePr>
        <p:xfrm>
          <a:off x="1306157" y="2159658"/>
          <a:ext cx="1676400" cy="383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01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1971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5533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77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4260229"/>
              </p:ext>
            </p:extLst>
          </p:nvPr>
        </p:nvGraphicFramePr>
        <p:xfrm>
          <a:off x="1490307" y="2559708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5294" imgH="558555" progId="Equation.DSMT4">
                  <p:embed/>
                </p:oleObj>
              </mc:Choice>
              <mc:Fallback>
                <p:oleObj name="Equation" r:id="rId2" imgW="355294" imgH="558555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307" y="2559708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78286"/>
              </p:ext>
            </p:extLst>
          </p:nvPr>
        </p:nvGraphicFramePr>
        <p:xfrm>
          <a:off x="2449157" y="2559708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1947" imgH="558555" progId="Equation.DSMT4">
                  <p:embed/>
                </p:oleObj>
              </mc:Choice>
              <mc:Fallback>
                <p:oleObj name="Equation" r:id="rId4" imgW="291947" imgH="558555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157" y="2559708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744710"/>
              </p:ext>
            </p:extLst>
          </p:nvPr>
        </p:nvGraphicFramePr>
        <p:xfrm>
          <a:off x="1508221" y="3449393"/>
          <a:ext cx="330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30154" imgH="558892" progId="Equation.DSMT4">
                  <p:embed/>
                </p:oleObj>
              </mc:Choice>
              <mc:Fallback>
                <p:oleObj name="Equation" r:id="rId6" imgW="330154" imgH="558892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221" y="3449393"/>
                        <a:ext cx="330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0386985"/>
              </p:ext>
            </p:extLst>
          </p:nvPr>
        </p:nvGraphicFramePr>
        <p:xfrm>
          <a:off x="2448021" y="3454155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261" imgH="558555" progId="Equation.DSMT4">
                  <p:embed/>
                </p:oleObj>
              </mc:Choice>
              <mc:Fallback>
                <p:oleObj name="Equation" r:id="rId8" imgW="203261" imgH="558555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021" y="3454155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2582392"/>
              </p:ext>
            </p:extLst>
          </p:nvPr>
        </p:nvGraphicFramePr>
        <p:xfrm>
          <a:off x="1639532" y="4444755"/>
          <a:ext cx="177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7815" imgH="558219" progId="Equation.DSMT4">
                  <p:embed/>
                </p:oleObj>
              </mc:Choice>
              <mc:Fallback>
                <p:oleObj name="Equation" r:id="rId10" imgW="177815" imgH="558219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9532" y="4444755"/>
                        <a:ext cx="1778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6446484"/>
              </p:ext>
            </p:extLst>
          </p:nvPr>
        </p:nvGraphicFramePr>
        <p:xfrm>
          <a:off x="2439632" y="4436818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261" imgH="558555" progId="Equation.DSMT4">
                  <p:embed/>
                </p:oleObj>
              </mc:Choice>
              <mc:Fallback>
                <p:oleObj name="Equation" r:id="rId12" imgW="203261" imgH="558555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632" y="4436818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7558137"/>
              </p:ext>
            </p:extLst>
          </p:nvPr>
        </p:nvGraphicFramePr>
        <p:xfrm>
          <a:off x="1623657" y="5402032"/>
          <a:ext cx="203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261" imgH="558555" progId="Equation.DSMT4">
                  <p:embed/>
                </p:oleObj>
              </mc:Choice>
              <mc:Fallback>
                <p:oleObj name="Equation" r:id="rId14" imgW="203261" imgH="558555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657" y="5402032"/>
                        <a:ext cx="203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7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73159"/>
              </p:ext>
            </p:extLst>
          </p:nvPr>
        </p:nvGraphicFramePr>
        <p:xfrm>
          <a:off x="2393595" y="5402032"/>
          <a:ext cx="292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91947" imgH="558555" progId="Equation.DSMT4">
                  <p:embed/>
                </p:oleObj>
              </mc:Choice>
              <mc:Fallback>
                <p:oleObj name="Equation" r:id="rId16" imgW="291947" imgH="558555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595" y="5402032"/>
                        <a:ext cx="292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8993" y="1219200"/>
            <a:ext cx="150714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 </a:t>
            </a:r>
          </a:p>
          <a:p>
            <a:r>
              <a:rPr lang="en-US" sz="2800" dirty="0"/>
              <a:t>a.</a:t>
            </a:r>
          </a:p>
        </p:txBody>
      </p:sp>
      <p:graphicFrame>
        <p:nvGraphicFramePr>
          <p:cNvPr id="3" name="Object 13">
            <a:extLst>
              <a:ext uri="{FF2B5EF4-FFF2-40B4-BE49-F238E27FC236}">
                <a16:creationId xmlns:a16="http://schemas.microsoft.com/office/drawing/2014/main" id="{54F00087-25CC-7307-C51A-4553462352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760864"/>
              </p:ext>
            </p:extLst>
          </p:nvPr>
        </p:nvGraphicFramePr>
        <p:xfrm>
          <a:off x="1670796" y="1681138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002960" imgH="444240" progId="Equation.DSMT4">
                  <p:embed/>
                </p:oleObj>
              </mc:Choice>
              <mc:Fallback>
                <p:oleObj name="Equation" r:id="rId18" imgW="1002960" imgH="444240" progId="Equation.DSMT4">
                  <p:embed/>
                  <p:pic>
                    <p:nvPicPr>
                      <p:cNvPr id="5" name="Object 13">
                        <a:extLst>
                          <a:ext uri="{FF2B5EF4-FFF2-40B4-BE49-F238E27FC236}">
                            <a16:creationId xmlns:a16="http://schemas.microsoft.com/office/drawing/2014/main" id="{70773AFE-A407-5A89-0D9D-B6FAB70E28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796" y="1681138"/>
                        <a:ext cx="1003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B8B7CCC3-0362-7FAE-7B12-1A7C9949BFCD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4314005" y="1681138"/>
            <a:ext cx="4391621" cy="36149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Graphing Quadratic Functions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graphicFrame>
        <p:nvGraphicFramePr>
          <p:cNvPr id="1187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0067381"/>
              </p:ext>
            </p:extLst>
          </p:nvPr>
        </p:nvGraphicFramePr>
        <p:xfrm>
          <a:off x="609600" y="1239520"/>
          <a:ext cx="43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1640" imgH="393480" progId="Equation.DSMT4">
                  <p:embed/>
                </p:oleObj>
              </mc:Choice>
              <mc:Fallback>
                <p:oleObj name="Equation" r:id="rId2" imgW="431640" imgH="39348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39520"/>
                        <a:ext cx="43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167300"/>
              </p:ext>
            </p:extLst>
          </p:nvPr>
        </p:nvGraphicFramePr>
        <p:xfrm>
          <a:off x="1371600" y="1905000"/>
          <a:ext cx="1676400" cy="404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rgbClr val="000000"/>
                        </a:solidFill>
                        <a:latin typeface="Symbol" pitchFamily="98" charset="2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  <a:latin typeface="Symbol" pitchFamily="98" charset="2"/>
                        </a:rPr>
                        <a:t>-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  <a:p>
                      <a:pPr algn="ctr"/>
                      <a:endParaRPr lang="en-US" sz="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577428"/>
              </p:ext>
            </p:extLst>
          </p:nvPr>
        </p:nvGraphicFramePr>
        <p:xfrm>
          <a:off x="2398713" y="2312988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4247" imgH="558892" progId="Equation.DSMT4">
                  <p:embed/>
                </p:oleObj>
              </mc:Choice>
              <mc:Fallback>
                <p:oleObj name="Equation" r:id="rId4" imgW="444247" imgH="55889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2312988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8904123"/>
              </p:ext>
            </p:extLst>
          </p:nvPr>
        </p:nvGraphicFramePr>
        <p:xfrm>
          <a:off x="2424113" y="3319463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294" imgH="558555" progId="Equation.DSMT4">
                  <p:embed/>
                </p:oleObj>
              </mc:Choice>
              <mc:Fallback>
                <p:oleObj name="Equation" r:id="rId6" imgW="355294" imgH="558555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3319463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011950"/>
              </p:ext>
            </p:extLst>
          </p:nvPr>
        </p:nvGraphicFramePr>
        <p:xfrm>
          <a:off x="2406650" y="5334000"/>
          <a:ext cx="444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4247" imgH="558892" progId="Equation.DSMT4">
                  <p:embed/>
                </p:oleObj>
              </mc:Choice>
              <mc:Fallback>
                <p:oleObj name="Equation" r:id="rId8" imgW="444247" imgH="558892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6650" y="5334000"/>
                        <a:ext cx="4445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7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106735"/>
              </p:ext>
            </p:extLst>
          </p:nvPr>
        </p:nvGraphicFramePr>
        <p:xfrm>
          <a:off x="2435225" y="4330700"/>
          <a:ext cx="3556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55294" imgH="558555" progId="Equation.DSMT4">
                  <p:embed/>
                </p:oleObj>
              </mc:Choice>
              <mc:Fallback>
                <p:oleObj name="Equation" r:id="rId10" imgW="355294" imgH="558555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4330700"/>
                        <a:ext cx="3556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BC472E0-9795-45BF-A767-30EE1642349F}"/>
              </a:ext>
            </a:extLst>
          </p:cNvPr>
          <p:cNvSpPr txBox="1"/>
          <p:nvPr/>
        </p:nvSpPr>
        <p:spPr>
          <a:xfrm>
            <a:off x="5791200" y="5413494"/>
            <a:ext cx="1371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8C028BBA-29B0-ACA6-4331-62CCD9CE99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188219"/>
              </p:ext>
            </p:extLst>
          </p:nvPr>
        </p:nvGraphicFramePr>
        <p:xfrm>
          <a:off x="1555750" y="10668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07880" imgH="838080" progId="Equation.DSMT4">
                  <p:embed/>
                </p:oleObj>
              </mc:Choice>
              <mc:Fallback>
                <p:oleObj name="Equation" r:id="rId12" imgW="1307880" imgH="838080" progId="Equation.DSMT4">
                  <p:embed/>
                  <p:pic>
                    <p:nvPicPr>
                      <p:cNvPr id="1187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10668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5A73039-DA64-7596-E663-2922240D1BF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19600" y="1523734"/>
            <a:ext cx="3715268" cy="38105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Vertex Formula</a:t>
            </a:r>
          </a:p>
        </p:txBody>
      </p:sp>
      <p:sp>
        <p:nvSpPr>
          <p:cNvPr id="4" name="Content Placeholder 5"/>
          <p:cNvSpPr txBox="1">
            <a:spLocks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vertex of a quadratic function of the form </a:t>
            </a:r>
          </a:p>
          <a:p>
            <a:pPr lvl="0"/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=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ax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+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+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can be found by identifying the values of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</a:t>
            </a:r>
            <a:r>
              <a:rPr lang="en-US" sz="2800" i="1" dirty="0">
                <a:solidFill>
                  <a:srgbClr val="C6D9F0">
                    <a:lumMod val="10000"/>
                  </a:srgbClr>
                </a:solidFill>
              </a:rPr>
              <a:t>b</a:t>
            </a:r>
            <a:r>
              <a:rPr lang="en-US" sz="2800" dirty="0">
                <a:solidFill>
                  <a:srgbClr val="C6D9F0">
                    <a:lumMod val="10000"/>
                  </a:srgbClr>
                </a:solidFill>
              </a:rPr>
              <a:t> then substituting them into the following formulas.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6D9F0">
                  <a:lumMod val="1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800" dirty="0">
              <a:solidFill>
                <a:srgbClr val="C6D9F0">
                  <a:lumMod val="10000"/>
                </a:srgb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6D9F0">
                  <a:lumMod val="1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C6D9F0">
                  <a:lumMod val="1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Notice that to find the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-coordinate, the value of the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6D9F0">
                    <a:lumMod val="1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-coordinate is substituted back into the original function.</a:t>
            </a:r>
          </a:p>
        </p:txBody>
      </p:sp>
      <p:graphicFrame>
        <p:nvGraphicFramePr>
          <p:cNvPr id="1105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217152"/>
              </p:ext>
            </p:extLst>
          </p:nvPr>
        </p:nvGraphicFramePr>
        <p:xfrm>
          <a:off x="3371850" y="3124200"/>
          <a:ext cx="2400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00120" imgH="990360" progId="Equation.DSMT4">
                  <p:embed/>
                </p:oleObj>
              </mc:Choice>
              <mc:Fallback>
                <p:oleObj name="Equation" r:id="rId2" imgW="2400120" imgH="990360" progId="Equation.DSMT4">
                  <p:embed/>
                  <p:pic>
                    <p:nvPicPr>
                      <p:cNvPr id="1105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3124200"/>
                        <a:ext cx="2400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943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			  find the line of symmetry, vertex,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-intercepts, and </a:t>
            </a:r>
            <a:r>
              <a:rPr lang="en-US" i="1" dirty="0"/>
              <a:t>y</a:t>
            </a:r>
            <a:r>
              <a:rPr lang="en-US" dirty="0"/>
              <a:t>-intercept.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For 			  we have </a:t>
            </a: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1,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4, and </a:t>
            </a:r>
            <a:r>
              <a:rPr lang="en-US" i="1" dirty="0"/>
              <a:t>c</a:t>
            </a:r>
            <a:r>
              <a:rPr lang="en-US" dirty="0"/>
              <a:t> = 2. If</a:t>
            </a:r>
          </a:p>
          <a:p>
            <a:endParaRPr lang="en-US" sz="1100" dirty="0"/>
          </a:p>
          <a:p>
            <a:r>
              <a:rPr lang="en-US" dirty="0"/>
              <a:t>			          then</a:t>
            </a:r>
          </a:p>
        </p:txBody>
      </p:sp>
      <p:graphicFrame>
        <p:nvGraphicFramePr>
          <p:cNvPr id="1044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111157"/>
              </p:ext>
            </p:extLst>
          </p:nvPr>
        </p:nvGraphicFramePr>
        <p:xfrm>
          <a:off x="1060450" y="1341170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49360" imgH="444240" progId="Equation.DSMT4">
                  <p:embed/>
                </p:oleObj>
              </mc:Choice>
              <mc:Fallback>
                <p:oleObj name="Equation" r:id="rId2" imgW="2349360" imgH="444240" progId="Equation.DSMT4">
                  <p:embed/>
                  <p:pic>
                    <p:nvPicPr>
                      <p:cNvPr id="1044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1341170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1048986" y="2786063"/>
          <a:ext cx="2349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49360" imgH="444240" progId="Equation.DSMT4">
                  <p:embed/>
                </p:oleObj>
              </mc:Choice>
              <mc:Fallback>
                <p:oleObj name="Equation" r:id="rId4" imgW="2349360" imgH="444240" progId="Equation.DSMT4">
                  <p:embed/>
                  <p:pic>
                    <p:nvPicPr>
                      <p:cNvPr id="1044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8986" y="2786063"/>
                        <a:ext cx="2349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3" name="Object 5"/>
          <p:cNvGraphicFramePr>
            <a:graphicFrameLocks noChangeAspect="1"/>
          </p:cNvGraphicFramePr>
          <p:nvPr/>
        </p:nvGraphicFramePr>
        <p:xfrm>
          <a:off x="539750" y="3276600"/>
          <a:ext cx="3441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41600" imgH="952200" progId="Equation.DSMT4">
                  <p:embed/>
                </p:oleObj>
              </mc:Choice>
              <mc:Fallback>
                <p:oleObj name="Equation" r:id="rId6" imgW="3441600" imgH="952200" progId="Equation.DSMT4">
                  <p:embed/>
                  <p:pic>
                    <p:nvPicPr>
                      <p:cNvPr id="1044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276600"/>
                        <a:ext cx="3441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4" name="Object 6"/>
          <p:cNvGraphicFramePr>
            <a:graphicFrameLocks noChangeAspect="1"/>
          </p:cNvGraphicFramePr>
          <p:nvPr/>
        </p:nvGraphicFramePr>
        <p:xfrm>
          <a:off x="3060700" y="434340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87440" imgH="533160" progId="Equation.DSMT4">
                  <p:embed/>
                </p:oleObj>
              </mc:Choice>
              <mc:Fallback>
                <p:oleObj name="Equation" r:id="rId8" imgW="3187440" imgH="533160" progId="Equation.DSMT4">
                  <p:embed/>
                  <p:pic>
                    <p:nvPicPr>
                      <p:cNvPr id="1044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434340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5" name="Object 7"/>
          <p:cNvGraphicFramePr>
            <a:graphicFrameLocks noChangeAspect="1"/>
          </p:cNvGraphicFramePr>
          <p:nvPr/>
        </p:nvGraphicFramePr>
        <p:xfrm>
          <a:off x="3314812" y="50292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63560" imgH="291960" progId="Equation.DSMT4">
                  <p:embed/>
                </p:oleObj>
              </mc:Choice>
              <mc:Fallback>
                <p:oleObj name="Equation" r:id="rId10" imgW="1663560" imgH="291960" progId="Equation.DSMT4">
                  <p:embed/>
                  <p:pic>
                    <p:nvPicPr>
                      <p:cNvPr id="1044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812" y="50292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56" name="Object 8"/>
          <p:cNvGraphicFramePr>
            <a:graphicFrameLocks noChangeAspect="1"/>
          </p:cNvGraphicFramePr>
          <p:nvPr/>
        </p:nvGraphicFramePr>
        <p:xfrm>
          <a:off x="3323916" y="54864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58720" imgH="291960" progId="Equation.DSMT4">
                  <p:embed/>
                </p:oleObj>
              </mc:Choice>
              <mc:Fallback>
                <p:oleObj name="Equation" r:id="rId12" imgW="558720" imgH="291960" progId="Equation.DSMT4">
                  <p:embed/>
                  <p:pic>
                    <p:nvPicPr>
                      <p:cNvPr id="1044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916" y="54864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 vertex is at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2, 6)</a:t>
            </a:r>
            <a:r>
              <a:rPr lang="en-US" dirty="0"/>
              <a:t> and the line of symmetry is </a:t>
            </a:r>
            <a:br>
              <a:rPr lang="en-US" dirty="0"/>
            </a:b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x</a:t>
            </a:r>
            <a:r>
              <a:rPr lang="en-US" dirty="0"/>
              <a:t> = 0, then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(0)</a:t>
            </a:r>
            <a:r>
              <a:rPr lang="en-US" baseline="30000" dirty="0"/>
              <a:t>2</a:t>
            </a:r>
            <a:r>
              <a:rPr lang="en-US" dirty="0">
                <a:latin typeface="Symbol" pitchFamily="98" charset="2"/>
              </a:rPr>
              <a:t> -</a:t>
            </a:r>
            <a:r>
              <a:rPr lang="en-US" dirty="0"/>
              <a:t>4 </a:t>
            </a:r>
            <a:r>
              <a:rPr lang="en-US" dirty="0">
                <a:sym typeface="Symbol"/>
              </a:rPr>
              <a:t> </a:t>
            </a:r>
            <a:r>
              <a:rPr lang="en-US" dirty="0"/>
              <a:t>0 + 2 = 2 and the </a:t>
            </a:r>
            <a:r>
              <a:rPr lang="en-US" i="1" dirty="0"/>
              <a:t>y</a:t>
            </a:r>
            <a:r>
              <a:rPr lang="en-US" dirty="0"/>
              <a:t>-intercept is at </a:t>
            </a:r>
            <a:r>
              <a:rPr lang="en-US" dirty="0">
                <a:solidFill>
                  <a:srgbClr val="FF0000"/>
                </a:solidFill>
              </a:rPr>
              <a:t>(0, 2)</a:t>
            </a:r>
            <a:r>
              <a:rPr lang="en-US" dirty="0"/>
              <a:t>.</a:t>
            </a:r>
          </a:p>
          <a:p>
            <a:r>
              <a:rPr lang="en-US" dirty="0"/>
              <a:t>If </a:t>
            </a:r>
            <a:r>
              <a:rPr lang="en-US" i="1" dirty="0"/>
              <a:t>y</a:t>
            </a:r>
            <a:r>
              <a:rPr lang="en-US" dirty="0"/>
              <a:t> = 0, then</a:t>
            </a:r>
          </a:p>
        </p:txBody>
      </p: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2514600" y="318516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380880" progId="Equation.DSMT4">
                  <p:embed/>
                </p:oleObj>
              </mc:Choice>
              <mc:Fallback>
                <p:oleObj name="Equation" r:id="rId2" imgW="2260440" imgH="380880" progId="Equation.DSMT4">
                  <p:embed/>
                  <p:pic>
                    <p:nvPicPr>
                      <p:cNvPr id="1054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18516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5" name="Object 3"/>
          <p:cNvGraphicFramePr>
            <a:graphicFrameLocks noChangeAspect="1"/>
          </p:cNvGraphicFramePr>
          <p:nvPr/>
        </p:nvGraphicFramePr>
        <p:xfrm>
          <a:off x="1447800" y="3886200"/>
          <a:ext cx="37338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33560" imgH="1168200" progId="Equation.DSMT4">
                  <p:embed/>
                </p:oleObj>
              </mc:Choice>
              <mc:Fallback>
                <p:oleObj name="Equation" r:id="rId4" imgW="3733560" imgH="1168200" progId="Equation.DSMT4">
                  <p:embed/>
                  <p:pic>
                    <p:nvPicPr>
                      <p:cNvPr id="1054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37338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1675616" y="5105400"/>
          <a:ext cx="1485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85720" imgH="914400" progId="Equation.DSMT4">
                  <p:embed/>
                </p:oleObj>
              </mc:Choice>
              <mc:Fallback>
                <p:oleObj name="Equation" r:id="rId6" imgW="1485720" imgH="914400" progId="Equation.DSMT4">
                  <p:embed/>
                  <p:pic>
                    <p:nvPicPr>
                      <p:cNvPr id="1054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5616" y="5105400"/>
                        <a:ext cx="1485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7" name="Object 5"/>
          <p:cNvGraphicFramePr>
            <a:graphicFrameLocks noChangeAspect="1"/>
          </p:cNvGraphicFramePr>
          <p:nvPr/>
        </p:nvGraphicFramePr>
        <p:xfrm>
          <a:off x="3733016" y="5105400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914400" progId="Equation.DSMT4">
                  <p:embed/>
                </p:oleObj>
              </mc:Choice>
              <mc:Fallback>
                <p:oleObj name="Equation" r:id="rId8" imgW="1473120" imgH="914400" progId="Equation.DSMT4">
                  <p:embed/>
                  <p:pic>
                    <p:nvPicPr>
                      <p:cNvPr id="1054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016" y="5105400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5714216" y="5270500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11280" imgH="444240" progId="Equation.DSMT4">
                  <p:embed/>
                </p:oleObj>
              </mc:Choice>
              <mc:Fallback>
                <p:oleObj name="Equation" r:id="rId10" imgW="1511280" imgH="444240" progId="Equation.DSMT4">
                  <p:embed/>
                  <p:pic>
                    <p:nvPicPr>
                      <p:cNvPr id="1054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216" y="5270500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DED2322F-5D24-2E36-547C-67B38E0F2A2F}"/>
              </a:ext>
            </a:extLst>
          </p:cNvPr>
          <p:cNvSpPr/>
          <p:nvPr/>
        </p:nvSpPr>
        <p:spPr>
          <a:xfrm>
            <a:off x="5866616" y="4270345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Quadratic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Graphing Quadratic Functions of the Form </a:t>
            </a:r>
            <a:r>
              <a:rPr lang="en-US" i="1" dirty="0"/>
              <a:t>y = ax</a:t>
            </a:r>
            <a:r>
              <a:rPr lang="en-US" baseline="30000" dirty="0"/>
              <a:t>2</a:t>
            </a:r>
            <a:r>
              <a:rPr lang="en-US" dirty="0"/>
              <a:t> + </a:t>
            </a:r>
            <a:r>
              <a:rPr lang="en-US" i="1" dirty="0"/>
              <a:t>bx</a:t>
            </a:r>
            <a:r>
              <a:rPr lang="en-US" dirty="0"/>
              <a:t> + </a:t>
            </a:r>
            <a:r>
              <a:rPr lang="en-US" i="1" dirty="0"/>
              <a:t>c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x</a:t>
            </a:r>
            <a:r>
              <a:rPr lang="en-US" dirty="0"/>
              <a:t>-intercepts are at		       and  </a:t>
            </a:r>
          </a:p>
          <a:p>
            <a:endParaRPr lang="en-US" sz="2000" dirty="0">
              <a:solidFill>
                <a:srgbClr val="007D7D"/>
              </a:solidFill>
            </a:endParaRPr>
          </a:p>
          <a:p>
            <a:endParaRPr lang="en-US" sz="2000" dirty="0">
              <a:solidFill>
                <a:srgbClr val="007D7D"/>
              </a:solidFill>
            </a:endParaRPr>
          </a:p>
          <a:p>
            <a:r>
              <a:rPr lang="en-US" sz="2000" dirty="0">
                <a:solidFill>
                  <a:srgbClr val="007D7D"/>
                </a:solidFill>
              </a:rPr>
              <a:t>Summary: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line of symmetry is </a:t>
            </a:r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 = 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2. </a:t>
            </a:r>
          </a:p>
          <a:p>
            <a:r>
              <a:rPr lang="en-US" sz="2000" dirty="0">
                <a:solidFill>
                  <a:srgbClr val="007D7D"/>
                </a:solidFill>
              </a:rPr>
              <a:t>vertex: (</a:t>
            </a:r>
            <a:r>
              <a:rPr lang="en-US" sz="2000" dirty="0">
                <a:solidFill>
                  <a:srgbClr val="007D7D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D7D"/>
                </a:solidFill>
              </a:rPr>
              <a:t>2, 6)</a:t>
            </a:r>
          </a:p>
          <a:p>
            <a:r>
              <a:rPr lang="en-US" sz="2000" i="1" dirty="0">
                <a:solidFill>
                  <a:srgbClr val="007D7D"/>
                </a:solidFill>
              </a:rPr>
              <a:t>x</a:t>
            </a:r>
            <a:r>
              <a:rPr lang="en-US" sz="2000" dirty="0">
                <a:solidFill>
                  <a:srgbClr val="007D7D"/>
                </a:solidFill>
              </a:rPr>
              <a:t>-intercepts: 	              and</a:t>
            </a:r>
            <a:br>
              <a:rPr lang="en-US" sz="2000" dirty="0">
                <a:solidFill>
                  <a:srgbClr val="007D7D"/>
                </a:solidFill>
              </a:rPr>
            </a:br>
            <a:endParaRPr lang="en-US" sz="2000" dirty="0">
              <a:solidFill>
                <a:srgbClr val="007D7D"/>
              </a:solidFill>
            </a:endParaRPr>
          </a:p>
          <a:p>
            <a:endParaRPr lang="en-US" sz="1000" i="1" dirty="0">
              <a:solidFill>
                <a:srgbClr val="007D7D"/>
              </a:solidFill>
            </a:endParaRPr>
          </a:p>
          <a:p>
            <a:r>
              <a:rPr lang="en-US" sz="2000" i="1" dirty="0">
                <a:solidFill>
                  <a:srgbClr val="007D7D"/>
                </a:solidFill>
              </a:rPr>
              <a:t>y</a:t>
            </a:r>
            <a:r>
              <a:rPr lang="en-US" sz="2000" dirty="0">
                <a:solidFill>
                  <a:srgbClr val="007D7D"/>
                </a:solidFill>
              </a:rPr>
              <a:t>-intercept: (0, 2)</a:t>
            </a:r>
            <a:endParaRPr lang="en-US" sz="2000" dirty="0"/>
          </a:p>
        </p:txBody>
      </p:sp>
      <p:graphicFrame>
        <p:nvGraphicFramePr>
          <p:cNvPr id="1064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3756953"/>
              </p:ext>
            </p:extLst>
          </p:nvPr>
        </p:nvGraphicFramePr>
        <p:xfrm>
          <a:off x="3892550" y="1265448"/>
          <a:ext cx="1727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622080" progId="Equation.DSMT4">
                  <p:embed/>
                </p:oleObj>
              </mc:Choice>
              <mc:Fallback>
                <p:oleObj name="Equation" r:id="rId2" imgW="1726920" imgH="622080" progId="Equation.DSMT4">
                  <p:embed/>
                  <p:pic>
                    <p:nvPicPr>
                      <p:cNvPr id="1064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1265448"/>
                        <a:ext cx="1727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499" name="Object 3"/>
          <p:cNvGraphicFramePr>
            <a:graphicFrameLocks noChangeAspect="1"/>
          </p:cNvGraphicFramePr>
          <p:nvPr/>
        </p:nvGraphicFramePr>
        <p:xfrm>
          <a:off x="6324600" y="1255713"/>
          <a:ext cx="1816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15840" imgH="622080" progId="Equation.DSMT4">
                  <p:embed/>
                </p:oleObj>
              </mc:Choice>
              <mc:Fallback>
                <p:oleObj name="Equation" r:id="rId4" imgW="1815840" imgH="622080" progId="Equation.DSMT4">
                  <p:embed/>
                  <p:pic>
                    <p:nvPicPr>
                      <p:cNvPr id="1064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255713"/>
                        <a:ext cx="1816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5"/>
          <p:cNvGraphicFramePr>
            <a:graphicFrameLocks noChangeAspect="1"/>
          </p:cNvGraphicFramePr>
          <p:nvPr/>
        </p:nvGraphicFramePr>
        <p:xfrm>
          <a:off x="1854200" y="3589492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69720" imgH="469800" progId="Equation.DSMT4">
                  <p:embed/>
                </p:oleObj>
              </mc:Choice>
              <mc:Fallback>
                <p:oleObj name="Equation" r:id="rId6" imgW="1269720" imgH="469800" progId="Equation.DSMT4">
                  <p:embed/>
                  <p:pic>
                    <p:nvPicPr>
                      <p:cNvPr id="1065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3589492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6"/>
          <p:cNvGraphicFramePr>
            <a:graphicFrameLocks noChangeAspect="1"/>
          </p:cNvGraphicFramePr>
          <p:nvPr/>
        </p:nvGraphicFramePr>
        <p:xfrm>
          <a:off x="533400" y="4025900"/>
          <a:ext cx="127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69720" imgH="469800" progId="Equation.DSMT4">
                  <p:embed/>
                </p:oleObj>
              </mc:Choice>
              <mc:Fallback>
                <p:oleObj name="Equation" r:id="rId8" imgW="1269720" imgH="469800" progId="Equation.DSMT4">
                  <p:embed/>
                  <p:pic>
                    <p:nvPicPr>
                      <p:cNvPr id="1065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025900"/>
                        <a:ext cx="127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E59031A-1C26-82A9-A64F-53113A557B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38600" y="2167587"/>
            <a:ext cx="4267796" cy="34104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C808584-A201-4ABF-8042-570E5B2765C5}"/>
</file>

<file path=customXml/itemProps2.xml><?xml version="1.0" encoding="utf-8"?>
<ds:datastoreItem xmlns:ds="http://schemas.openxmlformats.org/officeDocument/2006/customXml" ds:itemID="{B052A1EF-FE4E-439C-9679-47DC6186D4B2}"/>
</file>

<file path=customXml/itemProps3.xml><?xml version="1.0" encoding="utf-8"?>
<ds:datastoreItem xmlns:ds="http://schemas.openxmlformats.org/officeDocument/2006/customXml" ds:itemID="{961F8271-9DD1-4EEA-8AB4-D9098AF38251}"/>
</file>

<file path=docProps/app.xml><?xml version="1.0" encoding="utf-8"?>
<Properties xmlns="http://schemas.openxmlformats.org/officeDocument/2006/extended-properties" xmlns:vt="http://schemas.openxmlformats.org/officeDocument/2006/docPropsVTypes">
  <TotalTime>2276</TotalTime>
  <Words>1170</Words>
  <Application>Microsoft Office PowerPoint</Application>
  <PresentationFormat>On-screen Show (4:3)</PresentationFormat>
  <Paragraphs>131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Office Theme</vt:lpstr>
      <vt:lpstr>Equation</vt:lpstr>
      <vt:lpstr>Section 11.5</vt:lpstr>
      <vt:lpstr>Definition: Quadratic Functions</vt:lpstr>
      <vt:lpstr>Example 1: Graphing Quadratic Functions</vt:lpstr>
      <vt:lpstr>Example 1: Graphing Quadratic Functions (cont.)</vt:lpstr>
      <vt:lpstr>Example 1: Graphing Quadratic Functions (cont.)</vt:lpstr>
      <vt:lpstr>Formula: Vertex Formula</vt:lpstr>
      <vt:lpstr>Example 2: Graphing Quadratic Functions of the Form y = ax2 + bx + c</vt:lpstr>
      <vt:lpstr>Example 2: Graphing Quadratic Functions of the Form y = ax2 + bx + c (cont.)</vt:lpstr>
      <vt:lpstr>Example 2: Graphing Quadratic Functions of the Form y = ax2 + bx + c (cont.)</vt:lpstr>
      <vt:lpstr>Example 3: Graphing Quadratic Functions of the Form y = ax2 + bx + c</vt:lpstr>
      <vt:lpstr>Example 3: Graphing Quadratic Functions of the Form y = ax2 + bx + c (cont.)</vt:lpstr>
      <vt:lpstr>Example 3: Graphing Quadratic Functions of the Form y = ax2 + bx + c (cont.)</vt:lpstr>
      <vt:lpstr>Definition: Minimum and Maximum Values </vt:lpstr>
      <vt:lpstr>Example 4: Application: Finding Minimum and Maximum Values</vt:lpstr>
      <vt:lpstr>Example 4: Application: Finding Minimum and Maximum Values (cont.)</vt:lpstr>
      <vt:lpstr>Example 5: Application: Finding Minimum and Maximum Values</vt:lpstr>
      <vt:lpstr>Example 5: Application: Finding Minimum and Maximum Values (cont.)</vt:lpstr>
      <vt:lpstr>Example 5: Application: Finding Minimum and Maximum Values (cont.)</vt:lpstr>
      <vt:lpstr>Example 6: Graphing with a Calculator</vt:lpstr>
      <vt:lpstr>Example 6: Graphing with a Calculator (cont.)</vt:lpstr>
      <vt:lpstr>Example 6: Graphing with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Rebecca Johnson</cp:lastModifiedBy>
  <cp:revision>473</cp:revision>
  <dcterms:created xsi:type="dcterms:W3CDTF">2013-04-26T14:43:13Z</dcterms:created>
  <dcterms:modified xsi:type="dcterms:W3CDTF">2024-09-09T14:06:20Z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