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7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75" r:id="rId10"/>
    <p:sldId id="266" r:id="rId11"/>
    <p:sldId id="267" r:id="rId12"/>
    <p:sldId id="268" r:id="rId13"/>
    <p:sldId id="286" r:id="rId14"/>
    <p:sldId id="270" r:id="rId15"/>
    <p:sldId id="287" r:id="rId16"/>
    <p:sldId id="288" r:id="rId17"/>
    <p:sldId id="278" r:id="rId18"/>
    <p:sldId id="279" r:id="rId19"/>
    <p:sldId id="272" r:id="rId20"/>
    <p:sldId id="273" r:id="rId21"/>
    <p:sldId id="274" r:id="rId22"/>
    <p:sldId id="277" r:id="rId23"/>
    <p:sldId id="282" r:id="rId24"/>
    <p:sldId id="285" r:id="rId25"/>
    <p:sldId id="289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11" name="Belloit, Nicholas G" initials="BNG [11]" lastIdx="1" clrIdx="10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80"/>
    <a:srgbClr val="000099"/>
    <a:srgbClr val="366092"/>
    <a:srgbClr val="1F497D"/>
    <a:srgbClr val="000000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99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174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89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0.wmf"/><Relationship Id="rId4" Type="http://schemas.openxmlformats.org/officeDocument/2006/relationships/oleObject" Target="../embeddings/oleObject5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56.wmf"/><Relationship Id="rId18" Type="http://schemas.openxmlformats.org/officeDocument/2006/relationships/oleObject" Target="../embeddings/oleObject59.bin"/><Relationship Id="rId26" Type="http://schemas.openxmlformats.org/officeDocument/2006/relationships/oleObject" Target="../embeddings/oleObject63.bin"/><Relationship Id="rId3" Type="http://schemas.openxmlformats.org/officeDocument/2006/relationships/image" Target="../media/image51.wmf"/><Relationship Id="rId21" Type="http://schemas.openxmlformats.org/officeDocument/2006/relationships/image" Target="../media/image60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6.bin"/><Relationship Id="rId17" Type="http://schemas.openxmlformats.org/officeDocument/2006/relationships/image" Target="../media/image58.wmf"/><Relationship Id="rId25" Type="http://schemas.openxmlformats.org/officeDocument/2006/relationships/image" Target="../media/image62.wmf"/><Relationship Id="rId2" Type="http://schemas.openxmlformats.org/officeDocument/2006/relationships/oleObject" Target="../embeddings/oleObject51.bin"/><Relationship Id="rId16" Type="http://schemas.openxmlformats.org/officeDocument/2006/relationships/oleObject" Target="../embeddings/oleObject58.bin"/><Relationship Id="rId20" Type="http://schemas.openxmlformats.org/officeDocument/2006/relationships/oleObject" Target="../embeddings/oleObject6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55.wmf"/><Relationship Id="rId24" Type="http://schemas.openxmlformats.org/officeDocument/2006/relationships/oleObject" Target="../embeddings/oleObject62.bin"/><Relationship Id="rId5" Type="http://schemas.openxmlformats.org/officeDocument/2006/relationships/image" Target="../media/image52.wmf"/><Relationship Id="rId15" Type="http://schemas.openxmlformats.org/officeDocument/2006/relationships/image" Target="../media/image57.wmf"/><Relationship Id="rId23" Type="http://schemas.openxmlformats.org/officeDocument/2006/relationships/image" Target="../media/image61.wmf"/><Relationship Id="rId10" Type="http://schemas.openxmlformats.org/officeDocument/2006/relationships/oleObject" Target="../embeddings/oleObject55.bin"/><Relationship Id="rId19" Type="http://schemas.openxmlformats.org/officeDocument/2006/relationships/image" Target="../media/image59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7.bin"/><Relationship Id="rId22" Type="http://schemas.openxmlformats.org/officeDocument/2006/relationships/oleObject" Target="../embeddings/oleObject61.bin"/><Relationship Id="rId27" Type="http://schemas.openxmlformats.org/officeDocument/2006/relationships/image" Target="../media/image6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3" Type="http://schemas.openxmlformats.org/officeDocument/2006/relationships/image" Target="../media/image64.wmf"/><Relationship Id="rId7" Type="http://schemas.openxmlformats.org/officeDocument/2006/relationships/image" Target="../media/image66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68.wmf"/><Relationship Id="rId5" Type="http://schemas.openxmlformats.org/officeDocument/2006/relationships/image" Target="../media/image65.wmf"/><Relationship Id="rId10" Type="http://schemas.openxmlformats.org/officeDocument/2006/relationships/oleObject" Target="../embeddings/oleObject68.bin"/><Relationship Id="rId4" Type="http://schemas.openxmlformats.org/officeDocument/2006/relationships/oleObject" Target="../embeddings/oleObject65.bin"/><Relationship Id="rId9" Type="http://schemas.openxmlformats.org/officeDocument/2006/relationships/image" Target="../media/image6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3" Type="http://schemas.openxmlformats.org/officeDocument/2006/relationships/image" Target="../media/image67.wmf"/><Relationship Id="rId7" Type="http://schemas.openxmlformats.org/officeDocument/2006/relationships/image" Target="../media/image70.wmf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2.wmf"/><Relationship Id="rId5" Type="http://schemas.openxmlformats.org/officeDocument/2006/relationships/image" Target="../media/image69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3" Type="http://schemas.openxmlformats.org/officeDocument/2006/relationships/image" Target="../media/image73.wmf"/><Relationship Id="rId7" Type="http://schemas.openxmlformats.org/officeDocument/2006/relationships/image" Target="../media/image75.wmf"/><Relationship Id="rId2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7.wmf"/><Relationship Id="rId5" Type="http://schemas.openxmlformats.org/officeDocument/2006/relationships/image" Target="../media/image74.wmf"/><Relationship Id="rId10" Type="http://schemas.openxmlformats.org/officeDocument/2006/relationships/oleObject" Target="../embeddings/oleObject78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6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3" Type="http://schemas.openxmlformats.org/officeDocument/2006/relationships/image" Target="../media/image78.wmf"/><Relationship Id="rId7" Type="http://schemas.openxmlformats.org/officeDocument/2006/relationships/image" Target="../media/image80.wmf"/><Relationship Id="rId2" Type="http://schemas.openxmlformats.org/officeDocument/2006/relationships/oleObject" Target="../embeddings/oleObject7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82.wmf"/><Relationship Id="rId5" Type="http://schemas.openxmlformats.org/officeDocument/2006/relationships/image" Target="../media/image79.wmf"/><Relationship Id="rId10" Type="http://schemas.openxmlformats.org/officeDocument/2006/relationships/oleObject" Target="../embeddings/oleObject83.bin"/><Relationship Id="rId4" Type="http://schemas.openxmlformats.org/officeDocument/2006/relationships/oleObject" Target="../embeddings/oleObject80.bin"/><Relationship Id="rId9" Type="http://schemas.openxmlformats.org/officeDocument/2006/relationships/image" Target="../media/image81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88.wmf"/><Relationship Id="rId18" Type="http://schemas.openxmlformats.org/officeDocument/2006/relationships/oleObject" Target="../embeddings/oleObject92.bin"/><Relationship Id="rId3" Type="http://schemas.openxmlformats.org/officeDocument/2006/relationships/image" Target="../media/image83.wmf"/><Relationship Id="rId7" Type="http://schemas.openxmlformats.org/officeDocument/2006/relationships/image" Target="../media/image85.wmf"/><Relationship Id="rId12" Type="http://schemas.openxmlformats.org/officeDocument/2006/relationships/oleObject" Target="../embeddings/oleObject89.bin"/><Relationship Id="rId17" Type="http://schemas.openxmlformats.org/officeDocument/2006/relationships/image" Target="../media/image90.wmf"/><Relationship Id="rId2" Type="http://schemas.openxmlformats.org/officeDocument/2006/relationships/oleObject" Target="../embeddings/oleObject84.bin"/><Relationship Id="rId16" Type="http://schemas.openxmlformats.org/officeDocument/2006/relationships/oleObject" Target="../embeddings/oleObject9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87.wmf"/><Relationship Id="rId5" Type="http://schemas.openxmlformats.org/officeDocument/2006/relationships/image" Target="../media/image84.wmf"/><Relationship Id="rId15" Type="http://schemas.openxmlformats.org/officeDocument/2006/relationships/image" Target="../media/image89.wmf"/><Relationship Id="rId10" Type="http://schemas.openxmlformats.org/officeDocument/2006/relationships/oleObject" Target="../embeddings/oleObject88.bin"/><Relationship Id="rId19" Type="http://schemas.openxmlformats.org/officeDocument/2006/relationships/image" Target="../media/image91.wmf"/><Relationship Id="rId4" Type="http://schemas.openxmlformats.org/officeDocument/2006/relationships/oleObject" Target="../embeddings/oleObject85.bin"/><Relationship Id="rId9" Type="http://schemas.openxmlformats.org/officeDocument/2006/relationships/image" Target="../media/image86.wmf"/><Relationship Id="rId14" Type="http://schemas.openxmlformats.org/officeDocument/2006/relationships/oleObject" Target="../embeddings/oleObject90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6.bin"/><Relationship Id="rId3" Type="http://schemas.openxmlformats.org/officeDocument/2006/relationships/image" Target="../media/image93.wmf"/><Relationship Id="rId7" Type="http://schemas.openxmlformats.org/officeDocument/2006/relationships/image" Target="../media/image95.wmf"/><Relationship Id="rId2" Type="http://schemas.openxmlformats.org/officeDocument/2006/relationships/oleObject" Target="../embeddings/oleObject9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5.bin"/><Relationship Id="rId11" Type="http://schemas.openxmlformats.org/officeDocument/2006/relationships/image" Target="../media/image97.wmf"/><Relationship Id="rId5" Type="http://schemas.openxmlformats.org/officeDocument/2006/relationships/image" Target="../media/image94.wmf"/><Relationship Id="rId10" Type="http://schemas.openxmlformats.org/officeDocument/2006/relationships/oleObject" Target="../embeddings/oleObject97.bin"/><Relationship Id="rId4" Type="http://schemas.openxmlformats.org/officeDocument/2006/relationships/oleObject" Target="../embeddings/oleObject94.bin"/><Relationship Id="rId9" Type="http://schemas.openxmlformats.org/officeDocument/2006/relationships/image" Target="../media/image96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1.bin"/><Relationship Id="rId3" Type="http://schemas.openxmlformats.org/officeDocument/2006/relationships/image" Target="../media/image98.wmf"/><Relationship Id="rId7" Type="http://schemas.openxmlformats.org/officeDocument/2006/relationships/image" Target="../media/image100.wmf"/><Relationship Id="rId2" Type="http://schemas.openxmlformats.org/officeDocument/2006/relationships/oleObject" Target="../embeddings/oleObject9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0.bin"/><Relationship Id="rId11" Type="http://schemas.openxmlformats.org/officeDocument/2006/relationships/image" Target="../media/image102.wmf"/><Relationship Id="rId5" Type="http://schemas.openxmlformats.org/officeDocument/2006/relationships/image" Target="../media/image99.wmf"/><Relationship Id="rId10" Type="http://schemas.openxmlformats.org/officeDocument/2006/relationships/oleObject" Target="../embeddings/oleObject102.bin"/><Relationship Id="rId4" Type="http://schemas.openxmlformats.org/officeDocument/2006/relationships/oleObject" Target="../embeddings/oleObject99.bin"/><Relationship Id="rId9" Type="http://schemas.openxmlformats.org/officeDocument/2006/relationships/image" Target="../media/image101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4.wmf"/><Relationship Id="rId18" Type="http://schemas.openxmlformats.org/officeDocument/2006/relationships/oleObject" Target="../embeddings/oleObject15.bin"/><Relationship Id="rId3" Type="http://schemas.openxmlformats.org/officeDocument/2006/relationships/image" Target="../media/image9.wmf"/><Relationship Id="rId21" Type="http://schemas.openxmlformats.org/officeDocument/2006/relationships/image" Target="../media/image18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6.wmf"/><Relationship Id="rId2" Type="http://schemas.openxmlformats.org/officeDocument/2006/relationships/oleObject" Target="../embeddings/oleObject7.bin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17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7.wmf"/><Relationship Id="rId18" Type="http://schemas.openxmlformats.org/officeDocument/2006/relationships/oleObject" Target="../embeddings/oleObject28.bin"/><Relationship Id="rId26" Type="http://schemas.openxmlformats.org/officeDocument/2006/relationships/oleObject" Target="../embeddings/oleObject32.bin"/><Relationship Id="rId3" Type="http://schemas.openxmlformats.org/officeDocument/2006/relationships/image" Target="../media/image22.wmf"/><Relationship Id="rId21" Type="http://schemas.openxmlformats.org/officeDocument/2006/relationships/image" Target="../media/image31.wmf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9.wmf"/><Relationship Id="rId25" Type="http://schemas.openxmlformats.org/officeDocument/2006/relationships/image" Target="../media/image33.wmf"/><Relationship Id="rId2" Type="http://schemas.openxmlformats.org/officeDocument/2006/relationships/oleObject" Target="../embeddings/oleObject20.bin"/><Relationship Id="rId16" Type="http://schemas.openxmlformats.org/officeDocument/2006/relationships/oleObject" Target="../embeddings/oleObject27.bin"/><Relationship Id="rId20" Type="http://schemas.openxmlformats.org/officeDocument/2006/relationships/oleObject" Target="../embeddings/oleObject29.bin"/><Relationship Id="rId29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6.wmf"/><Relationship Id="rId24" Type="http://schemas.openxmlformats.org/officeDocument/2006/relationships/oleObject" Target="../embeddings/oleObject31.bin"/><Relationship Id="rId5" Type="http://schemas.openxmlformats.org/officeDocument/2006/relationships/image" Target="../media/image23.wmf"/><Relationship Id="rId15" Type="http://schemas.openxmlformats.org/officeDocument/2006/relationships/image" Target="../media/image28.wmf"/><Relationship Id="rId23" Type="http://schemas.openxmlformats.org/officeDocument/2006/relationships/image" Target="../media/image32.wmf"/><Relationship Id="rId28" Type="http://schemas.openxmlformats.org/officeDocument/2006/relationships/oleObject" Target="../embeddings/oleObject33.bin"/><Relationship Id="rId10" Type="http://schemas.openxmlformats.org/officeDocument/2006/relationships/oleObject" Target="../embeddings/oleObject24.bin"/><Relationship Id="rId19" Type="http://schemas.openxmlformats.org/officeDocument/2006/relationships/image" Target="../media/image30.wmf"/><Relationship Id="rId31" Type="http://schemas.openxmlformats.org/officeDocument/2006/relationships/image" Target="../media/image35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26.bin"/><Relationship Id="rId22" Type="http://schemas.openxmlformats.org/officeDocument/2006/relationships/oleObject" Target="../embeddings/oleObject30.bin"/><Relationship Id="rId27" Type="http://schemas.openxmlformats.org/officeDocument/2006/relationships/image" Target="../media/image34.wmf"/><Relationship Id="rId30" Type="http://schemas.openxmlformats.org/officeDocument/2006/relationships/oleObject" Target="../embeddings/oleObject3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1.wmf"/><Relationship Id="rId18" Type="http://schemas.openxmlformats.org/officeDocument/2006/relationships/oleObject" Target="../embeddings/oleObject44.bin"/><Relationship Id="rId3" Type="http://schemas.openxmlformats.org/officeDocument/2006/relationships/image" Target="../media/image36.wmf"/><Relationship Id="rId21" Type="http://schemas.openxmlformats.org/officeDocument/2006/relationships/image" Target="../media/image45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43.wmf"/><Relationship Id="rId2" Type="http://schemas.openxmlformats.org/officeDocument/2006/relationships/oleObject" Target="../embeddings/oleObject36.bin"/><Relationship Id="rId16" Type="http://schemas.openxmlformats.org/officeDocument/2006/relationships/oleObject" Target="../embeddings/oleObject43.bin"/><Relationship Id="rId20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5" Type="http://schemas.openxmlformats.org/officeDocument/2006/relationships/image" Target="../media/image42.wmf"/><Relationship Id="rId23" Type="http://schemas.openxmlformats.org/officeDocument/2006/relationships/image" Target="../media/image46.wmf"/><Relationship Id="rId10" Type="http://schemas.openxmlformats.org/officeDocument/2006/relationships/oleObject" Target="../embeddings/oleObject40.bin"/><Relationship Id="rId19" Type="http://schemas.openxmlformats.org/officeDocument/2006/relationships/image" Target="../media/image44.wmf"/><Relationship Id="rId4" Type="http://schemas.openxmlformats.org/officeDocument/2006/relationships/oleObject" Target="../embeddings/oleObject37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42.bin"/><Relationship Id="rId22" Type="http://schemas.openxmlformats.org/officeDocument/2006/relationships/oleObject" Target="../embeddings/oleObject46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More Applications of Quadratic Equations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</a:t>
            </a:r>
            <a:r>
              <a:rPr lang="en-US" sz="3200" dirty="0">
                <a:solidFill>
                  <a:schemeClr val="accent1"/>
                </a:solidFill>
              </a:rPr>
              <a:t>: Solving Distance-Rate-Time Problems</a:t>
            </a:r>
          </a:p>
        </p:txBody>
      </p:sp>
      <p:sp>
        <p:nvSpPr>
          <p:cNvPr id="1996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A small motorboat travels 3 miles per hour in still water. It takes 2 hours longer to travel 10 miles going upstream than it does going downstream. Find the rate of the current.</a:t>
            </a:r>
          </a:p>
          <a:p>
            <a:pPr>
              <a:lnSpc>
                <a:spcPct val="90000"/>
              </a:lnSpc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basic formula is </a:t>
            </a:r>
            <a:r>
              <a:rPr lang="en-US" i="1" dirty="0">
                <a:solidFill>
                  <a:srgbClr val="0000FF"/>
                </a:solidFill>
              </a:rPr>
              <a:t>d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i="1" dirty="0">
                <a:solidFill>
                  <a:srgbClr val="0000FF"/>
                </a:solidFill>
              </a:rPr>
              <a:t>rt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(distance = rate · time). </a:t>
            </a:r>
          </a:p>
          <a:p>
            <a:pPr marL="0" indent="0" eaLnBrk="1" hangingPunct="1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Also,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99684" name="Object 4"/>
          <p:cNvGraphicFramePr>
            <a:graphicFrameLocks noChangeAspect="1"/>
          </p:cNvGraphicFramePr>
          <p:nvPr/>
        </p:nvGraphicFramePr>
        <p:xfrm>
          <a:off x="1331913" y="4682173"/>
          <a:ext cx="233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36800" imgH="838200" progId="Equation.DSMT4">
                  <p:embed/>
                </p:oleObj>
              </mc:Choice>
              <mc:Fallback>
                <p:oleObj name="Equation" r:id="rId2" imgW="2336800" imgH="838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682173"/>
                        <a:ext cx="2336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</a:t>
            </a:r>
            <a:r>
              <a:rPr lang="en-US" sz="3200" dirty="0">
                <a:solidFill>
                  <a:schemeClr val="accent1"/>
                </a:solidFill>
              </a:rPr>
              <a:t>: Solving Distance-Rate-Time Problems (cont.)</a:t>
            </a:r>
          </a:p>
        </p:txBody>
      </p:sp>
      <p:sp>
        <p:nvSpPr>
          <p:cNvPr id="2017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4582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tabLst>
                <a:tab pos="1938338" algn="l"/>
              </a:tabLst>
            </a:pPr>
            <a:r>
              <a:rPr lang="en-US" i="0" dirty="0">
                <a:solidFill>
                  <a:schemeClr val="tx1"/>
                </a:solidFill>
              </a:rPr>
              <a:t>Let               </a:t>
            </a:r>
            <a:r>
              <a:rPr lang="en-US" i="1" dirty="0">
                <a:solidFill>
                  <a:srgbClr val="000099"/>
                </a:solidFill>
              </a:rPr>
              <a:t>x	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dirty="0">
                <a:solidFill>
                  <a:schemeClr val="tx1"/>
                </a:solidFill>
              </a:rPr>
              <a:t>rate of the current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>
              <a:tabLst>
                <a:tab pos="1938338" algn="l"/>
              </a:tabLst>
            </a:pPr>
            <a:r>
              <a:rPr lang="en-US" i="0" dirty="0">
                <a:solidFill>
                  <a:schemeClr val="tx1"/>
                </a:solidFill>
              </a:rPr>
              <a:t>Then     </a:t>
            </a:r>
            <a:r>
              <a:rPr lang="en-US" dirty="0">
                <a:solidFill>
                  <a:srgbClr val="000099"/>
                </a:solidFill>
              </a:rPr>
              <a:t>3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x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dirty="0">
                <a:solidFill>
                  <a:schemeClr val="tx1"/>
                </a:solidFill>
              </a:rPr>
              <a:t>rate going downstream (with the current),</a:t>
            </a:r>
          </a:p>
          <a:p>
            <a:pPr>
              <a:tabLst>
                <a:tab pos="1938338" algn="l"/>
              </a:tabLst>
            </a:pPr>
            <a:r>
              <a:rPr lang="en-US" i="0" dirty="0">
                <a:solidFill>
                  <a:schemeClr val="tx1"/>
                </a:solidFill>
              </a:rPr>
              <a:t>              </a:t>
            </a:r>
            <a:r>
              <a:rPr lang="en-US" dirty="0">
                <a:solidFill>
                  <a:srgbClr val="000099"/>
                </a:solidFill>
              </a:rPr>
              <a:t>3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x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dirty="0">
                <a:solidFill>
                  <a:schemeClr val="tx1"/>
                </a:solidFill>
              </a:rPr>
              <a:t>rate going upstream (against the current),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1938338" algn="l"/>
              </a:tabLst>
            </a:pPr>
            <a:r>
              <a:rPr lang="en-US" i="0" dirty="0">
                <a:solidFill>
                  <a:schemeClr val="tx1"/>
                </a:solidFill>
              </a:rPr>
              <a:t>and          </a:t>
            </a:r>
            <a:r>
              <a:rPr lang="en-US" dirty="0">
                <a:solidFill>
                  <a:srgbClr val="000099"/>
                </a:solidFill>
              </a:rPr>
              <a:t>10</a:t>
            </a:r>
            <a:r>
              <a:rPr lang="en-US" i="0" dirty="0">
                <a:solidFill>
                  <a:srgbClr val="000099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= distance each way. </a:t>
            </a:r>
          </a:p>
          <a:p>
            <a:pPr marL="0" indent="0" eaLnBrk="1" hangingPunct="1">
              <a:lnSpc>
                <a:spcPts val="4000"/>
              </a:lnSpc>
              <a:buFont typeface="Courier New" pitchFamily="49" charset="0"/>
              <a:buNone/>
              <a:tabLst>
                <a:tab pos="2235200" algn="l"/>
              </a:tabLst>
            </a:pPr>
            <a:r>
              <a:rPr lang="en-US" i="0" dirty="0">
                <a:solidFill>
                  <a:schemeClr val="tx1"/>
                </a:solidFill>
              </a:rPr>
              <a:t>We know distance and can represent the rate (or speed), so the formula            is used for representing time.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017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332625"/>
              </p:ext>
            </p:extLst>
          </p:nvPr>
        </p:nvGraphicFramePr>
        <p:xfrm>
          <a:off x="2734056" y="3736848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300" imgH="838200" progId="Equation.DSMT4">
                  <p:embed/>
                </p:oleObj>
              </mc:Choice>
              <mc:Fallback>
                <p:oleObj name="Equation" r:id="rId2" imgW="749300" imgH="838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4056" y="3736848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</a:t>
            </a:r>
            <a:r>
              <a:rPr lang="en-US" sz="3200" dirty="0">
                <a:solidFill>
                  <a:schemeClr val="accent1"/>
                </a:solidFill>
              </a:rPr>
              <a:t>: Solving Distance-Rate-Time Problems (cont.)</a:t>
            </a:r>
          </a:p>
        </p:txBody>
      </p:sp>
      <p:graphicFrame>
        <p:nvGraphicFramePr>
          <p:cNvPr id="202827" name="Group 7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8994762"/>
              </p:ext>
            </p:extLst>
          </p:nvPr>
        </p:nvGraphicFramePr>
        <p:xfrm>
          <a:off x="1175823" y="1279525"/>
          <a:ext cx="6520377" cy="2580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9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2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26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Distance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Rate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Time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Downstream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Upstream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385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6695501"/>
              </p:ext>
            </p:extLst>
          </p:nvPr>
        </p:nvGraphicFramePr>
        <p:xfrm>
          <a:off x="6559550" y="1981200"/>
          <a:ext cx="546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45760" imgH="609480" progId="Equation.DSMT4">
                  <p:embed/>
                </p:oleObj>
              </mc:Choice>
              <mc:Fallback>
                <p:oleObj name="Equation" r:id="rId2" imgW="545760" imgH="609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9550" y="1981200"/>
                        <a:ext cx="5461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6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503945"/>
              </p:ext>
            </p:extLst>
          </p:nvPr>
        </p:nvGraphicFramePr>
        <p:xfrm>
          <a:off x="6559550" y="3048000"/>
          <a:ext cx="546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5760" imgH="609480" progId="Equation.DSMT4">
                  <p:embed/>
                </p:oleObj>
              </mc:Choice>
              <mc:Fallback>
                <p:oleObj name="Equation" r:id="rId4" imgW="545760" imgH="609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9550" y="3048000"/>
                        <a:ext cx="5461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</a:t>
            </a:r>
            <a:r>
              <a:rPr lang="en-US" sz="3200" dirty="0">
                <a:solidFill>
                  <a:schemeClr val="accent1"/>
                </a:solidFill>
              </a:rPr>
              <a:t>: Solving Distance-Rate-Time Problems (cont.)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886536"/>
              </p:ext>
            </p:extLst>
          </p:nvPr>
        </p:nvGraphicFramePr>
        <p:xfrm>
          <a:off x="1130300" y="1281113"/>
          <a:ext cx="9271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7000" imgH="1054080" progId="Equation.DSMT4">
                  <p:embed/>
                </p:oleObj>
              </mc:Choice>
              <mc:Fallback>
                <p:oleObj name="Equation" r:id="rId2" imgW="927000" imgH="1054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1281113"/>
                        <a:ext cx="9271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106053" y="1593850"/>
          <a:ext cx="190500" cy="12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335" imgH="126890" progId="Equation.DSMT4">
                  <p:embed/>
                </p:oleObj>
              </mc:Choice>
              <mc:Fallback>
                <p:oleObj name="Equation" r:id="rId4" imgW="190335" imgH="126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6053" y="1593850"/>
                        <a:ext cx="190500" cy="12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526569"/>
              </p:ext>
            </p:extLst>
          </p:nvPr>
        </p:nvGraphicFramePr>
        <p:xfrm>
          <a:off x="4267200" y="1262063"/>
          <a:ext cx="13335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33440" imgH="1054080" progId="Equation.DSMT4">
                  <p:embed/>
                </p:oleObj>
              </mc:Choice>
              <mc:Fallback>
                <p:oleObj name="Equation" r:id="rId6" imgW="1333440" imgH="1054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262063"/>
                        <a:ext cx="13335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6522684" y="1541463"/>
          <a:ext cx="1905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17" imgH="152334" progId="Equation.DSMT4">
                  <p:embed/>
                </p:oleObj>
              </mc:Choice>
              <mc:Fallback>
                <p:oleObj name="Equation" r:id="rId8" imgW="190417" imgH="15233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2684" y="1541463"/>
                        <a:ext cx="1905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6871047"/>
              </p:ext>
            </p:extLst>
          </p:nvPr>
        </p:nvGraphicFramePr>
        <p:xfrm>
          <a:off x="7308850" y="1270000"/>
          <a:ext cx="11049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840" imgH="1054080" progId="Equation.DSMT4">
                  <p:embed/>
                </p:oleObj>
              </mc:Choice>
              <mc:Fallback>
                <p:oleObj name="Equation" r:id="rId10" imgW="1104840" imgH="1054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1270000"/>
                        <a:ext cx="11049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6762375"/>
              </p:ext>
            </p:extLst>
          </p:nvPr>
        </p:nvGraphicFramePr>
        <p:xfrm>
          <a:off x="1173163" y="23368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560" imgH="838080" progId="Equation.DSMT4">
                  <p:embed/>
                </p:oleObj>
              </mc:Choice>
              <mc:Fallback>
                <p:oleObj name="Equation" r:id="rId12" imgW="73656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3163" y="2336800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3080653" y="2739410"/>
          <a:ext cx="241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1091" imgH="164957" progId="Equation.DSMT4">
                  <p:embed/>
                </p:oleObj>
              </mc:Choice>
              <mc:Fallback>
                <p:oleObj name="Equation" r:id="rId14" imgW="241091" imgH="16495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0653" y="2739410"/>
                        <a:ext cx="2413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231980"/>
              </p:ext>
            </p:extLst>
          </p:nvPr>
        </p:nvGraphicFramePr>
        <p:xfrm>
          <a:off x="4565650" y="23368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36560" imgH="838080" progId="Equation.DSMT4">
                  <p:embed/>
                </p:oleObj>
              </mc:Choice>
              <mc:Fallback>
                <p:oleObj name="Equation" r:id="rId16" imgW="73656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5650" y="2336800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6497284" y="2704154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41195" imgH="190417" progId="Equation.DSMT4">
                  <p:embed/>
                </p:oleObj>
              </mc:Choice>
              <mc:Fallback>
                <p:oleObj name="Equation" r:id="rId18" imgW="241195" imgH="19041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7284" y="2704154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7766050" y="264160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0500" imgH="279400" progId="Equation.DSMT4">
                  <p:embed/>
                </p:oleObj>
              </mc:Choice>
              <mc:Fallback>
                <p:oleObj name="Equation" r:id="rId20" imgW="1905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6050" y="264160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4536466"/>
              </p:ext>
            </p:extLst>
          </p:nvPr>
        </p:nvGraphicFramePr>
        <p:xfrm>
          <a:off x="685800" y="3614738"/>
          <a:ext cx="2651125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438280" imgH="787320" progId="Equation.DSMT4">
                  <p:embed/>
                </p:oleObj>
              </mc:Choice>
              <mc:Fallback>
                <p:oleObj name="Equation" r:id="rId22" imgW="243828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614738"/>
                        <a:ext cx="2651125" cy="855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060782"/>
              </p:ext>
            </p:extLst>
          </p:nvPr>
        </p:nvGraphicFramePr>
        <p:xfrm>
          <a:off x="3505200" y="3683000"/>
          <a:ext cx="2667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666880" imgH="787320" progId="Equation.DSMT4">
                  <p:embed/>
                </p:oleObj>
              </mc:Choice>
              <mc:Fallback>
                <p:oleObj name="Equation" r:id="rId24" imgW="266688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683000"/>
                        <a:ext cx="2667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3271992"/>
              </p:ext>
            </p:extLst>
          </p:nvPr>
        </p:nvGraphicFramePr>
        <p:xfrm>
          <a:off x="5740400" y="4635500"/>
          <a:ext cx="2184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184120" imgH="469800" progId="Equation.DSMT4">
                  <p:embed/>
                </p:oleObj>
              </mc:Choice>
              <mc:Fallback>
                <p:oleObj name="Equation" r:id="rId26" imgW="218412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0400" y="4635500"/>
                        <a:ext cx="2184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2621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</a:t>
            </a:r>
            <a:r>
              <a:rPr lang="en-US" sz="3200" dirty="0">
                <a:solidFill>
                  <a:schemeClr val="accent1"/>
                </a:solidFill>
              </a:rPr>
              <a:t>: Solving Distance-Rate-Time Problems (cont.)</a:t>
            </a:r>
          </a:p>
        </p:txBody>
      </p:sp>
      <p:sp>
        <p:nvSpPr>
          <p:cNvPr id="204805" name="Text Box 5"/>
          <p:cNvSpPr txBox="1">
            <a:spLocks noChangeArrowheads="1"/>
          </p:cNvSpPr>
          <p:nvPr/>
        </p:nvSpPr>
        <p:spPr bwMode="auto">
          <a:xfrm>
            <a:off x="533399" y="3137684"/>
            <a:ext cx="8153401" cy="9541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/>
              <a:t>At this point, this quadratic equation can be solved by utilizing the quadratic formula:</a:t>
            </a:r>
            <a:endParaRPr lang="en-US" sz="2800" b="0" dirty="0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026380"/>
              </p:ext>
            </p:extLst>
          </p:nvPr>
        </p:nvGraphicFramePr>
        <p:xfrm>
          <a:off x="2209800" y="1066800"/>
          <a:ext cx="4483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83080" imgH="583920" progId="Equation.DSMT4">
                  <p:embed/>
                </p:oleObj>
              </mc:Choice>
              <mc:Fallback>
                <p:oleObj name="Equation" r:id="rId2" imgW="4483080" imgH="5839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066800"/>
                        <a:ext cx="44831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9607126"/>
              </p:ext>
            </p:extLst>
          </p:nvPr>
        </p:nvGraphicFramePr>
        <p:xfrm>
          <a:off x="2438400" y="1676400"/>
          <a:ext cx="412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27400" imgH="380880" progId="Equation.DSMT4">
                  <p:embed/>
                </p:oleObj>
              </mc:Choice>
              <mc:Fallback>
                <p:oleObj name="Equation" r:id="rId4" imgW="412740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676400"/>
                        <a:ext cx="4127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5464702"/>
              </p:ext>
            </p:extLst>
          </p:nvPr>
        </p:nvGraphicFramePr>
        <p:xfrm>
          <a:off x="3176588" y="2209800"/>
          <a:ext cx="2501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01640" imgH="380880" progId="Equation.DSMT4">
                  <p:embed/>
                </p:oleObj>
              </mc:Choice>
              <mc:Fallback>
                <p:oleObj name="Equation" r:id="rId6" imgW="2501640" imgH="3808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6588" y="2209800"/>
                        <a:ext cx="2501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954669"/>
              </p:ext>
            </p:extLst>
          </p:nvPr>
        </p:nvGraphicFramePr>
        <p:xfrm>
          <a:off x="3513138" y="2743200"/>
          <a:ext cx="215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58920" imgH="380880" progId="Equation.DSMT4">
                  <p:embed/>
                </p:oleObj>
              </mc:Choice>
              <mc:Fallback>
                <p:oleObj name="Equation" r:id="rId8" imgW="2158920" imgH="3808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3138" y="2743200"/>
                        <a:ext cx="215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86545C7A-9566-2F10-8BC8-9F6817972D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715199"/>
              </p:ext>
            </p:extLst>
          </p:nvPr>
        </p:nvGraphicFramePr>
        <p:xfrm>
          <a:off x="3098800" y="4114800"/>
          <a:ext cx="28067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06560" imgH="965160" progId="Equation.DSMT4">
                  <p:embed/>
                </p:oleObj>
              </mc:Choice>
              <mc:Fallback>
                <p:oleObj name="Equation" r:id="rId10" imgW="2806560" imgH="965160" progId="Equation.DSMT4">
                  <p:embed/>
                  <p:pic>
                    <p:nvPicPr>
                      <p:cNvPr id="922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4114800"/>
                        <a:ext cx="28067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5">
            <a:extLst>
              <a:ext uri="{FF2B5EF4-FFF2-40B4-BE49-F238E27FC236}">
                <a16:creationId xmlns:a16="http://schemas.microsoft.com/office/drawing/2014/main" id="{912A5472-4826-1285-C1C5-C1B0C9252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49" y="5003820"/>
            <a:ext cx="8153401" cy="9541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/>
              <a:t>where the quadratic equation is represented as </a:t>
            </a:r>
          </a:p>
          <a:p>
            <a:r>
              <a:rPr lang="en-US" sz="2800" i="1" dirty="0"/>
              <a:t>ax</a:t>
            </a:r>
            <a:r>
              <a:rPr lang="en-US" sz="2800" i="0" baseline="30000" dirty="0">
                <a:latin typeface="+mj-lt"/>
              </a:rPr>
              <a:t>2</a:t>
            </a:r>
            <a:r>
              <a:rPr lang="en-US" sz="2800" dirty="0"/>
              <a:t> + </a:t>
            </a:r>
            <a:r>
              <a:rPr lang="en-US" sz="2800" i="1" dirty="0"/>
              <a:t>bx</a:t>
            </a:r>
            <a:r>
              <a:rPr lang="en-US" sz="2800" dirty="0"/>
              <a:t> + </a:t>
            </a:r>
            <a:r>
              <a:rPr lang="en-US" sz="2800" i="1" dirty="0"/>
              <a:t>c</a:t>
            </a:r>
            <a:r>
              <a:rPr lang="en-US" sz="2800" dirty="0"/>
              <a:t> = 0. </a:t>
            </a:r>
            <a:endParaRPr lang="en-US" sz="2800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5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</a:t>
            </a:r>
            <a:r>
              <a:rPr lang="en-US" sz="3200" dirty="0">
                <a:solidFill>
                  <a:schemeClr val="accent1"/>
                </a:solidFill>
              </a:rPr>
              <a:t>: Solving Distance-Rate-Time Problems (cont.)</a:t>
            </a:r>
          </a:p>
        </p:txBody>
      </p:sp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5680345F-1510-8435-DDE8-2A11F55FB3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4314700"/>
              </p:ext>
            </p:extLst>
          </p:nvPr>
        </p:nvGraphicFramePr>
        <p:xfrm>
          <a:off x="990600" y="1162368"/>
          <a:ext cx="215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8920" imgH="380880" progId="Equation.DSMT4">
                  <p:embed/>
                </p:oleObj>
              </mc:Choice>
              <mc:Fallback>
                <p:oleObj name="Equation" r:id="rId2" imgW="2158920" imgH="380880" progId="Equation.DSMT4">
                  <p:embed/>
                  <p:pic>
                    <p:nvPicPr>
                      <p:cNvPr id="922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162368"/>
                        <a:ext cx="215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74BE73E2-8183-11A5-B272-23E26618BE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2708930"/>
              </p:ext>
            </p:extLst>
          </p:nvPr>
        </p:nvGraphicFramePr>
        <p:xfrm>
          <a:off x="2438400" y="1600200"/>
          <a:ext cx="38227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22480" imgH="1143000" progId="Equation.DSMT4">
                  <p:embed/>
                </p:oleObj>
              </mc:Choice>
              <mc:Fallback>
                <p:oleObj name="Equation" r:id="rId4" imgW="3822480" imgH="1143000" progId="Equation.DSMT4">
                  <p:embed/>
                  <p:pic>
                    <p:nvPicPr>
                      <p:cNvPr id="2" name="Object 6">
                        <a:extLst>
                          <a:ext uri="{FF2B5EF4-FFF2-40B4-BE49-F238E27FC236}">
                            <a16:creationId xmlns:a16="http://schemas.microsoft.com/office/drawing/2014/main" id="{86545C7A-9566-2F10-8BC8-9F6817972D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600200"/>
                        <a:ext cx="38227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3BE05DEF-3CFA-990A-EDF7-15799EA79C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1828009"/>
              </p:ext>
            </p:extLst>
          </p:nvPr>
        </p:nvGraphicFramePr>
        <p:xfrm>
          <a:off x="2438400" y="2819400"/>
          <a:ext cx="2895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95480" imgH="914400" progId="Equation.DSMT4">
                  <p:embed/>
                </p:oleObj>
              </mc:Choice>
              <mc:Fallback>
                <p:oleObj name="Equation" r:id="rId6" imgW="2895480" imgH="914400" progId="Equation.DSMT4">
                  <p:embed/>
                  <p:pic>
                    <p:nvPicPr>
                      <p:cNvPr id="5" name="Object 6">
                        <a:extLst>
                          <a:ext uri="{FF2B5EF4-FFF2-40B4-BE49-F238E27FC236}">
                            <a16:creationId xmlns:a16="http://schemas.microsoft.com/office/drawing/2014/main" id="{74BE73E2-8183-11A5-B272-23E26618BE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819400"/>
                        <a:ext cx="2895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EF9F154-6748-DBC7-973A-BA8628629E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5309415"/>
              </p:ext>
            </p:extLst>
          </p:nvPr>
        </p:nvGraphicFramePr>
        <p:xfrm>
          <a:off x="2438400" y="3886200"/>
          <a:ext cx="2247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47840" imgH="914400" progId="Equation.DSMT4">
                  <p:embed/>
                </p:oleObj>
              </mc:Choice>
              <mc:Fallback>
                <p:oleObj name="Equation" r:id="rId8" imgW="2247840" imgH="914400" progId="Equation.DSMT4">
                  <p:embed/>
                  <p:pic>
                    <p:nvPicPr>
                      <p:cNvPr id="6" name="Object 6">
                        <a:extLst>
                          <a:ext uri="{FF2B5EF4-FFF2-40B4-BE49-F238E27FC236}">
                            <a16:creationId xmlns:a16="http://schemas.microsoft.com/office/drawing/2014/main" id="{3BE05DEF-3CFA-990A-EDF7-15799EA79C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886200"/>
                        <a:ext cx="2247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BD45B3E-E1BA-A322-E9C1-234726E12D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7475790"/>
              </p:ext>
            </p:extLst>
          </p:nvPr>
        </p:nvGraphicFramePr>
        <p:xfrm>
          <a:off x="2438400" y="4953000"/>
          <a:ext cx="2247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47840" imgH="914400" progId="Equation.DSMT4">
                  <p:embed/>
                </p:oleObj>
              </mc:Choice>
              <mc:Fallback>
                <p:oleObj name="Equation" r:id="rId10" imgW="2247840" imgH="9144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EF9F154-6748-DBC7-973A-BA8628629E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953000"/>
                        <a:ext cx="2247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7442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</a:t>
            </a:r>
            <a:r>
              <a:rPr lang="en-US" sz="3200" dirty="0">
                <a:solidFill>
                  <a:schemeClr val="accent1"/>
                </a:solidFill>
              </a:rPr>
              <a:t>: Solving Distance-Rate-Time Problems (cont.)</a:t>
            </a:r>
          </a:p>
        </p:txBody>
      </p:sp>
      <p:sp>
        <p:nvSpPr>
          <p:cNvPr id="204805" name="Text Box 5"/>
          <p:cNvSpPr txBox="1">
            <a:spLocks noChangeArrowheads="1"/>
          </p:cNvSpPr>
          <p:nvPr/>
        </p:nvSpPr>
        <p:spPr bwMode="auto">
          <a:xfrm>
            <a:off x="457200" y="3621532"/>
            <a:ext cx="6295121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The rate of the current is about</a:t>
            </a:r>
            <a:r>
              <a:rPr lang="en-US" sz="2800" b="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0.83</a:t>
            </a:r>
            <a:r>
              <a:rPr lang="en-US" sz="2800" b="0" dirty="0">
                <a:solidFill>
                  <a:srgbClr val="FF0000"/>
                </a:solidFill>
              </a:rPr>
              <a:t> mph</a:t>
            </a:r>
            <a:r>
              <a:rPr lang="en-US" sz="2800" b="0" dirty="0"/>
              <a:t>.</a:t>
            </a:r>
          </a:p>
        </p:txBody>
      </p:sp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4033966"/>
              </p:ext>
            </p:extLst>
          </p:nvPr>
        </p:nvGraphicFramePr>
        <p:xfrm>
          <a:off x="2166430" y="2839688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3000" imgH="291960" progId="Equation.DSMT4">
                  <p:embed/>
                </p:oleObj>
              </mc:Choice>
              <mc:Fallback>
                <p:oleObj name="Equation" r:id="rId2" imgW="1143000" imgH="291960" progId="Equation.DSMT4">
                  <p:embed/>
                  <p:pic>
                    <p:nvPicPr>
                      <p:cNvPr id="922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6430" y="2839688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731958"/>
              </p:ext>
            </p:extLst>
          </p:nvPr>
        </p:nvGraphicFramePr>
        <p:xfrm>
          <a:off x="3309430" y="2839688"/>
          <a:ext cx="190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291960" progId="Equation.DSMT4">
                  <p:embed/>
                </p:oleObj>
              </mc:Choice>
              <mc:Fallback>
                <p:oleObj name="Equation" r:id="rId4" imgW="1904760" imgH="291960" progId="Equation.DSMT4">
                  <p:embed/>
                  <p:pic>
                    <p:nvPicPr>
                      <p:cNvPr id="922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9430" y="2839688"/>
                        <a:ext cx="190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89073"/>
              </p:ext>
            </p:extLst>
          </p:nvPr>
        </p:nvGraphicFramePr>
        <p:xfrm>
          <a:off x="4010724" y="2757138"/>
          <a:ext cx="1498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600" imgH="457200" progId="Equation.DSMT4">
                  <p:embed/>
                </p:oleObj>
              </mc:Choice>
              <mc:Fallback>
                <p:oleObj name="Equation" r:id="rId6" imgW="1498600" imgH="457200" progId="Equation.DSMT4">
                  <p:embed/>
                  <p:pic>
                    <p:nvPicPr>
                      <p:cNvPr id="922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0724" y="2757138"/>
                        <a:ext cx="14986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EF9F154-6748-DBC7-973A-BA8628629E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780323"/>
              </p:ext>
            </p:extLst>
          </p:nvPr>
        </p:nvGraphicFramePr>
        <p:xfrm>
          <a:off x="2154238" y="1385888"/>
          <a:ext cx="1841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41400" imgH="444240" progId="Equation.DSMT4">
                  <p:embed/>
                </p:oleObj>
              </mc:Choice>
              <mc:Fallback>
                <p:oleObj name="Equation" r:id="rId8" imgW="1841400" imgH="4442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EF9F154-6748-DBC7-973A-BA8628629E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4238" y="1385888"/>
                        <a:ext cx="1841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1F74FD71-C311-18F7-CEFC-B2CFFBAA0A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8058841"/>
              </p:ext>
            </p:extLst>
          </p:nvPr>
        </p:nvGraphicFramePr>
        <p:xfrm>
          <a:off x="2160588" y="2162175"/>
          <a:ext cx="182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28800" imgH="291960" progId="Equation.DSMT4">
                  <p:embed/>
                </p:oleObj>
              </mc:Choice>
              <mc:Fallback>
                <p:oleObj name="Equation" r:id="rId10" imgW="1828800" imgH="2919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EF9F154-6748-DBC7-973A-BA8628629E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588" y="2162175"/>
                        <a:ext cx="182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517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toy rocket is launched straight up from ground level with an initial velocity of 80 feet per second. When will the rocket hit the ground?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In this problem, </a:t>
            </a:r>
            <a:r>
              <a:rPr lang="en-US" i="1" dirty="0">
                <a:solidFill>
                  <a:srgbClr val="0000FF"/>
                </a:solidFill>
              </a:rPr>
              <a:t>v</a:t>
            </a:r>
            <a:r>
              <a:rPr lang="en-US" baseline="-25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= 80 feet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per second </a:t>
            </a:r>
            <a:r>
              <a:rPr lang="en-US" dirty="0"/>
              <a:t>and</a:t>
            </a:r>
          </a:p>
          <a:p>
            <a:pPr>
              <a:tabLst>
                <a:tab pos="2341563" algn="l"/>
              </a:tabLst>
            </a:pPr>
            <a:r>
              <a:rPr lang="en-US" i="1" dirty="0"/>
              <a:t>		</a:t>
            </a:r>
            <a:r>
              <a:rPr lang="en-US" i="1" dirty="0">
                <a:solidFill>
                  <a:srgbClr val="0000FF"/>
                </a:solidFill>
              </a:rPr>
              <a:t>h</a:t>
            </a:r>
            <a:r>
              <a:rPr lang="en-US" baseline="-25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= 0 feet</a:t>
            </a:r>
            <a:r>
              <a:rPr lang="en-US" dirty="0"/>
              <a:t>.</a:t>
            </a:r>
          </a:p>
          <a:p>
            <a:r>
              <a:rPr lang="en-US" dirty="0"/>
              <a:t>The rocket hits the ground when its height </a:t>
            </a:r>
            <a:r>
              <a:rPr lang="en-US" i="1" dirty="0"/>
              <a:t>h </a:t>
            </a:r>
            <a:r>
              <a:rPr lang="en-US" dirty="0"/>
              <a:t>equals 0. </a:t>
            </a:r>
          </a:p>
          <a:p>
            <a:endParaRPr lang="en-US" dirty="0"/>
          </a:p>
          <a:p>
            <a:pPr marL="461963" indent="-461963"/>
            <a:endParaRPr lang="en-US" dirty="0"/>
          </a:p>
          <a:p>
            <a:pPr marL="514350" indent="-514350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Projectiles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343400"/>
            <a:ext cx="8229600" cy="1508760"/>
          </a:xfrm>
        </p:spPr>
        <p:txBody>
          <a:bodyPr>
            <a:normAutofit/>
          </a:bodyPr>
          <a:lstStyle/>
          <a:p>
            <a:r>
              <a:rPr lang="en-US" dirty="0"/>
              <a:t>The rocket hits the ground in </a:t>
            </a:r>
            <a:r>
              <a:rPr lang="en-US" dirty="0">
                <a:solidFill>
                  <a:srgbClr val="FF0000"/>
                </a:solidFill>
              </a:rPr>
              <a:t>5 seconds</a:t>
            </a:r>
            <a:r>
              <a:rPr lang="en-US" dirty="0"/>
              <a:t>. The solution </a:t>
            </a:r>
            <a:br>
              <a:rPr lang="en-US" dirty="0"/>
            </a:br>
            <a:r>
              <a:rPr lang="en-US" i="1" dirty="0"/>
              <a:t>t</a:t>
            </a:r>
            <a:r>
              <a:rPr lang="en-US" dirty="0"/>
              <a:t> = 0 confirms the fact that the rocket was fired from the ground.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Projectiles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0" y="2495490"/>
            <a:ext cx="28427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−16. 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3060700"/>
            <a:ext cx="9333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Factor. </a:t>
            </a: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662222"/>
              </p:ext>
            </p:extLst>
          </p:nvPr>
        </p:nvGraphicFramePr>
        <p:xfrm>
          <a:off x="1892300" y="1295400"/>
          <a:ext cx="267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79480" imgH="469800" progId="Equation.DSMT4">
                  <p:embed/>
                </p:oleObj>
              </mc:Choice>
              <mc:Fallback>
                <p:oleObj name="Equation" r:id="rId2" imgW="26794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295400"/>
                        <a:ext cx="267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1679547"/>
              </p:ext>
            </p:extLst>
          </p:nvPr>
        </p:nvGraphicFramePr>
        <p:xfrm>
          <a:off x="1854200" y="1895475"/>
          <a:ext cx="264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41320" imgH="380880" progId="Equation.DSMT4">
                  <p:embed/>
                </p:oleObj>
              </mc:Choice>
              <mc:Fallback>
                <p:oleObj name="Equation" r:id="rId4" imgW="26413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1895475"/>
                        <a:ext cx="264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143724"/>
              </p:ext>
            </p:extLst>
          </p:nvPr>
        </p:nvGraphicFramePr>
        <p:xfrm>
          <a:off x="1854200" y="2438400"/>
          <a:ext cx="140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9400" imgH="380880" progId="Equation.DSMT4">
                  <p:embed/>
                </p:oleObj>
              </mc:Choice>
              <mc:Fallback>
                <p:oleObj name="Equation" r:id="rId6" imgW="14094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2438400"/>
                        <a:ext cx="140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9176184"/>
              </p:ext>
            </p:extLst>
          </p:nvPr>
        </p:nvGraphicFramePr>
        <p:xfrm>
          <a:off x="1835150" y="3028950"/>
          <a:ext cx="1562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62040" imgH="482400" progId="Equation.DSMT4">
                  <p:embed/>
                </p:oleObj>
              </mc:Choice>
              <mc:Fallback>
                <p:oleObj name="Equation" r:id="rId8" imgW="156204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028950"/>
                        <a:ext cx="1562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171266"/>
              </p:ext>
            </p:extLst>
          </p:nvPr>
        </p:nvGraphicFramePr>
        <p:xfrm>
          <a:off x="1866900" y="3657600"/>
          <a:ext cx="1892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92160" imgH="380880" progId="Equation.DSMT4">
                  <p:embed/>
                </p:oleObj>
              </mc:Choice>
              <mc:Fallback>
                <p:oleObj name="Equation" r:id="rId10" imgW="18921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3657600"/>
                        <a:ext cx="1892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Finding the Dimensions of a Rectangle </a:t>
            </a:r>
          </a:p>
        </p:txBody>
      </p:sp>
      <p:sp>
        <p:nvSpPr>
          <p:cNvPr id="20685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marL="3175" indent="-3175"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The length of a rectangle is 4 meters longer than the width. If the area of the rectangle is 45 meters squared, how long is the rectangle?</a:t>
            </a:r>
          </a:p>
          <a:p>
            <a:pPr marL="3175" indent="-3175">
              <a:lnSpc>
                <a:spcPct val="90000"/>
              </a:lnSpc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lnSpc>
                <a:spcPct val="90000"/>
              </a:lnSpc>
            </a:pPr>
            <a:r>
              <a:rPr lang="en-US" i="0" dirty="0">
                <a:solidFill>
                  <a:schemeClr val="tx1"/>
                </a:solidFill>
              </a:rPr>
              <a:t>Let        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i="0" dirty="0"/>
              <a:t>= </a:t>
            </a:r>
            <a:r>
              <a:rPr lang="en-US" dirty="0"/>
              <a:t>width of the rectangle</a:t>
            </a:r>
          </a:p>
          <a:p>
            <a:pPr>
              <a:lnSpc>
                <a:spcPct val="90000"/>
              </a:lnSpc>
            </a:pPr>
            <a:r>
              <a:rPr lang="en-US" dirty="0"/>
              <a:t>and </a:t>
            </a:r>
            <a:r>
              <a:rPr lang="en-US" i="1" dirty="0"/>
              <a:t>x</a:t>
            </a:r>
            <a:r>
              <a:rPr lang="en-US" dirty="0"/>
              <a:t> + 4 = length of the rectangle.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Then, using the definition of area of a rectangle: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Using the Pythagorean Theorem </a:t>
            </a:r>
          </a:p>
        </p:txBody>
      </p:sp>
      <p:sp>
        <p:nvSpPr>
          <p:cNvPr id="1904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length of a rectangle is </a:t>
            </a:r>
            <a:r>
              <a:rPr lang="en-US" i="0" dirty="0">
                <a:solidFill>
                  <a:srgbClr val="0000FF"/>
                </a:solidFill>
              </a:rPr>
              <a:t>2 feet</a:t>
            </a:r>
            <a:r>
              <a:rPr lang="en-US" i="0" dirty="0">
                <a:solidFill>
                  <a:schemeClr val="tx1"/>
                </a:solidFill>
              </a:rPr>
              <a:t> longer than the width.  If one diagonal measures </a:t>
            </a:r>
            <a:r>
              <a:rPr lang="en-US" i="0" dirty="0">
                <a:solidFill>
                  <a:srgbClr val="0000FF"/>
                </a:solidFill>
              </a:rPr>
              <a:t>10 feet</a:t>
            </a:r>
            <a:r>
              <a:rPr lang="en-US" i="0" dirty="0">
                <a:solidFill>
                  <a:schemeClr val="tx1"/>
                </a:solidFill>
              </a:rPr>
              <a:t>, what are the dimensions of the rectangle?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Draw a diagram for problems involving geometric figures whenever possible. 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       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width of the rectangle 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+ 2</a:t>
            </a:r>
            <a:r>
              <a:rPr lang="en-US" i="0" dirty="0">
                <a:solidFill>
                  <a:schemeClr val="tx1"/>
                </a:solidFill>
              </a:rPr>
              <a:t> = length of the rectangle.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Finding the Dimensions of a Rectangle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07877" name="Text Box 5"/>
          <p:cNvSpPr txBox="1">
            <a:spLocks noChangeArrowheads="1"/>
          </p:cNvSpPr>
          <p:nvPr/>
        </p:nvSpPr>
        <p:spPr bwMode="auto">
          <a:xfrm>
            <a:off x="562312" y="4414532"/>
            <a:ext cx="7365671" cy="138499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Thus, </a:t>
            </a:r>
            <a:r>
              <a:rPr lang="en-US" sz="2800" i="1" dirty="0"/>
              <a:t>x</a:t>
            </a:r>
            <a:r>
              <a:rPr lang="en-US" sz="2800" dirty="0"/>
              <a:t> = 5 and </a:t>
            </a:r>
            <a:r>
              <a:rPr lang="en-US" sz="2800" i="1" dirty="0"/>
              <a:t>x</a:t>
            </a:r>
            <a:r>
              <a:rPr lang="en-US" sz="2800" dirty="0"/>
              <a:t> + 4 = 9.</a:t>
            </a:r>
          </a:p>
          <a:p>
            <a:endParaRPr lang="en-US" sz="2800" dirty="0"/>
          </a:p>
          <a:p>
            <a:r>
              <a:rPr lang="en-US" sz="2800" dirty="0"/>
              <a:t>The width is </a:t>
            </a:r>
            <a:r>
              <a:rPr lang="en-US" sz="2800" dirty="0">
                <a:solidFill>
                  <a:srgbClr val="FF0000"/>
                </a:solidFill>
              </a:rPr>
              <a:t>5 meters</a:t>
            </a:r>
            <a:r>
              <a:rPr lang="en-US" sz="2800" dirty="0"/>
              <a:t>, and the length is </a:t>
            </a:r>
            <a:r>
              <a:rPr lang="en-US" sz="2800" dirty="0">
                <a:solidFill>
                  <a:srgbClr val="FF0000"/>
                </a:solidFill>
              </a:rPr>
              <a:t>9 meters</a:t>
            </a:r>
            <a:r>
              <a:rPr lang="en-US" sz="2800" dirty="0"/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9052820"/>
              </p:ext>
            </p:extLst>
          </p:nvPr>
        </p:nvGraphicFramePr>
        <p:xfrm>
          <a:off x="1995170" y="1300468"/>
          <a:ext cx="1866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66600" imgH="482400" progId="Equation.DSMT4">
                  <p:embed/>
                </p:oleObj>
              </mc:Choice>
              <mc:Fallback>
                <p:oleObj name="Equation" r:id="rId2" imgW="1866600" imgH="482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5170" y="1300468"/>
                        <a:ext cx="1866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4696582"/>
              </p:ext>
            </p:extLst>
          </p:nvPr>
        </p:nvGraphicFramePr>
        <p:xfrm>
          <a:off x="1512507" y="1893258"/>
          <a:ext cx="2184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4120" imgH="380880" progId="Equation.DSMT4">
                  <p:embed/>
                </p:oleObj>
              </mc:Choice>
              <mc:Fallback>
                <p:oleObj name="Equation" r:id="rId4" imgW="2184120" imgH="3808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507" y="1893258"/>
                        <a:ext cx="2184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0573045"/>
              </p:ext>
            </p:extLst>
          </p:nvPr>
        </p:nvGraphicFramePr>
        <p:xfrm>
          <a:off x="1295400" y="2438400"/>
          <a:ext cx="2413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12720" imgH="482400" progId="Equation.DSMT4">
                  <p:embed/>
                </p:oleObj>
              </mc:Choice>
              <mc:Fallback>
                <p:oleObj name="Equation" r:id="rId6" imgW="2412720" imgH="482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438400"/>
                        <a:ext cx="2413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4878444"/>
              </p:ext>
            </p:extLst>
          </p:nvPr>
        </p:nvGraphicFramePr>
        <p:xfrm>
          <a:off x="1219200" y="3276600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93760" imgH="291960" progId="Equation.DSMT4">
                  <p:embed/>
                </p:oleObj>
              </mc:Choice>
              <mc:Fallback>
                <p:oleObj name="Equation" r:id="rId8" imgW="119376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276600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3779736"/>
              </p:ext>
            </p:extLst>
          </p:nvPr>
        </p:nvGraphicFramePr>
        <p:xfrm>
          <a:off x="1676400" y="38862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000" imgH="291960" progId="Equation.DSMT4">
                  <p:embed/>
                </p:oleObj>
              </mc:Choice>
              <mc:Fallback>
                <p:oleObj name="Equation" r:id="rId10" imgW="71100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8862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525741"/>
              </p:ext>
            </p:extLst>
          </p:nvPr>
        </p:nvGraphicFramePr>
        <p:xfrm>
          <a:off x="3048000" y="3937001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51" imgH="241195" progId="Equation.DSMT4">
                  <p:embed/>
                </p:oleObj>
              </mc:Choice>
              <mc:Fallback>
                <p:oleObj name="Equation" r:id="rId12" imgW="342751" imgH="241195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937001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8937716"/>
              </p:ext>
            </p:extLst>
          </p:nvPr>
        </p:nvGraphicFramePr>
        <p:xfrm>
          <a:off x="3816350" y="3276600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93760" imgH="291960" progId="Equation.DSMT4">
                  <p:embed/>
                </p:oleObj>
              </mc:Choice>
              <mc:Fallback>
                <p:oleObj name="Equation" r:id="rId14" imgW="1193760" imgH="2919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0" y="3276600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3113226"/>
              </p:ext>
            </p:extLst>
          </p:nvPr>
        </p:nvGraphicFramePr>
        <p:xfrm>
          <a:off x="4343654" y="38862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000" imgH="291960" progId="Equation.DSMT4">
                  <p:embed/>
                </p:oleObj>
              </mc:Choice>
              <mc:Fallback>
                <p:oleObj name="Equation" r:id="rId16" imgW="927000" imgH="2919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654" y="388620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0782377"/>
              </p:ext>
            </p:extLst>
          </p:nvPr>
        </p:nvGraphicFramePr>
        <p:xfrm>
          <a:off x="4172204" y="3790951"/>
          <a:ext cx="1270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70000" imgH="457200" progId="Equation.DSMT4">
                  <p:embed/>
                </p:oleObj>
              </mc:Choice>
              <mc:Fallback>
                <p:oleObj name="Equation" r:id="rId18" imgW="1270000" imgH="4572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2204" y="3790951"/>
                        <a:ext cx="12700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6: Finding the Dimensions of a Baseball Field 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little league baseball field is in the shape of a square with sides of </a:t>
            </a:r>
            <a:r>
              <a:rPr lang="en-US" i="0" dirty="0">
                <a:solidFill>
                  <a:srgbClr val="0000FF"/>
                </a:solidFill>
              </a:rPr>
              <a:t>60 feet</a:t>
            </a:r>
            <a:r>
              <a:rPr lang="en-US" i="0" dirty="0">
                <a:solidFill>
                  <a:schemeClr val="tx1"/>
                </a:solidFill>
              </a:rPr>
              <a:t>.  What is the distance (to the nearest tenth of a foot) the catcher must throw from home plate to second base?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196089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Solution </a:t>
            </a:r>
          </a:p>
          <a:p>
            <a:r>
              <a:rPr lang="en-US" sz="2800" dirty="0"/>
              <a:t>Since the distance from home plate to second base is the hypotenuse of a right triangle with sides of length </a:t>
            </a:r>
            <a:r>
              <a:rPr lang="en-US" sz="2800" dirty="0">
                <a:solidFill>
                  <a:srgbClr val="0000FF"/>
                </a:solidFill>
              </a:rPr>
              <a:t>60 feet, </a:t>
            </a:r>
            <a:r>
              <a:rPr lang="en-US" sz="2800" dirty="0"/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9C3F3C7-3739-A91E-26E2-325B9843B79C}"/>
              </a:ext>
            </a:extLst>
          </p:cNvPr>
          <p:cNvSpPr/>
          <p:nvPr/>
        </p:nvSpPr>
        <p:spPr>
          <a:xfrm>
            <a:off x="457200" y="5307108"/>
            <a:ext cx="82219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we can use the Pythagorean Theorem as follows.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F55639-4CEB-DA14-172D-F108AD2D16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3149" y="3188053"/>
            <a:ext cx="3889702" cy="18158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6: Finding the Dimensions of a Baseball Field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10949" name="Text Box 5"/>
          <p:cNvSpPr txBox="1">
            <a:spLocks noChangeArrowheads="1"/>
          </p:cNvSpPr>
          <p:nvPr/>
        </p:nvSpPr>
        <p:spPr bwMode="auto">
          <a:xfrm>
            <a:off x="609600" y="4382631"/>
            <a:ext cx="61214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 dirty="0"/>
              <a:t>The catcher must throw about </a:t>
            </a:r>
            <a:r>
              <a:rPr lang="en-US" sz="2800" b="0" dirty="0">
                <a:solidFill>
                  <a:srgbClr val="FF0000"/>
                </a:solidFill>
              </a:rPr>
              <a:t>84.9 feet</a:t>
            </a:r>
            <a:r>
              <a:rPr lang="en-US" sz="2800" b="0" dirty="0"/>
              <a:t>.</a:t>
            </a:r>
            <a:r>
              <a:rPr lang="en-US" sz="2800" dirty="0"/>
              <a:t> </a:t>
            </a:r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8548062"/>
              </p:ext>
            </p:extLst>
          </p:nvPr>
        </p:nvGraphicFramePr>
        <p:xfrm>
          <a:off x="1549400" y="1254125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06600" imgH="381000" progId="Equation.DSMT4">
                  <p:embed/>
                </p:oleObj>
              </mc:Choice>
              <mc:Fallback>
                <p:oleObj name="Equation" r:id="rId2" imgW="2006600" imgH="381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1254125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9189828"/>
              </p:ext>
            </p:extLst>
          </p:nvPr>
        </p:nvGraphicFramePr>
        <p:xfrm>
          <a:off x="1549400" y="1777067"/>
          <a:ext cx="246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63800" imgH="381000" progId="Equation.DSMT4">
                  <p:embed/>
                </p:oleObj>
              </mc:Choice>
              <mc:Fallback>
                <p:oleObj name="Equation" r:id="rId4" imgW="2463800" imgH="381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1777067"/>
                        <a:ext cx="246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671175"/>
              </p:ext>
            </p:extLst>
          </p:nvPr>
        </p:nvGraphicFramePr>
        <p:xfrm>
          <a:off x="1598304" y="2351411"/>
          <a:ext cx="173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39900" imgH="381000" progId="Equation.DSMT4">
                  <p:embed/>
                </p:oleObj>
              </mc:Choice>
              <mc:Fallback>
                <p:oleObj name="Equation" r:id="rId6" imgW="17399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304" y="2351411"/>
                        <a:ext cx="173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018176"/>
              </p:ext>
            </p:extLst>
          </p:nvPr>
        </p:nvGraphicFramePr>
        <p:xfrm>
          <a:off x="1747838" y="2931466"/>
          <a:ext cx="6210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210000" imgH="457200" progId="Equation.DSMT4">
                  <p:embed/>
                </p:oleObj>
              </mc:Choice>
              <mc:Fallback>
                <p:oleObj name="Equation" r:id="rId8" imgW="6210000" imgH="457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7838" y="2931466"/>
                        <a:ext cx="62103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8823794"/>
              </p:ext>
            </p:extLst>
          </p:nvPr>
        </p:nvGraphicFramePr>
        <p:xfrm>
          <a:off x="1752600" y="3581400"/>
          <a:ext cx="6210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210000" imgH="317160" progId="Equation.DSMT4">
                  <p:embed/>
                </p:oleObj>
              </mc:Choice>
              <mc:Fallback>
                <p:oleObj name="Equation" r:id="rId10" imgW="6210000" imgH="317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581400"/>
                        <a:ext cx="6210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4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Carol has started selling bracelets online. She estimates that if she charges </a:t>
            </a:r>
            <a:r>
              <a:rPr lang="en-US" i="1" dirty="0"/>
              <a:t>x</a:t>
            </a:r>
            <a:r>
              <a:rPr lang="en-US" dirty="0"/>
              <a:t> dollars for each bracelet, she can sell 19 − </a:t>
            </a:r>
            <a:r>
              <a:rPr lang="en-US" i="1" dirty="0"/>
              <a:t>x</a:t>
            </a:r>
            <a:r>
              <a:rPr lang="en-US" dirty="0"/>
              <a:t> bracelets per week. What is the smallest number of bracelets she can sell to make $90 in one week?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Let   </a:t>
            </a:r>
            <a:r>
              <a:rPr lang="en-US" i="1" dirty="0"/>
              <a:t>x </a:t>
            </a:r>
            <a:r>
              <a:rPr lang="en-US" dirty="0"/>
              <a:t>= price per bracelet</a:t>
            </a:r>
          </a:p>
          <a:p>
            <a:r>
              <a:rPr lang="en-US" dirty="0"/>
              <a:t>19 − </a:t>
            </a:r>
            <a:r>
              <a:rPr lang="en-US" i="1" dirty="0"/>
              <a:t>x</a:t>
            </a:r>
            <a:r>
              <a:rPr lang="en-US" dirty="0"/>
              <a:t> = bracelets sold per week.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Application: Finding the Cost per Item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6B01B4F-C89F-C19F-4CE5-DE1929ACCA74}"/>
              </a:ext>
            </a:extLst>
          </p:cNvPr>
          <p:cNvSpPr/>
          <p:nvPr/>
        </p:nvSpPr>
        <p:spPr>
          <a:xfrm>
            <a:off x="381001" y="1123958"/>
            <a:ext cx="838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total income is the price per object multiplied by the total number of objects sold.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Application: Finding the Cost per Item (cont.)</a:t>
            </a:r>
          </a:p>
        </p:txBody>
      </p:sp>
      <p:graphicFrame>
        <p:nvGraphicFramePr>
          <p:cNvPr id="522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5323988"/>
              </p:ext>
            </p:extLst>
          </p:nvPr>
        </p:nvGraphicFramePr>
        <p:xfrm>
          <a:off x="2006600" y="2152359"/>
          <a:ext cx="201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19240" imgH="482400" progId="Equation.DSMT4">
                  <p:embed/>
                </p:oleObj>
              </mc:Choice>
              <mc:Fallback>
                <p:oleObj name="Equation" r:id="rId2" imgW="201924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2152359"/>
                        <a:ext cx="2019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019088"/>
              </p:ext>
            </p:extLst>
          </p:nvPr>
        </p:nvGraphicFramePr>
        <p:xfrm>
          <a:off x="2495550" y="4583085"/>
          <a:ext cx="306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60360" imgH="838080" progId="Equation.DSMT4">
                  <p:embed/>
                </p:oleObj>
              </mc:Choice>
              <mc:Fallback>
                <p:oleObj name="Equation" r:id="rId4" imgW="3060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0" y="4583085"/>
                        <a:ext cx="306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899F8F2E-A049-A578-9129-67357DFA8A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0355243"/>
              </p:ext>
            </p:extLst>
          </p:nvPr>
        </p:nvGraphicFramePr>
        <p:xfrm>
          <a:off x="2171700" y="2720975"/>
          <a:ext cx="185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54000" imgH="380880" progId="Equation.DSMT4">
                  <p:embed/>
                </p:oleObj>
              </mc:Choice>
              <mc:Fallback>
                <p:oleObj name="Equation" r:id="rId6" imgW="1854000" imgH="380880" progId="Equation.DSMT4">
                  <p:embed/>
                  <p:pic>
                    <p:nvPicPr>
                      <p:cNvPr id="522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2720975"/>
                        <a:ext cx="185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F5609AA4-D9CF-586D-8B5C-443C635B93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172835"/>
              </p:ext>
            </p:extLst>
          </p:nvPr>
        </p:nvGraphicFramePr>
        <p:xfrm>
          <a:off x="3114040" y="3260725"/>
          <a:ext cx="233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36760" imgH="380880" progId="Equation.DSMT4">
                  <p:embed/>
                </p:oleObj>
              </mc:Choice>
              <mc:Fallback>
                <p:oleObj name="Equation" r:id="rId8" imgW="2336760" imgH="38088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899F8F2E-A049-A578-9129-67357DFA8A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4040" y="3260725"/>
                        <a:ext cx="233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>
            <a:extLst>
              <a:ext uri="{FF2B5EF4-FFF2-40B4-BE49-F238E27FC236}">
                <a16:creationId xmlns:a16="http://schemas.microsoft.com/office/drawing/2014/main" id="{32454EE8-D057-FD83-5B6E-E1CA751706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7501387"/>
              </p:ext>
            </p:extLst>
          </p:nvPr>
        </p:nvGraphicFramePr>
        <p:xfrm>
          <a:off x="3114040" y="3857625"/>
          <a:ext cx="2590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90560" imgH="482400" progId="Equation.DSMT4">
                  <p:embed/>
                </p:oleObj>
              </mc:Choice>
              <mc:Fallback>
                <p:oleObj name="Equation" r:id="rId10" imgW="2590560" imgH="482400" progId="Equation.DSMT4">
                  <p:embed/>
                  <p:pic>
                    <p:nvPicPr>
                      <p:cNvPr id="8" name="Object 3">
                        <a:extLst>
                          <a:ext uri="{FF2B5EF4-FFF2-40B4-BE49-F238E27FC236}">
                            <a16:creationId xmlns:a16="http://schemas.microsoft.com/office/drawing/2014/main" id="{F5609AA4-D9CF-586D-8B5C-443C635B93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4040" y="3857625"/>
                        <a:ext cx="2590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6B01B4F-C89F-C19F-4CE5-DE1929ACCA74}"/>
              </a:ext>
            </a:extLst>
          </p:cNvPr>
          <p:cNvSpPr/>
          <p:nvPr/>
        </p:nvSpPr>
        <p:spPr>
          <a:xfrm>
            <a:off x="381001" y="1123958"/>
            <a:ext cx="838199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If Carol charges $9 for each bracelet, she will have to sell 19 − 9 =10 bracelets to make $90 in one week. However, if she charges $10 for each bracelet, she will have to sell 19 – 10 = 9 bracelets. Therefore, the smallest number of bracelets Carol can sell in a week and still make $90 that week is </a:t>
            </a:r>
            <a:r>
              <a:rPr lang="en-US" sz="2800" dirty="0">
                <a:solidFill>
                  <a:srgbClr val="FF0000"/>
                </a:solidFill>
              </a:rPr>
              <a:t>9 bracelets</a:t>
            </a:r>
            <a:r>
              <a:rPr lang="en-US" sz="2800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Application: Finding the Cost per Item (cont.)</a:t>
            </a:r>
          </a:p>
        </p:txBody>
      </p:sp>
    </p:spTree>
    <p:extLst>
      <p:ext uri="{BB962C8B-B14F-4D97-AF65-F5344CB8AC3E}">
        <p14:creationId xmlns:p14="http://schemas.microsoft.com/office/powerpoint/2010/main" val="197547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Then, by the Pythagorean Theorem: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the Pythagorean Theorem (cont.)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2121004"/>
              </p:ext>
            </p:extLst>
          </p:nvPr>
        </p:nvGraphicFramePr>
        <p:xfrm>
          <a:off x="2057400" y="1966913"/>
          <a:ext cx="2590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90560" imgH="558720" progId="Equation.DSMT4">
                  <p:embed/>
                </p:oleObj>
              </mc:Choice>
              <mc:Fallback>
                <p:oleObj name="Equation" r:id="rId2" imgW="2590560" imgH="5587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966913"/>
                        <a:ext cx="2590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7507600"/>
              </p:ext>
            </p:extLst>
          </p:nvPr>
        </p:nvGraphicFramePr>
        <p:xfrm>
          <a:off x="1744663" y="2633663"/>
          <a:ext cx="298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84400" imgH="380880" progId="Equation.DSMT4">
                  <p:embed/>
                </p:oleObj>
              </mc:Choice>
              <mc:Fallback>
                <p:oleObj name="Equation" r:id="rId4" imgW="298440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4663" y="2633663"/>
                        <a:ext cx="298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2054277"/>
              </p:ext>
            </p:extLst>
          </p:nvPr>
        </p:nvGraphicFramePr>
        <p:xfrm>
          <a:off x="1377950" y="3208338"/>
          <a:ext cx="300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09600" imgH="380880" progId="Equation.DSMT4">
                  <p:embed/>
                </p:oleObj>
              </mc:Choice>
              <mc:Fallback>
                <p:oleObj name="Equation" r:id="rId6" imgW="300960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950" y="3208338"/>
                        <a:ext cx="300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9497992"/>
              </p:ext>
            </p:extLst>
          </p:nvPr>
        </p:nvGraphicFramePr>
        <p:xfrm>
          <a:off x="2070100" y="3790950"/>
          <a:ext cx="234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49360" imgH="380880" progId="Equation.DSMT4">
                  <p:embed/>
                </p:oleObj>
              </mc:Choice>
              <mc:Fallback>
                <p:oleObj name="Equation" r:id="rId8" imgW="234936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3790950"/>
                        <a:ext cx="234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0898639"/>
              </p:ext>
            </p:extLst>
          </p:nvPr>
        </p:nvGraphicFramePr>
        <p:xfrm>
          <a:off x="1676400" y="4352925"/>
          <a:ext cx="27305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30240" imgH="583920" progId="Equation.DSMT4">
                  <p:embed/>
                </p:oleObj>
              </mc:Choice>
              <mc:Fallback>
                <p:oleObj name="Equation" r:id="rId10" imgW="2730240" imgH="5839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352925"/>
                        <a:ext cx="27305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6258420"/>
              </p:ext>
            </p:extLst>
          </p:nvPr>
        </p:nvGraphicFramePr>
        <p:xfrm>
          <a:off x="1600200" y="5035550"/>
          <a:ext cx="2819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819160" imgH="482400" progId="Equation.DSMT4">
                  <p:embed/>
                </p:oleObj>
              </mc:Choice>
              <mc:Fallback>
                <p:oleObj name="Equation" r:id="rId12" imgW="2819160" imgH="482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035550"/>
                        <a:ext cx="2819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0F8E864D-FB9B-5CCD-ECD5-E7290FBADD5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173663" y="2821824"/>
            <a:ext cx="3375025" cy="22137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Using the </a:t>
            </a:r>
            <a:r>
              <a:rPr lang="en-US" sz="3200" dirty="0">
                <a:solidFill>
                  <a:schemeClr val="accent1"/>
                </a:solidFill>
              </a:rPr>
              <a:t>Pythagorean Theorem (cont.)</a:t>
            </a:r>
          </a:p>
        </p:txBody>
      </p:sp>
      <p:sp>
        <p:nvSpPr>
          <p:cNvPr id="1935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73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          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5486400" y="1639581"/>
            <a:ext cx="34290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A negative number does not fit the conditions of the problem.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</a:p>
        </p:txBody>
      </p:sp>
      <p:sp>
        <p:nvSpPr>
          <p:cNvPr id="193544" name="Text Box 8"/>
          <p:cNvSpPr txBox="1">
            <a:spLocks noChangeArrowheads="1"/>
          </p:cNvSpPr>
          <p:nvPr/>
        </p:nvSpPr>
        <p:spPr bwMode="auto">
          <a:xfrm>
            <a:off x="3802702" y="5482249"/>
            <a:ext cx="182877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True statement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8928402"/>
              </p:ext>
            </p:extLst>
          </p:nvPr>
        </p:nvGraphicFramePr>
        <p:xfrm>
          <a:off x="1377950" y="1346200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93760" imgH="291960" progId="Equation.DSMT4">
                  <p:embed/>
                </p:oleObj>
              </mc:Choice>
              <mc:Fallback>
                <p:oleObj name="Equation" r:id="rId2" imgW="119376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950" y="1346200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7441245"/>
              </p:ext>
            </p:extLst>
          </p:nvPr>
        </p:nvGraphicFramePr>
        <p:xfrm>
          <a:off x="1857375" y="1901825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1000" imgH="291960" progId="Equation.DSMT4">
                  <p:embed/>
                </p:oleObj>
              </mc:Choice>
              <mc:Fallback>
                <p:oleObj name="Equation" r:id="rId4" imgW="71100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1901825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881952" y="1389418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751" imgH="241195" progId="Equation.DSMT4">
                  <p:embed/>
                </p:oleObj>
              </mc:Choice>
              <mc:Fallback>
                <p:oleObj name="Equation" r:id="rId6" imgW="342751" imgH="241195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1952" y="1389418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5436307"/>
              </p:ext>
            </p:extLst>
          </p:nvPr>
        </p:nvGraphicFramePr>
        <p:xfrm>
          <a:off x="3608388" y="1354138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93760" imgH="291960" progId="Equation.DSMT4">
                  <p:embed/>
                </p:oleObj>
              </mc:Choice>
              <mc:Fallback>
                <p:oleObj name="Equation" r:id="rId8" imgW="119376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8388" y="1354138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7144673"/>
              </p:ext>
            </p:extLst>
          </p:nvPr>
        </p:nvGraphicFramePr>
        <p:xfrm>
          <a:off x="4114800" y="1908175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27000" imgH="291960" progId="Equation.DSMT4">
                  <p:embed/>
                </p:oleObj>
              </mc:Choice>
              <mc:Fallback>
                <p:oleObj name="Equation" r:id="rId10" imgW="927000" imgH="2919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908175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1113507"/>
              </p:ext>
            </p:extLst>
          </p:nvPr>
        </p:nvGraphicFramePr>
        <p:xfrm>
          <a:off x="577850" y="2670175"/>
          <a:ext cx="6184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184800" imgH="914400" progId="Equation.DSMT4">
                  <p:embed/>
                </p:oleObj>
              </mc:Choice>
              <mc:Fallback>
                <p:oleObj name="Equation" r:id="rId12" imgW="6184800" imgH="914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2670175"/>
                        <a:ext cx="6184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5215612"/>
              </p:ext>
            </p:extLst>
          </p:nvPr>
        </p:nvGraphicFramePr>
        <p:xfrm>
          <a:off x="1395413" y="4233863"/>
          <a:ext cx="1663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63560" imgH="545760" progId="Equation.DSMT4">
                  <p:embed/>
                </p:oleObj>
              </mc:Choice>
              <mc:Fallback>
                <p:oleObj name="Equation" r:id="rId14" imgW="1663560" imgH="5457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5413" y="4233863"/>
                        <a:ext cx="16637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6686125"/>
              </p:ext>
            </p:extLst>
          </p:nvPr>
        </p:nvGraphicFramePr>
        <p:xfrm>
          <a:off x="1325563" y="4811713"/>
          <a:ext cx="1816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815840" imgH="545760" progId="Equation.DSMT4">
                  <p:embed/>
                </p:oleObj>
              </mc:Choice>
              <mc:Fallback>
                <p:oleObj name="Equation" r:id="rId16" imgW="1815840" imgH="5457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563" y="4811713"/>
                        <a:ext cx="18161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9232598"/>
              </p:ext>
            </p:extLst>
          </p:nvPr>
        </p:nvGraphicFramePr>
        <p:xfrm>
          <a:off x="1752600" y="5572125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0" imgH="291960" progId="Equation.DSMT4">
                  <p:embed/>
                </p:oleObj>
              </mc:Choice>
              <mc:Fallback>
                <p:oleObj name="Equation" r:id="rId18" imgW="139680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572125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1956120"/>
              </p:ext>
            </p:extLst>
          </p:nvPr>
        </p:nvGraphicFramePr>
        <p:xfrm>
          <a:off x="4000500" y="1828800"/>
          <a:ext cx="1104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04900" imgH="457200" progId="Equation.DSMT4">
                  <p:embed/>
                </p:oleObj>
              </mc:Choice>
              <mc:Fallback>
                <p:oleObj name="Equation" r:id="rId20" imgW="1104900" imgH="457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1828800"/>
                        <a:ext cx="11049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1935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2: Application: Solving Work Problems</a:t>
            </a:r>
          </a:p>
        </p:txBody>
      </p:sp>
      <p:sp>
        <p:nvSpPr>
          <p:cNvPr id="1945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eaLnBrk="1" hangingPunct="1">
              <a:spcAft>
                <a:spcPts val="8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Beth has started a cleaning business. When her daughter helps, they can clean a house in 3 hours. If the daughter were to do the job by herself, she would take 8 hours longer than her mother would take. How long would it take her mother to clean the house without the daughter’s help?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2: Application: Solving Work Problems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5573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Let        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= time for Be</a:t>
            </a:r>
            <a:r>
              <a:rPr lang="en-US" sz="2800" dirty="0"/>
              <a:t>th</a:t>
            </a:r>
            <a:r>
              <a:rPr lang="en-US" sz="2800" i="0" dirty="0">
                <a:solidFill>
                  <a:schemeClr val="tx1"/>
                </a:solidFill>
              </a:rPr>
              <a:t> to do the job alone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0" dirty="0">
                <a:solidFill>
                  <a:srgbClr val="000099"/>
                </a:solidFill>
              </a:rPr>
              <a:t>+ </a:t>
            </a:r>
            <a:r>
              <a:rPr lang="en-US" sz="2800" dirty="0">
                <a:solidFill>
                  <a:srgbClr val="000099"/>
                </a:solidFill>
              </a:rPr>
              <a:t>8</a:t>
            </a:r>
            <a:r>
              <a:rPr lang="en-US" sz="2800" i="0" dirty="0">
                <a:solidFill>
                  <a:schemeClr val="tx1"/>
                </a:solidFill>
              </a:rPr>
              <a:t> = time for daughter to do the job alone.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5" name="Group 74"/>
          <p:cNvGraphicFramePr>
            <a:graphicFrameLocks noGrp="1"/>
          </p:cNvGraphicFramePr>
          <p:nvPr>
            <p:ph idx="1"/>
          </p:nvPr>
        </p:nvGraphicFramePr>
        <p:xfrm>
          <a:off x="926943" y="2910840"/>
          <a:ext cx="7290115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3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Hours to Complete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Part Completed in 1 Hour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Object 30"/>
          <p:cNvGraphicFramePr>
            <a:graphicFrameLocks noChangeAspect="1"/>
          </p:cNvGraphicFramePr>
          <p:nvPr/>
        </p:nvGraphicFramePr>
        <p:xfrm>
          <a:off x="6477000" y="3505200"/>
          <a:ext cx="215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806" imgH="622030" progId="Equation.DSMT4">
                  <p:embed/>
                </p:oleObj>
              </mc:Choice>
              <mc:Fallback>
                <p:oleObj name="Equation" r:id="rId2" imgW="215806" imgH="62203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505200"/>
                        <a:ext cx="215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1965707"/>
              </p:ext>
            </p:extLst>
          </p:nvPr>
        </p:nvGraphicFramePr>
        <p:xfrm>
          <a:off x="6305550" y="4306888"/>
          <a:ext cx="558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58720" imgH="609480" progId="Equation.DSMT4">
                  <p:embed/>
                </p:oleObj>
              </mc:Choice>
              <mc:Fallback>
                <p:oleObj name="Equation" r:id="rId4" imgW="558720" imgH="609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4306888"/>
                        <a:ext cx="558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6508715"/>
              </p:ext>
            </p:extLst>
          </p:nvPr>
        </p:nvGraphicFramePr>
        <p:xfrm>
          <a:off x="6489700" y="5140325"/>
          <a:ext cx="190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40" imgH="609480" progId="Equation.DSMT4">
                  <p:embed/>
                </p:oleObj>
              </mc:Choice>
              <mc:Fallback>
                <p:oleObj name="Equation" r:id="rId6" imgW="190440" imgH="609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9700" y="5140325"/>
                        <a:ext cx="1905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1143000" y="3616295"/>
            <a:ext cx="7299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Beth 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1143000" y="4410953"/>
            <a:ext cx="12118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Daughter 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1143000" y="5245523"/>
            <a:ext cx="11635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Together 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3505200" y="3616295"/>
            <a:ext cx="2952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417721" y="4410953"/>
            <a:ext cx="6687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+ 8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05200" y="5245523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2: Application: Solving Work Problems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2057400" y="4495800"/>
            <a:ext cx="5105400" cy="1066800"/>
            <a:chOff x="2057400" y="4115594"/>
            <a:chExt cx="5105400" cy="1066800"/>
          </a:xfrm>
        </p:grpSpPr>
        <p:cxnSp>
          <p:nvCxnSpPr>
            <p:cNvPr id="10" name="Straight Arrow Connector 9"/>
            <p:cNvCxnSpPr/>
            <p:nvPr/>
          </p:nvCxnSpPr>
          <p:spPr>
            <a:xfrm flipH="1" flipV="1">
              <a:off x="2057400" y="4115594"/>
              <a:ext cx="2362200" cy="1066006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flipV="1">
              <a:off x="4418806" y="4115594"/>
              <a:ext cx="794" cy="1066800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4419600" y="4115594"/>
              <a:ext cx="2743200" cy="1066006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35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741120"/>
              </p:ext>
            </p:extLst>
          </p:nvPr>
        </p:nvGraphicFramePr>
        <p:xfrm>
          <a:off x="844550" y="1270000"/>
          <a:ext cx="10414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41120" imgH="1244520" progId="Equation.DSMT4">
                  <p:embed/>
                </p:oleObj>
              </mc:Choice>
              <mc:Fallback>
                <p:oleObj name="Equation" r:id="rId2" imgW="1041120" imgH="124452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550" y="1270000"/>
                        <a:ext cx="10414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3822700" y="1219200"/>
          <a:ext cx="128270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680" imgH="1409400" progId="Equation.DSMT4">
                  <p:embed/>
                </p:oleObj>
              </mc:Choice>
              <mc:Fallback>
                <p:oleObj name="Equation" r:id="rId4" imgW="1282680" imgH="14094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1219200"/>
                        <a:ext cx="1282700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6661150" y="1295400"/>
          <a:ext cx="19304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30320" imgH="1244520" progId="Equation.DSMT4">
                  <p:embed/>
                </p:oleObj>
              </mc:Choice>
              <mc:Fallback>
                <p:oleObj name="Equation" r:id="rId6" imgW="1930320" imgH="124452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1150" y="1295400"/>
                        <a:ext cx="19304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1236980" y="26670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9400" imgH="838200" progId="Equation.DSMT4">
                  <p:embed/>
                </p:oleObj>
              </mc:Choice>
              <mc:Fallback>
                <p:oleObj name="Equation" r:id="rId8" imgW="279400" imgH="8382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6980" y="266700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2633266" y="2965450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1195" imgH="241195" progId="Equation.DSMT4">
                  <p:embed/>
                </p:oleObj>
              </mc:Choice>
              <mc:Fallback>
                <p:oleObj name="Equation" r:id="rId10" imgW="241195" imgH="241195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266" y="2965450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3055002"/>
              </p:ext>
            </p:extLst>
          </p:nvPr>
        </p:nvGraphicFramePr>
        <p:xfrm>
          <a:off x="4095750" y="26670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49160" imgH="838080" progId="Equation.DSMT4">
                  <p:embed/>
                </p:oleObj>
              </mc:Choice>
              <mc:Fallback>
                <p:oleObj name="Equation" r:id="rId12" imgW="74916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2667000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/>
          <p:cNvGraphicFramePr>
            <a:graphicFrameLocks noChangeAspect="1"/>
          </p:cNvGraphicFramePr>
          <p:nvPr/>
        </p:nvGraphicFramePr>
        <p:xfrm>
          <a:off x="6096000" y="299085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1195" imgH="190417" progId="Equation.DSMT4">
                  <p:embed/>
                </p:oleObj>
              </mc:Choice>
              <mc:Fallback>
                <p:oleObj name="Equation" r:id="rId14" imgW="241195" imgH="190417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99085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107815"/>
              </p:ext>
            </p:extLst>
          </p:nvPr>
        </p:nvGraphicFramePr>
        <p:xfrm>
          <a:off x="7505700" y="2667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53800" imgH="838080" progId="Equation.DSMT4">
                  <p:embed/>
                </p:oleObj>
              </mc:Choice>
              <mc:Fallback>
                <p:oleObj name="Equation" r:id="rId16" imgW="25380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5700" y="2667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598554"/>
              </p:ext>
            </p:extLst>
          </p:nvPr>
        </p:nvGraphicFramePr>
        <p:xfrm>
          <a:off x="430213" y="3619500"/>
          <a:ext cx="1892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92160" imgH="825480" progId="Equation.DSMT4">
                  <p:embed/>
                </p:oleObj>
              </mc:Choice>
              <mc:Fallback>
                <p:oleObj name="Equation" r:id="rId18" imgW="1892160" imgH="8254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13" y="3619500"/>
                        <a:ext cx="1892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368172"/>
              </p:ext>
            </p:extLst>
          </p:nvPr>
        </p:nvGraphicFramePr>
        <p:xfrm>
          <a:off x="3289300" y="3613150"/>
          <a:ext cx="236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361960" imgH="838080" progId="Equation.DSMT4">
                  <p:embed/>
                </p:oleObj>
              </mc:Choice>
              <mc:Fallback>
                <p:oleObj name="Equation" r:id="rId20" imgW="236196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3613150"/>
                        <a:ext cx="236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5574894"/>
              </p:ext>
            </p:extLst>
          </p:nvPr>
        </p:nvGraphicFramePr>
        <p:xfrm>
          <a:off x="6699250" y="361315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866600" imgH="838080" progId="Equation.DSMT4">
                  <p:embed/>
                </p:oleObj>
              </mc:Choice>
              <mc:Fallback>
                <p:oleObj name="Equation" r:id="rId22" imgW="186660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9250" y="3613150"/>
                        <a:ext cx="186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8" name="Object 16"/>
          <p:cNvGraphicFramePr>
            <a:graphicFrameLocks noChangeAspect="1"/>
          </p:cNvGraphicFramePr>
          <p:nvPr/>
        </p:nvGraphicFramePr>
        <p:xfrm>
          <a:off x="2658666" y="1828800"/>
          <a:ext cx="1905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90417" imgH="190417" progId="Equation.DSMT4">
                  <p:embed/>
                </p:oleObj>
              </mc:Choice>
              <mc:Fallback>
                <p:oleObj name="Equation" r:id="rId24" imgW="190417" imgH="190417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8666" y="1828800"/>
                        <a:ext cx="1905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9" name="Object 17"/>
          <p:cNvGraphicFramePr>
            <a:graphicFrameLocks noChangeAspect="1"/>
          </p:cNvGraphicFramePr>
          <p:nvPr/>
        </p:nvGraphicFramePr>
        <p:xfrm>
          <a:off x="6121400" y="1847850"/>
          <a:ext cx="1905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90417" imgH="152334" progId="Equation.DSMT4">
                  <p:embed/>
                </p:oleObj>
              </mc:Choice>
              <mc:Fallback>
                <p:oleObj name="Equation" r:id="rId26" imgW="190417" imgH="152334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1400" y="1847850"/>
                        <a:ext cx="1905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0" name="Object 18"/>
          <p:cNvGraphicFramePr>
            <a:graphicFrameLocks noChangeAspect="1"/>
          </p:cNvGraphicFramePr>
          <p:nvPr/>
        </p:nvGraphicFramePr>
        <p:xfrm>
          <a:off x="2633266" y="3911600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41195" imgH="241195" progId="Equation.DSMT4">
                  <p:embed/>
                </p:oleObj>
              </mc:Choice>
              <mc:Fallback>
                <p:oleObj name="Equation" r:id="rId28" imgW="241195" imgH="241195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266" y="3911600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1" name="Object 19"/>
          <p:cNvGraphicFramePr>
            <a:graphicFrameLocks noChangeAspect="1"/>
          </p:cNvGraphicFramePr>
          <p:nvPr/>
        </p:nvGraphicFramePr>
        <p:xfrm>
          <a:off x="6096000" y="39370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41195" imgH="190417" progId="Equation.DSMT4">
                  <p:embed/>
                </p:oleObj>
              </mc:Choice>
              <mc:Fallback>
                <p:oleObj name="Equation" r:id="rId29" imgW="241195" imgH="190417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9370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2" name="Object 20"/>
          <p:cNvGraphicFramePr>
            <a:graphicFrameLocks noChangeAspect="1"/>
          </p:cNvGraphicFramePr>
          <p:nvPr/>
        </p:nvGraphicFramePr>
        <p:xfrm>
          <a:off x="1695450" y="5664200"/>
          <a:ext cx="546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5460840" imgH="279360" progId="Equation.DSMT4">
                  <p:embed/>
                </p:oleObj>
              </mc:Choice>
              <mc:Fallback>
                <p:oleObj name="Equation" r:id="rId30" imgW="5460840" imgH="27936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5664200"/>
                        <a:ext cx="5461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2: Application: Solving Work Problems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8661" name="Text Box 5"/>
          <p:cNvSpPr txBox="1">
            <a:spLocks noChangeArrowheads="1"/>
          </p:cNvSpPr>
          <p:nvPr/>
        </p:nvSpPr>
        <p:spPr bwMode="auto">
          <a:xfrm>
            <a:off x="428625" y="5394920"/>
            <a:ext cx="591238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 dirty="0"/>
              <a:t>Beth could do the job alone in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b="0" dirty="0">
                <a:solidFill>
                  <a:srgbClr val="FF0000"/>
                </a:solidFill>
              </a:rPr>
              <a:t> hours</a:t>
            </a:r>
            <a:r>
              <a:rPr lang="en-US" sz="2800" b="0" dirty="0"/>
              <a:t>.</a:t>
            </a:r>
            <a:r>
              <a:rPr lang="en-US" sz="2800" dirty="0"/>
              <a:t> 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8043617"/>
              </p:ext>
            </p:extLst>
          </p:nvPr>
        </p:nvGraphicFramePr>
        <p:xfrm>
          <a:off x="1639888" y="1325563"/>
          <a:ext cx="3771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71720" imgH="482400" progId="Equation.DSMT4">
                  <p:embed/>
                </p:oleObj>
              </mc:Choice>
              <mc:Fallback>
                <p:oleObj name="Equation" r:id="rId2" imgW="3771720" imgH="482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888" y="1325563"/>
                        <a:ext cx="3771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653076"/>
              </p:ext>
            </p:extLst>
          </p:nvPr>
        </p:nvGraphicFramePr>
        <p:xfrm>
          <a:off x="2247900" y="1912938"/>
          <a:ext cx="300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09600" imgH="380880" progId="Equation.DSMT4">
                  <p:embed/>
                </p:oleObj>
              </mc:Choice>
              <mc:Fallback>
                <p:oleObj name="Equation" r:id="rId4" imgW="300960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1912938"/>
                        <a:ext cx="300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756911"/>
              </p:ext>
            </p:extLst>
          </p:nvPr>
        </p:nvGraphicFramePr>
        <p:xfrm>
          <a:off x="3733800" y="2500313"/>
          <a:ext cx="283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31760" imgH="380880" progId="Equation.DSMT4">
                  <p:embed/>
                </p:oleObj>
              </mc:Choice>
              <mc:Fallback>
                <p:oleObj name="Equation" r:id="rId6" imgW="2831760" imgH="3808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500313"/>
                        <a:ext cx="283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5512084"/>
              </p:ext>
            </p:extLst>
          </p:nvPr>
        </p:nvGraphicFramePr>
        <p:xfrm>
          <a:off x="3733800" y="3070225"/>
          <a:ext cx="215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58920" imgH="380880" progId="Equation.DSMT4">
                  <p:embed/>
                </p:oleObj>
              </mc:Choice>
              <mc:Fallback>
                <p:oleObj name="Equation" r:id="rId8" imgW="2158920" imgH="3808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070225"/>
                        <a:ext cx="215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131608"/>
              </p:ext>
            </p:extLst>
          </p:nvPr>
        </p:nvGraphicFramePr>
        <p:xfrm>
          <a:off x="3733800" y="3657600"/>
          <a:ext cx="2438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38280" imgH="482400" progId="Equation.DSMT4">
                  <p:embed/>
                </p:oleObj>
              </mc:Choice>
              <mc:Fallback>
                <p:oleObj name="Equation" r:id="rId10" imgW="2438280" imgH="482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657600"/>
                        <a:ext cx="2438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2933862"/>
              </p:ext>
            </p:extLst>
          </p:nvPr>
        </p:nvGraphicFramePr>
        <p:xfrm>
          <a:off x="2201863" y="4281488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06360" imgH="291960" progId="Equation.DSMT4">
                  <p:embed/>
                </p:oleObj>
              </mc:Choice>
              <mc:Fallback>
                <p:oleObj name="Equation" r:id="rId12" imgW="120636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1863" y="4281488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237902"/>
              </p:ext>
            </p:extLst>
          </p:nvPr>
        </p:nvGraphicFramePr>
        <p:xfrm>
          <a:off x="2703513" y="480695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11000" imgH="279360" progId="Equation.DSMT4">
                  <p:embed/>
                </p:oleObj>
              </mc:Choice>
              <mc:Fallback>
                <p:oleObj name="Equation" r:id="rId14" imgW="711000" imgH="2793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3513" y="480695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3712192" y="43434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751" imgH="241195" progId="Equation.DSMT4">
                  <p:embed/>
                </p:oleObj>
              </mc:Choice>
              <mc:Fallback>
                <p:oleObj name="Equation" r:id="rId16" imgW="342751" imgH="241195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2192" y="43434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1429351"/>
              </p:ext>
            </p:extLst>
          </p:nvPr>
        </p:nvGraphicFramePr>
        <p:xfrm>
          <a:off x="4452938" y="4267200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93760" imgH="291960" progId="Equation.DSMT4">
                  <p:embed/>
                </p:oleObj>
              </mc:Choice>
              <mc:Fallback>
                <p:oleObj name="Equation" r:id="rId18" imgW="119376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2938" y="4267200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4777495"/>
              </p:ext>
            </p:extLst>
          </p:nvPr>
        </p:nvGraphicFramePr>
        <p:xfrm>
          <a:off x="4953000" y="483235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14400" imgH="291960" progId="Equation.DSMT4">
                  <p:embed/>
                </p:oleObj>
              </mc:Choice>
              <mc:Fallback>
                <p:oleObj name="Equation" r:id="rId20" imgW="914400" imgH="2919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83235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447085"/>
              </p:ext>
            </p:extLst>
          </p:nvPr>
        </p:nvGraphicFramePr>
        <p:xfrm>
          <a:off x="4897438" y="4724400"/>
          <a:ext cx="1028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28700" imgH="457200" progId="Equation.DSMT4">
                  <p:embed/>
                </p:oleObj>
              </mc:Choice>
              <mc:Fallback>
                <p:oleObj name="Equation" r:id="rId22" imgW="1028700" imgH="4572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7438" y="4724400"/>
                        <a:ext cx="10287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reference, this problem is similar to those discussed</a:t>
            </a:r>
          </a:p>
          <a:p>
            <a:r>
              <a:rPr lang="en-US" dirty="0">
                <a:solidFill>
                  <a:srgbClr val="000000"/>
                </a:solidFill>
              </a:rPr>
              <a:t>in Section 9.7 on work. The difference is that in this section the resulting equations are quadratic.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1407CDB-CFFF-4CA9-842E-80C6083DF7D2}"/>
</file>

<file path=customXml/itemProps2.xml><?xml version="1.0" encoding="utf-8"?>
<ds:datastoreItem xmlns:ds="http://schemas.openxmlformats.org/officeDocument/2006/customXml" ds:itemID="{88658715-7127-4A34-A390-A23EAEB6D56B}"/>
</file>

<file path=customXml/itemProps3.xml><?xml version="1.0" encoding="utf-8"?>
<ds:datastoreItem xmlns:ds="http://schemas.openxmlformats.org/officeDocument/2006/customXml" ds:itemID="{80E2D822-1A75-4F41-BE91-64258D9B15CB}"/>
</file>

<file path=docProps/app.xml><?xml version="1.0" encoding="utf-8"?>
<Properties xmlns="http://schemas.openxmlformats.org/officeDocument/2006/extended-properties" xmlns:vt="http://schemas.openxmlformats.org/officeDocument/2006/docPropsVTypes">
  <TotalTime>1174</TotalTime>
  <Words>1053</Words>
  <Application>Microsoft Office PowerPoint</Application>
  <PresentationFormat>On-screen Show (4:3)</PresentationFormat>
  <Paragraphs>108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11.4</vt:lpstr>
      <vt:lpstr>Example 1: Using the Pythagorean Theorem </vt:lpstr>
      <vt:lpstr>Example 1: Using the Pythagorean Theorem (cont.)</vt:lpstr>
      <vt:lpstr>Example 1: Using the Pythagorean Theorem (cont.)</vt:lpstr>
      <vt:lpstr>Example 2: Application: Solving Work Problems</vt:lpstr>
      <vt:lpstr>Example 2: Application: Solving Work Problems (cont.)</vt:lpstr>
      <vt:lpstr>Example 2: Application: Solving Work Problems (cont.)</vt:lpstr>
      <vt:lpstr>Example 2: Application: Solving Work Problems (cont.)</vt:lpstr>
      <vt:lpstr>Note</vt:lpstr>
      <vt:lpstr>Example 3: Application: Solving Distance-Rate-Time Problems</vt:lpstr>
      <vt:lpstr>Example 3: Application: Solving Distance-Rate-Time Problems (cont.)</vt:lpstr>
      <vt:lpstr>Example 3: Application: Solving Distance-Rate-Time Problems (cont.)</vt:lpstr>
      <vt:lpstr>Example 3: Application: Solving Distance-Rate-Time Problems (cont.)</vt:lpstr>
      <vt:lpstr>Example 3: Application: Solving Distance-Rate-Time Problems (cont.)</vt:lpstr>
      <vt:lpstr>Example 3: Application: Solving Distance-Rate-Time Problems (cont.)</vt:lpstr>
      <vt:lpstr>Example 3: Application: Solving Distance-Rate-Time Problems (cont.)</vt:lpstr>
      <vt:lpstr>Example 4: Application: Projectiles</vt:lpstr>
      <vt:lpstr>Example 4: Application: Projectiles (cont.)</vt:lpstr>
      <vt:lpstr>Example 5: Finding the Dimensions of a Rectangle </vt:lpstr>
      <vt:lpstr>Example 5: Finding the Dimensions of a Rectangle (cont.)</vt:lpstr>
      <vt:lpstr>Example 6: Finding the Dimensions of a Baseball Field </vt:lpstr>
      <vt:lpstr>Example 6: Finding the Dimensions of a Baseball Field (cont.)</vt:lpstr>
      <vt:lpstr>Example 7: Application: Finding the Cost per Item</vt:lpstr>
      <vt:lpstr>Example 7: Application: Finding the Cost per Item (cont.)</vt:lpstr>
      <vt:lpstr>Example 7: Application: Finding the Cost per Item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Rebecca Johnson</cp:lastModifiedBy>
  <cp:revision>124</cp:revision>
  <dcterms:created xsi:type="dcterms:W3CDTF">2013-04-26T14:43:13Z</dcterms:created>
  <dcterms:modified xsi:type="dcterms:W3CDTF">2024-09-09T13:05:00Z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