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61" r:id="rId3"/>
    <p:sldId id="275" r:id="rId4"/>
    <p:sldId id="276" r:id="rId5"/>
    <p:sldId id="277" r:id="rId6"/>
    <p:sldId id="279" r:id="rId7"/>
    <p:sldId id="280" r:id="rId8"/>
    <p:sldId id="292" r:id="rId9"/>
    <p:sldId id="293" r:id="rId10"/>
    <p:sldId id="281" r:id="rId11"/>
    <p:sldId id="282" r:id="rId12"/>
    <p:sldId id="283" r:id="rId13"/>
    <p:sldId id="284" r:id="rId14"/>
    <p:sldId id="285" r:id="rId15"/>
    <p:sldId id="286" r:id="rId16"/>
    <p:sldId id="262" r:id="rId17"/>
    <p:sldId id="294" r:id="rId18"/>
    <p:sldId id="287" r:id="rId19"/>
    <p:sldId id="288" r:id="rId20"/>
    <p:sldId id="290" r:id="rId21"/>
    <p:sldId id="29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003F"/>
    <a:srgbClr val="7F00FF"/>
    <a:srgbClr val="21FE59"/>
    <a:srgbClr val="00007D"/>
    <a:srgbClr val="0000FF"/>
    <a:srgbClr val="007E7E"/>
    <a:srgbClr val="000000"/>
    <a:srgbClr val="008000"/>
    <a:srgbClr val="9900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4721" autoAdjust="0"/>
  </p:normalViewPr>
  <p:slideViewPr>
    <p:cSldViewPr>
      <p:cViewPr varScale="1">
        <p:scale>
          <a:sx n="105" d="100"/>
          <a:sy n="105" d="100"/>
        </p:scale>
        <p:origin x="196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4160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C6011A-4C38-4C3B-B2B7-75AC36C84675}" type="datetimeFigureOut">
              <a:rPr lang="en-US" smtClean="0"/>
              <a:pPr/>
              <a:t>9/3/2024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C8F894-6428-4D12-AB49-131DD0FC4CDE}" type="slidenum">
              <a:rPr lang="en-US" smtClean="0"/>
              <a:pPr/>
              <a:t>‹#›</a:t>
            </a:fld>
            <a:endParaRPr lang="en-US" dirty="0"/>
          </a:p>
        </p:txBody>
      </p:sp>
    </p:spTree>
    <p:extLst>
      <p:ext uri="{BB962C8B-B14F-4D97-AF65-F5344CB8AC3E}">
        <p14:creationId xmlns:p14="http://schemas.microsoft.com/office/powerpoint/2010/main" val="123641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5.wmf"/><Relationship Id="rId7" Type="http://schemas.openxmlformats.org/officeDocument/2006/relationships/image" Target="../media/image27.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26.wmf"/><Relationship Id="rId4" Type="http://schemas.openxmlformats.org/officeDocument/2006/relationships/oleObject" Target="../embeddings/oleObject26.bin"/><Relationship Id="rId9" Type="http://schemas.openxmlformats.org/officeDocument/2006/relationships/image" Target="../media/image28.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3.wmf"/><Relationship Id="rId5" Type="http://schemas.openxmlformats.org/officeDocument/2006/relationships/image" Target="../media/image30.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2.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0.wmf"/><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oleObject" Target="../embeddings/oleObject40.bin"/><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8.wmf"/><Relationship Id="rId14" Type="http://schemas.openxmlformats.org/officeDocument/2006/relationships/oleObject" Target="../embeddings/oleObject41.bin"/></Relationships>
</file>

<file path=ppt/slides/_rels/slide13.x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4.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5" Type="http://schemas.openxmlformats.org/officeDocument/2006/relationships/image" Target="../media/image43.wmf"/><Relationship Id="rId4"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5" Type="http://schemas.openxmlformats.org/officeDocument/2006/relationships/image" Target="../media/image46.wmf"/><Relationship Id="rId4" Type="http://schemas.openxmlformats.org/officeDocument/2006/relationships/oleObject" Target="../embeddings/oleObject46.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49.wmf"/><Relationship Id="rId12" Type="http://schemas.openxmlformats.org/officeDocument/2006/relationships/oleObject" Target="../embeddings/oleObject53.bin"/><Relationship Id="rId2"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50.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50.wmf"/></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oleObject" Target="../embeddings/oleObject54.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6.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7.wmf"/><Relationship Id="rId14" Type="http://schemas.openxmlformats.org/officeDocument/2006/relationships/oleObject" Target="../embeddings/oleObject61.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3.wmf"/><Relationship Id="rId12" Type="http://schemas.openxmlformats.org/officeDocument/2006/relationships/oleObject" Target="../embeddings/oleObject67.bin"/><Relationship Id="rId17" Type="http://schemas.openxmlformats.org/officeDocument/2006/relationships/image" Target="../media/image68.wmf"/><Relationship Id="rId2" Type="http://schemas.openxmlformats.org/officeDocument/2006/relationships/oleObject" Target="../embeddings/oleObject62.bin"/><Relationship Id="rId16"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5.wmf"/><Relationship Id="rId5" Type="http://schemas.openxmlformats.org/officeDocument/2006/relationships/image" Target="../media/image62.wmf"/><Relationship Id="rId15" Type="http://schemas.openxmlformats.org/officeDocument/2006/relationships/image" Target="../media/image67.w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64.wmf"/><Relationship Id="rId14" Type="http://schemas.openxmlformats.org/officeDocument/2006/relationships/oleObject" Target="../embeddings/oleObject68.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73.bin"/><Relationship Id="rId13" Type="http://schemas.openxmlformats.org/officeDocument/2006/relationships/image" Target="../media/image74.wmf"/><Relationship Id="rId18" Type="http://schemas.openxmlformats.org/officeDocument/2006/relationships/oleObject" Target="../embeddings/oleObject78.bin"/><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75.bin"/><Relationship Id="rId17" Type="http://schemas.openxmlformats.org/officeDocument/2006/relationships/image" Target="../media/image76.wmf"/><Relationship Id="rId2" Type="http://schemas.openxmlformats.org/officeDocument/2006/relationships/oleObject" Target="../embeddings/oleObject70.bin"/><Relationship Id="rId16"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72.bin"/><Relationship Id="rId11" Type="http://schemas.openxmlformats.org/officeDocument/2006/relationships/image" Target="../media/image73.wmf"/><Relationship Id="rId5" Type="http://schemas.openxmlformats.org/officeDocument/2006/relationships/image" Target="../media/image70.wmf"/><Relationship Id="rId15" Type="http://schemas.openxmlformats.org/officeDocument/2006/relationships/image" Target="../media/image75.wmf"/><Relationship Id="rId10" Type="http://schemas.openxmlformats.org/officeDocument/2006/relationships/oleObject" Target="../embeddings/oleObject74.bin"/><Relationship Id="rId19" Type="http://schemas.openxmlformats.org/officeDocument/2006/relationships/image" Target="../media/image77.wmf"/><Relationship Id="rId4" Type="http://schemas.openxmlformats.org/officeDocument/2006/relationships/oleObject" Target="../embeddings/oleObject71.bin"/><Relationship Id="rId9" Type="http://schemas.openxmlformats.org/officeDocument/2006/relationships/image" Target="../media/image72.wmf"/><Relationship Id="rId14" Type="http://schemas.openxmlformats.org/officeDocument/2006/relationships/oleObject" Target="../embeddings/oleObject76.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82.bin"/><Relationship Id="rId3" Type="http://schemas.openxmlformats.org/officeDocument/2006/relationships/image" Target="../media/image78.wmf"/><Relationship Id="rId7" Type="http://schemas.openxmlformats.org/officeDocument/2006/relationships/image" Target="../media/image80.wmf"/><Relationship Id="rId2"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81.bin"/><Relationship Id="rId11" Type="http://schemas.openxmlformats.org/officeDocument/2006/relationships/image" Target="../media/image82.wmf"/><Relationship Id="rId5" Type="http://schemas.openxmlformats.org/officeDocument/2006/relationships/image" Target="../media/image79.wmf"/><Relationship Id="rId10" Type="http://schemas.openxmlformats.org/officeDocument/2006/relationships/oleObject" Target="../embeddings/oleObject83.bin"/><Relationship Id="rId4" Type="http://schemas.openxmlformats.org/officeDocument/2006/relationships/oleObject" Target="../embeddings/oleObject80.bin"/><Relationship Id="rId9"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6.x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1.bin"/><Relationship Id="rId1" Type="http://schemas.openxmlformats.org/officeDocument/2006/relationships/slideLayout" Target="../slideLayouts/slideLayout2.x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7.w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5" Type="http://schemas.openxmlformats.org/officeDocument/2006/relationships/image" Target="../media/image16.wmf"/><Relationship Id="rId15" Type="http://schemas.openxmlformats.org/officeDocument/2006/relationships/image" Target="../media/image21.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3.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9.wmf"/><Relationship Id="rId4"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24.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Quadratic Equations: The Quadratic Formula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using the quadratic formula. </a:t>
            </a:r>
          </a:p>
          <a:p>
            <a:endParaRPr lang="en-US" dirty="0"/>
          </a:p>
          <a:p>
            <a:r>
              <a:rPr lang="en-US" b="1" dirty="0"/>
              <a:t>Solution </a:t>
            </a:r>
          </a:p>
        </p:txBody>
      </p:sp>
      <p:sp>
        <p:nvSpPr>
          <p:cNvPr id="3" name="Title 2"/>
          <p:cNvSpPr>
            <a:spLocks noGrp="1"/>
          </p:cNvSpPr>
          <p:nvPr>
            <p:ph type="title"/>
          </p:nvPr>
        </p:nvSpPr>
        <p:spPr/>
        <p:txBody>
          <a:bodyPr/>
          <a:lstStyle/>
          <a:p>
            <a:r>
              <a:rPr lang="en-US" dirty="0"/>
              <a:t>Example 5: Using the Quadratic Formula</a:t>
            </a:r>
          </a:p>
        </p:txBody>
      </p:sp>
      <p:graphicFrame>
        <p:nvGraphicFramePr>
          <p:cNvPr id="35842" name="Object 2"/>
          <p:cNvGraphicFramePr>
            <a:graphicFrameLocks noChangeAspect="1"/>
          </p:cNvGraphicFramePr>
          <p:nvPr/>
        </p:nvGraphicFramePr>
        <p:xfrm>
          <a:off x="457200" y="1828800"/>
          <a:ext cx="2717800" cy="469900"/>
        </p:xfrm>
        <a:graphic>
          <a:graphicData uri="http://schemas.openxmlformats.org/presentationml/2006/ole">
            <mc:AlternateContent xmlns:mc="http://schemas.openxmlformats.org/markup-compatibility/2006">
              <mc:Choice xmlns:v="urn:schemas-microsoft-com:vml" Requires="v">
                <p:oleObj name="Equation" r:id="rId2" imgW="2717640" imgH="469800" progId="Equation.DSMT4">
                  <p:embed/>
                </p:oleObj>
              </mc:Choice>
              <mc:Fallback>
                <p:oleObj name="Equation" r:id="rId2" imgW="271764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828800"/>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505200" y="3660576"/>
            <a:ext cx="3404458" cy="400110"/>
          </a:xfrm>
          <a:prstGeom prst="rect">
            <a:avLst/>
          </a:prstGeom>
        </p:spPr>
        <p:txBody>
          <a:bodyPr wrap="none">
            <a:spAutoFit/>
          </a:bodyPr>
          <a:lstStyle/>
          <a:p>
            <a:r>
              <a:rPr lang="en-US" sz="2000" dirty="0">
                <a:solidFill>
                  <a:srgbClr val="007E7E"/>
                </a:solidFill>
              </a:rPr>
              <a:t>Multiply on the left-hand side. </a:t>
            </a:r>
          </a:p>
        </p:txBody>
      </p:sp>
      <p:sp>
        <p:nvSpPr>
          <p:cNvPr id="7" name="Rectangle 6"/>
          <p:cNvSpPr/>
          <p:nvPr/>
        </p:nvSpPr>
        <p:spPr>
          <a:xfrm>
            <a:off x="3505200" y="4324290"/>
            <a:ext cx="5410200" cy="400110"/>
          </a:xfrm>
          <a:prstGeom prst="rect">
            <a:avLst/>
          </a:prstGeom>
        </p:spPr>
        <p:txBody>
          <a:bodyPr wrap="square">
            <a:spAutoFit/>
          </a:bodyPr>
          <a:lstStyle/>
          <a:p>
            <a:r>
              <a:rPr lang="en-US" sz="2000" dirty="0">
                <a:solidFill>
                  <a:srgbClr val="007E7E"/>
                </a:solidFill>
              </a:rPr>
              <a:t>Subtract 4</a:t>
            </a:r>
            <a:r>
              <a:rPr lang="en-US" sz="2000" i="1" dirty="0">
                <a:solidFill>
                  <a:srgbClr val="007E7E"/>
                </a:solidFill>
              </a:rPr>
              <a:t>x</a:t>
            </a:r>
            <a:r>
              <a:rPr lang="en-US" sz="2000" dirty="0">
                <a:solidFill>
                  <a:srgbClr val="007E7E"/>
                </a:solidFill>
              </a:rPr>
              <a:t> from both sides so that one</a:t>
            </a:r>
            <a:r>
              <a:rPr lang="en-US" sz="2000" i="1" dirty="0">
                <a:solidFill>
                  <a:srgbClr val="007E7E"/>
                </a:solidFill>
              </a:rPr>
              <a:t> </a:t>
            </a:r>
            <a:r>
              <a:rPr lang="en-US" sz="2000" dirty="0">
                <a:solidFill>
                  <a:srgbClr val="007E7E"/>
                </a:solidFill>
              </a:rPr>
              <a:t>side is 0. </a:t>
            </a:r>
          </a:p>
        </p:txBody>
      </p:sp>
      <p:graphicFrame>
        <p:nvGraphicFramePr>
          <p:cNvPr id="35844" name="Object 4"/>
          <p:cNvGraphicFramePr>
            <a:graphicFrameLocks noChangeAspect="1"/>
          </p:cNvGraphicFramePr>
          <p:nvPr/>
        </p:nvGraphicFramePr>
        <p:xfrm>
          <a:off x="609600" y="2989556"/>
          <a:ext cx="2717800" cy="469900"/>
        </p:xfrm>
        <a:graphic>
          <a:graphicData uri="http://schemas.openxmlformats.org/presentationml/2006/ole">
            <mc:AlternateContent xmlns:mc="http://schemas.openxmlformats.org/markup-compatibility/2006">
              <mc:Choice xmlns:v="urn:schemas-microsoft-com:vml" Requires="v">
                <p:oleObj name="Equation" r:id="rId4" imgW="2717640" imgH="469800" progId="Equation.DSMT4">
                  <p:embed/>
                </p:oleObj>
              </mc:Choice>
              <mc:Fallback>
                <p:oleObj name="Equation" r:id="rId4" imgW="271764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9895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52500" y="3648722"/>
          <a:ext cx="2374900" cy="381000"/>
        </p:xfrm>
        <a:graphic>
          <a:graphicData uri="http://schemas.openxmlformats.org/presentationml/2006/ole">
            <mc:AlternateContent xmlns:mc="http://schemas.openxmlformats.org/markup-compatibility/2006">
              <mc:Choice xmlns:v="urn:schemas-microsoft-com:vml" Requires="v">
                <p:oleObj name="Equation" r:id="rId6" imgW="2374560" imgH="380880" progId="Equation.DSMT4">
                  <p:embed/>
                </p:oleObj>
              </mc:Choice>
              <mc:Fallback>
                <p:oleObj name="Equation" r:id="rId6" imgW="237456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2500" y="3648722"/>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1169634" y="4284956"/>
          <a:ext cx="2006600" cy="381000"/>
        </p:xfrm>
        <a:graphic>
          <a:graphicData uri="http://schemas.openxmlformats.org/presentationml/2006/ole">
            <mc:AlternateContent xmlns:mc="http://schemas.openxmlformats.org/markup-compatibility/2006">
              <mc:Choice xmlns:v="urn:schemas-microsoft-com:vml" Requires="v">
                <p:oleObj name="Equation" r:id="rId8" imgW="2006280" imgH="380880" progId="Equation.DSMT4">
                  <p:embed/>
                </p:oleObj>
              </mc:Choice>
              <mc:Fallback>
                <p:oleObj name="Equation" r:id="rId8" imgW="20062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69634" y="4284956"/>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58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Now we see that </a:t>
            </a:r>
            <a:r>
              <a:rPr lang="en-US" i="1" dirty="0"/>
              <a:t>a </a:t>
            </a:r>
            <a:r>
              <a:rPr lang="en-US" dirty="0"/>
              <a:t>= 3, </a:t>
            </a:r>
            <a:r>
              <a:rPr lang="en-US" i="1" dirty="0"/>
              <a:t>b</a:t>
            </a:r>
            <a:r>
              <a:rPr lang="en-US" dirty="0"/>
              <a:t> = 1, and </a:t>
            </a:r>
            <a:r>
              <a:rPr lang="en-US" i="1" dirty="0"/>
              <a:t>c</a:t>
            </a:r>
            <a:r>
              <a:rPr lang="en-US" dirty="0"/>
              <a:t> = −2.</a:t>
            </a:r>
          </a:p>
          <a:p>
            <a:r>
              <a:rPr lang="en-US" dirty="0"/>
              <a:t>Substituting in the quadratic formula gives the following.  </a:t>
            </a:r>
          </a:p>
        </p:txBody>
      </p:sp>
      <p:sp>
        <p:nvSpPr>
          <p:cNvPr id="3" name="Title 2"/>
          <p:cNvSpPr>
            <a:spLocks noGrp="1"/>
          </p:cNvSpPr>
          <p:nvPr>
            <p:ph type="title"/>
          </p:nvPr>
        </p:nvSpPr>
        <p:spPr/>
        <p:txBody>
          <a:bodyPr/>
          <a:lstStyle/>
          <a:p>
            <a:r>
              <a:rPr lang="en-US" dirty="0"/>
              <a:t>Example 5: Using the Quadratic Formula (cont.)</a:t>
            </a:r>
          </a:p>
        </p:txBody>
      </p:sp>
      <p:graphicFrame>
        <p:nvGraphicFramePr>
          <p:cNvPr id="36869" name="Object 5"/>
          <p:cNvGraphicFramePr>
            <a:graphicFrameLocks noChangeAspect="1"/>
          </p:cNvGraphicFramePr>
          <p:nvPr/>
        </p:nvGraphicFramePr>
        <p:xfrm>
          <a:off x="1155700" y="4343400"/>
          <a:ext cx="2743200" cy="838200"/>
        </p:xfrm>
        <a:graphic>
          <a:graphicData uri="http://schemas.openxmlformats.org/presentationml/2006/ole">
            <mc:AlternateContent xmlns:mc="http://schemas.openxmlformats.org/markup-compatibility/2006">
              <mc:Choice xmlns:v="urn:schemas-microsoft-com:vml" Requires="v">
                <p:oleObj name="Equation" r:id="rId2" imgW="2743200" imgH="838080" progId="Equation.DSMT4">
                  <p:embed/>
                </p:oleObj>
              </mc:Choice>
              <mc:Fallback>
                <p:oleObj name="Equation" r:id="rId2" imgW="274320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5700" y="4343400"/>
                        <a:ext cx="274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4132556" y="4648200"/>
          <a:ext cx="342900" cy="241300"/>
        </p:xfrm>
        <a:graphic>
          <a:graphicData uri="http://schemas.openxmlformats.org/presentationml/2006/ole">
            <mc:AlternateContent xmlns:mc="http://schemas.openxmlformats.org/markup-compatibility/2006">
              <mc:Choice xmlns:v="urn:schemas-microsoft-com:vml" Requires="v">
                <p:oleObj name="Equation" r:id="rId4" imgW="342720" imgH="241200" progId="Equation.DSMT4">
                  <p:embed/>
                </p:oleObj>
              </mc:Choice>
              <mc:Fallback>
                <p:oleObj name="Equation" r:id="rId4" imgW="342720" imgH="2412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2556" y="4648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4800600" y="4343400"/>
          <a:ext cx="2959100" cy="838200"/>
        </p:xfrm>
        <a:graphic>
          <a:graphicData uri="http://schemas.openxmlformats.org/presentationml/2006/ole">
            <mc:AlternateContent xmlns:mc="http://schemas.openxmlformats.org/markup-compatibility/2006">
              <mc:Choice xmlns:v="urn:schemas-microsoft-com:vml" Requires="v">
                <p:oleObj name="Equation" r:id="rId6" imgW="2958840" imgH="838080" progId="Equation.DSMT4">
                  <p:embed/>
                </p:oleObj>
              </mc:Choice>
              <mc:Fallback>
                <p:oleObj name="Equation" r:id="rId6" imgW="295884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00600" y="43434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1143000" y="2846034"/>
          <a:ext cx="3911600" cy="1168400"/>
        </p:xfrm>
        <a:graphic>
          <a:graphicData uri="http://schemas.openxmlformats.org/presentationml/2006/ole">
            <mc:AlternateContent xmlns:mc="http://schemas.openxmlformats.org/markup-compatibility/2006">
              <mc:Choice xmlns:v="urn:schemas-microsoft-com:vml" Requires="v">
                <p:oleObj name="Equation" r:id="rId8" imgW="3911400" imgH="1168200" progId="Equation.DSMT4">
                  <p:embed/>
                </p:oleObj>
              </mc:Choice>
              <mc:Fallback>
                <p:oleObj name="Equation" r:id="rId8" imgW="3911400" imgH="116820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2846034"/>
                        <a:ext cx="39116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105400" y="2971800"/>
          <a:ext cx="1651000" cy="914400"/>
        </p:xfrm>
        <a:graphic>
          <a:graphicData uri="http://schemas.openxmlformats.org/presentationml/2006/ole">
            <mc:AlternateContent xmlns:mc="http://schemas.openxmlformats.org/markup-compatibility/2006">
              <mc:Choice xmlns:v="urn:schemas-microsoft-com:vml" Requires="v">
                <p:oleObj name="Equation" r:id="rId10" imgW="1650960" imgH="914400" progId="Equation.DSMT4">
                  <p:embed/>
                </p:oleObj>
              </mc:Choice>
              <mc:Fallback>
                <p:oleObj name="Equation" r:id="rId10" imgW="1650960" imgH="91440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2971800"/>
                        <a:ext cx="1651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4" name="Object 10"/>
          <p:cNvGraphicFramePr>
            <a:graphicFrameLocks noChangeAspect="1"/>
          </p:cNvGraphicFramePr>
          <p:nvPr/>
        </p:nvGraphicFramePr>
        <p:xfrm>
          <a:off x="6781800" y="3048000"/>
          <a:ext cx="1219200" cy="838200"/>
        </p:xfrm>
        <a:graphic>
          <a:graphicData uri="http://schemas.openxmlformats.org/presentationml/2006/ole">
            <mc:AlternateContent xmlns:mc="http://schemas.openxmlformats.org/markup-compatibility/2006">
              <mc:Choice xmlns:v="urn:schemas-microsoft-com:vml" Requires="v">
                <p:oleObj name="Equation" r:id="rId12" imgW="1218960" imgH="838080" progId="Equation.DSMT4">
                  <p:embed/>
                </p:oleObj>
              </mc:Choice>
              <mc:Fallback>
                <p:oleObj name="Equation" r:id="rId12" imgW="1218960" imgH="838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81800" y="3048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5: Using the Quadratic Formula (cont.)</a:t>
            </a:r>
          </a:p>
        </p:txBody>
      </p:sp>
      <p:graphicFrame>
        <p:nvGraphicFramePr>
          <p:cNvPr id="37891" name="Object 3"/>
          <p:cNvGraphicFramePr>
            <a:graphicFrameLocks noChangeAspect="1"/>
          </p:cNvGraphicFramePr>
          <p:nvPr/>
        </p:nvGraphicFramePr>
        <p:xfrm>
          <a:off x="3354034" y="29718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4034" y="29718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2846034" y="3563644"/>
          <a:ext cx="2514600" cy="469900"/>
        </p:xfrm>
        <a:graphic>
          <a:graphicData uri="http://schemas.openxmlformats.org/presentationml/2006/ole">
            <mc:AlternateContent xmlns:mc="http://schemas.openxmlformats.org/markup-compatibility/2006">
              <mc:Choice xmlns:v="urn:schemas-microsoft-com:vml" Requires="v">
                <p:oleObj name="Equation" r:id="rId4" imgW="2514600" imgH="469800" progId="Equation.DSMT4">
                  <p:embed/>
                </p:oleObj>
              </mc:Choice>
              <mc:Fallback>
                <p:oleObj name="Equation" r:id="rId4" imgW="251460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6034" y="3563644"/>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2837156" y="4271022"/>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37156" y="427102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4495800" y="4279900"/>
          <a:ext cx="342900" cy="241300"/>
        </p:xfrm>
        <a:graphic>
          <a:graphicData uri="http://schemas.openxmlformats.org/presentationml/2006/ole">
            <mc:AlternateContent xmlns:mc="http://schemas.openxmlformats.org/markup-compatibility/2006">
              <mc:Choice xmlns:v="urn:schemas-microsoft-com:vml" Requires="v">
                <p:oleObj name="Equation" r:id="rId8" imgW="342720" imgH="241200" progId="Equation.DSMT4">
                  <p:embed/>
                </p:oleObj>
              </mc:Choice>
              <mc:Fallback>
                <p:oleObj name="Equation" r:id="rId8" imgW="342720" imgH="2412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95800" y="42799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4094401782"/>
              </p:ext>
            </p:extLst>
          </p:nvPr>
        </p:nvGraphicFramePr>
        <p:xfrm>
          <a:off x="5105400" y="4241800"/>
          <a:ext cx="1193800" cy="292100"/>
        </p:xfrm>
        <a:graphic>
          <a:graphicData uri="http://schemas.openxmlformats.org/presentationml/2006/ole">
            <mc:AlternateContent xmlns:mc="http://schemas.openxmlformats.org/markup-compatibility/2006">
              <mc:Choice xmlns:v="urn:schemas-microsoft-com:vml" Requires="v">
                <p:oleObj name="Equation" r:id="rId10" imgW="1193760" imgH="291960" progId="Equation.DSMT4">
                  <p:embed/>
                </p:oleObj>
              </mc:Choice>
              <mc:Fallback>
                <p:oleObj name="Equation" r:id="rId10" imgW="119376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424180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514078" y="4800600"/>
          <a:ext cx="774700" cy="838200"/>
        </p:xfrm>
        <a:graphic>
          <a:graphicData uri="http://schemas.openxmlformats.org/presentationml/2006/ole">
            <mc:AlternateContent xmlns:mc="http://schemas.openxmlformats.org/markup-compatibility/2006">
              <mc:Choice xmlns:v="urn:schemas-microsoft-com:vml" Requires="v">
                <p:oleObj name="Equation" r:id="rId12" imgW="774360" imgH="838080" progId="Equation.DSMT4">
                  <p:embed/>
                </p:oleObj>
              </mc:Choice>
              <mc:Fallback>
                <p:oleObj name="Equation" r:id="rId12" imgW="77436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14078" y="4800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5604522" y="5029200"/>
          <a:ext cx="939800" cy="279400"/>
        </p:xfrm>
        <a:graphic>
          <a:graphicData uri="http://schemas.openxmlformats.org/presentationml/2006/ole">
            <mc:AlternateContent xmlns:mc="http://schemas.openxmlformats.org/markup-compatibility/2006">
              <mc:Choice xmlns:v="urn:schemas-microsoft-com:vml" Requires="v">
                <p:oleObj name="Equation" r:id="rId14" imgW="939600" imgH="279360" progId="Equation.DSMT4">
                  <p:embed/>
                </p:oleObj>
              </mc:Choice>
              <mc:Fallback>
                <p:oleObj name="Equation" r:id="rId14" imgW="939600" imgH="2793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04522" y="5029200"/>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 name="Content Placeholder 1">
            <a:extLst>
              <a:ext uri="{FF2B5EF4-FFF2-40B4-BE49-F238E27FC236}">
                <a16:creationId xmlns:a16="http://schemas.microsoft.com/office/drawing/2014/main" id="{74AB4F4D-C5B0-75AE-751A-CF75A5C01057}"/>
              </a:ext>
            </a:extLst>
          </p:cNvPr>
          <p:cNvSpPr txBox="1">
            <a:spLocks/>
          </p:cNvSpPr>
          <p:nvPr/>
        </p:nvSpPr>
        <p:spPr>
          <a:xfrm>
            <a:off x="457200" y="1280160"/>
            <a:ext cx="8229600" cy="4572000"/>
          </a:xfrm>
          <a:prstGeom prst="rect">
            <a:avLst/>
          </a:prstGeom>
        </p:spPr>
        <p:txBody>
          <a:bodyPr>
            <a:norm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Note: </a:t>
            </a:r>
            <a:r>
              <a:rPr lang="en-US" dirty="0"/>
              <a:t>Whenever the solutions are rational numbers, the equation can be solved by factoring. In this example, we could have solved as follows.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noFill/>
          <a:ln w="28575">
            <a:solidFill>
              <a:srgbClr val="FF0000"/>
            </a:solidFill>
          </a:ln>
        </p:spPr>
        <p:txBody>
          <a:bodyPr>
            <a:noAutofit/>
          </a:bodyPr>
          <a:lstStyle/>
          <a:p>
            <a:r>
              <a:rPr lang="en-US" sz="2400" dirty="0">
                <a:solidFill>
                  <a:srgbClr val="000000"/>
                </a:solidFill>
              </a:rPr>
              <a:t>A common mistake when simplifying fractions is to divide the denominator into only one of the terms in the numerator. </a:t>
            </a:r>
            <a:endParaRPr lang="en-US" sz="2400" b="1" dirty="0">
              <a:solidFill>
                <a:srgbClr val="000000"/>
              </a:solidFill>
            </a:endParaRPr>
          </a:p>
        </p:txBody>
      </p:sp>
      <p:sp>
        <p:nvSpPr>
          <p:cNvPr id="3" name="Title 2"/>
          <p:cNvSpPr>
            <a:spLocks noGrp="1"/>
          </p:cNvSpPr>
          <p:nvPr>
            <p:ph type="title"/>
          </p:nvPr>
        </p:nvSpPr>
        <p:spPr/>
        <p:txBody>
          <a:bodyPr/>
          <a:lstStyle/>
          <a:p>
            <a:r>
              <a:rPr lang="en-US" dirty="0"/>
              <a:t>Caution: Common Error </a:t>
            </a:r>
          </a:p>
        </p:txBody>
      </p:sp>
      <p:sp>
        <p:nvSpPr>
          <p:cNvPr id="4" name="Rectangle 3"/>
          <p:cNvSpPr/>
          <p:nvPr/>
        </p:nvSpPr>
        <p:spPr>
          <a:xfrm>
            <a:off x="486318" y="2092958"/>
            <a:ext cx="2169825" cy="461665"/>
          </a:xfrm>
          <a:prstGeom prst="rect">
            <a:avLst/>
          </a:prstGeom>
        </p:spPr>
        <p:txBody>
          <a:bodyPr wrap="none">
            <a:spAutoFit/>
          </a:bodyPr>
          <a:lstStyle/>
          <a:p>
            <a:pPr lvl="0" algn="ctr" fontAlgn="base">
              <a:spcBef>
                <a:spcPct val="20000"/>
              </a:spcBef>
              <a:spcAft>
                <a:spcPct val="0"/>
              </a:spcAft>
            </a:pPr>
            <a:r>
              <a:rPr lang="en-US" sz="2400" b="1" dirty="0">
                <a:solidFill>
                  <a:srgbClr val="C00000"/>
                </a:solidFill>
                <a:latin typeface="Calibri" pitchFamily="34" charset="0"/>
              </a:rPr>
              <a:t>Wrong Solution</a:t>
            </a:r>
          </a:p>
        </p:txBody>
      </p:sp>
      <p:sp>
        <p:nvSpPr>
          <p:cNvPr id="5" name="Rectangle 4"/>
          <p:cNvSpPr/>
          <p:nvPr/>
        </p:nvSpPr>
        <p:spPr>
          <a:xfrm>
            <a:off x="434340" y="3829086"/>
            <a:ext cx="2252283" cy="461665"/>
          </a:xfrm>
          <a:prstGeom prst="rect">
            <a:avLst/>
          </a:prstGeom>
        </p:spPr>
        <p:txBody>
          <a:bodyPr wrap="none">
            <a:spAutoFit/>
          </a:bodyPr>
          <a:lstStyle/>
          <a:p>
            <a:pPr lvl="0" algn="ctr" fontAlgn="base">
              <a:spcBef>
                <a:spcPct val="20000"/>
              </a:spcBef>
              <a:spcAft>
                <a:spcPct val="0"/>
              </a:spcAft>
            </a:pPr>
            <a:r>
              <a:rPr lang="en-US" sz="2400" b="1" dirty="0">
                <a:solidFill>
                  <a:srgbClr val="006600"/>
                </a:solidFill>
                <a:latin typeface="Calibri" pitchFamily="34" charset="0"/>
              </a:rPr>
              <a:t>Correct Solution</a:t>
            </a:r>
          </a:p>
        </p:txBody>
      </p:sp>
      <p:cxnSp>
        <p:nvCxnSpPr>
          <p:cNvPr id="6" name="Straight Connector 5"/>
          <p:cNvCxnSpPr/>
          <p:nvPr/>
        </p:nvCxnSpPr>
        <p:spPr>
          <a:xfrm flipV="1">
            <a:off x="3115286" y="2868894"/>
            <a:ext cx="2286000" cy="914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3039086" y="2868894"/>
            <a:ext cx="2286000" cy="9144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676886" y="4436763"/>
            <a:ext cx="3657600" cy="990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8914" name="Object 2"/>
          <p:cNvGraphicFramePr>
            <a:graphicFrameLocks noChangeAspect="1"/>
          </p:cNvGraphicFramePr>
          <p:nvPr>
            <p:extLst>
              <p:ext uri="{D42A27DB-BD31-4B8C-83A1-F6EECF244321}">
                <p14:modId xmlns:p14="http://schemas.microsoft.com/office/powerpoint/2010/main" val="2376750703"/>
              </p:ext>
            </p:extLst>
          </p:nvPr>
        </p:nvGraphicFramePr>
        <p:xfrm>
          <a:off x="3021330" y="2898068"/>
          <a:ext cx="2222500" cy="850900"/>
        </p:xfrm>
        <a:graphic>
          <a:graphicData uri="http://schemas.openxmlformats.org/presentationml/2006/ole">
            <mc:AlternateContent xmlns:mc="http://schemas.openxmlformats.org/markup-compatibility/2006">
              <mc:Choice xmlns:v="urn:schemas-microsoft-com:vml" Requires="v">
                <p:oleObj name="Equation" r:id="rId2" imgW="2222280" imgH="850680" progId="Equation.DSMT4">
                  <p:embed/>
                </p:oleObj>
              </mc:Choice>
              <mc:Fallback>
                <p:oleObj name="Equation" r:id="rId2" imgW="2222280" imgH="8506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1330" y="2898068"/>
                        <a:ext cx="22225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5" name="Object 3"/>
          <p:cNvGraphicFramePr>
            <a:graphicFrameLocks noChangeAspect="1"/>
          </p:cNvGraphicFramePr>
          <p:nvPr>
            <p:extLst>
              <p:ext uri="{D42A27DB-BD31-4B8C-83A1-F6EECF244321}">
                <p14:modId xmlns:p14="http://schemas.microsoft.com/office/powerpoint/2010/main" val="2185959532"/>
              </p:ext>
            </p:extLst>
          </p:nvPr>
        </p:nvGraphicFramePr>
        <p:xfrm>
          <a:off x="829286" y="4512963"/>
          <a:ext cx="3429000" cy="800100"/>
        </p:xfrm>
        <a:graphic>
          <a:graphicData uri="http://schemas.openxmlformats.org/presentationml/2006/ole">
            <mc:AlternateContent xmlns:mc="http://schemas.openxmlformats.org/markup-compatibility/2006">
              <mc:Choice xmlns:v="urn:schemas-microsoft-com:vml" Requires="v">
                <p:oleObj name="Equation" r:id="rId4" imgW="3429000" imgH="799920" progId="Equation.DSMT4">
                  <p:embed/>
                </p:oleObj>
              </mc:Choice>
              <mc:Fallback>
                <p:oleObj name="Equation" r:id="rId4" imgW="3429000" imgH="7999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9286" y="4512963"/>
                        <a:ext cx="34290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extLst>
              <p:ext uri="{D42A27DB-BD31-4B8C-83A1-F6EECF244321}">
                <p14:modId xmlns:p14="http://schemas.microsoft.com/office/powerpoint/2010/main" val="4156214221"/>
              </p:ext>
            </p:extLst>
          </p:nvPr>
        </p:nvGraphicFramePr>
        <p:xfrm>
          <a:off x="4800564" y="4436763"/>
          <a:ext cx="3695700" cy="952500"/>
        </p:xfrm>
        <a:graphic>
          <a:graphicData uri="http://schemas.openxmlformats.org/presentationml/2006/ole">
            <mc:AlternateContent xmlns:mc="http://schemas.openxmlformats.org/markup-compatibility/2006">
              <mc:Choice xmlns:v="urn:schemas-microsoft-com:vml" Requires="v">
                <p:oleObj name="Equation" r:id="rId6" imgW="3695400" imgH="952200" progId="Equation.DSMT4">
                  <p:embed/>
                </p:oleObj>
              </mc:Choice>
              <mc:Fallback>
                <p:oleObj name="Equation" r:id="rId6" imgW="3695400" imgH="952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00564" y="4436763"/>
                        <a:ext cx="369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ounded Rectangle 11"/>
          <p:cNvSpPr/>
          <p:nvPr/>
        </p:nvSpPr>
        <p:spPr>
          <a:xfrm>
            <a:off x="4724364" y="4436763"/>
            <a:ext cx="3810000" cy="990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the following cubic equation by factoring and using the quadratic formula.</a:t>
            </a:r>
          </a:p>
          <a:p>
            <a:endParaRPr lang="en-US" dirty="0"/>
          </a:p>
          <a:p>
            <a:r>
              <a:rPr lang="en-US" b="1" dirty="0"/>
              <a:t>Solution</a:t>
            </a:r>
            <a:endParaRPr lang="en-US" dirty="0"/>
          </a:p>
        </p:txBody>
      </p:sp>
      <p:sp>
        <p:nvSpPr>
          <p:cNvPr id="3" name="Title 2"/>
          <p:cNvSpPr>
            <a:spLocks noGrp="1"/>
          </p:cNvSpPr>
          <p:nvPr>
            <p:ph type="title"/>
          </p:nvPr>
        </p:nvSpPr>
        <p:spPr/>
        <p:txBody>
          <a:bodyPr/>
          <a:lstStyle/>
          <a:p>
            <a:r>
              <a:rPr lang="en-US" dirty="0"/>
              <a:t>Example 6: Solving with Cubic Equations</a:t>
            </a:r>
          </a:p>
        </p:txBody>
      </p:sp>
      <p:graphicFrame>
        <p:nvGraphicFramePr>
          <p:cNvPr id="39940" name="Object 4"/>
          <p:cNvGraphicFramePr>
            <a:graphicFrameLocks noChangeAspect="1"/>
          </p:cNvGraphicFramePr>
          <p:nvPr/>
        </p:nvGraphicFramePr>
        <p:xfrm>
          <a:off x="990600" y="3429000"/>
          <a:ext cx="2679700" cy="381000"/>
        </p:xfrm>
        <a:graphic>
          <a:graphicData uri="http://schemas.openxmlformats.org/presentationml/2006/ole">
            <mc:AlternateContent xmlns:mc="http://schemas.openxmlformats.org/markup-compatibility/2006">
              <mc:Choice xmlns:v="urn:schemas-microsoft-com:vml" Requires="v">
                <p:oleObj name="Equation" r:id="rId2" imgW="2679480" imgH="380880" progId="Equation.DSMT4">
                  <p:embed/>
                </p:oleObj>
              </mc:Choice>
              <mc:Fallback>
                <p:oleObj name="Equation" r:id="rId2" imgW="2679480" imgH="3808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3429000"/>
                        <a:ext cx="2679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41" name="Object 5"/>
          <p:cNvGraphicFramePr>
            <a:graphicFrameLocks noChangeAspect="1"/>
          </p:cNvGraphicFramePr>
          <p:nvPr/>
        </p:nvGraphicFramePr>
        <p:xfrm>
          <a:off x="1066800" y="4076700"/>
          <a:ext cx="2616200" cy="571500"/>
        </p:xfrm>
        <a:graphic>
          <a:graphicData uri="http://schemas.openxmlformats.org/presentationml/2006/ole">
            <mc:AlternateContent xmlns:mc="http://schemas.openxmlformats.org/markup-compatibility/2006">
              <mc:Choice xmlns:v="urn:schemas-microsoft-com:vml" Requires="v">
                <p:oleObj name="Equation" r:id="rId4" imgW="2616120" imgH="571320" progId="Equation.DSMT4">
                  <p:embed/>
                </p:oleObj>
              </mc:Choice>
              <mc:Fallback>
                <p:oleObj name="Equation" r:id="rId4" imgW="2616120" imgH="5713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076700"/>
                        <a:ext cx="2616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800600" y="4114800"/>
            <a:ext cx="1670907" cy="400110"/>
          </a:xfrm>
          <a:prstGeom prst="rect">
            <a:avLst/>
          </a:prstGeom>
        </p:spPr>
        <p:txBody>
          <a:bodyPr wrap="none">
            <a:spAutoFit/>
          </a:bodyPr>
          <a:lstStyle/>
          <a:p>
            <a:r>
              <a:rPr lang="en-US" sz="2000" dirty="0">
                <a:solidFill>
                  <a:srgbClr val="007E7E"/>
                </a:solidFill>
              </a:rPr>
              <a:t>Factor out 2</a:t>
            </a:r>
            <a:r>
              <a:rPr lang="en-US" sz="2000" i="1" dirty="0">
                <a:solidFill>
                  <a:srgbClr val="007E7E"/>
                </a:solidFill>
              </a:rPr>
              <a:t>x</a:t>
            </a:r>
            <a:r>
              <a:rPr lang="en-US" sz="2000" dirty="0">
                <a:solidFill>
                  <a:srgbClr val="007E7E"/>
                </a:solidFill>
              </a:rPr>
              <a:t>.</a:t>
            </a:r>
            <a:r>
              <a:rPr lang="en-US" sz="2000" i="1" dirty="0">
                <a:solidFill>
                  <a:srgbClr val="007E7E"/>
                </a:solidFill>
              </a:rPr>
              <a:t> </a:t>
            </a:r>
            <a:endParaRPr lang="en-US" sz="2000" dirty="0">
              <a:solidFill>
                <a:srgbClr val="007E7E"/>
              </a:solidFill>
            </a:endParaRPr>
          </a:p>
        </p:txBody>
      </p:sp>
      <p:graphicFrame>
        <p:nvGraphicFramePr>
          <p:cNvPr id="39943" name="Object 7"/>
          <p:cNvGraphicFramePr>
            <a:graphicFrameLocks noChangeAspect="1"/>
          </p:cNvGraphicFramePr>
          <p:nvPr/>
        </p:nvGraphicFramePr>
        <p:xfrm>
          <a:off x="542278" y="2236434"/>
          <a:ext cx="2679700" cy="381000"/>
        </p:xfrm>
        <a:graphic>
          <a:graphicData uri="http://schemas.openxmlformats.org/presentationml/2006/ole">
            <mc:AlternateContent xmlns:mc="http://schemas.openxmlformats.org/markup-compatibility/2006">
              <mc:Choice xmlns:v="urn:schemas-microsoft-com:vml" Requires="v">
                <p:oleObj name="Equation" r:id="rId6" imgW="2679480" imgH="380880" progId="Equation.DSMT4">
                  <p:embed/>
                </p:oleObj>
              </mc:Choice>
              <mc:Fallback>
                <p:oleObj name="Equation" r:id="rId6" imgW="2679480" imgH="3808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278" y="2236434"/>
                        <a:ext cx="2679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4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6: Solving with Cubic Equations (cont.)</a:t>
            </a:r>
          </a:p>
        </p:txBody>
      </p:sp>
      <p:graphicFrame>
        <p:nvGraphicFramePr>
          <p:cNvPr id="40963" name="Object 3"/>
          <p:cNvGraphicFramePr>
            <a:graphicFrameLocks noChangeAspect="1"/>
          </p:cNvGraphicFramePr>
          <p:nvPr/>
        </p:nvGraphicFramePr>
        <p:xfrm>
          <a:off x="600722" y="1474434"/>
          <a:ext cx="901700" cy="292100"/>
        </p:xfrm>
        <a:graphic>
          <a:graphicData uri="http://schemas.openxmlformats.org/presentationml/2006/ole">
            <mc:AlternateContent xmlns:mc="http://schemas.openxmlformats.org/markup-compatibility/2006">
              <mc:Choice xmlns:v="urn:schemas-microsoft-com:vml" Requires="v">
                <p:oleObj name="Equation" r:id="rId2" imgW="901440" imgH="291960" progId="Equation.DSMT4">
                  <p:embed/>
                </p:oleObj>
              </mc:Choice>
              <mc:Fallback>
                <p:oleObj name="Equation" r:id="rId2" imgW="901440" imgH="291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722" y="1474434"/>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2209800" y="1389356"/>
          <a:ext cx="2006600" cy="381000"/>
        </p:xfrm>
        <a:graphic>
          <a:graphicData uri="http://schemas.openxmlformats.org/presentationml/2006/ole">
            <mc:AlternateContent xmlns:mc="http://schemas.openxmlformats.org/markup-compatibility/2006">
              <mc:Choice xmlns:v="urn:schemas-microsoft-com:vml" Requires="v">
                <p:oleObj name="Equation" r:id="rId4" imgW="2006280" imgH="380880" progId="Equation.DSMT4">
                  <p:embed/>
                </p:oleObj>
              </mc:Choice>
              <mc:Fallback>
                <p:oleObj name="Equation" r:id="rId4" imgW="20062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1389356"/>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770878" y="2456156"/>
          <a:ext cx="736600" cy="292100"/>
        </p:xfrm>
        <a:graphic>
          <a:graphicData uri="http://schemas.openxmlformats.org/presentationml/2006/ole">
            <mc:AlternateContent xmlns:mc="http://schemas.openxmlformats.org/markup-compatibility/2006">
              <mc:Choice xmlns:v="urn:schemas-microsoft-com:vml" Requires="v">
                <p:oleObj name="Equation" r:id="rId6" imgW="736560" imgH="291960" progId="Equation.DSMT4">
                  <p:embed/>
                </p:oleObj>
              </mc:Choice>
              <mc:Fallback>
                <p:oleObj name="Equation" r:id="rId6" imgW="7365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0878" y="2456156"/>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3505200" y="2133600"/>
          <a:ext cx="1689100" cy="914400"/>
        </p:xfrm>
        <a:graphic>
          <a:graphicData uri="http://schemas.openxmlformats.org/presentationml/2006/ole">
            <mc:AlternateContent xmlns:mc="http://schemas.openxmlformats.org/markup-compatibility/2006">
              <mc:Choice xmlns:v="urn:schemas-microsoft-com:vml" Requires="v">
                <p:oleObj name="Equation" r:id="rId8" imgW="1688760" imgH="914400" progId="Equation.DSMT4">
                  <p:embed/>
                </p:oleObj>
              </mc:Choice>
              <mc:Fallback>
                <p:oleObj name="Equation" r:id="rId8" imgW="168876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1336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7" name="Object 7"/>
          <p:cNvGraphicFramePr>
            <a:graphicFrameLocks noChangeAspect="1"/>
          </p:cNvGraphicFramePr>
          <p:nvPr/>
        </p:nvGraphicFramePr>
        <p:xfrm>
          <a:off x="1690454" y="1524000"/>
          <a:ext cx="342900" cy="241300"/>
        </p:xfrm>
        <a:graphic>
          <a:graphicData uri="http://schemas.openxmlformats.org/presentationml/2006/ole">
            <mc:AlternateContent xmlns:mc="http://schemas.openxmlformats.org/markup-compatibility/2006">
              <mc:Choice xmlns:v="urn:schemas-microsoft-com:vml" Requires="v">
                <p:oleObj name="Equation" r:id="rId10" imgW="342720" imgH="241200" progId="Equation.DSMT4">
                  <p:embed/>
                </p:oleObj>
              </mc:Choice>
              <mc:Fallback>
                <p:oleObj name="Equation" r:id="rId10" imgW="342720" imgH="2412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90454" y="15240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410200" y="1371600"/>
            <a:ext cx="2965748" cy="400110"/>
          </a:xfrm>
          <a:prstGeom prst="rect">
            <a:avLst/>
          </a:prstGeom>
        </p:spPr>
        <p:txBody>
          <a:bodyPr wrap="none">
            <a:spAutoFit/>
          </a:bodyPr>
          <a:lstStyle/>
          <a:p>
            <a:r>
              <a:rPr lang="en-US" sz="2000" dirty="0">
                <a:solidFill>
                  <a:srgbClr val="007E7E"/>
                </a:solidFill>
              </a:rPr>
              <a:t>Set each factor equal to 0. </a:t>
            </a:r>
          </a:p>
        </p:txBody>
      </p:sp>
      <p:sp>
        <p:nvSpPr>
          <p:cNvPr id="11" name="Rectangle 10"/>
          <p:cNvSpPr/>
          <p:nvPr/>
        </p:nvSpPr>
        <p:spPr>
          <a:xfrm>
            <a:off x="5410200" y="2057400"/>
            <a:ext cx="3200400" cy="1323439"/>
          </a:xfrm>
          <a:prstGeom prst="rect">
            <a:avLst/>
          </a:prstGeom>
        </p:spPr>
        <p:txBody>
          <a:bodyPr wrap="square">
            <a:spAutoFit/>
          </a:bodyPr>
          <a:lstStyle/>
          <a:p>
            <a:r>
              <a:rPr lang="en-US" sz="2000" dirty="0">
                <a:solidFill>
                  <a:srgbClr val="007E7E"/>
                </a:solidFill>
              </a:rPr>
              <a:t>Solve each equation. (The quadratic equation was solved in Example 1 using the quadratic formula.) </a:t>
            </a:r>
          </a:p>
        </p:txBody>
      </p:sp>
      <p:sp>
        <p:nvSpPr>
          <p:cNvPr id="12" name="Rectangle 11"/>
          <p:cNvSpPr/>
          <p:nvPr/>
        </p:nvSpPr>
        <p:spPr>
          <a:xfrm>
            <a:off x="457200" y="3439180"/>
            <a:ext cx="3504614" cy="523220"/>
          </a:xfrm>
          <a:prstGeom prst="rect">
            <a:avLst/>
          </a:prstGeom>
        </p:spPr>
        <p:txBody>
          <a:bodyPr wrap="none">
            <a:spAutoFit/>
          </a:bodyPr>
          <a:lstStyle/>
          <a:p>
            <a:r>
              <a:rPr lang="en-US" sz="2800" dirty="0"/>
              <a:t>There are 3 solutions:  </a:t>
            </a:r>
          </a:p>
        </p:txBody>
      </p:sp>
      <p:graphicFrame>
        <p:nvGraphicFramePr>
          <p:cNvPr id="40968" name="Object 8"/>
          <p:cNvGraphicFramePr>
            <a:graphicFrameLocks noChangeAspect="1"/>
          </p:cNvGraphicFramePr>
          <p:nvPr/>
        </p:nvGraphicFramePr>
        <p:xfrm>
          <a:off x="990600" y="4267200"/>
          <a:ext cx="3556000" cy="914400"/>
        </p:xfrm>
        <a:graphic>
          <a:graphicData uri="http://schemas.openxmlformats.org/presentationml/2006/ole">
            <mc:AlternateContent xmlns:mc="http://schemas.openxmlformats.org/markup-compatibility/2006">
              <mc:Choice xmlns:v="urn:schemas-microsoft-com:vml" Requires="v">
                <p:oleObj name="Equation" r:id="rId12" imgW="3555720" imgH="914400" progId="Equation.DSMT4">
                  <p:embed/>
                </p:oleObj>
              </mc:Choice>
              <mc:Fallback>
                <p:oleObj name="Equation" r:id="rId12" imgW="3555720" imgH="9144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90600" y="4267200"/>
                        <a:ext cx="3556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096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9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p:cNvSpPr>
          <p:nvPr>
            <p:ph idx="1"/>
          </p:nvPr>
        </p:nvSpPr>
        <p:spPr>
          <a:xfrm>
            <a:off x="457200" y="1280161"/>
            <a:ext cx="8229600" cy="3291840"/>
          </a:xfrm>
          <a:prstGeom prst="rect">
            <a:avLst/>
          </a:prstGeom>
          <a:solidFill>
            <a:schemeClr val="accent3"/>
          </a:solidFill>
          <a:ln w="28575">
            <a:solidFill>
              <a:srgbClr val="000000"/>
            </a:solidFill>
          </a:ln>
        </p:spPr>
        <p:txBody>
          <a:bodyPr wrap="square">
            <a:normAutofit/>
          </a:bodyPr>
          <a:lstStyle/>
          <a:p>
            <a:endParaRPr lang="en-US" b="1" dirty="0">
              <a:solidFill>
                <a:srgbClr val="000000"/>
              </a:solidFill>
            </a:endParaRPr>
          </a:p>
          <a:p>
            <a:endParaRPr lang="en-US" b="1" dirty="0">
              <a:solidFill>
                <a:srgbClr val="000000"/>
              </a:solidFill>
            </a:endParaRPr>
          </a:p>
          <a:p>
            <a:endParaRPr lang="en-US" b="1" dirty="0">
              <a:solidFill>
                <a:srgbClr val="000000"/>
              </a:solidFill>
            </a:endParaRPr>
          </a:p>
        </p:txBody>
      </p:sp>
      <p:sp>
        <p:nvSpPr>
          <p:cNvPr id="8194" name="Rectangle 2"/>
          <p:cNvSpPr>
            <a:spLocks noGrp="1"/>
          </p:cNvSpPr>
          <p:nvPr>
            <p:ph type="title"/>
          </p:nvPr>
        </p:nvSpPr>
        <p:spPr>
          <a:xfrm>
            <a:off x="457200" y="182880"/>
            <a:ext cx="8229600" cy="914400"/>
          </a:xfrm>
          <a:prstGeom prst="rect">
            <a:avLst/>
          </a:prstGeom>
        </p:spPr>
        <p:txBody>
          <a:bodyPr/>
          <a:lstStyle/>
          <a:p>
            <a:r>
              <a:rPr lang="en-US" dirty="0"/>
              <a:t>The Discriminant </a:t>
            </a:r>
          </a:p>
        </p:txBody>
      </p:sp>
      <p:graphicFrame>
        <p:nvGraphicFramePr>
          <p:cNvPr id="8196" name="Object 5"/>
          <p:cNvGraphicFramePr>
            <a:graphicFrameLocks noChangeAspect="1"/>
          </p:cNvGraphicFramePr>
          <p:nvPr>
            <p:extLst>
              <p:ext uri="{D42A27DB-BD31-4B8C-83A1-F6EECF244321}">
                <p14:modId xmlns:p14="http://schemas.microsoft.com/office/powerpoint/2010/main" val="2985734299"/>
              </p:ext>
            </p:extLst>
          </p:nvPr>
        </p:nvGraphicFramePr>
        <p:xfrm>
          <a:off x="966787" y="1600200"/>
          <a:ext cx="7210425" cy="2438400"/>
        </p:xfrm>
        <a:graphic>
          <a:graphicData uri="http://schemas.openxmlformats.org/presentationml/2006/ole">
            <mc:AlternateContent xmlns:mc="http://schemas.openxmlformats.org/markup-compatibility/2006">
              <mc:Choice xmlns:v="urn:schemas-microsoft-com:vml" Requires="v">
                <p:oleObj name="Equation" r:id="rId2" imgW="7213320" imgH="2438280" progId="Equation.DSMT4">
                  <p:embed/>
                </p:oleObj>
              </mc:Choice>
              <mc:Fallback>
                <p:oleObj name="Equation" r:id="rId2" imgW="7213320" imgH="2438280" progId="Equation.DSMT4">
                  <p:embed/>
                  <p:pic>
                    <p:nvPicPr>
                      <p:cNvPr id="0" name="Picture 3"/>
                      <p:cNvPicPr>
                        <a:picLocks noChangeAspect="1" noChangeArrowheads="1"/>
                      </p:cNvPicPr>
                      <p:nvPr/>
                    </p:nvPicPr>
                    <p:blipFill>
                      <a:blip r:embed="rId3"/>
                      <a:srcRect/>
                      <a:stretch>
                        <a:fillRect/>
                      </a:stretch>
                    </p:blipFill>
                    <p:spPr bwMode="auto">
                      <a:xfrm>
                        <a:off x="966787" y="1600200"/>
                        <a:ext cx="7210425"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extBox 1">
            <a:extLst>
              <a:ext uri="{FF2B5EF4-FFF2-40B4-BE49-F238E27FC236}">
                <a16:creationId xmlns:a16="http://schemas.microsoft.com/office/drawing/2014/main" id="{5D7FEE8D-31EE-3AC4-AF64-CF1CFC2429E5}"/>
              </a:ext>
            </a:extLst>
          </p:cNvPr>
          <p:cNvSpPr txBox="1"/>
          <p:nvPr/>
        </p:nvSpPr>
        <p:spPr>
          <a:xfrm>
            <a:off x="4114800" y="4684291"/>
            <a:ext cx="1371600" cy="415498"/>
          </a:xfrm>
          <a:prstGeom prst="rect">
            <a:avLst/>
          </a:prstGeom>
          <a:noFill/>
        </p:spPr>
        <p:txBody>
          <a:bodyPr wrap="square" rtlCol="0">
            <a:spAutoFit/>
          </a:bodyPr>
          <a:lstStyle/>
          <a:p>
            <a:r>
              <a:rPr lang="en-US" sz="2100" dirty="0"/>
              <a:t>Table 1</a:t>
            </a:r>
            <a:endParaRPr lang="en-IN" sz="2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Grp="1"/>
          </p:cNvSpPr>
          <p:nvPr>
            <p:ph idx="1"/>
          </p:nvPr>
        </p:nvSpPr>
        <p:spPr>
          <a:xfrm>
            <a:off x="457200" y="1280161"/>
            <a:ext cx="8229600" cy="2148839"/>
          </a:xfrm>
          <a:prstGeom prst="rect">
            <a:avLst/>
          </a:prstGeom>
          <a:solidFill>
            <a:schemeClr val="accent3"/>
          </a:solidFill>
          <a:ln w="28575">
            <a:solidFill>
              <a:srgbClr val="000000"/>
            </a:solidFill>
          </a:ln>
        </p:spPr>
        <p:txBody>
          <a:bodyPr wrap="square">
            <a:normAutofit/>
          </a:bodyPr>
          <a:lstStyle/>
          <a:p>
            <a:pPr algn="l"/>
            <a:r>
              <a:rPr lang="en-US" b="0" i="0" u="none" strike="noStrike" baseline="0" dirty="0">
                <a:solidFill>
                  <a:srgbClr val="241F1F"/>
                </a:solidFill>
              </a:rPr>
              <a:t>When the discriminant is negative, we say that the quadratic equation has no real solution. In some math courses, the phrase "two nonreal solutions" is used instead of "no real solution."</a:t>
            </a:r>
            <a:endParaRPr lang="en-US" b="1" dirty="0">
              <a:solidFill>
                <a:srgbClr val="000000"/>
              </a:solidFill>
            </a:endParaRPr>
          </a:p>
          <a:p>
            <a:endParaRPr lang="en-US" b="1" dirty="0">
              <a:solidFill>
                <a:srgbClr val="000000"/>
              </a:solidFill>
            </a:endParaRPr>
          </a:p>
          <a:p>
            <a:endParaRPr lang="en-US" b="1" dirty="0">
              <a:solidFill>
                <a:srgbClr val="000000"/>
              </a:solidFill>
            </a:endParaRPr>
          </a:p>
        </p:txBody>
      </p:sp>
      <p:sp>
        <p:nvSpPr>
          <p:cNvPr id="8194" name="Rectangle 2"/>
          <p:cNvSpPr>
            <a:spLocks noGrp="1"/>
          </p:cNvSpPr>
          <p:nvPr>
            <p:ph type="title"/>
          </p:nvPr>
        </p:nvSpPr>
        <p:spPr>
          <a:xfrm>
            <a:off x="457200" y="182880"/>
            <a:ext cx="8229600" cy="914400"/>
          </a:xfrm>
          <a:prstGeom prst="rect">
            <a:avLst/>
          </a:prstGeom>
        </p:spPr>
        <p:txBody>
          <a:bodyPr/>
          <a:lstStyle/>
          <a:p>
            <a:r>
              <a:rPr lang="en-US" dirty="0"/>
              <a:t>Note</a:t>
            </a:r>
          </a:p>
        </p:txBody>
      </p:sp>
    </p:spTree>
    <p:extLst>
      <p:ext uri="{BB962C8B-B14F-4D97-AF65-F5344CB8AC3E}">
        <p14:creationId xmlns:p14="http://schemas.microsoft.com/office/powerpoint/2010/main" val="1992601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Find the discriminant and determine the nature of the solutions to each of the following quadratic equations. </a:t>
            </a:r>
          </a:p>
          <a:p>
            <a:endParaRPr lang="en-US" dirty="0"/>
          </a:p>
          <a:p>
            <a:r>
              <a:rPr lang="en-US" b="1" dirty="0"/>
              <a:t>Solution </a:t>
            </a:r>
          </a:p>
          <a:p>
            <a:pPr marL="514350" indent="-514350">
              <a:buFont typeface="+mj-lt"/>
              <a:buAutoNum type="alphaLcPeriod"/>
            </a:pPr>
            <a:r>
              <a:rPr lang="en-US" dirty="0"/>
              <a:t>Substitute </a:t>
            </a:r>
            <a:r>
              <a:rPr lang="en-US" i="1" dirty="0"/>
              <a:t>a</a:t>
            </a:r>
            <a:r>
              <a:rPr lang="en-US" dirty="0"/>
              <a:t> = 3, </a:t>
            </a:r>
            <a:r>
              <a:rPr lang="en-US" i="1" dirty="0"/>
              <a:t>b</a:t>
            </a:r>
            <a:r>
              <a:rPr lang="en-US" dirty="0"/>
              <a:t> = 11, and </a:t>
            </a:r>
            <a:r>
              <a:rPr lang="en-US" i="1" dirty="0"/>
              <a:t>c</a:t>
            </a:r>
            <a:r>
              <a:rPr lang="en-US" dirty="0"/>
              <a:t> = −7 into the discriminant. </a:t>
            </a:r>
          </a:p>
          <a:p>
            <a:endParaRPr lang="en-US" dirty="0"/>
          </a:p>
        </p:txBody>
      </p:sp>
      <p:sp>
        <p:nvSpPr>
          <p:cNvPr id="3" name="Title 2"/>
          <p:cNvSpPr>
            <a:spLocks noGrp="1"/>
          </p:cNvSpPr>
          <p:nvPr>
            <p:ph type="title"/>
          </p:nvPr>
        </p:nvSpPr>
        <p:spPr/>
        <p:txBody>
          <a:bodyPr/>
          <a:lstStyle/>
          <a:p>
            <a:r>
              <a:rPr lang="en-US" dirty="0"/>
              <a:t>Example 7: Finding the Discriminant </a:t>
            </a:r>
          </a:p>
        </p:txBody>
      </p:sp>
      <p:graphicFrame>
        <p:nvGraphicFramePr>
          <p:cNvPr id="41986" name="Object 2"/>
          <p:cNvGraphicFramePr>
            <a:graphicFrameLocks noChangeAspect="1"/>
          </p:cNvGraphicFramePr>
          <p:nvPr/>
        </p:nvGraphicFramePr>
        <p:xfrm>
          <a:off x="530352" y="2286000"/>
          <a:ext cx="2832100" cy="381000"/>
        </p:xfrm>
        <a:graphic>
          <a:graphicData uri="http://schemas.openxmlformats.org/presentationml/2006/ole">
            <mc:AlternateContent xmlns:mc="http://schemas.openxmlformats.org/markup-compatibility/2006">
              <mc:Choice xmlns:v="urn:schemas-microsoft-com:vml" Requires="v">
                <p:oleObj name="Equation" r:id="rId2" imgW="2831760" imgH="380880" progId="Equation.DSMT4">
                  <p:embed/>
                </p:oleObj>
              </mc:Choice>
              <mc:Fallback>
                <p:oleObj name="Equation" r:id="rId2" imgW="28317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0352" y="2286000"/>
                        <a:ext cx="2832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658644" y="4302712"/>
          <a:ext cx="1181100" cy="381000"/>
        </p:xfrm>
        <a:graphic>
          <a:graphicData uri="http://schemas.openxmlformats.org/presentationml/2006/ole">
            <mc:AlternateContent xmlns:mc="http://schemas.openxmlformats.org/markup-compatibility/2006">
              <mc:Choice xmlns:v="urn:schemas-microsoft-com:vml" Requires="v">
                <p:oleObj name="Equation" r:id="rId4" imgW="1180800" imgH="380880" progId="Equation.DSMT4">
                  <p:embed/>
                </p:oleObj>
              </mc:Choice>
              <mc:Fallback>
                <p:oleObj name="Equation" r:id="rId4" imgW="1180800" imgH="3808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8644" y="4302712"/>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2895600" y="4267200"/>
          <a:ext cx="2578100" cy="533400"/>
        </p:xfrm>
        <a:graphic>
          <a:graphicData uri="http://schemas.openxmlformats.org/presentationml/2006/ole">
            <mc:AlternateContent xmlns:mc="http://schemas.openxmlformats.org/markup-compatibility/2006">
              <mc:Choice xmlns:v="urn:schemas-microsoft-com:vml" Requires="v">
                <p:oleObj name="Equation" r:id="rId6" imgW="2577960" imgH="533160" progId="Equation.DSMT4">
                  <p:embed/>
                </p:oleObj>
              </mc:Choice>
              <mc:Fallback>
                <p:oleObj name="Equation" r:id="rId6" imgW="2577960" imgH="5331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4267200"/>
                        <a:ext cx="2578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2895600" y="4953000"/>
          <a:ext cx="1485900" cy="292100"/>
        </p:xfrm>
        <a:graphic>
          <a:graphicData uri="http://schemas.openxmlformats.org/presentationml/2006/ole">
            <mc:AlternateContent xmlns:mc="http://schemas.openxmlformats.org/markup-compatibility/2006">
              <mc:Choice xmlns:v="urn:schemas-microsoft-com:vml" Requires="v">
                <p:oleObj name="Equation" r:id="rId8" imgW="1485720" imgH="291960" progId="Equation.DSMT4">
                  <p:embed/>
                </p:oleObj>
              </mc:Choice>
              <mc:Fallback>
                <p:oleObj name="Equation" r:id="rId8" imgW="1485720" imgH="291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95600" y="49530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2" name="Object 8"/>
          <p:cNvGraphicFramePr>
            <a:graphicFrameLocks noChangeAspect="1"/>
          </p:cNvGraphicFramePr>
          <p:nvPr/>
        </p:nvGraphicFramePr>
        <p:xfrm>
          <a:off x="2895600" y="5486400"/>
          <a:ext cx="1333500" cy="292100"/>
        </p:xfrm>
        <a:graphic>
          <a:graphicData uri="http://schemas.openxmlformats.org/presentationml/2006/ole">
            <mc:AlternateContent xmlns:mc="http://schemas.openxmlformats.org/markup-compatibility/2006">
              <mc:Choice xmlns:v="urn:schemas-microsoft-com:vml" Requires="v">
                <p:oleObj name="Equation" r:id="rId10" imgW="1333440" imgH="291960" progId="Equation.DSMT4">
                  <p:embed/>
                </p:oleObj>
              </mc:Choice>
              <mc:Fallback>
                <p:oleObj name="Equation" r:id="rId10" imgW="13334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5486400"/>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4625987" y="5410200"/>
            <a:ext cx="3222613" cy="400110"/>
          </a:xfrm>
          <a:prstGeom prst="rect">
            <a:avLst/>
          </a:prstGeom>
        </p:spPr>
        <p:txBody>
          <a:bodyPr wrap="none">
            <a:spAutoFit/>
          </a:bodyPr>
          <a:lstStyle/>
          <a:p>
            <a:r>
              <a:rPr lang="en-US" sz="2000" dirty="0">
                <a:solidFill>
                  <a:srgbClr val="007E7E"/>
                </a:solidFill>
              </a:rPr>
              <a:t>There are two real solutions. </a:t>
            </a:r>
          </a:p>
        </p:txBody>
      </p:sp>
      <p:graphicFrame>
        <p:nvGraphicFramePr>
          <p:cNvPr id="4" name="Object 2">
            <a:extLst>
              <a:ext uri="{FF2B5EF4-FFF2-40B4-BE49-F238E27FC236}">
                <a16:creationId xmlns:a16="http://schemas.microsoft.com/office/drawing/2014/main" id="{8F5689D0-F615-CEC1-2942-F55BB6BBF156}"/>
              </a:ext>
            </a:extLst>
          </p:cNvPr>
          <p:cNvGraphicFramePr>
            <a:graphicFrameLocks noChangeAspect="1"/>
          </p:cNvGraphicFramePr>
          <p:nvPr>
            <p:extLst>
              <p:ext uri="{D42A27DB-BD31-4B8C-83A1-F6EECF244321}">
                <p14:modId xmlns:p14="http://schemas.microsoft.com/office/powerpoint/2010/main" val="2247683367"/>
              </p:ext>
            </p:extLst>
          </p:nvPr>
        </p:nvGraphicFramePr>
        <p:xfrm>
          <a:off x="3702996" y="2240280"/>
          <a:ext cx="2514600" cy="381000"/>
        </p:xfrm>
        <a:graphic>
          <a:graphicData uri="http://schemas.openxmlformats.org/presentationml/2006/ole">
            <mc:AlternateContent xmlns:mc="http://schemas.openxmlformats.org/markup-compatibility/2006">
              <mc:Choice xmlns:v="urn:schemas-microsoft-com:vml" Requires="v">
                <p:oleObj name="Equation" r:id="rId12" imgW="2514600" imgH="380880" progId="Equation.DSMT4">
                  <p:embed/>
                </p:oleObj>
              </mc:Choice>
              <mc:Fallback>
                <p:oleObj name="Equation" r:id="rId12" imgW="2514600" imgH="380880" progId="Equation.DSMT4">
                  <p:embed/>
                  <p:pic>
                    <p:nvPicPr>
                      <p:cNvPr id="43010"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02996" y="224028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8">
            <a:extLst>
              <a:ext uri="{FF2B5EF4-FFF2-40B4-BE49-F238E27FC236}">
                <a16:creationId xmlns:a16="http://schemas.microsoft.com/office/drawing/2014/main" id="{18EDBC92-ACE3-8599-BF53-9A6946D92109}"/>
              </a:ext>
            </a:extLst>
          </p:cNvPr>
          <p:cNvGraphicFramePr>
            <a:graphicFrameLocks noChangeAspect="1"/>
          </p:cNvGraphicFramePr>
          <p:nvPr>
            <p:extLst>
              <p:ext uri="{D42A27DB-BD31-4B8C-83A1-F6EECF244321}">
                <p14:modId xmlns:p14="http://schemas.microsoft.com/office/powerpoint/2010/main" val="1587165040"/>
              </p:ext>
            </p:extLst>
          </p:nvPr>
        </p:nvGraphicFramePr>
        <p:xfrm>
          <a:off x="6646863" y="2239963"/>
          <a:ext cx="1803400" cy="381000"/>
        </p:xfrm>
        <a:graphic>
          <a:graphicData uri="http://schemas.openxmlformats.org/presentationml/2006/ole">
            <mc:AlternateContent xmlns:mc="http://schemas.openxmlformats.org/markup-compatibility/2006">
              <mc:Choice xmlns:v="urn:schemas-microsoft-com:vml" Requires="v">
                <p:oleObj name="Equation" r:id="rId14" imgW="1803240" imgH="380880" progId="Equation.DSMT4">
                  <p:embed/>
                </p:oleObj>
              </mc:Choice>
              <mc:Fallback>
                <p:oleObj name="Equation" r:id="rId14" imgW="1803240" imgH="380880" progId="Equation.DSMT4">
                  <p:embed/>
                  <p:pic>
                    <p:nvPicPr>
                      <p:cNvPr id="44040" name="Object 8"/>
                      <p:cNvPicPr>
                        <a:picLocks noChangeAspect="1" noChangeArrowheads="1"/>
                      </p:cNvPicPr>
                      <p:nvPr/>
                    </p:nvPicPr>
                    <p:blipFill>
                      <a:blip r:embed="rId15"/>
                      <a:srcRect/>
                      <a:stretch>
                        <a:fillRect/>
                      </a:stretch>
                    </p:blipFill>
                    <p:spPr bwMode="auto">
                      <a:xfrm>
                        <a:off x="6646863" y="2239963"/>
                        <a:ext cx="180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572000"/>
          </a:xfrm>
        </p:spPr>
        <p:txBody>
          <a:bodyPr/>
          <a:lstStyle/>
          <a:p>
            <a:pPr marL="514350" indent="-514350">
              <a:buFont typeface="+mj-lt"/>
              <a:buAutoNum type="alphaLcPeriod" startAt="2"/>
            </a:pPr>
            <a:r>
              <a:rPr lang="en-US" dirty="0"/>
              <a:t>Substitute </a:t>
            </a:r>
            <a:r>
              <a:rPr lang="en-US" i="1" dirty="0"/>
              <a:t>a </a:t>
            </a:r>
            <a:r>
              <a:rPr lang="en-US" dirty="0"/>
              <a:t>= 1, </a:t>
            </a:r>
            <a:r>
              <a:rPr lang="en-US" i="1" dirty="0"/>
              <a:t>b</a:t>
            </a:r>
            <a:r>
              <a:rPr lang="en-US" dirty="0"/>
              <a:t> = 6, and </a:t>
            </a:r>
            <a:r>
              <a:rPr lang="en-US" i="1" dirty="0"/>
              <a:t>c</a:t>
            </a:r>
            <a:r>
              <a:rPr lang="en-US" dirty="0"/>
              <a:t> = 9 into the discriminant.</a:t>
            </a:r>
          </a:p>
          <a:p>
            <a:pPr marL="514350" indent="-514350">
              <a:buFont typeface="+mj-lt"/>
              <a:buAutoNum type="alphaLcPeriod" startAt="2"/>
            </a:pPr>
            <a:endParaRPr lang="en-US" i="1" dirty="0"/>
          </a:p>
          <a:p>
            <a:pPr marL="514350" indent="-514350">
              <a:buFont typeface="+mj-lt"/>
              <a:buAutoNum type="alphaLcPeriod" startAt="2"/>
            </a:pPr>
            <a:endParaRPr lang="en-US" i="1" dirty="0"/>
          </a:p>
          <a:p>
            <a:pPr marL="514350" indent="-514350">
              <a:buFont typeface="+mj-lt"/>
              <a:buAutoNum type="alphaLcPeriod" startAt="2"/>
            </a:pPr>
            <a:endParaRPr lang="en-US" i="1" dirty="0"/>
          </a:p>
          <a:p>
            <a:pPr marL="514350" indent="-514350">
              <a:buFont typeface="+mj-lt"/>
              <a:buAutoNum type="alphaLcPeriod" startAt="2"/>
            </a:pPr>
            <a:r>
              <a:rPr lang="en-US" dirty="0"/>
              <a:t>Here </a:t>
            </a:r>
            <a:r>
              <a:rPr lang="en-US" i="1" dirty="0"/>
              <a:t>b </a:t>
            </a:r>
            <a:r>
              <a:rPr lang="en-US" dirty="0"/>
              <a:t>= 0. We could write </a:t>
            </a:r>
            <a:r>
              <a:rPr lang="en-US" i="1" dirty="0"/>
              <a:t>x</a:t>
            </a:r>
            <a:r>
              <a:rPr lang="en-US" baseline="30000" dirty="0"/>
              <a:t>2</a:t>
            </a:r>
            <a:r>
              <a:rPr lang="en-US" dirty="0"/>
              <a:t> + 0</a:t>
            </a:r>
            <a:r>
              <a:rPr lang="en-US" i="1" dirty="0"/>
              <a:t>x</a:t>
            </a:r>
            <a:r>
              <a:rPr lang="en-US" dirty="0"/>
              <a:t> + 1 = 0. </a:t>
            </a:r>
          </a:p>
          <a:p>
            <a:endParaRPr lang="en-US" i="1" dirty="0"/>
          </a:p>
          <a:p>
            <a:endParaRPr lang="en-US" dirty="0"/>
          </a:p>
        </p:txBody>
      </p:sp>
      <p:sp>
        <p:nvSpPr>
          <p:cNvPr id="3" name="Title 2"/>
          <p:cNvSpPr>
            <a:spLocks noGrp="1"/>
          </p:cNvSpPr>
          <p:nvPr>
            <p:ph type="title"/>
          </p:nvPr>
        </p:nvSpPr>
        <p:spPr/>
        <p:txBody>
          <a:bodyPr/>
          <a:lstStyle/>
          <a:p>
            <a:r>
              <a:rPr lang="en-US" dirty="0"/>
              <a:t>Example 7: Finding the Discriminant (cont.)</a:t>
            </a:r>
          </a:p>
        </p:txBody>
      </p:sp>
      <p:sp>
        <p:nvSpPr>
          <p:cNvPr id="7" name="Rectangle 6"/>
          <p:cNvSpPr/>
          <p:nvPr/>
        </p:nvSpPr>
        <p:spPr>
          <a:xfrm>
            <a:off x="3505200" y="3310890"/>
            <a:ext cx="4468211" cy="400110"/>
          </a:xfrm>
          <a:prstGeom prst="rect">
            <a:avLst/>
          </a:prstGeom>
        </p:spPr>
        <p:txBody>
          <a:bodyPr wrap="none">
            <a:spAutoFit/>
          </a:bodyPr>
          <a:lstStyle/>
          <a:p>
            <a:r>
              <a:rPr lang="en-US" sz="2000" dirty="0">
                <a:solidFill>
                  <a:srgbClr val="007E7E"/>
                </a:solidFill>
              </a:rPr>
              <a:t>There is one real solution, a double root. </a:t>
            </a:r>
          </a:p>
        </p:txBody>
      </p:sp>
      <p:graphicFrame>
        <p:nvGraphicFramePr>
          <p:cNvPr id="43012" name="Object 4"/>
          <p:cNvGraphicFramePr>
            <a:graphicFrameLocks noChangeAspect="1"/>
          </p:cNvGraphicFramePr>
          <p:nvPr>
            <p:extLst>
              <p:ext uri="{D42A27DB-BD31-4B8C-83A1-F6EECF244321}">
                <p14:modId xmlns:p14="http://schemas.microsoft.com/office/powerpoint/2010/main" val="3085099163"/>
              </p:ext>
            </p:extLst>
          </p:nvPr>
        </p:nvGraphicFramePr>
        <p:xfrm>
          <a:off x="1066800" y="2167890"/>
          <a:ext cx="1181100" cy="381000"/>
        </p:xfrm>
        <a:graphic>
          <a:graphicData uri="http://schemas.openxmlformats.org/presentationml/2006/ole">
            <mc:AlternateContent xmlns:mc="http://schemas.openxmlformats.org/markup-compatibility/2006">
              <mc:Choice xmlns:v="urn:schemas-microsoft-com:vml" Requires="v">
                <p:oleObj name="Equation" r:id="rId2" imgW="1180800" imgH="380880" progId="Equation.DSMT4">
                  <p:embed/>
                </p:oleObj>
              </mc:Choice>
              <mc:Fallback>
                <p:oleObj name="Equation" r:id="rId2" imgW="1180800" imgH="3808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16789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extLst>
              <p:ext uri="{D42A27DB-BD31-4B8C-83A1-F6EECF244321}">
                <p14:modId xmlns:p14="http://schemas.microsoft.com/office/powerpoint/2010/main" val="721057589"/>
              </p:ext>
            </p:extLst>
          </p:nvPr>
        </p:nvGraphicFramePr>
        <p:xfrm>
          <a:off x="2286000" y="2091690"/>
          <a:ext cx="2209800" cy="533400"/>
        </p:xfrm>
        <a:graphic>
          <a:graphicData uri="http://schemas.openxmlformats.org/presentationml/2006/ole">
            <mc:AlternateContent xmlns:mc="http://schemas.openxmlformats.org/markup-compatibility/2006">
              <mc:Choice xmlns:v="urn:schemas-microsoft-com:vml" Requires="v">
                <p:oleObj name="Equation" r:id="rId4" imgW="2209680" imgH="533160" progId="Equation.DSMT4">
                  <p:embed/>
                </p:oleObj>
              </mc:Choice>
              <mc:Fallback>
                <p:oleObj name="Equation" r:id="rId4" imgW="2209680" imgH="5331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091690"/>
                        <a:ext cx="2209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4" name="Object 6"/>
          <p:cNvGraphicFramePr>
            <a:graphicFrameLocks noChangeAspect="1"/>
          </p:cNvGraphicFramePr>
          <p:nvPr>
            <p:extLst>
              <p:ext uri="{D42A27DB-BD31-4B8C-83A1-F6EECF244321}">
                <p14:modId xmlns:p14="http://schemas.microsoft.com/office/powerpoint/2010/main" val="2624059826"/>
              </p:ext>
            </p:extLst>
          </p:nvPr>
        </p:nvGraphicFramePr>
        <p:xfrm>
          <a:off x="2286000" y="2777490"/>
          <a:ext cx="1320800" cy="292100"/>
        </p:xfrm>
        <a:graphic>
          <a:graphicData uri="http://schemas.openxmlformats.org/presentationml/2006/ole">
            <mc:AlternateContent xmlns:mc="http://schemas.openxmlformats.org/markup-compatibility/2006">
              <mc:Choice xmlns:v="urn:schemas-microsoft-com:vml" Requires="v">
                <p:oleObj name="Equation" r:id="rId6" imgW="1320480" imgH="291960" progId="Equation.DSMT4">
                  <p:embed/>
                </p:oleObj>
              </mc:Choice>
              <mc:Fallback>
                <p:oleObj name="Equation" r:id="rId6" imgW="132048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2777490"/>
                        <a:ext cx="1320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7"/>
          <p:cNvGraphicFramePr>
            <a:graphicFrameLocks noChangeAspect="1"/>
          </p:cNvGraphicFramePr>
          <p:nvPr>
            <p:extLst>
              <p:ext uri="{D42A27DB-BD31-4B8C-83A1-F6EECF244321}">
                <p14:modId xmlns:p14="http://schemas.microsoft.com/office/powerpoint/2010/main" val="1556150841"/>
              </p:ext>
            </p:extLst>
          </p:nvPr>
        </p:nvGraphicFramePr>
        <p:xfrm>
          <a:off x="2292350" y="3310890"/>
          <a:ext cx="482600" cy="292100"/>
        </p:xfrm>
        <a:graphic>
          <a:graphicData uri="http://schemas.openxmlformats.org/presentationml/2006/ole">
            <mc:AlternateContent xmlns:mc="http://schemas.openxmlformats.org/markup-compatibility/2006">
              <mc:Choice xmlns:v="urn:schemas-microsoft-com:vml" Requires="v">
                <p:oleObj name="Equation" r:id="rId8" imgW="482400" imgH="291960" progId="Equation.DSMT4">
                  <p:embed/>
                </p:oleObj>
              </mc:Choice>
              <mc:Fallback>
                <p:oleObj name="Equation" r:id="rId8" imgW="482400" imgH="291960" progId="Equation.DSMT4">
                  <p:embed/>
                  <p:pic>
                    <p:nvPicPr>
                      <p:cNvPr id="0" name="Picture 7"/>
                      <p:cNvPicPr>
                        <a:picLocks noChangeAspect="1" noChangeArrowheads="1"/>
                      </p:cNvPicPr>
                      <p:nvPr/>
                    </p:nvPicPr>
                    <p:blipFill>
                      <a:blip r:embed="rId9"/>
                      <a:srcRect/>
                      <a:stretch>
                        <a:fillRect/>
                      </a:stretch>
                    </p:blipFill>
                    <p:spPr bwMode="auto">
                      <a:xfrm>
                        <a:off x="2292350" y="331089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4">
            <a:extLst>
              <a:ext uri="{FF2B5EF4-FFF2-40B4-BE49-F238E27FC236}">
                <a16:creationId xmlns:a16="http://schemas.microsoft.com/office/drawing/2014/main" id="{74584729-8D88-AF87-F1FD-9FAB3E653AA1}"/>
              </a:ext>
            </a:extLst>
          </p:cNvPr>
          <p:cNvGraphicFramePr>
            <a:graphicFrameLocks noChangeAspect="1"/>
          </p:cNvGraphicFramePr>
          <p:nvPr>
            <p:extLst>
              <p:ext uri="{D42A27DB-BD31-4B8C-83A1-F6EECF244321}">
                <p14:modId xmlns:p14="http://schemas.microsoft.com/office/powerpoint/2010/main" val="3338530553"/>
              </p:ext>
            </p:extLst>
          </p:nvPr>
        </p:nvGraphicFramePr>
        <p:xfrm>
          <a:off x="1147724" y="4259202"/>
          <a:ext cx="1181100" cy="381000"/>
        </p:xfrm>
        <a:graphic>
          <a:graphicData uri="http://schemas.openxmlformats.org/presentationml/2006/ole">
            <mc:AlternateContent xmlns:mc="http://schemas.openxmlformats.org/markup-compatibility/2006">
              <mc:Choice xmlns:v="urn:schemas-microsoft-com:vml" Requires="v">
                <p:oleObj name="Equation" r:id="rId10" imgW="1180800" imgH="380880" progId="Equation.DSMT4">
                  <p:embed/>
                </p:oleObj>
              </mc:Choice>
              <mc:Fallback>
                <p:oleObj name="Equation" r:id="rId10" imgW="1180800" imgH="380880" progId="Equation.DSMT4">
                  <p:embed/>
                  <p:pic>
                    <p:nvPicPr>
                      <p:cNvPr id="44036"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47724" y="4259202"/>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5">
            <a:extLst>
              <a:ext uri="{FF2B5EF4-FFF2-40B4-BE49-F238E27FC236}">
                <a16:creationId xmlns:a16="http://schemas.microsoft.com/office/drawing/2014/main" id="{D66E8D4D-B84B-24D1-2F5B-9F278B651AB0}"/>
              </a:ext>
            </a:extLst>
          </p:cNvPr>
          <p:cNvGraphicFramePr>
            <a:graphicFrameLocks noChangeAspect="1"/>
          </p:cNvGraphicFramePr>
          <p:nvPr>
            <p:extLst>
              <p:ext uri="{D42A27DB-BD31-4B8C-83A1-F6EECF244321}">
                <p14:modId xmlns:p14="http://schemas.microsoft.com/office/powerpoint/2010/main" val="706276982"/>
              </p:ext>
            </p:extLst>
          </p:nvPr>
        </p:nvGraphicFramePr>
        <p:xfrm>
          <a:off x="2407612" y="4209636"/>
          <a:ext cx="2184400" cy="533400"/>
        </p:xfrm>
        <a:graphic>
          <a:graphicData uri="http://schemas.openxmlformats.org/presentationml/2006/ole">
            <mc:AlternateContent xmlns:mc="http://schemas.openxmlformats.org/markup-compatibility/2006">
              <mc:Choice xmlns:v="urn:schemas-microsoft-com:vml" Requires="v">
                <p:oleObj name="Equation" r:id="rId12" imgW="2184120" imgH="533160" progId="Equation.DSMT4">
                  <p:embed/>
                </p:oleObj>
              </mc:Choice>
              <mc:Fallback>
                <p:oleObj name="Equation" r:id="rId12" imgW="2184120" imgH="533160" progId="Equation.DSMT4">
                  <p:embed/>
                  <p:pic>
                    <p:nvPicPr>
                      <p:cNvPr id="44037"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07612" y="4209636"/>
                        <a:ext cx="2184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6">
            <a:extLst>
              <a:ext uri="{FF2B5EF4-FFF2-40B4-BE49-F238E27FC236}">
                <a16:creationId xmlns:a16="http://schemas.microsoft.com/office/drawing/2014/main" id="{B79A0DDA-C353-53F5-D7DD-862FE952D69E}"/>
              </a:ext>
            </a:extLst>
          </p:cNvPr>
          <p:cNvGraphicFramePr>
            <a:graphicFrameLocks noChangeAspect="1"/>
          </p:cNvGraphicFramePr>
          <p:nvPr>
            <p:extLst>
              <p:ext uri="{D42A27DB-BD31-4B8C-83A1-F6EECF244321}">
                <p14:modId xmlns:p14="http://schemas.microsoft.com/office/powerpoint/2010/main" val="4021140329"/>
              </p:ext>
            </p:extLst>
          </p:nvPr>
        </p:nvGraphicFramePr>
        <p:xfrm>
          <a:off x="2407612" y="4895436"/>
          <a:ext cx="977900" cy="292100"/>
        </p:xfrm>
        <a:graphic>
          <a:graphicData uri="http://schemas.openxmlformats.org/presentationml/2006/ole">
            <mc:AlternateContent xmlns:mc="http://schemas.openxmlformats.org/markup-compatibility/2006">
              <mc:Choice xmlns:v="urn:schemas-microsoft-com:vml" Requires="v">
                <p:oleObj name="Equation" r:id="rId14" imgW="977760" imgH="291960" progId="Equation.DSMT4">
                  <p:embed/>
                </p:oleObj>
              </mc:Choice>
              <mc:Fallback>
                <p:oleObj name="Equation" r:id="rId14" imgW="977760" imgH="291960" progId="Equation.DSMT4">
                  <p:embed/>
                  <p:pic>
                    <p:nvPicPr>
                      <p:cNvPr id="44038"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07612" y="4895436"/>
                        <a:ext cx="977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7">
            <a:extLst>
              <a:ext uri="{FF2B5EF4-FFF2-40B4-BE49-F238E27FC236}">
                <a16:creationId xmlns:a16="http://schemas.microsoft.com/office/drawing/2014/main" id="{D46F3D99-355B-1F98-B381-EE801F31E799}"/>
              </a:ext>
            </a:extLst>
          </p:cNvPr>
          <p:cNvGraphicFramePr>
            <a:graphicFrameLocks noChangeAspect="1"/>
          </p:cNvGraphicFramePr>
          <p:nvPr>
            <p:extLst>
              <p:ext uri="{D42A27DB-BD31-4B8C-83A1-F6EECF244321}">
                <p14:modId xmlns:p14="http://schemas.microsoft.com/office/powerpoint/2010/main" val="2247202130"/>
              </p:ext>
            </p:extLst>
          </p:nvPr>
        </p:nvGraphicFramePr>
        <p:xfrm>
          <a:off x="2425700" y="5435600"/>
          <a:ext cx="698500" cy="279400"/>
        </p:xfrm>
        <a:graphic>
          <a:graphicData uri="http://schemas.openxmlformats.org/presentationml/2006/ole">
            <mc:AlternateContent xmlns:mc="http://schemas.openxmlformats.org/markup-compatibility/2006">
              <mc:Choice xmlns:v="urn:schemas-microsoft-com:vml" Requires="v">
                <p:oleObj name="Equation" r:id="rId16" imgW="698400" imgH="279360" progId="Equation.DSMT4">
                  <p:embed/>
                </p:oleObj>
              </mc:Choice>
              <mc:Fallback>
                <p:oleObj name="Equation" r:id="rId16" imgW="698400" imgH="279360" progId="Equation.DSMT4">
                  <p:embed/>
                  <p:pic>
                    <p:nvPicPr>
                      <p:cNvPr id="44039" name="Object 7"/>
                      <p:cNvPicPr>
                        <a:picLocks noChangeAspect="1" noChangeArrowheads="1"/>
                      </p:cNvPicPr>
                      <p:nvPr/>
                    </p:nvPicPr>
                    <p:blipFill>
                      <a:blip r:embed="rId17"/>
                      <a:srcRect/>
                      <a:stretch>
                        <a:fillRect/>
                      </a:stretch>
                    </p:blipFill>
                    <p:spPr bwMode="auto">
                      <a:xfrm>
                        <a:off x="2425700" y="5435600"/>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a:extLst>
              <a:ext uri="{FF2B5EF4-FFF2-40B4-BE49-F238E27FC236}">
                <a16:creationId xmlns:a16="http://schemas.microsoft.com/office/drawing/2014/main" id="{63BC5DEA-750F-9BA1-2BCC-AE39839C04E7}"/>
              </a:ext>
            </a:extLst>
          </p:cNvPr>
          <p:cNvSpPr/>
          <p:nvPr/>
        </p:nvSpPr>
        <p:spPr>
          <a:xfrm>
            <a:off x="4110646" y="5402202"/>
            <a:ext cx="2912592" cy="400110"/>
          </a:xfrm>
          <a:prstGeom prst="rect">
            <a:avLst/>
          </a:prstGeom>
        </p:spPr>
        <p:txBody>
          <a:bodyPr wrap="none">
            <a:spAutoFit/>
          </a:bodyPr>
          <a:lstStyle/>
          <a:p>
            <a:r>
              <a:rPr lang="en-US" sz="2000" dirty="0">
                <a:solidFill>
                  <a:srgbClr val="007E7E"/>
                </a:solidFill>
              </a:rPr>
              <a:t>There is no real solution.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529840"/>
          </a:xfrm>
          <a:prstGeom prst="rect">
            <a:avLst/>
          </a:prstGeom>
          <a:solidFill>
            <a:schemeClr val="accent3"/>
          </a:solidFill>
          <a:ln w="28575">
            <a:solidFill>
              <a:srgbClr val="000000"/>
            </a:solidFill>
          </a:ln>
        </p:spPr>
        <p:txBody>
          <a:bodyPr wrap="square">
            <a:normAutofit/>
          </a:bodyPr>
          <a:lstStyle/>
          <a:p>
            <a:pPr>
              <a:spcBef>
                <a:spcPct val="50000"/>
              </a:spcBef>
            </a:pPr>
            <a:r>
              <a:rPr lang="en-US" sz="2800" dirty="0">
                <a:solidFill>
                  <a:srgbClr val="000000"/>
                </a:solidFill>
              </a:rPr>
              <a:t>For the general quadratic equation </a:t>
            </a:r>
            <a:r>
              <a:rPr lang="en-US" sz="2800" b="1" i="1" dirty="0">
                <a:solidFill>
                  <a:srgbClr val="000000"/>
                </a:solidFill>
              </a:rPr>
              <a:t>ax</a:t>
            </a:r>
            <a:r>
              <a:rPr lang="en-US" sz="2800" b="1" baseline="30000" dirty="0">
                <a:solidFill>
                  <a:srgbClr val="000000"/>
                </a:solidFill>
              </a:rPr>
              <a:t>2</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b="1" i="1" dirty="0">
                <a:solidFill>
                  <a:srgbClr val="000000"/>
                </a:solidFill>
              </a:rPr>
              <a:t>bx</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b="1" i="1" dirty="0">
                <a:solidFill>
                  <a:srgbClr val="000000"/>
                </a:solidFill>
              </a:rPr>
              <a:t>c</a:t>
            </a:r>
            <a:r>
              <a:rPr lang="en-US" sz="2800" b="1" dirty="0">
                <a:solidFill>
                  <a:srgbClr val="000000"/>
                </a:solidFill>
              </a:rPr>
              <a:t> </a:t>
            </a:r>
            <a:r>
              <a:rPr lang="en-US" sz="2800" dirty="0">
                <a:solidFill>
                  <a:srgbClr val="000000"/>
                </a:solidFill>
              </a:rPr>
              <a:t>=</a:t>
            </a:r>
            <a:r>
              <a:rPr lang="en-US" sz="2800" b="1" dirty="0">
                <a:solidFill>
                  <a:srgbClr val="000000"/>
                </a:solidFill>
              </a:rPr>
              <a:t> 0</a:t>
            </a:r>
            <a:r>
              <a:rPr lang="en-US" sz="2800" dirty="0">
                <a:solidFill>
                  <a:srgbClr val="000000"/>
                </a:solidFill>
              </a:rPr>
              <a:t>, where </a:t>
            </a:r>
            <a:r>
              <a:rPr lang="en-US" sz="2800" i="1" dirty="0">
                <a:solidFill>
                  <a:srgbClr val="000000"/>
                </a:solidFill>
              </a:rPr>
              <a:t>a</a:t>
            </a:r>
            <a:r>
              <a:rPr lang="en-US" sz="2800" dirty="0">
                <a:solidFill>
                  <a:srgbClr val="000000"/>
                </a:solidFill>
              </a:rPr>
              <a:t> ≠ 0, the solutions are</a:t>
            </a:r>
          </a:p>
          <a:p>
            <a:endParaRPr lang="en-US" sz="2800" dirty="0">
              <a:solidFill>
                <a:srgbClr val="000000"/>
              </a:solidFill>
            </a:endParaRPr>
          </a:p>
        </p:txBody>
      </p:sp>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Formula: The Quadratic Formula</a:t>
            </a:r>
          </a:p>
        </p:txBody>
      </p:sp>
      <p:graphicFrame>
        <p:nvGraphicFramePr>
          <p:cNvPr id="7172" name="Object 4"/>
          <p:cNvGraphicFramePr>
            <a:graphicFrameLocks noChangeAspect="1"/>
          </p:cNvGraphicFramePr>
          <p:nvPr>
            <p:extLst>
              <p:ext uri="{D42A27DB-BD31-4B8C-83A1-F6EECF244321}">
                <p14:modId xmlns:p14="http://schemas.microsoft.com/office/powerpoint/2010/main" val="1207631797"/>
              </p:ext>
            </p:extLst>
          </p:nvPr>
        </p:nvGraphicFramePr>
        <p:xfrm>
          <a:off x="2743200" y="2451100"/>
          <a:ext cx="2881312" cy="977900"/>
        </p:xfrm>
        <a:graphic>
          <a:graphicData uri="http://schemas.openxmlformats.org/presentationml/2006/ole">
            <mc:AlternateContent xmlns:mc="http://schemas.openxmlformats.org/markup-compatibility/2006">
              <mc:Choice xmlns:v="urn:schemas-microsoft-com:vml" Requires="v">
                <p:oleObj name="Equation" r:id="rId2" imgW="2882900" imgH="977900" progId="Equation.DSMT4">
                  <p:embed/>
                </p:oleObj>
              </mc:Choice>
              <mc:Fallback>
                <p:oleObj name="Equation" r:id="rId2" imgW="2882900" imgH="9779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451100"/>
                        <a:ext cx="2881312"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Determine the value(s) for </a:t>
            </a:r>
            <a:r>
              <a:rPr lang="en-US" i="1" dirty="0"/>
              <a:t>c </a:t>
            </a:r>
            <a:r>
              <a:rPr lang="en-US" dirty="0"/>
              <a:t>such that </a:t>
            </a:r>
            <a:r>
              <a:rPr lang="en-US" i="1" dirty="0"/>
              <a:t>x</a:t>
            </a:r>
            <a:r>
              <a:rPr lang="en-US" baseline="30000" dirty="0"/>
              <a:t>2</a:t>
            </a:r>
            <a:r>
              <a:rPr lang="en-US" dirty="0"/>
              <a:t> + 8</a:t>
            </a:r>
            <a:r>
              <a:rPr lang="en-US" i="1" dirty="0"/>
              <a:t>x</a:t>
            </a:r>
            <a:r>
              <a:rPr lang="en-US" dirty="0"/>
              <a:t> + </a:t>
            </a:r>
            <a:r>
              <a:rPr lang="en-US" i="1" dirty="0"/>
              <a:t>c</a:t>
            </a:r>
            <a:r>
              <a:rPr lang="en-US" dirty="0"/>
              <a:t> = 0 will have one real solution. (</a:t>
            </a:r>
            <a:r>
              <a:rPr lang="en-US" b="1" dirty="0"/>
              <a:t>Hint:</a:t>
            </a:r>
            <a:r>
              <a:rPr lang="en-US" dirty="0"/>
              <a:t> Set the discriminant equal to 0 and solve the equation for </a:t>
            </a:r>
            <a:r>
              <a:rPr lang="en-US" i="1" dirty="0"/>
              <a:t>c</a:t>
            </a:r>
            <a:r>
              <a:rPr lang="en-US" dirty="0"/>
              <a:t>.) </a:t>
            </a:r>
          </a:p>
          <a:p>
            <a:pPr>
              <a:spcBef>
                <a:spcPts val="0"/>
              </a:spcBef>
            </a:pPr>
            <a:r>
              <a:rPr lang="en-US" b="1" dirty="0"/>
              <a:t>Solution </a:t>
            </a:r>
            <a:endParaRPr lang="en-US" dirty="0"/>
          </a:p>
        </p:txBody>
      </p:sp>
      <p:sp>
        <p:nvSpPr>
          <p:cNvPr id="3" name="Title 2"/>
          <p:cNvSpPr>
            <a:spLocks noGrp="1"/>
          </p:cNvSpPr>
          <p:nvPr>
            <p:ph type="title"/>
          </p:nvPr>
        </p:nvSpPr>
        <p:spPr/>
        <p:txBody>
          <a:bodyPr/>
          <a:lstStyle/>
          <a:p>
            <a:r>
              <a:rPr lang="en-US" dirty="0"/>
              <a:t>Example 8: Understanding the Discriminant </a:t>
            </a:r>
          </a:p>
        </p:txBody>
      </p:sp>
      <p:sp>
        <p:nvSpPr>
          <p:cNvPr id="5" name="Rectangle 4"/>
          <p:cNvSpPr/>
          <p:nvPr/>
        </p:nvSpPr>
        <p:spPr>
          <a:xfrm>
            <a:off x="457200" y="5496580"/>
            <a:ext cx="8686800" cy="523220"/>
          </a:xfrm>
          <a:prstGeom prst="rect">
            <a:avLst/>
          </a:prstGeom>
        </p:spPr>
        <p:txBody>
          <a:bodyPr wrap="square">
            <a:spAutoFit/>
          </a:bodyPr>
          <a:lstStyle/>
          <a:p>
            <a:r>
              <a:rPr lang="en-US" sz="2800" dirty="0"/>
              <a:t>There is only one real solution. Thus, </a:t>
            </a:r>
            <a:r>
              <a:rPr lang="en-US" sz="2800" dirty="0">
                <a:solidFill>
                  <a:srgbClr val="FF0000"/>
                </a:solidFill>
              </a:rPr>
              <a:t>−4</a:t>
            </a:r>
            <a:r>
              <a:rPr lang="en-US" sz="2800" dirty="0"/>
              <a:t> is a double root. </a:t>
            </a:r>
          </a:p>
        </p:txBody>
      </p:sp>
      <p:sp>
        <p:nvSpPr>
          <p:cNvPr id="6" name="Rectangle 5"/>
          <p:cNvSpPr/>
          <p:nvPr/>
        </p:nvSpPr>
        <p:spPr>
          <a:xfrm>
            <a:off x="4876800" y="2895600"/>
            <a:ext cx="1154483" cy="523220"/>
          </a:xfrm>
          <a:prstGeom prst="rect">
            <a:avLst/>
          </a:prstGeom>
        </p:spPr>
        <p:txBody>
          <a:bodyPr wrap="none">
            <a:spAutoFit/>
          </a:bodyPr>
          <a:lstStyle/>
          <a:p>
            <a:r>
              <a:rPr lang="en-US" sz="2800" b="1" dirty="0"/>
              <a:t>Check </a:t>
            </a:r>
            <a:endParaRPr lang="en-US" sz="2800" dirty="0"/>
          </a:p>
        </p:txBody>
      </p:sp>
      <p:graphicFrame>
        <p:nvGraphicFramePr>
          <p:cNvPr id="45060" name="Object 4"/>
          <p:cNvGraphicFramePr>
            <a:graphicFrameLocks noChangeAspect="1"/>
          </p:cNvGraphicFramePr>
          <p:nvPr/>
        </p:nvGraphicFramePr>
        <p:xfrm>
          <a:off x="1574800" y="3048000"/>
          <a:ext cx="1701800" cy="381000"/>
        </p:xfrm>
        <a:graphic>
          <a:graphicData uri="http://schemas.openxmlformats.org/presentationml/2006/ole">
            <mc:AlternateContent xmlns:mc="http://schemas.openxmlformats.org/markup-compatibility/2006">
              <mc:Choice xmlns:v="urn:schemas-microsoft-com:vml" Requires="v">
                <p:oleObj name="Equation" r:id="rId2" imgW="1701720" imgH="380880" progId="Equation.DSMT4">
                  <p:embed/>
                </p:oleObj>
              </mc:Choice>
              <mc:Fallback>
                <p:oleObj name="Equation" r:id="rId2" imgW="1701720" imgH="3808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4800" y="3048000"/>
                        <a:ext cx="170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838200" y="3581400"/>
          <a:ext cx="2438400" cy="533400"/>
        </p:xfrm>
        <a:graphic>
          <a:graphicData uri="http://schemas.openxmlformats.org/presentationml/2006/ole">
            <mc:AlternateContent xmlns:mc="http://schemas.openxmlformats.org/markup-compatibility/2006">
              <mc:Choice xmlns:v="urn:schemas-microsoft-com:vml" Requires="v">
                <p:oleObj name="Equation" r:id="rId4" imgW="2438280" imgH="533160" progId="Equation.DSMT4">
                  <p:embed/>
                </p:oleObj>
              </mc:Choice>
              <mc:Fallback>
                <p:oleObj name="Equation" r:id="rId4" imgW="2438280" imgH="5331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3581400"/>
                        <a:ext cx="2438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1600200" y="4191000"/>
          <a:ext cx="1663700" cy="292100"/>
        </p:xfrm>
        <a:graphic>
          <a:graphicData uri="http://schemas.openxmlformats.org/presentationml/2006/ole">
            <mc:AlternateContent xmlns:mc="http://schemas.openxmlformats.org/markup-compatibility/2006">
              <mc:Choice xmlns:v="urn:schemas-microsoft-com:vml" Requires="v">
                <p:oleObj name="Equation" r:id="rId6" imgW="1663560" imgH="291960" progId="Equation.DSMT4">
                  <p:embed/>
                </p:oleObj>
              </mc:Choice>
              <mc:Fallback>
                <p:oleObj name="Equation" r:id="rId6" imgW="1663560" imgH="2919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4191000"/>
                        <a:ext cx="166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2159000" y="4648200"/>
          <a:ext cx="1498600" cy="381000"/>
        </p:xfrm>
        <a:graphic>
          <a:graphicData uri="http://schemas.openxmlformats.org/presentationml/2006/ole">
            <mc:AlternateContent xmlns:mc="http://schemas.openxmlformats.org/markup-compatibility/2006">
              <mc:Choice xmlns:v="urn:schemas-microsoft-com:vml" Requires="v">
                <p:oleObj name="Equation" r:id="rId8" imgW="1498320" imgH="380880" progId="Equation.DSMT4">
                  <p:embed/>
                </p:oleObj>
              </mc:Choice>
              <mc:Fallback>
                <p:oleObj name="Equation" r:id="rId8" imgW="1498320" imgH="3808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4648200"/>
                        <a:ext cx="1498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2556616" y="5105400"/>
          <a:ext cx="876300" cy="292100"/>
        </p:xfrm>
        <a:graphic>
          <a:graphicData uri="http://schemas.openxmlformats.org/presentationml/2006/ole">
            <mc:AlternateContent xmlns:mc="http://schemas.openxmlformats.org/markup-compatibility/2006">
              <mc:Choice xmlns:v="urn:schemas-microsoft-com:vml" Requires="v">
                <p:oleObj name="Equation" r:id="rId10" imgW="876240" imgH="291960" progId="Equation.DSMT4">
                  <p:embed/>
                </p:oleObj>
              </mc:Choice>
              <mc:Fallback>
                <p:oleObj name="Equation" r:id="rId10" imgW="876240" imgH="2919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56616" y="51054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5346700" y="3462044"/>
          <a:ext cx="2425700" cy="482600"/>
        </p:xfrm>
        <a:graphic>
          <a:graphicData uri="http://schemas.openxmlformats.org/presentationml/2006/ole">
            <mc:AlternateContent xmlns:mc="http://schemas.openxmlformats.org/markup-compatibility/2006">
              <mc:Choice xmlns:v="urn:schemas-microsoft-com:vml" Requires="v">
                <p:oleObj name="Equation" r:id="rId12" imgW="2425680" imgH="482400" progId="Equation.DSMT4">
                  <p:embed/>
                </p:oleObj>
              </mc:Choice>
              <mc:Fallback>
                <p:oleObj name="Equation" r:id="rId12" imgW="2425680" imgH="4824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46700" y="3462044"/>
                        <a:ext cx="2425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5575300" y="3962400"/>
          <a:ext cx="2197100" cy="381000"/>
        </p:xfrm>
        <a:graphic>
          <a:graphicData uri="http://schemas.openxmlformats.org/presentationml/2006/ole">
            <mc:AlternateContent xmlns:mc="http://schemas.openxmlformats.org/markup-compatibility/2006">
              <mc:Choice xmlns:v="urn:schemas-microsoft-com:vml" Requires="v">
                <p:oleObj name="Equation" r:id="rId14" imgW="2197080" imgH="380880" progId="Equation.DSMT4">
                  <p:embed/>
                </p:oleObj>
              </mc:Choice>
              <mc:Fallback>
                <p:oleObj name="Equation" r:id="rId14" imgW="2197080" imgH="38088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575300" y="39624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7" name="Object 11"/>
          <p:cNvGraphicFramePr>
            <a:graphicFrameLocks noChangeAspect="1"/>
          </p:cNvGraphicFramePr>
          <p:nvPr/>
        </p:nvGraphicFramePr>
        <p:xfrm>
          <a:off x="6159500" y="4495800"/>
          <a:ext cx="1612900" cy="533400"/>
        </p:xfrm>
        <a:graphic>
          <a:graphicData uri="http://schemas.openxmlformats.org/presentationml/2006/ole">
            <mc:AlternateContent xmlns:mc="http://schemas.openxmlformats.org/markup-compatibility/2006">
              <mc:Choice xmlns:v="urn:schemas-microsoft-com:vml" Requires="v">
                <p:oleObj name="Equation" r:id="rId16" imgW="1612800" imgH="533160" progId="Equation.DSMT4">
                  <p:embed/>
                </p:oleObj>
              </mc:Choice>
              <mc:Fallback>
                <p:oleObj name="Equation" r:id="rId16" imgW="1612800" imgH="53316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59500" y="4495800"/>
                        <a:ext cx="16129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8" name="Object 12"/>
          <p:cNvGraphicFramePr>
            <a:graphicFrameLocks noChangeAspect="1"/>
          </p:cNvGraphicFramePr>
          <p:nvPr/>
        </p:nvGraphicFramePr>
        <p:xfrm>
          <a:off x="7080310" y="5105400"/>
          <a:ext cx="952500" cy="381000"/>
        </p:xfrm>
        <a:graphic>
          <a:graphicData uri="http://schemas.openxmlformats.org/presentationml/2006/ole">
            <mc:AlternateContent xmlns:mc="http://schemas.openxmlformats.org/markup-compatibility/2006">
              <mc:Choice xmlns:v="urn:schemas-microsoft-com:vml" Requires="v">
                <p:oleObj name="Equation" r:id="rId18" imgW="952200" imgH="380880" progId="Equation.DSMT4">
                  <p:embed/>
                </p:oleObj>
              </mc:Choice>
              <mc:Fallback>
                <p:oleObj name="Equation" r:id="rId18" imgW="952200" imgH="380880" progId="Equation.DSMT4">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080310" y="5105400"/>
                        <a:ext cx="95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50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50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50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506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506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Determine the value(s) for </a:t>
            </a:r>
            <a:r>
              <a:rPr lang="en-US" i="1" dirty="0"/>
              <a:t>a</a:t>
            </a:r>
            <a:r>
              <a:rPr lang="en-US" dirty="0"/>
              <a:t> such that </a:t>
            </a:r>
            <a:r>
              <a:rPr lang="en-US" i="1" dirty="0">
                <a:solidFill>
                  <a:srgbClr val="0000FF"/>
                </a:solidFill>
              </a:rPr>
              <a:t>ax</a:t>
            </a:r>
            <a:r>
              <a:rPr lang="en-US" baseline="30000" dirty="0">
                <a:solidFill>
                  <a:srgbClr val="0000FF"/>
                </a:solidFill>
              </a:rPr>
              <a:t>2</a:t>
            </a:r>
            <a:r>
              <a:rPr lang="en-US" dirty="0">
                <a:solidFill>
                  <a:srgbClr val="0000FF"/>
                </a:solidFill>
              </a:rPr>
              <a:t> − 8</a:t>
            </a:r>
            <a:r>
              <a:rPr lang="en-US" i="1" dirty="0">
                <a:solidFill>
                  <a:srgbClr val="0000FF"/>
                </a:solidFill>
              </a:rPr>
              <a:t>x</a:t>
            </a:r>
            <a:r>
              <a:rPr lang="en-US" dirty="0">
                <a:solidFill>
                  <a:srgbClr val="0000FF"/>
                </a:solidFill>
              </a:rPr>
              <a:t> + 4 = 0</a:t>
            </a:r>
            <a:r>
              <a:rPr lang="en-US" dirty="0"/>
              <a:t> will have no real solution. (</a:t>
            </a:r>
            <a:r>
              <a:rPr lang="en-US" b="1" dirty="0"/>
              <a:t>Hint:</a:t>
            </a:r>
            <a:r>
              <a:rPr lang="en-US" dirty="0"/>
              <a:t> Set the discriminant less than 0 and solve for </a:t>
            </a:r>
            <a:r>
              <a:rPr lang="en-US" i="1" dirty="0"/>
              <a:t>a</a:t>
            </a:r>
            <a:r>
              <a:rPr lang="en-US" dirty="0"/>
              <a:t>.)</a:t>
            </a:r>
            <a:r>
              <a:rPr lang="en-US" b="1" dirty="0"/>
              <a:t> </a:t>
            </a:r>
          </a:p>
          <a:p>
            <a:r>
              <a:rPr lang="en-US" b="1" dirty="0"/>
              <a:t>Solution</a:t>
            </a:r>
            <a:endParaRPr lang="en-US" dirty="0"/>
          </a:p>
        </p:txBody>
      </p:sp>
      <p:sp>
        <p:nvSpPr>
          <p:cNvPr id="3" name="Title 2"/>
          <p:cNvSpPr>
            <a:spLocks noGrp="1"/>
          </p:cNvSpPr>
          <p:nvPr>
            <p:ph type="title"/>
          </p:nvPr>
        </p:nvSpPr>
        <p:spPr/>
        <p:txBody>
          <a:bodyPr/>
          <a:lstStyle/>
          <a:p>
            <a:r>
              <a:rPr lang="en-US" dirty="0"/>
              <a:t>Example 9: Understanding the Discriminant </a:t>
            </a:r>
          </a:p>
        </p:txBody>
      </p:sp>
      <p:sp>
        <p:nvSpPr>
          <p:cNvPr id="5" name="Rectangle 4"/>
          <p:cNvSpPr/>
          <p:nvPr/>
        </p:nvSpPr>
        <p:spPr>
          <a:xfrm>
            <a:off x="4267200" y="3429000"/>
            <a:ext cx="4572000" cy="2246769"/>
          </a:xfrm>
          <a:prstGeom prst="rect">
            <a:avLst/>
          </a:prstGeom>
        </p:spPr>
        <p:txBody>
          <a:bodyPr>
            <a:spAutoFit/>
          </a:bodyPr>
          <a:lstStyle/>
          <a:p>
            <a:r>
              <a:rPr lang="en-US" sz="2800" dirty="0"/>
              <a:t>Thus, if </a:t>
            </a:r>
            <a:r>
              <a:rPr lang="en-US" sz="2800" i="1" dirty="0"/>
              <a:t>a </a:t>
            </a:r>
            <a:r>
              <a:rPr lang="en-US" sz="2800" dirty="0"/>
              <a:t>is any real number greater than 4, the discriminant will be negative and the equation will have no real solution. </a:t>
            </a:r>
          </a:p>
        </p:txBody>
      </p:sp>
      <p:graphicFrame>
        <p:nvGraphicFramePr>
          <p:cNvPr id="46083" name="Object 3"/>
          <p:cNvGraphicFramePr>
            <a:graphicFrameLocks noChangeAspect="1"/>
          </p:cNvGraphicFramePr>
          <p:nvPr/>
        </p:nvGraphicFramePr>
        <p:xfrm>
          <a:off x="1828800" y="3200400"/>
          <a:ext cx="1689100" cy="381000"/>
        </p:xfrm>
        <a:graphic>
          <a:graphicData uri="http://schemas.openxmlformats.org/presentationml/2006/ole">
            <mc:AlternateContent xmlns:mc="http://schemas.openxmlformats.org/markup-compatibility/2006">
              <mc:Choice xmlns:v="urn:schemas-microsoft-com:vml" Requires="v">
                <p:oleObj name="Equation" r:id="rId2" imgW="1688760" imgH="380880" progId="Equation.DSMT4">
                  <p:embed/>
                </p:oleObj>
              </mc:Choice>
              <mc:Fallback>
                <p:oleObj name="Equation" r:id="rId2" imgW="168876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200400"/>
                        <a:ext cx="1689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685800" y="3801122"/>
          <a:ext cx="2819400" cy="533400"/>
        </p:xfrm>
        <a:graphic>
          <a:graphicData uri="http://schemas.openxmlformats.org/presentationml/2006/ole">
            <mc:AlternateContent xmlns:mc="http://schemas.openxmlformats.org/markup-compatibility/2006">
              <mc:Choice xmlns:v="urn:schemas-microsoft-com:vml" Requires="v">
                <p:oleObj name="Equation" r:id="rId4" imgW="2819160" imgH="533160" progId="Equation.DSMT4">
                  <p:embed/>
                </p:oleObj>
              </mc:Choice>
              <mc:Fallback>
                <p:oleObj name="Equation" r:id="rId4" imgW="2819160" imgH="533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801122"/>
                        <a:ext cx="2819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1752600" y="4495800"/>
          <a:ext cx="1727200" cy="292100"/>
        </p:xfrm>
        <a:graphic>
          <a:graphicData uri="http://schemas.openxmlformats.org/presentationml/2006/ole">
            <mc:AlternateContent xmlns:mc="http://schemas.openxmlformats.org/markup-compatibility/2006">
              <mc:Choice xmlns:v="urn:schemas-microsoft-com:vml" Requires="v">
                <p:oleObj name="Equation" r:id="rId6" imgW="1726920" imgH="291960" progId="Equation.DSMT4">
                  <p:embed/>
                </p:oleObj>
              </mc:Choice>
              <mc:Fallback>
                <p:oleObj name="Equation" r:id="rId6" imgW="172692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44958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nvGraphicFramePr>
        <p:xfrm>
          <a:off x="2209800" y="5029200"/>
          <a:ext cx="1676400" cy="292100"/>
        </p:xfrm>
        <a:graphic>
          <a:graphicData uri="http://schemas.openxmlformats.org/presentationml/2006/ole">
            <mc:AlternateContent xmlns:mc="http://schemas.openxmlformats.org/markup-compatibility/2006">
              <mc:Choice xmlns:v="urn:schemas-microsoft-com:vml" Requires="v">
                <p:oleObj name="Equation" r:id="rId8" imgW="1676160" imgH="291960" progId="Equation.DSMT4">
                  <p:embed/>
                </p:oleObj>
              </mc:Choice>
              <mc:Fallback>
                <p:oleObj name="Equation" r:id="rId8" imgW="167616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09800" y="50292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nvGraphicFramePr>
        <p:xfrm>
          <a:off x="2752078" y="5553722"/>
          <a:ext cx="723900" cy="292100"/>
        </p:xfrm>
        <a:graphic>
          <a:graphicData uri="http://schemas.openxmlformats.org/presentationml/2006/ole">
            <mc:AlternateContent xmlns:mc="http://schemas.openxmlformats.org/markup-compatibility/2006">
              <mc:Choice xmlns:v="urn:schemas-microsoft-com:vml" Requires="v">
                <p:oleObj name="Equation" r:id="rId10" imgW="723600" imgH="291960" progId="Equation.DSMT4">
                  <p:embed/>
                </p:oleObj>
              </mc:Choice>
              <mc:Fallback>
                <p:oleObj name="Equation" r:id="rId10" imgW="72360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2078" y="555372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608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625608"/>
          </a:xfrm>
          <a:noFill/>
          <a:ln w="28575">
            <a:solidFill>
              <a:srgbClr val="FF0000"/>
            </a:solidFill>
          </a:ln>
        </p:spPr>
        <p:txBody>
          <a:bodyPr>
            <a:spAutoFit/>
          </a:bodyPr>
          <a:lstStyle/>
          <a:p>
            <a:r>
              <a:rPr lang="en-US" b="1" dirty="0">
                <a:solidFill>
                  <a:srgbClr val="000000"/>
                </a:solidFill>
              </a:rPr>
              <a:t>The Coefficient </a:t>
            </a:r>
            <a:r>
              <a:rPr lang="en-US" b="1" i="1" dirty="0">
                <a:solidFill>
                  <a:srgbClr val="000000"/>
                </a:solidFill>
              </a:rPr>
              <a:t>a</a:t>
            </a:r>
          </a:p>
          <a:p>
            <a:r>
              <a:rPr lang="en-US" dirty="0">
                <a:solidFill>
                  <a:srgbClr val="000000"/>
                </a:solidFill>
              </a:rPr>
              <a:t>For convenience and without loss of generality, in the development of the quadratic formula (and in the examples and exercises) the leading coefficient </a:t>
            </a:r>
            <a:r>
              <a:rPr lang="en-US" i="1" dirty="0">
                <a:solidFill>
                  <a:srgbClr val="000000"/>
                </a:solidFill>
              </a:rPr>
              <a:t>a </a:t>
            </a:r>
            <a:r>
              <a:rPr lang="en-US" dirty="0">
                <a:solidFill>
                  <a:srgbClr val="000000"/>
                </a:solidFill>
              </a:rPr>
              <a:t>is positive. If </a:t>
            </a:r>
            <a:r>
              <a:rPr lang="en-US" i="1" dirty="0">
                <a:solidFill>
                  <a:srgbClr val="000000"/>
                </a:solidFill>
              </a:rPr>
              <a:t>a</a:t>
            </a:r>
            <a:r>
              <a:rPr lang="en-US" dirty="0">
                <a:solidFill>
                  <a:srgbClr val="000000"/>
                </a:solidFill>
              </a:rPr>
              <a:t> is a negative number, we can multiply both sides of the equation by −1. This will make the leading coefficient positive without changing any solutions of the original equation.</a:t>
            </a:r>
            <a:r>
              <a:rPr lang="en-US" b="1" dirty="0">
                <a:solidFill>
                  <a:srgbClr val="000000"/>
                </a:solidFill>
              </a:rPr>
              <a:t> </a:t>
            </a:r>
          </a:p>
        </p:txBody>
      </p:sp>
      <p:sp>
        <p:nvSpPr>
          <p:cNvPr id="3" name="Title 2"/>
          <p:cNvSpPr>
            <a:spLocks noGrp="1"/>
          </p:cNvSpPr>
          <p:nvPr>
            <p:ph type="title"/>
          </p:nvPr>
        </p:nvSpPr>
        <p:spPr/>
        <p:txBody>
          <a:bodyPr/>
          <a:lstStyle/>
          <a:p>
            <a:r>
              <a:rPr lang="en-US" dirty="0"/>
              <a:t>Note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using the quadratic formula. </a:t>
            </a:r>
          </a:p>
          <a:p>
            <a:endParaRPr lang="en-US" dirty="0"/>
          </a:p>
          <a:p>
            <a:r>
              <a:rPr lang="en-US" b="1" dirty="0"/>
              <a:t>Solution </a:t>
            </a:r>
          </a:p>
          <a:p>
            <a:r>
              <a:rPr lang="en-US" dirty="0"/>
              <a:t>Substitute </a:t>
            </a:r>
            <a:r>
              <a:rPr lang="en-US" i="1" dirty="0">
                <a:solidFill>
                  <a:srgbClr val="00007D"/>
                </a:solidFill>
              </a:rPr>
              <a:t>a</a:t>
            </a:r>
            <a:r>
              <a:rPr lang="en-US" i="1" dirty="0"/>
              <a:t> </a:t>
            </a:r>
            <a:r>
              <a:rPr lang="en-US" dirty="0"/>
              <a:t>= </a:t>
            </a:r>
            <a:r>
              <a:rPr lang="en-US" dirty="0">
                <a:solidFill>
                  <a:srgbClr val="21FE59"/>
                </a:solidFill>
              </a:rPr>
              <a:t>1</a:t>
            </a:r>
            <a:r>
              <a:rPr lang="en-US" dirty="0"/>
              <a:t>, </a:t>
            </a:r>
            <a:r>
              <a:rPr lang="en-US" i="1" dirty="0">
                <a:solidFill>
                  <a:srgbClr val="00007D"/>
                </a:solidFill>
              </a:rPr>
              <a:t>b</a:t>
            </a:r>
            <a:r>
              <a:rPr lang="en-US" dirty="0"/>
              <a:t> = </a:t>
            </a:r>
            <a:r>
              <a:rPr lang="en-US" dirty="0">
                <a:solidFill>
                  <a:srgbClr val="7F00FF"/>
                </a:solidFill>
              </a:rPr>
              <a:t>−5</a:t>
            </a:r>
            <a:r>
              <a:rPr lang="en-US" dirty="0"/>
              <a:t>, and </a:t>
            </a:r>
            <a:r>
              <a:rPr lang="en-US" i="1" dirty="0">
                <a:solidFill>
                  <a:srgbClr val="00007D"/>
                </a:solidFill>
              </a:rPr>
              <a:t>c</a:t>
            </a:r>
            <a:r>
              <a:rPr lang="en-US" dirty="0"/>
              <a:t> = </a:t>
            </a:r>
            <a:r>
              <a:rPr lang="en-US" dirty="0">
                <a:solidFill>
                  <a:srgbClr val="3F003F"/>
                </a:solidFill>
              </a:rPr>
              <a:t>3</a:t>
            </a:r>
            <a:r>
              <a:rPr lang="en-US" dirty="0"/>
              <a:t> into the formula. </a:t>
            </a:r>
          </a:p>
        </p:txBody>
      </p:sp>
      <p:sp>
        <p:nvSpPr>
          <p:cNvPr id="3" name="Title 2"/>
          <p:cNvSpPr>
            <a:spLocks noGrp="1"/>
          </p:cNvSpPr>
          <p:nvPr>
            <p:ph type="title"/>
          </p:nvPr>
        </p:nvSpPr>
        <p:spPr/>
        <p:txBody>
          <a:bodyPr/>
          <a:lstStyle/>
          <a:p>
            <a:r>
              <a:rPr lang="en-US" dirty="0"/>
              <a:t>Example 1: Using the Quadratic Formula</a:t>
            </a:r>
          </a:p>
        </p:txBody>
      </p:sp>
      <p:graphicFrame>
        <p:nvGraphicFramePr>
          <p:cNvPr id="30722" name="Object 2"/>
          <p:cNvGraphicFramePr>
            <a:graphicFrameLocks noChangeAspect="1"/>
          </p:cNvGraphicFramePr>
          <p:nvPr/>
        </p:nvGraphicFramePr>
        <p:xfrm>
          <a:off x="582966" y="18288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2966" y="18288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990600" y="3505200"/>
          <a:ext cx="2743200" cy="965200"/>
        </p:xfrm>
        <a:graphic>
          <a:graphicData uri="http://schemas.openxmlformats.org/presentationml/2006/ole">
            <mc:AlternateContent xmlns:mc="http://schemas.openxmlformats.org/markup-compatibility/2006">
              <mc:Choice xmlns:v="urn:schemas-microsoft-com:vml" Requires="v">
                <p:oleObj name="Equation" r:id="rId4" imgW="2743200" imgH="965160" progId="Equation.DSMT4">
                  <p:embed/>
                </p:oleObj>
              </mc:Choice>
              <mc:Fallback>
                <p:oleObj name="Equation" r:id="rId4" imgW="2743200" imgH="965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505200"/>
                        <a:ext cx="2743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3751556" y="3429000"/>
          <a:ext cx="3873500" cy="1168400"/>
        </p:xfrm>
        <a:graphic>
          <a:graphicData uri="http://schemas.openxmlformats.org/presentationml/2006/ole">
            <mc:AlternateContent xmlns:mc="http://schemas.openxmlformats.org/markup-compatibility/2006">
              <mc:Choice xmlns:v="urn:schemas-microsoft-com:vml" Requires="v">
                <p:oleObj name="Equation" r:id="rId6" imgW="3873240" imgH="1168200" progId="Equation.DSMT4">
                  <p:embed/>
                </p:oleObj>
              </mc:Choice>
              <mc:Fallback>
                <p:oleObj name="Equation" r:id="rId6" imgW="3873240" imgH="11682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1556" y="3429000"/>
                        <a:ext cx="38735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075156" y="4697766"/>
          <a:ext cx="2082800" cy="914400"/>
        </p:xfrm>
        <a:graphic>
          <a:graphicData uri="http://schemas.openxmlformats.org/presentationml/2006/ole">
            <mc:AlternateContent xmlns:mc="http://schemas.openxmlformats.org/markup-compatibility/2006">
              <mc:Choice xmlns:v="urn:schemas-microsoft-com:vml" Requires="v">
                <p:oleObj name="Equation" r:id="rId8" imgW="2082600" imgH="914400" progId="Equation.DSMT4">
                  <p:embed/>
                </p:oleObj>
              </mc:Choice>
              <mc:Fallback>
                <p:oleObj name="Equation" r:id="rId8" imgW="208260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75156" y="4697766"/>
                        <a:ext cx="2082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4199878" y="4674834"/>
          <a:ext cx="1435100" cy="914400"/>
        </p:xfrm>
        <a:graphic>
          <a:graphicData uri="http://schemas.openxmlformats.org/presentationml/2006/ole">
            <mc:AlternateContent xmlns:mc="http://schemas.openxmlformats.org/markup-compatibility/2006">
              <mc:Choice xmlns:v="urn:schemas-microsoft-com:vml" Requires="v">
                <p:oleObj name="Equation" r:id="rId10" imgW="1434960" imgH="914400" progId="Equation.DSMT4">
                  <p:embed/>
                </p:oleObj>
              </mc:Choice>
              <mc:Fallback>
                <p:oleObj name="Equation" r:id="rId10" imgW="1434960" imgH="914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9878" y="4674834"/>
                        <a:ext cx="1435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using the quadratic formula. </a:t>
            </a:r>
          </a:p>
          <a:p>
            <a:endParaRPr lang="en-US" dirty="0"/>
          </a:p>
          <a:p>
            <a:r>
              <a:rPr lang="en-US" b="1" dirty="0"/>
              <a:t>Solution </a:t>
            </a:r>
          </a:p>
          <a:p>
            <a:r>
              <a:rPr lang="en-US" dirty="0"/>
              <a:t>Substitute </a:t>
            </a:r>
            <a:r>
              <a:rPr lang="en-US" i="1" dirty="0">
                <a:solidFill>
                  <a:srgbClr val="00007D"/>
                </a:solidFill>
              </a:rPr>
              <a:t>a</a:t>
            </a:r>
            <a:r>
              <a:rPr lang="en-US" i="1" dirty="0"/>
              <a:t> </a:t>
            </a:r>
            <a:r>
              <a:rPr lang="en-US" dirty="0"/>
              <a:t>= </a:t>
            </a:r>
            <a:r>
              <a:rPr lang="en-US" dirty="0">
                <a:solidFill>
                  <a:srgbClr val="21FE59"/>
                </a:solidFill>
              </a:rPr>
              <a:t>2</a:t>
            </a:r>
            <a:r>
              <a:rPr lang="en-US" dirty="0"/>
              <a:t>, </a:t>
            </a:r>
            <a:r>
              <a:rPr lang="en-US" i="1" dirty="0">
                <a:solidFill>
                  <a:srgbClr val="00007D"/>
                </a:solidFill>
              </a:rPr>
              <a:t>b</a:t>
            </a:r>
            <a:r>
              <a:rPr lang="en-US" dirty="0"/>
              <a:t> = </a:t>
            </a:r>
            <a:r>
              <a:rPr lang="en-US" dirty="0">
                <a:solidFill>
                  <a:srgbClr val="7F00FF"/>
                </a:solidFill>
              </a:rPr>
              <a:t>1</a:t>
            </a:r>
            <a:r>
              <a:rPr lang="en-US" dirty="0"/>
              <a:t>, and </a:t>
            </a:r>
            <a:r>
              <a:rPr lang="en-US" i="1" dirty="0">
                <a:solidFill>
                  <a:srgbClr val="00007D"/>
                </a:solidFill>
              </a:rPr>
              <a:t>c</a:t>
            </a:r>
            <a:r>
              <a:rPr lang="en-US" dirty="0"/>
              <a:t> = </a:t>
            </a:r>
            <a:r>
              <a:rPr lang="en-US" dirty="0">
                <a:solidFill>
                  <a:srgbClr val="3F003F"/>
                </a:solidFill>
              </a:rPr>
              <a:t>─2</a:t>
            </a:r>
            <a:r>
              <a:rPr lang="en-US" dirty="0"/>
              <a:t> into the formula. </a:t>
            </a:r>
          </a:p>
        </p:txBody>
      </p:sp>
      <p:sp>
        <p:nvSpPr>
          <p:cNvPr id="3" name="Title 2"/>
          <p:cNvSpPr>
            <a:spLocks noGrp="1"/>
          </p:cNvSpPr>
          <p:nvPr>
            <p:ph type="title"/>
          </p:nvPr>
        </p:nvSpPr>
        <p:spPr/>
        <p:txBody>
          <a:bodyPr/>
          <a:lstStyle/>
          <a:p>
            <a:r>
              <a:rPr lang="en-US" dirty="0"/>
              <a:t>Example 2: Using the Quadratic Formula</a:t>
            </a:r>
          </a:p>
        </p:txBody>
      </p:sp>
      <p:graphicFrame>
        <p:nvGraphicFramePr>
          <p:cNvPr id="30722" name="Object 2"/>
          <p:cNvGraphicFramePr>
            <a:graphicFrameLocks noChangeAspect="1"/>
          </p:cNvGraphicFramePr>
          <p:nvPr>
            <p:extLst>
              <p:ext uri="{D42A27DB-BD31-4B8C-83A1-F6EECF244321}">
                <p14:modId xmlns:p14="http://schemas.microsoft.com/office/powerpoint/2010/main" val="845604288"/>
              </p:ext>
            </p:extLst>
          </p:nvPr>
        </p:nvGraphicFramePr>
        <p:xfrm>
          <a:off x="546100" y="1828800"/>
          <a:ext cx="1968500" cy="381000"/>
        </p:xfrm>
        <a:graphic>
          <a:graphicData uri="http://schemas.openxmlformats.org/presentationml/2006/ole">
            <mc:AlternateContent xmlns:mc="http://schemas.openxmlformats.org/markup-compatibility/2006">
              <mc:Choice xmlns:v="urn:schemas-microsoft-com:vml" Requires="v">
                <p:oleObj name="Equation" r:id="rId2" imgW="1968480" imgH="380880" progId="Equation.DSMT4">
                  <p:embed/>
                </p:oleObj>
              </mc:Choice>
              <mc:Fallback>
                <p:oleObj name="Equation" r:id="rId2" imgW="1968480" imgH="380880" progId="Equation.DSMT4">
                  <p:embed/>
                  <p:pic>
                    <p:nvPicPr>
                      <p:cNvPr id="0" name="Object 2"/>
                      <p:cNvPicPr>
                        <a:picLocks noChangeAspect="1" noChangeArrowheads="1"/>
                      </p:cNvPicPr>
                      <p:nvPr/>
                    </p:nvPicPr>
                    <p:blipFill>
                      <a:blip r:embed="rId3"/>
                      <a:srcRect/>
                      <a:stretch>
                        <a:fillRect/>
                      </a:stretch>
                    </p:blipFill>
                    <p:spPr bwMode="auto">
                      <a:xfrm>
                        <a:off x="546100" y="1828800"/>
                        <a:ext cx="1968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1475099087"/>
              </p:ext>
            </p:extLst>
          </p:nvPr>
        </p:nvGraphicFramePr>
        <p:xfrm>
          <a:off x="1219200" y="3639844"/>
          <a:ext cx="2743200" cy="965200"/>
        </p:xfrm>
        <a:graphic>
          <a:graphicData uri="http://schemas.openxmlformats.org/presentationml/2006/ole">
            <mc:AlternateContent xmlns:mc="http://schemas.openxmlformats.org/markup-compatibility/2006">
              <mc:Choice xmlns:v="urn:schemas-microsoft-com:vml" Requires="v">
                <p:oleObj name="Equation" r:id="rId4" imgW="2743200" imgH="965160" progId="Equation.DSMT4">
                  <p:embed/>
                </p:oleObj>
              </mc:Choice>
              <mc:Fallback>
                <p:oleObj name="Equation" r:id="rId4" imgW="2743200" imgH="9651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639844"/>
                        <a:ext cx="2743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84204489"/>
              </p:ext>
            </p:extLst>
          </p:nvPr>
        </p:nvGraphicFramePr>
        <p:xfrm>
          <a:off x="4038600" y="3559175"/>
          <a:ext cx="3200400" cy="1143000"/>
        </p:xfrm>
        <a:graphic>
          <a:graphicData uri="http://schemas.openxmlformats.org/presentationml/2006/ole">
            <mc:AlternateContent xmlns:mc="http://schemas.openxmlformats.org/markup-compatibility/2006">
              <mc:Choice xmlns:v="urn:schemas-microsoft-com:vml" Requires="v">
                <p:oleObj name="Equation" r:id="rId6" imgW="3200400" imgH="1143000" progId="Equation.DSMT4">
                  <p:embed/>
                </p:oleObj>
              </mc:Choice>
              <mc:Fallback>
                <p:oleObj name="Equation" r:id="rId6" imgW="3200400" imgH="1143000" progId="Equation.DSMT4">
                  <p:embed/>
                  <p:pic>
                    <p:nvPicPr>
                      <p:cNvPr id="0" name="Picture 10"/>
                      <p:cNvPicPr>
                        <a:picLocks noChangeAspect="1" noChangeArrowheads="1"/>
                      </p:cNvPicPr>
                      <p:nvPr/>
                    </p:nvPicPr>
                    <p:blipFill>
                      <a:blip r:embed="rId7"/>
                      <a:srcRect/>
                      <a:stretch>
                        <a:fillRect/>
                      </a:stretch>
                    </p:blipFill>
                    <p:spPr bwMode="auto">
                      <a:xfrm>
                        <a:off x="4038600" y="3559175"/>
                        <a:ext cx="3200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extLst>
              <p:ext uri="{D42A27DB-BD31-4B8C-83A1-F6EECF244321}">
                <p14:modId xmlns:p14="http://schemas.microsoft.com/office/powerpoint/2010/main" val="1749506162"/>
              </p:ext>
            </p:extLst>
          </p:nvPr>
        </p:nvGraphicFramePr>
        <p:xfrm>
          <a:off x="4038600" y="4783391"/>
          <a:ext cx="3746500" cy="914400"/>
        </p:xfrm>
        <a:graphic>
          <a:graphicData uri="http://schemas.openxmlformats.org/presentationml/2006/ole">
            <mc:AlternateContent xmlns:mc="http://schemas.openxmlformats.org/markup-compatibility/2006">
              <mc:Choice xmlns:v="urn:schemas-microsoft-com:vml" Requires="v">
                <p:oleObj name="Equation" r:id="rId8" imgW="3746160" imgH="914400" progId="Equation.DSMT4">
                  <p:embed/>
                </p:oleObj>
              </mc:Choice>
              <mc:Fallback>
                <p:oleObj name="Equation" r:id="rId8" imgW="3746160" imgH="914400" progId="Equation.DSMT4">
                  <p:embed/>
                  <p:pic>
                    <p:nvPicPr>
                      <p:cNvPr id="0" name="Picture 11"/>
                      <p:cNvPicPr>
                        <a:picLocks noChangeAspect="1" noChangeArrowheads="1"/>
                      </p:cNvPicPr>
                      <p:nvPr/>
                    </p:nvPicPr>
                    <p:blipFill>
                      <a:blip r:embed="rId9"/>
                      <a:srcRect/>
                      <a:stretch>
                        <a:fillRect/>
                      </a:stretch>
                    </p:blipFill>
                    <p:spPr bwMode="auto">
                      <a:xfrm>
                        <a:off x="4038600" y="4783391"/>
                        <a:ext cx="3746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7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using the quadratic formula.</a:t>
            </a:r>
          </a:p>
          <a:p>
            <a:endParaRPr lang="en-US" dirty="0"/>
          </a:p>
          <a:p>
            <a:pPr>
              <a:spcBef>
                <a:spcPts val="3600"/>
              </a:spcBef>
            </a:pPr>
            <a:r>
              <a:rPr lang="en-US" b="1" dirty="0"/>
              <a:t>Solution </a:t>
            </a:r>
          </a:p>
          <a:p>
            <a:r>
              <a:rPr lang="en-US" dirty="0"/>
              <a:t>The quadratic formula is easier to use with integer coefficients. Multiply each term by the LCD, 12, so that the coefficients will be integers.</a:t>
            </a:r>
          </a:p>
        </p:txBody>
      </p:sp>
      <p:sp>
        <p:nvSpPr>
          <p:cNvPr id="3" name="Title 2"/>
          <p:cNvSpPr>
            <a:spLocks noGrp="1"/>
          </p:cNvSpPr>
          <p:nvPr>
            <p:ph type="title"/>
          </p:nvPr>
        </p:nvSpPr>
        <p:spPr/>
        <p:txBody>
          <a:bodyPr/>
          <a:lstStyle/>
          <a:p>
            <a:r>
              <a:rPr lang="en-US" dirty="0"/>
              <a:t>Example 3: Using the Quadratic Formula</a:t>
            </a:r>
          </a:p>
        </p:txBody>
      </p:sp>
      <p:graphicFrame>
        <p:nvGraphicFramePr>
          <p:cNvPr id="33794" name="Object 2"/>
          <p:cNvGraphicFramePr>
            <a:graphicFrameLocks noChangeAspect="1"/>
          </p:cNvGraphicFramePr>
          <p:nvPr/>
        </p:nvGraphicFramePr>
        <p:xfrm>
          <a:off x="609600" y="1802166"/>
          <a:ext cx="1930400" cy="838200"/>
        </p:xfrm>
        <a:graphic>
          <a:graphicData uri="http://schemas.openxmlformats.org/presentationml/2006/ole">
            <mc:AlternateContent xmlns:mc="http://schemas.openxmlformats.org/markup-compatibility/2006">
              <mc:Choice xmlns:v="urn:schemas-microsoft-com:vml" Requires="v">
                <p:oleObj name="Equation" r:id="rId2" imgW="1930320" imgH="838080" progId="Equation.DSMT4">
                  <p:embed/>
                </p:oleObj>
              </mc:Choice>
              <mc:Fallback>
                <p:oleObj name="Equation" r:id="rId2" imgW="19303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802166"/>
                        <a:ext cx="193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879078" y="4572000"/>
          <a:ext cx="3378200" cy="838200"/>
        </p:xfrm>
        <a:graphic>
          <a:graphicData uri="http://schemas.openxmlformats.org/presentationml/2006/ole">
            <mc:AlternateContent xmlns:mc="http://schemas.openxmlformats.org/markup-compatibility/2006">
              <mc:Choice xmlns:v="urn:schemas-microsoft-com:vml" Requires="v">
                <p:oleObj name="Equation" r:id="rId4" imgW="3377880" imgH="838080" progId="Equation.DSMT4">
                  <p:embed/>
                </p:oleObj>
              </mc:Choice>
              <mc:Fallback>
                <p:oleObj name="Equation" r:id="rId4" imgW="33778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9078" y="4572000"/>
                        <a:ext cx="337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4055122" y="5527088"/>
          <a:ext cx="1727200" cy="381000"/>
        </p:xfrm>
        <a:graphic>
          <a:graphicData uri="http://schemas.openxmlformats.org/presentationml/2006/ole">
            <mc:AlternateContent xmlns:mc="http://schemas.openxmlformats.org/markup-compatibility/2006">
              <mc:Choice xmlns:v="urn:schemas-microsoft-com:vml" Requires="v">
                <p:oleObj name="Equation" r:id="rId6" imgW="1726920" imgH="380880" progId="Equation.DSMT4">
                  <p:embed/>
                </p:oleObj>
              </mc:Choice>
              <mc:Fallback>
                <p:oleObj name="Equation" r:id="rId6" imgW="172692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55122" y="5527088"/>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7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the Quadratic Formula (cont.)</a:t>
            </a:r>
          </a:p>
        </p:txBody>
      </p:sp>
      <p:sp>
        <p:nvSpPr>
          <p:cNvPr id="6" name="Rectangle 5"/>
          <p:cNvSpPr/>
          <p:nvPr/>
        </p:nvSpPr>
        <p:spPr>
          <a:xfrm>
            <a:off x="5410200" y="1207358"/>
            <a:ext cx="2819400" cy="707886"/>
          </a:xfrm>
          <a:prstGeom prst="rect">
            <a:avLst/>
          </a:prstGeom>
        </p:spPr>
        <p:txBody>
          <a:bodyPr wrap="square">
            <a:spAutoFit/>
          </a:bodyPr>
          <a:lstStyle/>
          <a:p>
            <a:r>
              <a:rPr lang="en-US" sz="2000" dirty="0">
                <a:solidFill>
                  <a:srgbClr val="007E7E"/>
                </a:solidFill>
              </a:rPr>
              <a:t>To apply the formula, </a:t>
            </a:r>
          </a:p>
          <a:p>
            <a:r>
              <a:rPr lang="en-US" sz="2000" dirty="0">
                <a:solidFill>
                  <a:srgbClr val="007E7E"/>
                </a:solidFill>
              </a:rPr>
              <a:t>one side must be 0. </a:t>
            </a:r>
          </a:p>
        </p:txBody>
      </p:sp>
      <p:sp>
        <p:nvSpPr>
          <p:cNvPr id="7" name="Rectangle 6"/>
          <p:cNvSpPr/>
          <p:nvPr/>
        </p:nvSpPr>
        <p:spPr>
          <a:xfrm>
            <a:off x="5410200" y="1996608"/>
            <a:ext cx="2971800" cy="1015663"/>
          </a:xfrm>
          <a:prstGeom prst="rect">
            <a:avLst/>
          </a:prstGeom>
        </p:spPr>
        <p:txBody>
          <a:bodyPr wrap="square">
            <a:spAutoFit/>
          </a:bodyPr>
          <a:lstStyle/>
          <a:p>
            <a:r>
              <a:rPr lang="en-US" sz="2000" dirty="0">
                <a:solidFill>
                  <a:srgbClr val="007E7E"/>
                </a:solidFill>
              </a:rPr>
              <a:t>Substitute </a:t>
            </a:r>
            <a:r>
              <a:rPr lang="en-US" sz="2000" i="1" dirty="0">
                <a:solidFill>
                  <a:srgbClr val="007E7E"/>
                </a:solidFill>
              </a:rPr>
              <a:t>a</a:t>
            </a:r>
            <a:r>
              <a:rPr lang="en-US" sz="2000" dirty="0">
                <a:solidFill>
                  <a:srgbClr val="007E7E"/>
                </a:solidFill>
              </a:rPr>
              <a:t> = 9, </a:t>
            </a:r>
            <a:r>
              <a:rPr lang="en-US" sz="2000" i="1" dirty="0">
                <a:solidFill>
                  <a:srgbClr val="007E7E"/>
                </a:solidFill>
              </a:rPr>
              <a:t>b</a:t>
            </a:r>
            <a:r>
              <a:rPr lang="en-US" sz="2000" dirty="0">
                <a:solidFill>
                  <a:srgbClr val="007E7E"/>
                </a:solidFill>
              </a:rPr>
              <a:t> = </a:t>
            </a:r>
            <a:r>
              <a:rPr lang="en-US" sz="2000" dirty="0">
                <a:solidFill>
                  <a:srgbClr val="007E7E"/>
                </a:solidFill>
                <a:latin typeface="Symbol" pitchFamily="98" charset="2"/>
              </a:rPr>
              <a:t>-</a:t>
            </a:r>
            <a:r>
              <a:rPr lang="en-US" sz="2000" dirty="0">
                <a:solidFill>
                  <a:srgbClr val="007E7E"/>
                </a:solidFill>
              </a:rPr>
              <a:t>6, and </a:t>
            </a:r>
            <a:r>
              <a:rPr lang="en-US" sz="2000" i="1" dirty="0">
                <a:solidFill>
                  <a:srgbClr val="007E7E"/>
                </a:solidFill>
              </a:rPr>
              <a:t>c</a:t>
            </a:r>
            <a:r>
              <a:rPr lang="en-US" sz="2000" dirty="0">
                <a:solidFill>
                  <a:srgbClr val="007E7E"/>
                </a:solidFill>
              </a:rPr>
              <a:t> = </a:t>
            </a:r>
            <a:r>
              <a:rPr lang="en-US" sz="2000" dirty="0">
                <a:solidFill>
                  <a:srgbClr val="007E7E"/>
                </a:solidFill>
                <a:latin typeface="Symbol" pitchFamily="98" charset="2"/>
              </a:rPr>
              <a:t>- </a:t>
            </a:r>
            <a:r>
              <a:rPr lang="en-US" sz="2000" dirty="0">
                <a:solidFill>
                  <a:srgbClr val="007E7E"/>
                </a:solidFill>
              </a:rPr>
              <a:t>4 into the quadratic formula. </a:t>
            </a:r>
          </a:p>
        </p:txBody>
      </p:sp>
      <p:sp>
        <p:nvSpPr>
          <p:cNvPr id="8" name="Rectangle 7"/>
          <p:cNvSpPr/>
          <p:nvPr/>
        </p:nvSpPr>
        <p:spPr>
          <a:xfrm>
            <a:off x="5943600" y="4648200"/>
            <a:ext cx="2188484" cy="400110"/>
          </a:xfrm>
          <a:prstGeom prst="rect">
            <a:avLst/>
          </a:prstGeom>
        </p:spPr>
        <p:txBody>
          <a:bodyPr wrap="none">
            <a:spAutoFit/>
          </a:bodyPr>
          <a:lstStyle/>
          <a:p>
            <a:r>
              <a:rPr lang="en-US" sz="2000" dirty="0">
                <a:solidFill>
                  <a:srgbClr val="007E7E"/>
                </a:solidFill>
              </a:rPr>
              <a:t>Factor and reduce. </a:t>
            </a:r>
          </a:p>
        </p:txBody>
      </p:sp>
      <p:graphicFrame>
        <p:nvGraphicFramePr>
          <p:cNvPr id="34820" name="Object 4"/>
          <p:cNvGraphicFramePr>
            <a:graphicFrameLocks noChangeAspect="1"/>
          </p:cNvGraphicFramePr>
          <p:nvPr/>
        </p:nvGraphicFramePr>
        <p:xfrm>
          <a:off x="914400" y="1371600"/>
          <a:ext cx="2222500" cy="381000"/>
        </p:xfrm>
        <a:graphic>
          <a:graphicData uri="http://schemas.openxmlformats.org/presentationml/2006/ole">
            <mc:AlternateContent xmlns:mc="http://schemas.openxmlformats.org/markup-compatibility/2006">
              <mc:Choice xmlns:v="urn:schemas-microsoft-com:vml" Requires="v">
                <p:oleObj name="Equation" r:id="rId2" imgW="2222280" imgH="380880" progId="Equation.DSMT4">
                  <p:embed/>
                </p:oleObj>
              </mc:Choice>
              <mc:Fallback>
                <p:oleObj name="Equation" r:id="rId2" imgW="2222280" imgH="3808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3716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636234" y="1864312"/>
          <a:ext cx="4394200" cy="1168400"/>
        </p:xfrm>
        <a:graphic>
          <a:graphicData uri="http://schemas.openxmlformats.org/presentationml/2006/ole">
            <mc:AlternateContent xmlns:mc="http://schemas.openxmlformats.org/markup-compatibility/2006">
              <mc:Choice xmlns:v="urn:schemas-microsoft-com:vml" Requires="v">
                <p:oleObj name="Equation" r:id="rId4" imgW="4394160" imgH="1168200" progId="Equation.DSMT4">
                  <p:embed/>
                </p:oleObj>
              </mc:Choice>
              <mc:Fallback>
                <p:oleObj name="Equation" r:id="rId4" imgW="4394160" imgH="11682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234" y="1864312"/>
                        <a:ext cx="43942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1031288" y="3159712"/>
          <a:ext cx="2298700" cy="914400"/>
        </p:xfrm>
        <a:graphic>
          <a:graphicData uri="http://schemas.openxmlformats.org/presentationml/2006/ole">
            <mc:AlternateContent xmlns:mc="http://schemas.openxmlformats.org/markup-compatibility/2006">
              <mc:Choice xmlns:v="urn:schemas-microsoft-com:vml" Requires="v">
                <p:oleObj name="Equation" r:id="rId6" imgW="2298600" imgH="914400" progId="Equation.DSMT4">
                  <p:embed/>
                </p:oleObj>
              </mc:Choice>
              <mc:Fallback>
                <p:oleObj name="Equation" r:id="rId6" imgW="2298600" imgH="9144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31288" y="3159712"/>
                        <a:ext cx="2298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3350212" y="3159712"/>
          <a:ext cx="1638300" cy="914400"/>
        </p:xfrm>
        <a:graphic>
          <a:graphicData uri="http://schemas.openxmlformats.org/presentationml/2006/ole">
            <mc:AlternateContent xmlns:mc="http://schemas.openxmlformats.org/markup-compatibility/2006">
              <mc:Choice xmlns:v="urn:schemas-microsoft-com:vml" Requires="v">
                <p:oleObj name="Equation" r:id="rId8" imgW="1638000" imgH="914400" progId="Equation.DSMT4">
                  <p:embed/>
                </p:oleObj>
              </mc:Choice>
              <mc:Fallback>
                <p:oleObj name="Equation" r:id="rId8" imgW="1638000" imgH="9144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0212" y="3159712"/>
                        <a:ext cx="16383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1031288" y="4325644"/>
          <a:ext cx="1460500" cy="914400"/>
        </p:xfrm>
        <a:graphic>
          <a:graphicData uri="http://schemas.openxmlformats.org/presentationml/2006/ole">
            <mc:AlternateContent xmlns:mc="http://schemas.openxmlformats.org/markup-compatibility/2006">
              <mc:Choice xmlns:v="urn:schemas-microsoft-com:vml" Requires="v">
                <p:oleObj name="Equation" r:id="rId10" imgW="1460160" imgH="914400" progId="Equation.DSMT4">
                  <p:embed/>
                </p:oleObj>
              </mc:Choice>
              <mc:Fallback>
                <p:oleObj name="Equation" r:id="rId10" imgW="1460160" imgH="9144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31288" y="4325644"/>
                        <a:ext cx="1460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2571750" y="4229100"/>
          <a:ext cx="1701800" cy="1041400"/>
        </p:xfrm>
        <a:graphic>
          <a:graphicData uri="http://schemas.openxmlformats.org/presentationml/2006/ole">
            <mc:AlternateContent xmlns:mc="http://schemas.openxmlformats.org/markup-compatibility/2006">
              <mc:Choice xmlns:v="urn:schemas-microsoft-com:vml" Requires="v">
                <p:oleObj name="Equation" r:id="rId12" imgW="1701720" imgH="1041120" progId="Equation.DSMT4">
                  <p:embed/>
                </p:oleObj>
              </mc:Choice>
              <mc:Fallback>
                <p:oleObj name="Equation" r:id="rId12" imgW="1701720" imgH="104112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71750" y="4229100"/>
                        <a:ext cx="1701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4392966" y="4316766"/>
          <a:ext cx="1257300" cy="914400"/>
        </p:xfrm>
        <a:graphic>
          <a:graphicData uri="http://schemas.openxmlformats.org/presentationml/2006/ole">
            <mc:AlternateContent xmlns:mc="http://schemas.openxmlformats.org/markup-compatibility/2006">
              <mc:Choice xmlns:v="urn:schemas-microsoft-com:vml" Requires="v">
                <p:oleObj name="Equation" r:id="rId14" imgW="1257120" imgH="914400" progId="Equation.DSMT4">
                  <p:embed/>
                </p:oleObj>
              </mc:Choice>
              <mc:Fallback>
                <p:oleObj name="Equation" r:id="rId14" imgW="1257120" imgH="91440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92966" y="4316766"/>
                        <a:ext cx="12573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2886722" y="4352278"/>
            <a:ext cx="228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267722" y="4953000"/>
            <a:ext cx="2286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48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Solve using the quadratic formula. </a:t>
            </a:r>
          </a:p>
          <a:p>
            <a:endParaRPr lang="en-US" dirty="0"/>
          </a:p>
          <a:p>
            <a:r>
              <a:rPr lang="en-US" b="1" dirty="0"/>
              <a:t>Solution </a:t>
            </a:r>
          </a:p>
          <a:p>
            <a:r>
              <a:rPr lang="en-US" dirty="0"/>
              <a:t>Substitute </a:t>
            </a:r>
            <a:r>
              <a:rPr lang="en-US" i="1" dirty="0">
                <a:solidFill>
                  <a:srgbClr val="00007D"/>
                </a:solidFill>
              </a:rPr>
              <a:t>a</a:t>
            </a:r>
            <a:r>
              <a:rPr lang="en-US" i="1" dirty="0"/>
              <a:t> </a:t>
            </a:r>
            <a:r>
              <a:rPr lang="en-US" dirty="0"/>
              <a:t>= </a:t>
            </a:r>
            <a:r>
              <a:rPr lang="en-US" dirty="0">
                <a:solidFill>
                  <a:srgbClr val="21FE59"/>
                </a:solidFill>
              </a:rPr>
              <a:t>1</a:t>
            </a:r>
            <a:r>
              <a:rPr lang="en-US" dirty="0"/>
              <a:t>, </a:t>
            </a:r>
            <a:r>
              <a:rPr lang="en-US" i="1" dirty="0">
                <a:solidFill>
                  <a:srgbClr val="00007D"/>
                </a:solidFill>
              </a:rPr>
              <a:t>b</a:t>
            </a:r>
            <a:r>
              <a:rPr lang="en-US" dirty="0"/>
              <a:t> = </a:t>
            </a:r>
            <a:r>
              <a:rPr lang="en-US" dirty="0">
                <a:solidFill>
                  <a:srgbClr val="7F00FF"/>
                </a:solidFill>
              </a:rPr>
              <a:t>1</a:t>
            </a:r>
            <a:r>
              <a:rPr lang="en-US" dirty="0"/>
              <a:t>, and </a:t>
            </a:r>
            <a:r>
              <a:rPr lang="en-US" i="1" dirty="0">
                <a:solidFill>
                  <a:srgbClr val="00007D"/>
                </a:solidFill>
              </a:rPr>
              <a:t>c</a:t>
            </a:r>
            <a:r>
              <a:rPr lang="en-US" dirty="0"/>
              <a:t> = </a:t>
            </a:r>
            <a:r>
              <a:rPr lang="en-US" dirty="0">
                <a:solidFill>
                  <a:srgbClr val="3F003F"/>
                </a:solidFill>
              </a:rPr>
              <a:t>1</a:t>
            </a:r>
            <a:r>
              <a:rPr lang="en-US" dirty="0"/>
              <a:t> into the formula. </a:t>
            </a:r>
          </a:p>
        </p:txBody>
      </p:sp>
      <p:sp>
        <p:nvSpPr>
          <p:cNvPr id="3" name="Title 2"/>
          <p:cNvSpPr>
            <a:spLocks noGrp="1"/>
          </p:cNvSpPr>
          <p:nvPr>
            <p:ph type="title"/>
          </p:nvPr>
        </p:nvSpPr>
        <p:spPr/>
        <p:txBody>
          <a:bodyPr/>
          <a:lstStyle/>
          <a:p>
            <a:r>
              <a:rPr lang="en-US" dirty="0"/>
              <a:t>Example 4: Using the Quadratic Formula</a:t>
            </a:r>
          </a:p>
        </p:txBody>
      </p:sp>
      <p:graphicFrame>
        <p:nvGraphicFramePr>
          <p:cNvPr id="30722" name="Object 2"/>
          <p:cNvGraphicFramePr>
            <a:graphicFrameLocks noChangeAspect="1"/>
          </p:cNvGraphicFramePr>
          <p:nvPr>
            <p:extLst>
              <p:ext uri="{D42A27DB-BD31-4B8C-83A1-F6EECF244321}">
                <p14:modId xmlns:p14="http://schemas.microsoft.com/office/powerpoint/2010/main" val="123631584"/>
              </p:ext>
            </p:extLst>
          </p:nvPr>
        </p:nvGraphicFramePr>
        <p:xfrm>
          <a:off x="533400" y="1828800"/>
          <a:ext cx="1803400" cy="381000"/>
        </p:xfrm>
        <a:graphic>
          <a:graphicData uri="http://schemas.openxmlformats.org/presentationml/2006/ole">
            <mc:AlternateContent xmlns:mc="http://schemas.openxmlformats.org/markup-compatibility/2006">
              <mc:Choice xmlns:v="urn:schemas-microsoft-com:vml" Requires="v">
                <p:oleObj name="Equation" r:id="rId2" imgW="1803240" imgH="380880" progId="Equation.DSMT4">
                  <p:embed/>
                </p:oleObj>
              </mc:Choice>
              <mc:Fallback>
                <p:oleObj name="Equation" r:id="rId2" imgW="1803240" imgH="380880" progId="Equation.DSMT4">
                  <p:embed/>
                  <p:pic>
                    <p:nvPicPr>
                      <p:cNvPr id="30722" name="Object 2"/>
                      <p:cNvPicPr>
                        <a:picLocks noChangeAspect="1" noChangeArrowheads="1"/>
                      </p:cNvPicPr>
                      <p:nvPr/>
                    </p:nvPicPr>
                    <p:blipFill>
                      <a:blip r:embed="rId3"/>
                      <a:srcRect/>
                      <a:stretch>
                        <a:fillRect/>
                      </a:stretch>
                    </p:blipFill>
                    <p:spPr bwMode="auto">
                      <a:xfrm>
                        <a:off x="533400" y="1828800"/>
                        <a:ext cx="180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1219200" y="3639844"/>
          <a:ext cx="2743200" cy="965200"/>
        </p:xfrm>
        <a:graphic>
          <a:graphicData uri="http://schemas.openxmlformats.org/presentationml/2006/ole">
            <mc:AlternateContent xmlns:mc="http://schemas.openxmlformats.org/markup-compatibility/2006">
              <mc:Choice xmlns:v="urn:schemas-microsoft-com:vml" Requires="v">
                <p:oleObj name="Equation" r:id="rId4" imgW="2743200" imgH="965160" progId="Equation.DSMT4">
                  <p:embed/>
                </p:oleObj>
              </mc:Choice>
              <mc:Fallback>
                <p:oleObj name="Equation" r:id="rId4" imgW="2743200" imgH="965160" progId="Equation.DSMT4">
                  <p:embed/>
                  <p:pic>
                    <p:nvPicPr>
                      <p:cNvPr id="31753"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639844"/>
                        <a:ext cx="27432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extLst>
              <p:ext uri="{D42A27DB-BD31-4B8C-83A1-F6EECF244321}">
                <p14:modId xmlns:p14="http://schemas.microsoft.com/office/powerpoint/2010/main" val="3069750362"/>
              </p:ext>
            </p:extLst>
          </p:nvPr>
        </p:nvGraphicFramePr>
        <p:xfrm>
          <a:off x="4152900" y="3559175"/>
          <a:ext cx="2971800" cy="1143000"/>
        </p:xfrm>
        <a:graphic>
          <a:graphicData uri="http://schemas.openxmlformats.org/presentationml/2006/ole">
            <mc:AlternateContent xmlns:mc="http://schemas.openxmlformats.org/markup-compatibility/2006">
              <mc:Choice xmlns:v="urn:schemas-microsoft-com:vml" Requires="v">
                <p:oleObj name="Equation" r:id="rId6" imgW="2971800" imgH="1143000" progId="Equation.DSMT4">
                  <p:embed/>
                </p:oleObj>
              </mc:Choice>
              <mc:Fallback>
                <p:oleObj name="Equation" r:id="rId6" imgW="2971800" imgH="1143000" progId="Equation.DSMT4">
                  <p:embed/>
                  <p:pic>
                    <p:nvPicPr>
                      <p:cNvPr id="31754" name="Object 10"/>
                      <p:cNvPicPr>
                        <a:picLocks noChangeAspect="1" noChangeArrowheads="1"/>
                      </p:cNvPicPr>
                      <p:nvPr/>
                    </p:nvPicPr>
                    <p:blipFill>
                      <a:blip r:embed="rId7"/>
                      <a:srcRect/>
                      <a:stretch>
                        <a:fillRect/>
                      </a:stretch>
                    </p:blipFill>
                    <p:spPr bwMode="auto">
                      <a:xfrm>
                        <a:off x="4152900" y="3559175"/>
                        <a:ext cx="2971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21201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7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endParaRPr lang="en-US" dirty="0"/>
          </a:p>
          <a:p>
            <a:endParaRPr lang="en-US" dirty="0"/>
          </a:p>
          <a:p>
            <a:r>
              <a:rPr lang="en-US" dirty="0"/>
              <a:t>There is no real solution. This example illustrates the fact that not every equation has real solutions.</a:t>
            </a:r>
          </a:p>
        </p:txBody>
      </p:sp>
      <p:sp>
        <p:nvSpPr>
          <p:cNvPr id="3" name="Title 2"/>
          <p:cNvSpPr>
            <a:spLocks noGrp="1"/>
          </p:cNvSpPr>
          <p:nvPr>
            <p:ph type="title"/>
          </p:nvPr>
        </p:nvSpPr>
        <p:spPr/>
        <p:txBody>
          <a:bodyPr/>
          <a:lstStyle/>
          <a:p>
            <a:r>
              <a:rPr lang="en-US" dirty="0"/>
              <a:t>Example 4: Using the Quadratic Formula (cont.)</a:t>
            </a:r>
          </a:p>
        </p:txBody>
      </p:sp>
      <p:sp>
        <p:nvSpPr>
          <p:cNvPr id="4" name="Rectangle 3">
            <a:extLst>
              <a:ext uri="{FF2B5EF4-FFF2-40B4-BE49-F238E27FC236}">
                <a16:creationId xmlns:a16="http://schemas.microsoft.com/office/drawing/2014/main" id="{58472DEE-C9CC-1270-5D0E-D3B7A48BA21B}"/>
              </a:ext>
            </a:extLst>
          </p:cNvPr>
          <p:cNvSpPr/>
          <p:nvPr/>
        </p:nvSpPr>
        <p:spPr>
          <a:xfrm>
            <a:off x="5219700" y="1806714"/>
            <a:ext cx="3619500" cy="707886"/>
          </a:xfrm>
          <a:prstGeom prst="rect">
            <a:avLst/>
          </a:prstGeom>
        </p:spPr>
        <p:txBody>
          <a:bodyPr wrap="square">
            <a:spAutoFit/>
          </a:bodyPr>
          <a:lstStyle/>
          <a:p>
            <a:r>
              <a:rPr lang="en-US" sz="2000" dirty="0">
                <a:solidFill>
                  <a:srgbClr val="007E7E"/>
                </a:solidFill>
              </a:rPr>
              <a:t>The square root of a negative number is not a real number. </a:t>
            </a:r>
          </a:p>
        </p:txBody>
      </p:sp>
      <p:graphicFrame>
        <p:nvGraphicFramePr>
          <p:cNvPr id="5" name="Object 11">
            <a:extLst>
              <a:ext uri="{FF2B5EF4-FFF2-40B4-BE49-F238E27FC236}">
                <a16:creationId xmlns:a16="http://schemas.microsoft.com/office/drawing/2014/main" id="{89435B0F-E7BC-17D5-BF56-2E7985760858}"/>
              </a:ext>
            </a:extLst>
          </p:cNvPr>
          <p:cNvGraphicFramePr>
            <a:graphicFrameLocks noChangeAspect="1"/>
          </p:cNvGraphicFramePr>
          <p:nvPr>
            <p:extLst>
              <p:ext uri="{D42A27DB-BD31-4B8C-83A1-F6EECF244321}">
                <p14:modId xmlns:p14="http://schemas.microsoft.com/office/powerpoint/2010/main" val="3654978723"/>
              </p:ext>
            </p:extLst>
          </p:nvPr>
        </p:nvGraphicFramePr>
        <p:xfrm>
          <a:off x="1143000" y="1650081"/>
          <a:ext cx="3619500" cy="914400"/>
        </p:xfrm>
        <a:graphic>
          <a:graphicData uri="http://schemas.openxmlformats.org/presentationml/2006/ole">
            <mc:AlternateContent xmlns:mc="http://schemas.openxmlformats.org/markup-compatibility/2006">
              <mc:Choice xmlns:v="urn:schemas-microsoft-com:vml" Requires="v">
                <p:oleObj name="Equation" r:id="rId2" imgW="3619440" imgH="914400" progId="Equation.DSMT4">
                  <p:embed/>
                </p:oleObj>
              </mc:Choice>
              <mc:Fallback>
                <p:oleObj name="Equation" r:id="rId2" imgW="3619440" imgH="914400" progId="Equation.DSMT4">
                  <p:embed/>
                  <p:pic>
                    <p:nvPicPr>
                      <p:cNvPr id="31755" name="Object 11"/>
                      <p:cNvPicPr>
                        <a:picLocks noChangeAspect="1" noChangeArrowheads="1"/>
                      </p:cNvPicPr>
                      <p:nvPr/>
                    </p:nvPicPr>
                    <p:blipFill>
                      <a:blip r:embed="rId3"/>
                      <a:srcRect/>
                      <a:stretch>
                        <a:fillRect/>
                      </a:stretch>
                    </p:blipFill>
                    <p:spPr bwMode="auto">
                      <a:xfrm>
                        <a:off x="1143000" y="1650081"/>
                        <a:ext cx="3619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17555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A78556A-4067-42C7-A1C4-E4B0DACED1BC}"/>
</file>

<file path=customXml/itemProps2.xml><?xml version="1.0" encoding="utf-8"?>
<ds:datastoreItem xmlns:ds="http://schemas.openxmlformats.org/officeDocument/2006/customXml" ds:itemID="{960445CE-BBF1-472F-9E8E-79CFD8AFA668}"/>
</file>

<file path=customXml/itemProps3.xml><?xml version="1.0" encoding="utf-8"?>
<ds:datastoreItem xmlns:ds="http://schemas.openxmlformats.org/officeDocument/2006/customXml" ds:itemID="{F4EB3AB6-3175-498C-AEEC-D5AF31FD3FA1}"/>
</file>

<file path=docProps/app.xml><?xml version="1.0" encoding="utf-8"?>
<Properties xmlns="http://schemas.openxmlformats.org/officeDocument/2006/extended-properties" xmlns:vt="http://schemas.openxmlformats.org/officeDocument/2006/docPropsVTypes">
  <TotalTime>854</TotalTime>
  <Words>811</Words>
  <Application>Microsoft Office PowerPoint</Application>
  <PresentationFormat>On-screen Show (4:3)</PresentationFormat>
  <Paragraphs>90</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7" baseType="lpstr">
      <vt:lpstr>Arial</vt:lpstr>
      <vt:lpstr>Calibri</vt:lpstr>
      <vt:lpstr>Symbol</vt:lpstr>
      <vt:lpstr>Office Theme</vt:lpstr>
      <vt:lpstr>Equation</vt:lpstr>
      <vt:lpstr>MathType 6.0 Equation</vt:lpstr>
      <vt:lpstr>Section 11.3</vt:lpstr>
      <vt:lpstr>Formula: The Quadratic Formula</vt:lpstr>
      <vt:lpstr>Note</vt:lpstr>
      <vt:lpstr>Example 1: Using the Quadratic Formula</vt:lpstr>
      <vt:lpstr>Example 2: Using the Quadratic Formula</vt:lpstr>
      <vt:lpstr>Example 3: Using the Quadratic Formula</vt:lpstr>
      <vt:lpstr>Example 3: Using the Quadratic Formula (cont.)</vt:lpstr>
      <vt:lpstr>Example 4: Using the Quadratic Formula</vt:lpstr>
      <vt:lpstr>Example 4: Using the Quadratic Formula (cont.)</vt:lpstr>
      <vt:lpstr>Example 5: Using the Quadratic Formula</vt:lpstr>
      <vt:lpstr>Example 5: Using the Quadratic Formula (cont.)</vt:lpstr>
      <vt:lpstr>Example 5: Using the Quadratic Formula (cont.)</vt:lpstr>
      <vt:lpstr>Caution: Common Error </vt:lpstr>
      <vt:lpstr>Example 6: Solving with Cubic Equations</vt:lpstr>
      <vt:lpstr>Example 6: Solving with Cubic Equations (cont.)</vt:lpstr>
      <vt:lpstr>The Discriminant </vt:lpstr>
      <vt:lpstr>Note</vt:lpstr>
      <vt:lpstr>Example 7: Finding the Discriminant </vt:lpstr>
      <vt:lpstr>Example 7: Finding the Discriminant (cont.)</vt:lpstr>
      <vt:lpstr>Example 8: Understanding the Discriminant </vt:lpstr>
      <vt:lpstr>Example 9: Understanding the Discriminant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110</cp:revision>
  <dcterms:created xsi:type="dcterms:W3CDTF">2013-04-26T14:43:13Z</dcterms:created>
  <dcterms:modified xsi:type="dcterms:W3CDTF">2024-09-03T17:20:15Z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