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3" r:id="rId3"/>
    <p:sldId id="276" r:id="rId4"/>
    <p:sldId id="291" r:id="rId5"/>
    <p:sldId id="274" r:id="rId6"/>
    <p:sldId id="277" r:id="rId7"/>
    <p:sldId id="275" r:id="rId8"/>
    <p:sldId id="278" r:id="rId9"/>
    <p:sldId id="279" r:id="rId10"/>
    <p:sldId id="282" r:id="rId11"/>
    <p:sldId id="280" r:id="rId12"/>
    <p:sldId id="283" r:id="rId13"/>
    <p:sldId id="281" r:id="rId14"/>
    <p:sldId id="284" r:id="rId15"/>
    <p:sldId id="272" r:id="rId16"/>
    <p:sldId id="285" r:id="rId17"/>
    <p:sldId id="286" r:id="rId18"/>
    <p:sldId id="287" r:id="rId19"/>
    <p:sldId id="288" r:id="rId20"/>
    <p:sldId id="289" r:id="rId21"/>
    <p:sldId id="29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755" autoAdjust="0"/>
  </p:normalViewPr>
  <p:slideViewPr>
    <p:cSldViewPr>
      <p:cViewPr varScale="1">
        <p:scale>
          <a:sx n="105" d="100"/>
          <a:sy n="105" d="100"/>
        </p:scale>
        <p:origin x="18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6.bin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53.wmf"/><Relationship Id="rId7" Type="http://schemas.openxmlformats.org/officeDocument/2006/relationships/image" Target="../media/image55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5.bin"/><Relationship Id="rId3" Type="http://schemas.openxmlformats.org/officeDocument/2006/relationships/image" Target="../media/image57.wmf"/><Relationship Id="rId21" Type="http://schemas.openxmlformats.org/officeDocument/2006/relationships/image" Target="../media/image66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2.bin"/><Relationship Id="rId17" Type="http://schemas.openxmlformats.org/officeDocument/2006/relationships/image" Target="../media/image64.wmf"/><Relationship Id="rId25" Type="http://schemas.openxmlformats.org/officeDocument/2006/relationships/image" Target="../media/image68.wmf"/><Relationship Id="rId2" Type="http://schemas.openxmlformats.org/officeDocument/2006/relationships/oleObject" Target="../embeddings/oleObject57.bin"/><Relationship Id="rId16" Type="http://schemas.openxmlformats.org/officeDocument/2006/relationships/oleObject" Target="../embeddings/oleObject64.bin"/><Relationship Id="rId20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61.wmf"/><Relationship Id="rId24" Type="http://schemas.openxmlformats.org/officeDocument/2006/relationships/oleObject" Target="../embeddings/oleObject68.bin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23" Type="http://schemas.openxmlformats.org/officeDocument/2006/relationships/image" Target="../media/image67.wmf"/><Relationship Id="rId10" Type="http://schemas.openxmlformats.org/officeDocument/2006/relationships/oleObject" Target="../embeddings/oleObject61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3.bin"/><Relationship Id="rId22" Type="http://schemas.openxmlformats.org/officeDocument/2006/relationships/oleObject" Target="../embeddings/oleObject6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7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4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73.bin"/><Relationship Id="rId9" Type="http://schemas.openxmlformats.org/officeDocument/2006/relationships/image" Target="../media/image7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3" Type="http://schemas.openxmlformats.org/officeDocument/2006/relationships/image" Target="../media/image76.wmf"/><Relationship Id="rId7" Type="http://schemas.openxmlformats.org/officeDocument/2006/relationships/image" Target="../media/image78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5" Type="http://schemas.openxmlformats.org/officeDocument/2006/relationships/image" Target="../media/image77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13" Type="http://schemas.openxmlformats.org/officeDocument/2006/relationships/image" Target="../media/image85.wmf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5.bin"/><Relationship Id="rId17" Type="http://schemas.openxmlformats.org/officeDocument/2006/relationships/image" Target="../media/image87.wmf"/><Relationship Id="rId2" Type="http://schemas.openxmlformats.org/officeDocument/2006/relationships/oleObject" Target="../embeddings/oleObject80.bin"/><Relationship Id="rId16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10" Type="http://schemas.openxmlformats.org/officeDocument/2006/relationships/oleObject" Target="../embeddings/oleObject84.bin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8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3" Type="http://schemas.openxmlformats.org/officeDocument/2006/relationships/image" Target="../media/image88.wmf"/><Relationship Id="rId7" Type="http://schemas.openxmlformats.org/officeDocument/2006/relationships/image" Target="../media/image90.wmf"/><Relationship Id="rId2" Type="http://schemas.openxmlformats.org/officeDocument/2006/relationships/oleObject" Target="../embeddings/oleObject8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0.bin"/><Relationship Id="rId5" Type="http://schemas.openxmlformats.org/officeDocument/2006/relationships/image" Target="../media/image89.wmf"/><Relationship Id="rId4" Type="http://schemas.openxmlformats.org/officeDocument/2006/relationships/oleObject" Target="../embeddings/oleObject89.bin"/><Relationship Id="rId9" Type="http://schemas.openxmlformats.org/officeDocument/2006/relationships/image" Target="../media/image9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7" Type="http://schemas.openxmlformats.org/officeDocument/2006/relationships/image" Target="../media/image94.wmf"/><Relationship Id="rId2" Type="http://schemas.openxmlformats.org/officeDocument/2006/relationships/oleObject" Target="../embeddings/oleObject9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4.bin"/><Relationship Id="rId5" Type="http://schemas.openxmlformats.org/officeDocument/2006/relationships/image" Target="../media/image93.wmf"/><Relationship Id="rId4" Type="http://schemas.openxmlformats.org/officeDocument/2006/relationships/oleObject" Target="../embeddings/oleObject9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4.bin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3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Completing the Square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Quadratic Equations by Completing the Square (cont.)</a:t>
            </a: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990600" y="1658644"/>
          <a:ext cx="243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380880" progId="Equation.DSMT4">
                  <p:embed/>
                </p:oleObj>
              </mc:Choice>
              <mc:Fallback>
                <p:oleObj name="Equation" r:id="rId2" imgW="2438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58644"/>
                        <a:ext cx="243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1398234" y="2344444"/>
          <a:ext cx="157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640" imgH="533160" progId="Equation.DSMT4">
                  <p:embed/>
                </p:oleObj>
              </mc:Choice>
              <mc:Fallback>
                <p:oleObj name="Equation" r:id="rId4" imgW="15746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234" y="2344444"/>
                        <a:ext cx="157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1802166" y="3045532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6160" imgH="444240" progId="Equation.DSMT4">
                  <p:embed/>
                </p:oleObj>
              </mc:Choice>
              <mc:Fallback>
                <p:oleObj name="Equation" r:id="rId6" imgW="16761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2166" y="3045532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2245312" y="3670300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444240" progId="Equation.DSMT4">
                  <p:embed/>
                </p:oleObj>
              </mc:Choice>
              <mc:Fallback>
                <p:oleObj name="Equation" r:id="rId8" imgW="16887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5312" y="3670300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47800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 to both sides.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10000" y="24384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10000" y="31050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6189956" y="1438922"/>
          <a:ext cx="2006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06280" imgH="622080" progId="Equation.DSMT4">
                  <p:embed/>
                </p:oleObj>
              </mc:Choice>
              <mc:Fallback>
                <p:oleObj name="Equation" r:id="rId10" imgW="200628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956" y="1438922"/>
                        <a:ext cx="2006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Quadratic Equations by Completing the Square </a:t>
            </a:r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551156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1066800" y="2954044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520" imgH="380880" progId="Equation.DSMT4">
                  <p:embed/>
                </p:oleObj>
              </mc:Choice>
              <mc:Fallback>
                <p:oleObj name="Equation" r:id="rId4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54044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336088" y="353701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838080" progId="Equation.DSMT4">
                  <p:embed/>
                </p:oleObj>
              </mc:Choice>
              <mc:Fallback>
                <p:oleObj name="Equation" r:id="rId6" imgW="1904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3537010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869488" y="447804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09400" imgH="838080" progId="Equation.DSMT4">
                  <p:embed/>
                </p:oleObj>
              </mc:Choice>
              <mc:Fallback>
                <p:oleObj name="Equation" r:id="rId8" imgW="1409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488" y="447804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50688" y="2819400"/>
            <a:ext cx="396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each term by 2 so that the leading coefficient will be 1.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50688" y="4687534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Quadratic Equations by Completing the Square (cont.) </a:t>
            </a: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887766" y="2155058"/>
          <a:ext cx="1968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990360" progId="Equation.DSMT4">
                  <p:embed/>
                </p:oleObj>
              </mc:Choice>
              <mc:Fallback>
                <p:oleObj name="Equation" r:id="rId2" imgW="196848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766" y="2155058"/>
                        <a:ext cx="1968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1371600" y="3143190"/>
          <a:ext cx="195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939600" progId="Equation.DSMT4">
                  <p:embed/>
                </p:oleObj>
              </mc:Choice>
              <mc:Fallback>
                <p:oleObj name="Equation" r:id="rId4" imgW="195552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43190"/>
                        <a:ext cx="1955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1905000" y="4150312"/>
          <a:ext cx="1981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81080" imgH="914400" progId="Equation.DSMT4">
                  <p:embed/>
                </p:oleObj>
              </mc:Choice>
              <mc:Fallback>
                <p:oleObj name="Equation" r:id="rId6" imgW="19810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50312"/>
                        <a:ext cx="1981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1905000" y="5105400"/>
          <a:ext cx="1892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92160" imgH="914400" progId="Equation.DSMT4">
                  <p:embed/>
                </p:oleObj>
              </mc:Choice>
              <mc:Fallback>
                <p:oleObj name="Equation" r:id="rId8" imgW="1892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05400"/>
                        <a:ext cx="1892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038600" y="2094206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Therefore, add     to both sides.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61460" y="34860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389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339351"/>
              </p:ext>
            </p:extLst>
          </p:nvPr>
        </p:nvGraphicFramePr>
        <p:xfrm>
          <a:off x="711200" y="1235075"/>
          <a:ext cx="2476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76440" imgH="825480" progId="Equation.DSMT4">
                  <p:embed/>
                </p:oleObj>
              </mc:Choice>
              <mc:Fallback>
                <p:oleObj name="Equation" r:id="rId10" imgW="247644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1235075"/>
                        <a:ext cx="2476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015740" y="1073017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the coefficient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is 1 and </a:t>
            </a:r>
          </a:p>
        </p:txBody>
      </p:sp>
      <p:graphicFrame>
        <p:nvGraphicFramePr>
          <p:cNvPr id="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901488"/>
              </p:ext>
            </p:extLst>
          </p:nvPr>
        </p:nvGraphicFramePr>
        <p:xfrm>
          <a:off x="4953000" y="1388896"/>
          <a:ext cx="2463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63480" imgH="736560" progId="Equation.DSMT4">
                  <p:embed/>
                </p:oleObj>
              </mc:Choice>
              <mc:Fallback>
                <p:oleObj name="Equation" r:id="rId12" imgW="2463480" imgH="736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388896"/>
                        <a:ext cx="2463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039531"/>
              </p:ext>
            </p:extLst>
          </p:nvPr>
        </p:nvGraphicFramePr>
        <p:xfrm>
          <a:off x="5715000" y="2000250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640" imgH="622080" progId="Equation.DSMT4">
                  <p:embed/>
                </p:oleObj>
              </mc:Choice>
              <mc:Fallback>
                <p:oleObj name="Equation" r:id="rId14" imgW="21564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000250"/>
                        <a:ext cx="215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Quadratic Equations by Completing the Square </a:t>
            </a:r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761955"/>
              </p:ext>
            </p:extLst>
          </p:nvPr>
        </p:nvGraphicFramePr>
        <p:xfrm>
          <a:off x="601663" y="1828800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380880" progId="Equation.DSMT4">
                  <p:embed/>
                </p:oleObj>
              </mc:Choice>
              <mc:Fallback>
                <p:oleObj name="Equation" r:id="rId2" imgW="2133360" imgH="380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3" y="1828800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596983"/>
              </p:ext>
            </p:extLst>
          </p:nvPr>
        </p:nvGraphicFramePr>
        <p:xfrm>
          <a:off x="685800" y="3048000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33360" imgH="380880" progId="Equation.DSMT4">
                  <p:embed/>
                </p:oleObj>
              </mc:Choice>
              <mc:Fallback>
                <p:oleObj name="Equation" r:id="rId4" imgW="21333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048000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805852"/>
              </p:ext>
            </p:extLst>
          </p:nvPr>
        </p:nvGraphicFramePr>
        <p:xfrm>
          <a:off x="1295400" y="3740150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368280" progId="Equation.DSMT4">
                  <p:embed/>
                </p:oleObj>
              </mc:Choice>
              <mc:Fallback>
                <p:oleObj name="Equation" r:id="rId6" imgW="166356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740150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746005"/>
              </p:ext>
            </p:extLst>
          </p:nvPr>
        </p:nvGraphicFramePr>
        <p:xfrm>
          <a:off x="838200" y="4425950"/>
          <a:ext cx="2565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65360" imgH="368280" progId="Equation.DSMT4">
                  <p:embed/>
                </p:oleObj>
              </mc:Choice>
              <mc:Fallback>
                <p:oleObj name="Equation" r:id="rId8" imgW="25653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425950"/>
                        <a:ext cx="2565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886200" y="37908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86200" y="447222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 to both sides.</a:t>
            </a:r>
          </a:p>
        </p:txBody>
      </p:sp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6266156" y="4383088"/>
          <a:ext cx="2667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66880" imgH="622080" progId="Equation.DSMT4">
                  <p:embed/>
                </p:oleObj>
              </mc:Choice>
              <mc:Fallback>
                <p:oleObj name="Equation" r:id="rId10" imgW="26668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6156" y="4383088"/>
                        <a:ext cx="2667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Quadratic Equations by Completing the Square (cont.)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556550"/>
              </p:ext>
            </p:extLst>
          </p:nvPr>
        </p:nvGraphicFramePr>
        <p:xfrm>
          <a:off x="869950" y="1511300"/>
          <a:ext cx="1739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558720" progId="Equation.DSMT4">
                  <p:embed/>
                </p:oleObj>
              </mc:Choice>
              <mc:Fallback>
                <p:oleObj name="Equation" r:id="rId2" imgW="173988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1511300"/>
                        <a:ext cx="1739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861741"/>
              </p:ext>
            </p:extLst>
          </p:nvPr>
        </p:nvGraphicFramePr>
        <p:xfrm>
          <a:off x="1238250" y="22987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3240" imgH="444240" progId="Equation.DSMT4">
                  <p:embed/>
                </p:oleObj>
              </mc:Choice>
              <mc:Fallback>
                <p:oleObj name="Equation" r:id="rId4" imgW="18032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22987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764808"/>
              </p:ext>
            </p:extLst>
          </p:nvPr>
        </p:nvGraphicFramePr>
        <p:xfrm>
          <a:off x="1252538" y="2997200"/>
          <a:ext cx="2997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97000" imgH="507960" progId="Equation.DSMT4">
                  <p:embed/>
                </p:oleObj>
              </mc:Choice>
              <mc:Fallback>
                <p:oleObj name="Equation" r:id="rId6" imgW="299700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2538" y="2997200"/>
                        <a:ext cx="2997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154463"/>
              </p:ext>
            </p:extLst>
          </p:nvPr>
        </p:nvGraphicFramePr>
        <p:xfrm>
          <a:off x="1676400" y="3746500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444240" progId="Equation.DSMT4">
                  <p:embed/>
                </p:oleObj>
              </mc:Choice>
              <mc:Fallback>
                <p:oleObj name="Equation" r:id="rId8" imgW="16002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746500"/>
                        <a:ext cx="160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381464" y="159064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89084" y="2320895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Completing the Square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16158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quadratic equation by completing the square.  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– 12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+ 2 = 0</a:t>
            </a: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843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091710"/>
              </p:ext>
            </p:extLst>
          </p:nvPr>
        </p:nvGraphicFramePr>
        <p:xfrm>
          <a:off x="2706688" y="2251075"/>
          <a:ext cx="3579812" cy="371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280" imgH="3720960" progId="Equation.DSMT4">
                  <p:embed/>
                </p:oleObj>
              </mc:Choice>
              <mc:Fallback>
                <p:oleObj name="Equation" r:id="rId2" imgW="3581280" imgH="3720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2251075"/>
                        <a:ext cx="3579812" cy="3719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324722"/>
              </p:ext>
            </p:extLst>
          </p:nvPr>
        </p:nvGraphicFramePr>
        <p:xfrm>
          <a:off x="4934744" y="2888682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140" imgH="253890" progId="Equation.DSMT4">
                  <p:embed/>
                </p:oleObj>
              </mc:Choice>
              <mc:Fallback>
                <p:oleObj name="Equation" r:id="rId4" imgW="368140" imgH="25389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4744" y="2888682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598556"/>
              </p:ext>
            </p:extLst>
          </p:nvPr>
        </p:nvGraphicFramePr>
        <p:xfrm>
          <a:off x="4958874" y="3473269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140" imgH="253890" progId="Equation.DSMT4">
                  <p:embed/>
                </p:oleObj>
              </mc:Choice>
              <mc:Fallback>
                <p:oleObj name="Equation" r:id="rId6" imgW="368140" imgH="25389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8874" y="3473269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250323"/>
              </p:ext>
            </p:extLst>
          </p:nvPr>
        </p:nvGraphicFramePr>
        <p:xfrm>
          <a:off x="4160520" y="4001202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335" imgH="266469" progId="Equation.DSMT4">
                  <p:embed/>
                </p:oleObj>
              </mc:Choice>
              <mc:Fallback>
                <p:oleObj name="Equation" r:id="rId8" imgW="190335" imgH="266469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520" y="4001202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890505"/>
              </p:ext>
            </p:extLst>
          </p:nvPr>
        </p:nvGraphicFramePr>
        <p:xfrm>
          <a:off x="4971574" y="4012989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8140" imgH="253890" progId="Equation.DSMT4">
                  <p:embed/>
                </p:oleObj>
              </mc:Choice>
              <mc:Fallback>
                <p:oleObj name="Equation" r:id="rId10" imgW="368140" imgH="25389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1574" y="4012989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132810"/>
              </p:ext>
            </p:extLst>
          </p:nvPr>
        </p:nvGraphicFramePr>
        <p:xfrm>
          <a:off x="5865178" y="3983466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335" imgH="266469" progId="Equation.DSMT4">
                  <p:embed/>
                </p:oleObj>
              </mc:Choice>
              <mc:Fallback>
                <p:oleObj name="Equation" r:id="rId12" imgW="190335" imgH="266469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178" y="3983466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323248"/>
              </p:ext>
            </p:extLst>
          </p:nvPr>
        </p:nvGraphicFramePr>
        <p:xfrm>
          <a:off x="3888264" y="4610802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569" imgH="266353" progId="Equation.DSMT4">
                  <p:embed/>
                </p:oleObj>
              </mc:Choice>
              <mc:Fallback>
                <p:oleObj name="Equation" r:id="rId14" imgW="177569" imgH="26635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8264" y="4610802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095593"/>
              </p:ext>
            </p:extLst>
          </p:nvPr>
        </p:nvGraphicFramePr>
        <p:xfrm>
          <a:off x="5087620" y="4576368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335" imgH="266469" progId="Equation.DSMT4">
                  <p:embed/>
                </p:oleObj>
              </mc:Choice>
              <mc:Fallback>
                <p:oleObj name="Equation" r:id="rId16" imgW="190335" imgH="26646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620" y="4576368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967816"/>
              </p:ext>
            </p:extLst>
          </p:nvPr>
        </p:nvGraphicFramePr>
        <p:xfrm>
          <a:off x="4166870" y="5102850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569" imgH="266353" progId="Equation.DSMT4">
                  <p:embed/>
                </p:oleObj>
              </mc:Choice>
              <mc:Fallback>
                <p:oleObj name="Equation" r:id="rId18" imgW="177569" imgH="26635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6870" y="5102850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769534"/>
              </p:ext>
            </p:extLst>
          </p:nvPr>
        </p:nvGraphicFramePr>
        <p:xfrm>
          <a:off x="5123974" y="5021262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1640" imgH="406080" progId="Equation.DSMT4">
                  <p:embed/>
                </p:oleObj>
              </mc:Choice>
              <mc:Fallback>
                <p:oleObj name="Equation" r:id="rId20" imgW="431640" imgH="406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974" y="5021262"/>
                        <a:ext cx="4318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526787"/>
              </p:ext>
            </p:extLst>
          </p:nvPr>
        </p:nvGraphicFramePr>
        <p:xfrm>
          <a:off x="4963954" y="5627370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7569" imgH="266353" progId="Equation.DSMT4">
                  <p:embed/>
                </p:oleObj>
              </mc:Choice>
              <mc:Fallback>
                <p:oleObj name="Equation" r:id="rId22" imgW="177569" imgH="266353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3954" y="5627370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5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314012"/>
              </p:ext>
            </p:extLst>
          </p:nvPr>
        </p:nvGraphicFramePr>
        <p:xfrm>
          <a:off x="5587048" y="5447030"/>
          <a:ext cx="57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71252" imgH="393529" progId="Equation.DSMT4">
                  <p:embed/>
                </p:oleObj>
              </mc:Choice>
              <mc:Fallback>
                <p:oleObj name="Equation" r:id="rId24" imgW="571252" imgH="39352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7048" y="5447030"/>
                        <a:ext cx="571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5FB1C8F-6D4E-0A19-0EF9-614742134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0" y="1260077"/>
            <a:ext cx="8229600" cy="45735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a quadratic equation with the given roots.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Set the product of the two factors equal to 0 and simplify.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Quadratic Equations with Known Roots</a:t>
            </a:r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821309"/>
              </p:ext>
            </p:extLst>
          </p:nvPr>
        </p:nvGraphicFramePr>
        <p:xfrm>
          <a:off x="517525" y="2098675"/>
          <a:ext cx="316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62240" imgH="482400" progId="Equation.DSMT4">
                  <p:embed/>
                </p:oleObj>
              </mc:Choice>
              <mc:Fallback>
                <p:oleObj name="Equation" r:id="rId2" imgW="3162240" imgH="482400" progId="Equation.DSMT4">
                  <p:embed/>
                  <p:pic>
                    <p:nvPicPr>
                      <p:cNvPr id="399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098675"/>
                        <a:ext cx="316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791200" y="3962400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Get 0 on one side of each equation.</a:t>
            </a:r>
          </a:p>
        </p:txBody>
      </p:sp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54D5FB70-0D55-D8E0-78CA-98006BF975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411651"/>
              </p:ext>
            </p:extLst>
          </p:nvPr>
        </p:nvGraphicFramePr>
        <p:xfrm>
          <a:off x="1809750" y="3422650"/>
          <a:ext cx="3644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44640" imgH="507960" progId="Equation.DSMT4">
                  <p:embed/>
                </p:oleObj>
              </mc:Choice>
              <mc:Fallback>
                <p:oleObj name="Equation" r:id="rId4" imgW="3644640" imgH="507960" progId="Equation.DSMT4">
                  <p:embed/>
                  <p:pic>
                    <p:nvPicPr>
                      <p:cNvPr id="399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3422650"/>
                        <a:ext cx="3644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E9E01A27-0FBD-D92B-7903-7F1458473A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163656"/>
              </p:ext>
            </p:extLst>
          </p:nvPr>
        </p:nvGraphicFramePr>
        <p:xfrm>
          <a:off x="882650" y="3968750"/>
          <a:ext cx="398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87720" imgH="482400" progId="Equation.DSMT4">
                  <p:embed/>
                </p:oleObj>
              </mc:Choice>
              <mc:Fallback>
                <p:oleObj name="Equation" r:id="rId6" imgW="3987720" imgH="482400" progId="Equation.DSMT4">
                  <p:embed/>
                  <p:pic>
                    <p:nvPicPr>
                      <p:cNvPr id="4" name="Object 6">
                        <a:extLst>
                          <a:ext uri="{FF2B5EF4-FFF2-40B4-BE49-F238E27FC236}">
                            <a16:creationId xmlns:a16="http://schemas.microsoft.com/office/drawing/2014/main" id="{54D5FB70-0D55-D8E0-78CA-98006BF975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968750"/>
                        <a:ext cx="398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174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Quadratic Equations with Known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254055"/>
              </p:ext>
            </p:extLst>
          </p:nvPr>
        </p:nvGraphicFramePr>
        <p:xfrm>
          <a:off x="1117600" y="1322388"/>
          <a:ext cx="3149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49280" imgH="482400" progId="Equation.DSMT4">
                  <p:embed/>
                </p:oleObj>
              </mc:Choice>
              <mc:Fallback>
                <p:oleObj name="Equation" r:id="rId2" imgW="3149280" imgH="48240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1322388"/>
                        <a:ext cx="3149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012709"/>
              </p:ext>
            </p:extLst>
          </p:nvPr>
        </p:nvGraphicFramePr>
        <p:xfrm>
          <a:off x="685800" y="1955800"/>
          <a:ext cx="359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93880" imgH="482400" progId="Equation.DSMT4">
                  <p:embed/>
                </p:oleObj>
              </mc:Choice>
              <mc:Fallback>
                <p:oleObj name="Equation" r:id="rId4" imgW="3593880" imgH="48240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55800"/>
                        <a:ext cx="3594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F8673D3-6A3F-A8C4-964C-ED291E8F4F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361579"/>
              </p:ext>
            </p:extLst>
          </p:nvPr>
        </p:nvGraphicFramePr>
        <p:xfrm>
          <a:off x="2781300" y="2667000"/>
          <a:ext cx="1485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720" imgH="444240" progId="Equation.DSMT4">
                  <p:embed/>
                </p:oleObj>
              </mc:Choice>
              <mc:Fallback>
                <p:oleObj name="Equation" r:id="rId6" imgW="1485720" imgH="44424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2667000"/>
                        <a:ext cx="1485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582DC4CC-EA0F-D2C7-58C8-226D00AED9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327102"/>
              </p:ext>
            </p:extLst>
          </p:nvPr>
        </p:nvGraphicFramePr>
        <p:xfrm>
          <a:off x="4711700" y="2794000"/>
          <a:ext cx="3441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41600" imgH="634680" progId="Equation.DSMT4">
                  <p:embed/>
                </p:oleObj>
              </mc:Choice>
              <mc:Fallback>
                <p:oleObj name="Equation" r:id="rId8" imgW="3441600" imgH="634680" progId="Equation.DSMT4">
                  <p:embed/>
                  <p:pic>
                    <p:nvPicPr>
                      <p:cNvPr id="1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2794000"/>
                        <a:ext cx="3441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568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 quadratic equation with the given roots.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Set the product of the two factors equal to 0 and simplify.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Quadratic Equations with Known Roots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131310"/>
              </p:ext>
            </p:extLst>
          </p:nvPr>
        </p:nvGraphicFramePr>
        <p:xfrm>
          <a:off x="535940" y="1851588"/>
          <a:ext cx="3708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444240" progId="Equation.DSMT4">
                  <p:embed/>
                </p:oleObj>
              </mc:Choice>
              <mc:Fallback>
                <p:oleObj name="Equation" r:id="rId2" imgW="3708360" imgH="44424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" y="1851588"/>
                        <a:ext cx="3708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591503"/>
              </p:ext>
            </p:extLst>
          </p:nvPr>
        </p:nvGraphicFramePr>
        <p:xfrm>
          <a:off x="1752600" y="2822575"/>
          <a:ext cx="3733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33560" imgH="507960" progId="Equation.DSMT4">
                  <p:embed/>
                </p:oleObj>
              </mc:Choice>
              <mc:Fallback>
                <p:oleObj name="Equation" r:id="rId4" imgW="3733560" imgH="50796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22575"/>
                        <a:ext cx="3733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930601"/>
              </p:ext>
            </p:extLst>
          </p:nvPr>
        </p:nvGraphicFramePr>
        <p:xfrm>
          <a:off x="5144734" y="3768506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71720" imgH="279360" progId="Equation.DSMT4">
                  <p:embed/>
                </p:oleObj>
              </mc:Choice>
              <mc:Fallback>
                <p:oleObj name="Equation" r:id="rId6" imgW="3771720" imgH="279360" progId="Equation.DSMT4">
                  <p:embed/>
                  <p:pic>
                    <p:nvPicPr>
                      <p:cNvPr id="245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4734" y="3768506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9C9C12A8-CF25-A16E-8629-F4AE36FD9D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145664"/>
              </p:ext>
            </p:extLst>
          </p:nvPr>
        </p:nvGraphicFramePr>
        <p:xfrm>
          <a:off x="535940" y="3587490"/>
          <a:ext cx="4356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56000" imgH="444240" progId="Equation.DSMT4">
                  <p:embed/>
                </p:oleObj>
              </mc:Choice>
              <mc:Fallback>
                <p:oleObj name="Equation" r:id="rId8" imgW="4356000" imgH="44424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" y="3587490"/>
                        <a:ext cx="4356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083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49543"/>
            <a:ext cx="8229600" cy="4572000"/>
          </a:xfrm>
        </p:spPr>
        <p:txBody>
          <a:bodyPr/>
          <a:lstStyle/>
          <a:p>
            <a:r>
              <a:rPr lang="en-US" dirty="0"/>
              <a:t> 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Quadratic Equations with Known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44784"/>
              </p:ext>
            </p:extLst>
          </p:nvPr>
        </p:nvGraphicFramePr>
        <p:xfrm>
          <a:off x="914400" y="1249543"/>
          <a:ext cx="4000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00320" imgH="660240" progId="Equation.DSMT4">
                  <p:embed/>
                </p:oleObj>
              </mc:Choice>
              <mc:Fallback>
                <p:oleObj name="Equation" r:id="rId2" imgW="4000320" imgH="66024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49543"/>
                        <a:ext cx="40005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01DAFAD0-11A8-6299-18CD-B313858FC3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939171"/>
              </p:ext>
            </p:extLst>
          </p:nvPr>
        </p:nvGraphicFramePr>
        <p:xfrm>
          <a:off x="457200" y="2057400"/>
          <a:ext cx="450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08280" imgH="634680" progId="Equation.DSMT4">
                  <p:embed/>
                </p:oleObj>
              </mc:Choice>
              <mc:Fallback>
                <p:oleObj name="Equation" r:id="rId4" imgW="4508280" imgH="63468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450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E499E1C-8F86-7454-99E5-57865AFF8C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855941"/>
              </p:ext>
            </p:extLst>
          </p:nvPr>
        </p:nvGraphicFramePr>
        <p:xfrm>
          <a:off x="2228850" y="2819400"/>
          <a:ext cx="2730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0240" imgH="723600" progId="Equation.DSMT4">
                  <p:embed/>
                </p:oleObj>
              </mc:Choice>
              <mc:Fallback>
                <p:oleObj name="Equation" r:id="rId6" imgW="2730240" imgH="72360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8850" y="2819400"/>
                        <a:ext cx="2730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D87F8628-64D0-3CDC-238F-AD24D4F5B5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188286"/>
              </p:ext>
            </p:extLst>
          </p:nvPr>
        </p:nvGraphicFramePr>
        <p:xfrm>
          <a:off x="2104390" y="3733800"/>
          <a:ext cx="278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81000" imgH="380880" progId="Equation.DSMT4">
                  <p:embed/>
                </p:oleObj>
              </mc:Choice>
              <mc:Fallback>
                <p:oleObj name="Equation" r:id="rId8" imgW="2781000" imgH="38088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1E499E1C-8F86-7454-99E5-57865AFF8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390" y="3733800"/>
                        <a:ext cx="278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387995C7-7AD4-394D-41ED-62D5F5747E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177336"/>
              </p:ext>
            </p:extLst>
          </p:nvPr>
        </p:nvGraphicFramePr>
        <p:xfrm>
          <a:off x="2590800" y="4407594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23800" imgH="380880" progId="Equation.DSMT4">
                  <p:embed/>
                </p:oleObj>
              </mc:Choice>
              <mc:Fallback>
                <p:oleObj name="Equation" r:id="rId10" imgW="2323800" imgH="38088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D87F8628-64D0-3CDC-238F-AD24D4F5B5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07594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3">
            <a:extLst>
              <a:ext uri="{FF2B5EF4-FFF2-40B4-BE49-F238E27FC236}">
                <a16:creationId xmlns:a16="http://schemas.microsoft.com/office/drawing/2014/main" id="{979F9266-88F9-D735-27BD-32C359EAC1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463453"/>
              </p:ext>
            </p:extLst>
          </p:nvPr>
        </p:nvGraphicFramePr>
        <p:xfrm>
          <a:off x="5372100" y="1378713"/>
          <a:ext cx="3289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88960" imgH="660240" progId="Equation.DSMT4">
                  <p:embed/>
                </p:oleObj>
              </mc:Choice>
              <mc:Fallback>
                <p:oleObj name="Equation" r:id="rId12" imgW="3288960" imgH="660240" progId="Equation.DSMT4">
                  <p:embed/>
                  <p:pic>
                    <p:nvPicPr>
                      <p:cNvPr id="245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1378713"/>
                        <a:ext cx="3289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54C02501-399D-8800-5B0C-F7EF458D9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109496"/>
              </p:ext>
            </p:extLst>
          </p:nvPr>
        </p:nvGraphicFramePr>
        <p:xfrm>
          <a:off x="5173345" y="4533206"/>
          <a:ext cx="344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41600" imgH="279360" progId="Equation.DSMT4">
                  <p:embed/>
                </p:oleObj>
              </mc:Choice>
              <mc:Fallback>
                <p:oleObj name="Equation" r:id="rId14" imgW="3441600" imgH="279360" progId="Equation.DSMT4">
                  <p:embed/>
                  <p:pic>
                    <p:nvPicPr>
                      <p:cNvPr id="10" name="Object 13">
                        <a:extLst>
                          <a:ext uri="{FF2B5EF4-FFF2-40B4-BE49-F238E27FC236}">
                            <a16:creationId xmlns:a16="http://schemas.microsoft.com/office/drawing/2014/main" id="{979F9266-88F9-D735-27BD-32C359EAC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345" y="4533206"/>
                        <a:ext cx="344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>
            <a:extLst>
              <a:ext uri="{FF2B5EF4-FFF2-40B4-BE49-F238E27FC236}">
                <a16:creationId xmlns:a16="http://schemas.microsoft.com/office/drawing/2014/main" id="{AFA8A831-6072-1D65-CC6C-FEA122866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364567"/>
              </p:ext>
            </p:extLst>
          </p:nvPr>
        </p:nvGraphicFramePr>
        <p:xfrm>
          <a:off x="5173345" y="4851400"/>
          <a:ext cx="2616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16120" imgH="330120" progId="Equation.DSMT4">
                  <p:embed/>
                </p:oleObj>
              </mc:Choice>
              <mc:Fallback>
                <p:oleObj name="Equation" r:id="rId16" imgW="2616120" imgH="330120" progId="Equation.DSMT4">
                  <p:embed/>
                  <p:pic>
                    <p:nvPicPr>
                      <p:cNvPr id="7" name="Object 13">
                        <a:extLst>
                          <a:ext uri="{FF2B5EF4-FFF2-40B4-BE49-F238E27FC236}">
                            <a16:creationId xmlns:a16="http://schemas.microsoft.com/office/drawing/2014/main" id="{582DC4CC-EA0F-D2C7-58C8-226D00AED9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345" y="4851400"/>
                        <a:ext cx="2616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625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the constant that will complete the square for each expression, and write the new expression as the square of a binomial. </a:t>
            </a:r>
          </a:p>
          <a:p>
            <a:r>
              <a:rPr lang="en-US" dirty="0"/>
              <a:t>	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Completing the Square 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469639"/>
              </p:ext>
            </p:extLst>
          </p:nvPr>
        </p:nvGraphicFramePr>
        <p:xfrm>
          <a:off x="533400" y="266700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380880" progId="Equation.DSMT4">
                  <p:embed/>
                </p:oleObj>
              </mc:Choice>
              <mc:Fallback>
                <p:oleObj name="Equation" r:id="rId2" imgW="16761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446162"/>
              </p:ext>
            </p:extLst>
          </p:nvPr>
        </p:nvGraphicFramePr>
        <p:xfrm>
          <a:off x="914400" y="3505200"/>
          <a:ext cx="3784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84320" imgH="533160" progId="Equation.DSMT4">
                  <p:embed/>
                </p:oleObj>
              </mc:Choice>
              <mc:Fallback>
                <p:oleObj name="Equation" r:id="rId4" imgW="37843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05200"/>
                        <a:ext cx="3784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440940"/>
              </p:ext>
            </p:extLst>
          </p:nvPr>
        </p:nvGraphicFramePr>
        <p:xfrm>
          <a:off x="1027176" y="4089400"/>
          <a:ext cx="335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52680" imgH="838080" progId="Equation.DSMT4">
                  <p:embed/>
                </p:oleObj>
              </mc:Choice>
              <mc:Fallback>
                <p:oleObj name="Equation" r:id="rId6" imgW="3352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76" y="4089400"/>
                        <a:ext cx="335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0352" y="5190478"/>
          <a:ext cx="4838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38400" imgH="533160" progId="Equation.DSMT4">
                  <p:embed/>
                </p:oleObj>
              </mc:Choice>
              <mc:Fallback>
                <p:oleObj name="Equation" r:id="rId8" imgW="48384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90478"/>
                        <a:ext cx="4838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3550384"/>
            <a:ext cx="4572000" cy="17081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Find     of the coefficient of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and square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the result. Add this square constant to complete the square. The resulting trinomial will equal the square of a binomial.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410200" y="34290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622080" progId="Equation.DSMT4">
                  <p:embed/>
                </p:oleObj>
              </mc:Choice>
              <mc:Fallback>
                <p:oleObj name="Equation" r:id="rId10" imgW="1904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2900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B1E4C72-D8E8-06A8-5CC1-22286BDF96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537077"/>
              </p:ext>
            </p:extLst>
          </p:nvPr>
        </p:nvGraphicFramePr>
        <p:xfrm>
          <a:off x="3248025" y="26543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98320" imgH="380880" progId="Equation.DSMT4">
                  <p:embed/>
                </p:oleObj>
              </mc:Choice>
              <mc:Fallback>
                <p:oleObj name="Equation" r:id="rId12" imgW="1498320" imgH="380880" progId="Equation.DSMT4">
                  <p:embed/>
                  <p:pic>
                    <p:nvPicPr>
                      <p:cNvPr id="21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5" y="26543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97DD9B1B-9075-0B17-B138-3F2518B46A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45720"/>
              </p:ext>
            </p:extLst>
          </p:nvPr>
        </p:nvGraphicFramePr>
        <p:xfrm>
          <a:off x="5600700" y="2662902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0960" imgH="380880" progId="Equation.DSMT4">
                  <p:embed/>
                </p:oleObj>
              </mc:Choice>
              <mc:Fallback>
                <p:oleObj name="Equation" r:id="rId14" imgW="1650960" imgH="38088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B1E4C72-D8E8-06A8-5CC1-22286BDF96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2662902"/>
                        <a:ext cx="165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US" b="1" dirty="0"/>
          </a:p>
          <a:p>
            <a:endParaRPr lang="en-US" b="1" dirty="0"/>
          </a:p>
          <a:p>
            <a:r>
              <a:rPr lang="en-US" dirty="0"/>
              <a:t> 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26ED7F43-F404-8DD3-9270-984FB886099F}"/>
              </a:ext>
            </a:extLst>
          </p:cNvPr>
          <p:cNvSpPr txBox="1">
            <a:spLocks/>
          </p:cNvSpPr>
          <p:nvPr/>
        </p:nvSpPr>
        <p:spPr>
          <a:xfrm>
            <a:off x="457200" y="1237142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/>
              <a:t>Find a quadratic equation with the given roots.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Set the product of the two factors equal to 0 and simplify.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Quadratic Equations with Known Roots</a:t>
            </a:r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E499E1C-8F86-7454-99E5-57865AFF8C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016565"/>
              </p:ext>
            </p:extLst>
          </p:nvPr>
        </p:nvGraphicFramePr>
        <p:xfrm>
          <a:off x="574675" y="2124075"/>
          <a:ext cx="3759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59120" imgH="507960" progId="Equation.DSMT4">
                  <p:embed/>
                </p:oleObj>
              </mc:Choice>
              <mc:Fallback>
                <p:oleObj name="Equation" r:id="rId2" imgW="3759120" imgH="50796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1E499E1C-8F86-7454-99E5-57865AFF8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2124075"/>
                        <a:ext cx="3759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D87F8628-64D0-3CDC-238F-AD24D4F5B5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89533"/>
              </p:ext>
            </p:extLst>
          </p:nvPr>
        </p:nvGraphicFramePr>
        <p:xfrm>
          <a:off x="530225" y="3962400"/>
          <a:ext cx="424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41520" imgH="444240" progId="Equation.DSMT4">
                  <p:embed/>
                </p:oleObj>
              </mc:Choice>
              <mc:Fallback>
                <p:oleObj name="Equation" r:id="rId4" imgW="4241520" imgH="44424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D87F8628-64D0-3CDC-238F-AD24D4F5B5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3962400"/>
                        <a:ext cx="424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54C02501-399D-8800-5B0C-F7EF458D9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197981"/>
              </p:ext>
            </p:extLst>
          </p:nvPr>
        </p:nvGraphicFramePr>
        <p:xfrm>
          <a:off x="5105400" y="4114800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71720" imgH="279360" progId="Equation.DSMT4">
                  <p:embed/>
                </p:oleObj>
              </mc:Choice>
              <mc:Fallback>
                <p:oleObj name="Equation" r:id="rId6" imgW="3771720" imgH="279360" progId="Equation.DSMT4">
                  <p:embed/>
                  <p:pic>
                    <p:nvPicPr>
                      <p:cNvPr id="11" name="Object 13">
                        <a:extLst>
                          <a:ext uri="{FF2B5EF4-FFF2-40B4-BE49-F238E27FC236}">
                            <a16:creationId xmlns:a16="http://schemas.microsoft.com/office/drawing/2014/main" id="{54C02501-399D-8800-5B0C-F7EF458D90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114800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C20B0CF7-9470-2CCD-D1D3-76BB74594B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312053"/>
              </p:ext>
            </p:extLst>
          </p:nvPr>
        </p:nvGraphicFramePr>
        <p:xfrm>
          <a:off x="1714500" y="3238500"/>
          <a:ext cx="3771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71720" imgH="507960" progId="Equation.DSMT4">
                  <p:embed/>
                </p:oleObj>
              </mc:Choice>
              <mc:Fallback>
                <p:oleObj name="Equation" r:id="rId8" imgW="3771720" imgH="50796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1E499E1C-8F86-7454-99E5-57865AFF8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38500"/>
                        <a:ext cx="3771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404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26ED7F43-F404-8DD3-9270-984FB886099F}"/>
              </a:ext>
            </a:extLst>
          </p:cNvPr>
          <p:cNvSpPr txBox="1">
            <a:spLocks/>
          </p:cNvSpPr>
          <p:nvPr/>
        </p:nvSpPr>
        <p:spPr>
          <a:xfrm>
            <a:off x="457200" y="1237142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Quadratic Equations with Known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987858"/>
              </p:ext>
            </p:extLst>
          </p:nvPr>
        </p:nvGraphicFramePr>
        <p:xfrm>
          <a:off x="630238" y="1384300"/>
          <a:ext cx="4483100" cy="318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83080" imgH="3187440" progId="Equation.DSMT4">
                  <p:embed/>
                </p:oleObj>
              </mc:Choice>
              <mc:Fallback>
                <p:oleObj name="Equation" r:id="rId2" imgW="4483080" imgH="318744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38" y="1384300"/>
                        <a:ext cx="4483100" cy="318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3">
            <a:extLst>
              <a:ext uri="{FF2B5EF4-FFF2-40B4-BE49-F238E27FC236}">
                <a16:creationId xmlns:a16="http://schemas.microsoft.com/office/drawing/2014/main" id="{979F9266-88F9-D735-27BD-32C359EAC1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214282"/>
              </p:ext>
            </p:extLst>
          </p:nvPr>
        </p:nvGraphicFramePr>
        <p:xfrm>
          <a:off x="5431155" y="1383192"/>
          <a:ext cx="3327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27120" imgH="583920" progId="Equation.DSMT4">
                  <p:embed/>
                </p:oleObj>
              </mc:Choice>
              <mc:Fallback>
                <p:oleObj name="Equation" r:id="rId4" imgW="3327120" imgH="583920" progId="Equation.DSMT4">
                  <p:embed/>
                  <p:pic>
                    <p:nvPicPr>
                      <p:cNvPr id="10" name="Object 13">
                        <a:extLst>
                          <a:ext uri="{FF2B5EF4-FFF2-40B4-BE49-F238E27FC236}">
                            <a16:creationId xmlns:a16="http://schemas.microsoft.com/office/drawing/2014/main" id="{979F9266-88F9-D735-27BD-32C359EAC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155" y="1383192"/>
                        <a:ext cx="3327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>
            <a:extLst>
              <a:ext uri="{FF2B5EF4-FFF2-40B4-BE49-F238E27FC236}">
                <a16:creationId xmlns:a16="http://schemas.microsoft.com/office/drawing/2014/main" id="{AFA8A831-6072-1D65-CC6C-FEA122866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518567"/>
              </p:ext>
            </p:extLst>
          </p:nvPr>
        </p:nvGraphicFramePr>
        <p:xfrm>
          <a:off x="5431155" y="4281009"/>
          <a:ext cx="337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77880" imgH="609480" progId="Equation.DSMT4">
                  <p:embed/>
                </p:oleObj>
              </mc:Choice>
              <mc:Fallback>
                <p:oleObj name="Equation" r:id="rId6" imgW="3377880" imgH="609480" progId="Equation.DSMT4">
                  <p:embed/>
                  <p:pic>
                    <p:nvPicPr>
                      <p:cNvPr id="12" name="Object 13">
                        <a:extLst>
                          <a:ext uri="{FF2B5EF4-FFF2-40B4-BE49-F238E27FC236}">
                            <a16:creationId xmlns:a16="http://schemas.microsoft.com/office/drawing/2014/main" id="{AFA8A831-6072-1D65-CC6C-FEA1228669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155" y="4281009"/>
                        <a:ext cx="337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043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Completing the Square (cont.) 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150795"/>
              </p:ext>
            </p:extLst>
          </p:nvPr>
        </p:nvGraphicFramePr>
        <p:xfrm>
          <a:off x="1193800" y="1325880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19440" imgH="533160" progId="Equation.DSMT4">
                  <p:embed/>
                </p:oleObj>
              </mc:Choice>
              <mc:Fallback>
                <p:oleObj name="Equation" r:id="rId2" imgW="3619440" imgH="533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1325880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178587"/>
              </p:ext>
            </p:extLst>
          </p:nvPr>
        </p:nvGraphicFramePr>
        <p:xfrm>
          <a:off x="1044448" y="2102350"/>
          <a:ext cx="4229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28920" imgH="990360" progId="Equation.DSMT4">
                  <p:embed/>
                </p:oleObj>
              </mc:Choice>
              <mc:Fallback>
                <p:oleObj name="Equation" r:id="rId4" imgW="4228920" imgH="990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448" y="2102350"/>
                        <a:ext cx="4229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332648"/>
              </p:ext>
            </p:extLst>
          </p:nvPr>
        </p:nvGraphicFramePr>
        <p:xfrm>
          <a:off x="685800" y="3397750"/>
          <a:ext cx="5054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54400" imgH="990360" progId="Equation.DSMT4">
                  <p:embed/>
                </p:oleObj>
              </mc:Choice>
              <mc:Fallback>
                <p:oleObj name="Equation" r:id="rId6" imgW="5054400" imgH="990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397750"/>
                        <a:ext cx="5054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715000" y="2205235"/>
            <a:ext cx="29718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Find     of the coefficient of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and square the result.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828584"/>
              </p:ext>
            </p:extLst>
          </p:nvPr>
        </p:nvGraphicFramePr>
        <p:xfrm>
          <a:off x="6308102" y="204978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622080" progId="Equation.DSMT4">
                  <p:embed/>
                </p:oleObj>
              </mc:Choice>
              <mc:Fallback>
                <p:oleObj name="Equation" r:id="rId8" imgW="19044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8102" y="204978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Completing the Square (cont.) 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611475"/>
              </p:ext>
            </p:extLst>
          </p:nvPr>
        </p:nvGraphicFramePr>
        <p:xfrm>
          <a:off x="895350" y="1283208"/>
          <a:ext cx="42164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16320" imgH="1269720" progId="Equation.DSMT4">
                  <p:embed/>
                </p:oleObj>
              </mc:Choice>
              <mc:Fallback>
                <p:oleObj name="Equation" r:id="rId2" imgW="4216320" imgH="1269720" progId="Equation.DSMT4">
                  <p:embed/>
                  <p:pic>
                    <p:nvPicPr>
                      <p:cNvPr id="215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283208"/>
                        <a:ext cx="42164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019773"/>
              </p:ext>
            </p:extLst>
          </p:nvPr>
        </p:nvGraphicFramePr>
        <p:xfrm>
          <a:off x="895350" y="2783840"/>
          <a:ext cx="276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68400" imgH="825480" progId="Equation.DSMT4">
                  <p:embed/>
                </p:oleObj>
              </mc:Choice>
              <mc:Fallback>
                <p:oleObj name="Equation" r:id="rId4" imgW="2768400" imgH="825480" progId="Equation.DSMT4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783840"/>
                        <a:ext cx="276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482529"/>
              </p:ext>
            </p:extLst>
          </p:nvPr>
        </p:nvGraphicFramePr>
        <p:xfrm>
          <a:off x="457200" y="3797300"/>
          <a:ext cx="84201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420040" imgH="1765080" progId="Equation.DSMT4">
                  <p:embed/>
                </p:oleObj>
              </mc:Choice>
              <mc:Fallback>
                <p:oleObj name="Equation" r:id="rId6" imgW="8420040" imgH="1765080" progId="Equation.DSMT4">
                  <p:embed/>
                  <p:pic>
                    <p:nvPicPr>
                      <p:cNvPr id="2150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97300"/>
                        <a:ext cx="84201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6348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divide or multiply on both sides of the equation so that the leading coefficient (the coefficient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1.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isolate the constant term on one side of the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Solving a Quadratic Equation by</a:t>
            </a:r>
            <a:br>
              <a:rPr lang="en-US" dirty="0"/>
            </a:br>
            <a:r>
              <a:rPr lang="en-US" dirty="0"/>
              <a:t>Completing the Square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Find the constant that completes the square of the polynomial and </a:t>
            </a:r>
            <a:r>
              <a:rPr lang="en-US" b="1" dirty="0">
                <a:solidFill>
                  <a:srgbClr val="000000"/>
                </a:solidFill>
              </a:rPr>
              <a:t>add this constant to both sides</a:t>
            </a:r>
            <a:r>
              <a:rPr lang="en-US" dirty="0">
                <a:solidFill>
                  <a:srgbClr val="000000"/>
                </a:solidFill>
              </a:rPr>
              <a:t>. Remember that the constant term is the square of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 	    of the coefficient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Rewrite the polynomial as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	the square of a binomial.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Use the square root property to find the solutions of the equation.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Solving a Quadratic Equation by</a:t>
            </a:r>
            <a:br>
              <a:rPr lang="en-US" dirty="0"/>
            </a:br>
            <a:r>
              <a:rPr lang="en-US" dirty="0"/>
              <a:t>Completing the Square (cont.)</a:t>
            </a:r>
          </a:p>
        </p:txBody>
      </p:sp>
      <p:graphicFrame>
        <p:nvGraphicFramePr>
          <p:cNvPr id="235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875664"/>
              </p:ext>
            </p:extLst>
          </p:nvPr>
        </p:nvGraphicFramePr>
        <p:xfrm>
          <a:off x="1079464" y="2523744"/>
          <a:ext cx="218209" cy="72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464" y="2523744"/>
                        <a:ext cx="218209" cy="7200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 </a:t>
            </a:r>
          </a:p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Completing the Square 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533400" y="18288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80880" progId="Equation.DSMT4">
                  <p:embed/>
                </p:oleObj>
              </mc:Choice>
              <mc:Fallback>
                <p:oleObj name="Equation" r:id="rId2" imgW="17017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228078" y="2801644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380880" progId="Equation.DSMT4">
                  <p:embed/>
                </p:oleObj>
              </mc:Choice>
              <mc:Fallback>
                <p:oleObj name="Equation" r:id="rId4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2801644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610834" y="3626636"/>
          <a:ext cx="299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97000" imgH="380880" progId="Equation.DSMT4">
                  <p:embed/>
                </p:oleObj>
              </mc:Choice>
              <mc:Fallback>
                <p:oleObj name="Equation" r:id="rId6" imgW="2997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34" y="3626636"/>
                        <a:ext cx="299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201444" y="4262024"/>
          <a:ext cx="177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7680" imgH="533160" progId="Equation.DSMT4">
                  <p:embed/>
                </p:oleObj>
              </mc:Choice>
              <mc:Fallback>
                <p:oleObj name="Equation" r:id="rId8" imgW="17776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444" y="4262024"/>
                        <a:ext cx="1778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819400" y="48895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609600" y="48895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560" imgH="444240" progId="Equation.DSMT4">
                  <p:embed/>
                </p:oleObj>
              </mc:Choice>
              <mc:Fallback>
                <p:oleObj name="Equation" r:id="rId10" imgW="16635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895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093434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63560" imgH="444240" progId="Equation.DSMT4">
                  <p:embed/>
                </p:oleObj>
              </mc:Choice>
              <mc:Fallback>
                <p:oleObj name="Equation" r:id="rId12" imgW="16635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3572522" y="4889500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79560" imgH="444240" progId="Equation.DSMT4">
                  <p:embed/>
                </p:oleObj>
              </mc:Choice>
              <mc:Fallback>
                <p:oleObj name="Equation" r:id="rId14" imgW="18795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522" y="4889500"/>
                        <a:ext cx="187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4038600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63560" imgH="444240" progId="Equation.DSMT4">
                  <p:embed/>
                </p:oleObj>
              </mc:Choice>
              <mc:Fallback>
                <p:oleObj name="Equation" r:id="rId16" imgW="16635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3792244" y="2770680"/>
            <a:ext cx="525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is already 1 and the constant is isolated on one side of the equation.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2244" y="350604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16 to both sides.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792244" y="43204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38800" y="49465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6122634" y="3439232"/>
          <a:ext cx="283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831760" imgH="622080" progId="Equation.DSMT4">
                  <p:embed/>
                </p:oleObj>
              </mc:Choice>
              <mc:Fallback>
                <p:oleObj name="Equation" r:id="rId18" imgW="283176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634" y="3439232"/>
                        <a:ext cx="2832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7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real solutions: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write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Completing the Square (cont.)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609600" y="1802166"/>
          <a:ext cx="304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7760" imgH="444240" progId="Equation.DSMT4">
                  <p:embed/>
                </p:oleObj>
              </mc:Choice>
              <mc:Fallback>
                <p:oleObj name="Equation" r:id="rId2" imgW="30477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3048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14387"/>
              </p:ext>
            </p:extLst>
          </p:nvPr>
        </p:nvGraphicFramePr>
        <p:xfrm>
          <a:off x="1972322" y="2790825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444240" progId="Equation.DSMT4">
                  <p:embed/>
                </p:oleObj>
              </mc:Choice>
              <mc:Fallback>
                <p:oleObj name="Equation" r:id="rId4" imgW="17269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2322" y="2790825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Quadratic Equations by Completing the Square 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42278" y="18288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380880" progId="Equation.DSMT4">
                  <p:embed/>
                </p:oleObj>
              </mc:Choice>
              <mc:Fallback>
                <p:oleObj name="Equation" r:id="rId2" imgW="23493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18288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447800" y="29718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380880" progId="Equation.DSMT4">
                  <p:embed/>
                </p:oleObj>
              </mc:Choice>
              <mc:Fallback>
                <p:oleObj name="Equation" r:id="rId4" imgW="23493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295400" y="3505200"/>
          <a:ext cx="2578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876240" progId="Equation.DSMT4">
                  <p:embed/>
                </p:oleObj>
              </mc:Choice>
              <mc:Fallback>
                <p:oleObj name="Equation" r:id="rId6" imgW="2577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05200"/>
                        <a:ext cx="2578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811044" y="4522434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380880" progId="Equation.DSMT4">
                  <p:embed/>
                </p:oleObj>
              </mc:Choice>
              <mc:Fallback>
                <p:oleObj name="Equation" r:id="rId8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4522434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286000" y="51054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880" imgH="380880" progId="Equation.DSMT4">
                  <p:embed/>
                </p:oleObj>
              </mc:Choice>
              <mc:Fallback>
                <p:oleObj name="Equation" r:id="rId10" imgW="15238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19600" y="363466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each term by 3. </a:t>
            </a:r>
            <a:r>
              <a:rPr lang="en-US" sz="2000" b="1" dirty="0">
                <a:solidFill>
                  <a:srgbClr val="007E7E"/>
                </a:solidFill>
              </a:rPr>
              <a:t>The leading coefficient must be 1.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19600" y="51320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2E5AD87-DD15-4E14-8B7E-EB0AF60CE35B}"/>
</file>

<file path=customXml/itemProps2.xml><?xml version="1.0" encoding="utf-8"?>
<ds:datastoreItem xmlns:ds="http://schemas.openxmlformats.org/officeDocument/2006/customXml" ds:itemID="{B22266AE-C0EA-4D2C-8E93-552898CF3AF8}"/>
</file>

<file path=customXml/itemProps3.xml><?xml version="1.0" encoding="utf-8"?>
<ds:datastoreItem xmlns:ds="http://schemas.openxmlformats.org/officeDocument/2006/customXml" ds:itemID="{78E02EE0-BD48-4A43-816E-2A0AEF0AF979}"/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682</Words>
  <Application>Microsoft Office PowerPoint</Application>
  <PresentationFormat>On-screen Show (4:3)</PresentationFormat>
  <Paragraphs>117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Section 11.2</vt:lpstr>
      <vt:lpstr>Example 1: Completing the Square </vt:lpstr>
      <vt:lpstr>Example 1: Completing the Square (cont.) </vt:lpstr>
      <vt:lpstr>Example 1: Completing the Square (cont.) </vt:lpstr>
      <vt:lpstr>Procedure: Solving a Quadratic Equation by Completing the Square</vt:lpstr>
      <vt:lpstr>Procedure: Solving a Quadratic Equation by Completing the Square (cont.)</vt:lpstr>
      <vt:lpstr>Example 2: Solving Quadratic Equations by Completing the Square </vt:lpstr>
      <vt:lpstr>Example 2: Solving Quadratic Equations by Completing the Square (cont.)</vt:lpstr>
      <vt:lpstr>Example 3: Solving Quadratic Equations by Completing the Square </vt:lpstr>
      <vt:lpstr>Example 3: Solving Quadratic Equations by Completing the Square (cont.)</vt:lpstr>
      <vt:lpstr>Example 4: Solving Quadratic Equations by Completing the Square </vt:lpstr>
      <vt:lpstr>Example 4: Solving Quadratic Equations by Completing the Square (cont.) </vt:lpstr>
      <vt:lpstr>Example 5: Solving Quadratic Equations by Completing the Square </vt:lpstr>
      <vt:lpstr>Example 5: Solving Quadratic Equations by Completing the Square (cont.)</vt:lpstr>
      <vt:lpstr>Completion Example 6: Completing the Square</vt:lpstr>
      <vt:lpstr>Example 7: Quadratic Equations with Known Roots</vt:lpstr>
      <vt:lpstr>Example 7: Quadratic Equations with Known Roots (cont.)</vt:lpstr>
      <vt:lpstr>Example 8: Quadratic Equations with Known Roots</vt:lpstr>
      <vt:lpstr>Example 8: Quadratic Equations with Known Roots (cont.)</vt:lpstr>
      <vt:lpstr>Example 9: Quadratic Equations with Known Roots</vt:lpstr>
      <vt:lpstr>Example 9: Quadratic Equations with Known Roots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92</cp:revision>
  <dcterms:created xsi:type="dcterms:W3CDTF">2013-04-26T14:43:13Z</dcterms:created>
  <dcterms:modified xsi:type="dcterms:W3CDTF">2024-09-03T17:15:03Z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