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61" r:id="rId11"/>
    <p:sldId id="264" r:id="rId12"/>
    <p:sldId id="263" r:id="rId13"/>
    <p:sldId id="269" r:id="rId14"/>
    <p:sldId id="283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4.bin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5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14234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105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250527"/>
              </p:ext>
            </p:extLst>
          </p:nvPr>
        </p:nvGraphicFramePr>
        <p:xfrm>
          <a:off x="2487999" y="1290191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44240" progId="Equation.DSMT4">
                  <p:embed/>
                </p:oleObj>
              </mc:Choice>
              <mc:Fallback>
                <p:oleObj name="Equation" r:id="rId2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999" y="1290191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82831"/>
              </p:ext>
            </p:extLst>
          </p:nvPr>
        </p:nvGraphicFramePr>
        <p:xfrm>
          <a:off x="891658" y="1836975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545760" progId="Equation.DSMT4">
                  <p:embed/>
                </p:oleObj>
              </mc:Choice>
              <mc:Fallback>
                <p:oleObj name="Equation" r:id="rId4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58" y="1836975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728480"/>
              </p:ext>
            </p:extLst>
          </p:nvPr>
        </p:nvGraphicFramePr>
        <p:xfrm>
          <a:off x="3429000" y="1853753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62160" imgH="622080" progId="Equation.DSMT4">
                  <p:embed/>
                </p:oleObj>
              </mc:Choice>
              <mc:Fallback>
                <p:oleObj name="Equation" r:id="rId6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53753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45760" progId="Equation.DSMT4">
                  <p:embed/>
                </p:oleObj>
              </mc:Choice>
              <mc:Fallback>
                <p:oleObj name="Equation" r:id="rId2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45760" progId="Equation.DSMT4">
                  <p:embed/>
                </p:oleObj>
              </mc:Choice>
              <mc:Fallback>
                <p:oleObj name="Equation" r:id="rId4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82400" progId="Equation.DSMT4">
                  <p:embed/>
                </p:oleObj>
              </mc:Choice>
              <mc:Fallback>
                <p:oleObj name="Equation" r:id="rId6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482400" progId="Equation.DSMT4">
                  <p:embed/>
                </p:oleObj>
              </mc:Choice>
              <mc:Fallback>
                <p:oleObj name="Equation" r:id="rId8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241200" progId="Equation.DSMT4">
                  <p:embed/>
                </p:oleObj>
              </mc:Choice>
              <mc:Fallback>
                <p:oleObj name="Equation" r:id="rId10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861895"/>
              </p:ext>
            </p:extLst>
          </p:nvPr>
        </p:nvGraphicFramePr>
        <p:xfrm>
          <a:off x="571500" y="1846263"/>
          <a:ext cx="1193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393480" progId="Equation.DSMT4">
                  <p:embed/>
                </p:oleObj>
              </mc:Choice>
              <mc:Fallback>
                <p:oleObj name="Equation" r:id="rId2" imgW="11937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846263"/>
                        <a:ext cx="1193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889433"/>
              </p:ext>
            </p:extLst>
          </p:nvPr>
        </p:nvGraphicFramePr>
        <p:xfrm>
          <a:off x="3810000" y="3473450"/>
          <a:ext cx="4673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73520" imgH="660240" progId="Equation.DSMT4">
                  <p:embed/>
                </p:oleObj>
              </mc:Choice>
              <mc:Fallback>
                <p:oleObj name="Equation" r:id="rId4" imgW="4673520" imgH="660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473450"/>
                        <a:ext cx="4673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287294"/>
              </p:ext>
            </p:extLst>
          </p:nvPr>
        </p:nvGraphicFramePr>
        <p:xfrm>
          <a:off x="1784350" y="30480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380880" progId="Equation.DSMT4">
                  <p:embed/>
                </p:oleObj>
              </mc:Choice>
              <mc:Fallback>
                <p:oleObj name="Equation" r:id="rId6" imgW="119376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0480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288627"/>
              </p:ext>
            </p:extLst>
          </p:nvPr>
        </p:nvGraphicFramePr>
        <p:xfrm>
          <a:off x="1955800" y="361950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368280" progId="Equation.DSMT4">
                  <p:embed/>
                </p:oleObj>
              </mc:Choice>
              <mc:Fallback>
                <p:oleObj name="Equation" r:id="rId8" imgW="101592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19500"/>
                        <a:ext cx="101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67CFA655-FA7B-C840-7D46-993B9EA9C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446818"/>
              </p:ext>
            </p:extLst>
          </p:nvPr>
        </p:nvGraphicFramePr>
        <p:xfrm>
          <a:off x="2070100" y="4127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444240" progId="Equation.DSMT4">
                  <p:embed/>
                </p:oleObj>
              </mc:Choice>
              <mc:Fallback>
                <p:oleObj name="Equation" r:id="rId10" imgW="1358640" imgH="44424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127500"/>
                        <a:ext cx="135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5: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48"/>
              </p:ext>
            </p:extLst>
          </p:nvPr>
        </p:nvGraphicFramePr>
        <p:xfrm>
          <a:off x="1368425" y="1982788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900" imgH="558800" progId="Equation.DSMT4">
                  <p:embed/>
                </p:oleObj>
              </mc:Choice>
              <mc:Fallback>
                <p:oleObj name="Equation" r:id="rId2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982788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400" imgH="2222500" progId="Equation.DSMT4">
                  <p:embed/>
                </p:oleObj>
              </mc:Choice>
              <mc:Fallback>
                <p:oleObj name="Equation" r:id="rId4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725" imgH="444307" progId="Equation.DSMT4">
                  <p:embed/>
                </p:oleObj>
              </mc:Choice>
              <mc:Fallback>
                <p:oleObj name="Equation" r:id="rId10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224" imgH="279279" progId="Equation.DSMT4">
                  <p:embed/>
                </p:oleObj>
              </mc:Choice>
              <mc:Fallback>
                <p:oleObj name="Equation" r:id="rId12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There is no real solution. The square of a real number cannot be negative.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339191"/>
              </p:ext>
            </p:extLst>
          </p:nvPr>
        </p:nvGraphicFramePr>
        <p:xfrm>
          <a:off x="1193800" y="1982788"/>
          <a:ext cx="2235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558720" progId="Equation.DSMT4">
                  <p:embed/>
                </p:oleObj>
              </mc:Choice>
              <mc:Fallback>
                <p:oleObj name="Equation" r:id="rId2" imgW="2234880" imgH="55872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982788"/>
                        <a:ext cx="2235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531367"/>
              </p:ext>
            </p:extLst>
          </p:nvPr>
        </p:nvGraphicFramePr>
        <p:xfrm>
          <a:off x="1193800" y="3352800"/>
          <a:ext cx="2438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1231560" progId="Equation.DSMT4">
                  <p:embed/>
                </p:oleObj>
              </mc:Choice>
              <mc:Fallback>
                <p:oleObj name="Equation" r:id="rId4" imgW="2438280" imgH="1231560" progId="Equation.DSMT4">
                  <p:embed/>
                  <p:pic>
                    <p:nvPicPr>
                      <p:cNvPr id="1638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3352800"/>
                        <a:ext cx="2438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2111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the square of the length of the hypotenuse is equal to the sum of the squares of the lengths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110317"/>
              </p:ext>
            </p:extLst>
          </p:nvPr>
        </p:nvGraphicFramePr>
        <p:xfrm>
          <a:off x="2819400" y="268351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7589" imgH="393529" progId="Equation.DSMT4">
                  <p:embed/>
                </p:oleObj>
              </mc:Choice>
              <mc:Fallback>
                <p:oleObj name="Equation" r:id="rId2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8351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971800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and 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</a:t>
            </a:r>
            <a:r>
              <a:rPr lang="en-US" i="0" dirty="0">
                <a:solidFill>
                  <a:srgbClr val="366092"/>
                </a:solidFill>
              </a:rPr>
              <a:t>Pythagorean Theorem.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5000" imgH="381000" progId="Equation.DSMT4">
                  <p:embed/>
                </p:oleObj>
              </mc:Choice>
              <mc:Fallback>
                <p:oleObj name="Equation" r:id="rId3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9300" imgH="381000" progId="Equation.DSMT4">
                  <p:embed/>
                </p:oleObj>
              </mc:Choice>
              <mc:Fallback>
                <p:oleObj name="Equation" r:id="rId5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800" imgH="381000" progId="Equation.DSMT4">
                  <p:embed/>
                </p:oleObj>
              </mc:Choice>
              <mc:Fallback>
                <p:oleObj name="Equation" r:id="rId7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Using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The negative solution to the quadratic equation is not considered because length is not negative.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419" imgH="444307" progId="Equation.DSMT4">
                  <p:embed/>
                </p:oleObj>
              </mc:Choice>
              <mc:Fallback>
                <p:oleObj name="Equation" r:id="rId2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444307" progId="Equation.DSMT4">
                  <p:embed/>
                </p:oleObj>
              </mc:Choice>
              <mc:Fallback>
                <p:oleObj name="Equation" r:id="rId4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7950" imgH="444307" progId="Equation.DSMT4">
                  <p:embed/>
                </p:oleObj>
              </mc:Choice>
              <mc:Fallback>
                <p:oleObj name="Equation" r:id="rId6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82154"/>
              </p:ext>
            </p:extLst>
          </p:nvPr>
        </p:nvGraphicFramePr>
        <p:xfrm>
          <a:off x="3419475" y="2703513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533160" progId="Equation.DSMT4">
                  <p:embed/>
                </p:oleObj>
              </mc:Choice>
              <mc:Fallback>
                <p:oleObj name="Equation" r:id="rId8" imgW="227304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03513"/>
                        <a:ext cx="227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Using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Using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666365"/>
              </p:ext>
            </p:extLst>
          </p:nvPr>
        </p:nvGraphicFramePr>
        <p:xfrm>
          <a:off x="1994848" y="22860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900" imgH="381000" progId="Equation.DSMT4">
                  <p:embed/>
                </p:oleObj>
              </mc:Choice>
              <mc:Fallback>
                <p:oleObj name="Equation" r:id="rId2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2860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37532"/>
              </p:ext>
            </p:extLst>
          </p:nvPr>
        </p:nvGraphicFramePr>
        <p:xfrm>
          <a:off x="1994848" y="281940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381000" progId="Equation.DSMT4">
                  <p:embed/>
                </p:oleObj>
              </mc:Choice>
              <mc:Fallback>
                <p:oleObj name="Equation" r:id="rId4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81940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674730"/>
              </p:ext>
            </p:extLst>
          </p:nvPr>
        </p:nvGraphicFramePr>
        <p:xfrm>
          <a:off x="2188192" y="3289300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68300" progId="Equation.DSMT4">
                  <p:embed/>
                </p:oleObj>
              </mc:Choice>
              <mc:Fallback>
                <p:oleObj name="Equation" r:id="rId6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3289300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061751"/>
              </p:ext>
            </p:extLst>
          </p:nvPr>
        </p:nvGraphicFramePr>
        <p:xfrm>
          <a:off x="2326944" y="3746500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199" imgH="444307" progId="Equation.DSMT4">
                  <p:embed/>
                </p:oleObj>
              </mc:Choice>
              <mc:Fallback>
                <p:oleObj name="Equation" r:id="rId8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3746500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007334"/>
              </p:ext>
            </p:extLst>
          </p:nvPr>
        </p:nvGraphicFramePr>
        <p:xfrm>
          <a:off x="3589360" y="37465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5616" imgH="444307" progId="Equation.DSMT4">
                  <p:embed/>
                </p:oleObj>
              </mc:Choice>
              <mc:Fallback>
                <p:oleObj name="Equation" r:id="rId10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37465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224707"/>
              </p:ext>
            </p:extLst>
          </p:nvPr>
        </p:nvGraphicFramePr>
        <p:xfrm>
          <a:off x="5021240" y="3746500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500" imgH="520700" progId="Equation.DSMT4">
                  <p:embed/>
                </p:oleObj>
              </mc:Choice>
              <mc:Fallback>
                <p:oleObj name="Equation" r:id="rId12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3746500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4280118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 The negative solution to the quadratic equation is not considered because length is not negative.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275862"/>
              </p:ext>
            </p:extLst>
          </p:nvPr>
        </p:nvGraphicFramePr>
        <p:xfrm>
          <a:off x="4738048" y="42799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725" imgH="444307" progId="Equation.DSMT4">
                  <p:embed/>
                </p:oleObj>
              </mc:Choice>
              <mc:Fallback>
                <p:oleObj name="Equation" r:id="rId14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42799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F70F83C-4684-10BB-24EA-368D822E5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617080"/>
              </p:ext>
            </p:extLst>
          </p:nvPr>
        </p:nvGraphicFramePr>
        <p:xfrm>
          <a:off x="1769852" y="16764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19300" imgH="546100" progId="Equation.DSMT4">
                  <p:embed/>
                </p:oleObj>
              </mc:Choice>
              <mc:Fallback>
                <p:oleObj name="Equation" r:id="rId16" imgW="2019300" imgH="54610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852" y="16764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B8EC681-7BFE-FBAB-47E7-E66FF452CBD0}"/>
              </a:ext>
            </a:extLst>
          </p:cNvPr>
          <p:cNvSpPr txBox="1"/>
          <p:nvPr/>
        </p:nvSpPr>
        <p:spPr>
          <a:xfrm>
            <a:off x="457200" y="120652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Then, using the Pythagorean Theorem, we have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Zero-Factor Law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Equations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nonconstant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 (cont.)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380880" progId="Equation.DSMT4">
                  <p:embed/>
                </p:oleObj>
              </mc:Choice>
              <mc:Fallback>
                <p:oleObj name="Equation" r:id="rId2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80880" progId="Equation.DSMT4">
                  <p:embed/>
                </p:oleObj>
              </mc:Choice>
              <mc:Fallback>
                <p:oleObj name="Equation" r:id="rId4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80880" progId="Equation.DSMT4">
                  <p:embed/>
                </p:oleObj>
              </mc:Choice>
              <mc:Fallback>
                <p:oleObj name="Equation" r:id="rId6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69800" progId="Equation.DSMT4">
                  <p:embed/>
                </p:oleObj>
              </mc:Choice>
              <mc:Fallback>
                <p:oleObj name="Equation" r:id="rId8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840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 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291960" progId="Equation.DSMT4">
                  <p:embed/>
                </p:oleObj>
              </mc:Choice>
              <mc:Fallback>
                <p:oleObj name="Equation" r:id="rId10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4200" imgH="291960" progId="Equation.DSMT4">
                  <p:embed/>
                </p:oleObj>
              </mc:Choice>
              <mc:Fallback>
                <p:oleObj name="Equation" r:id="rId16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01440" imgH="291960" progId="Equation.DSMT4">
                  <p:embed/>
                </p:oleObj>
              </mc:Choice>
              <mc:Fallback>
                <p:oleObj name="Equation" r:id="rId18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72840" progId="Equation.DSMT4">
                  <p:embed/>
                </p:oleObj>
              </mc:Choice>
              <mc:Fallback>
                <p:oleObj name="Equation" r:id="rId2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571320" progId="Equation.DSMT4">
                  <p:embed/>
                </p:oleObj>
              </mc:Choice>
              <mc:Fallback>
                <p:oleObj name="Equation" r:id="rId4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291960" progId="Equation.DSMT4">
                  <p:embed/>
                </p:oleObj>
              </mc:Choice>
              <mc:Fallback>
                <p:oleObj name="Equation" r:id="rId8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34880" imgH="571320" progId="Equation.DSMT4">
                  <p:embed/>
                </p:oleObj>
              </mc:Choice>
              <mc:Fallback>
                <p:oleObj name="Equation" r:id="rId9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71800" imgH="672840" progId="Equation.DSMT4">
                  <p:embed/>
                </p:oleObj>
              </mc:Choice>
              <mc:Fallback>
                <p:oleObj name="Equation" r:id="rId11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380880" progId="Equation.DSMT4">
                  <p:embed/>
                </p:oleObj>
              </mc:Choice>
              <mc:Fallback>
                <p:oleObj name="Equation" r:id="rId2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380880" progId="Equation.DSMT4">
                  <p:embed/>
                </p:oleObj>
              </mc:Choice>
              <mc:Fallback>
                <p:oleObj name="Equation" r:id="rId4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380880" progId="Equation.DSMT4">
                  <p:embed/>
                </p:oleObj>
              </mc:Choice>
              <mc:Fallback>
                <p:oleObj name="Equation" r:id="rId6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571320" progId="Equation.DSMT4">
                  <p:embed/>
                </p:oleObj>
              </mc:Choice>
              <mc:Fallback>
                <p:oleObj name="Equation" r:id="rId8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533160" progId="Equation.DSMT4">
                  <p:embed/>
                </p:oleObj>
              </mc:Choice>
              <mc:Fallback>
                <p:oleObj name="Equation" r:id="rId10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291960" progId="Equation.DSMT4">
                  <p:embed/>
                </p:oleObj>
              </mc:Choice>
              <mc:Fallback>
                <p:oleObj name="Equation" r:id="rId12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279360" progId="Equation.DSMT4">
                  <p:embed/>
                </p:oleObj>
              </mc:Choice>
              <mc:Fallback>
                <p:oleObj name="Equation" r:id="rId14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672840" progId="Equation.DSMT4">
                  <p:embed/>
                </p:oleObj>
              </mc:Choice>
              <mc:Fallback>
                <p:oleObj name="Equation" r:id="rId2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71320" progId="Equation.DSMT4">
                  <p:embed/>
                </p:oleObj>
              </mc:Choice>
              <mc:Fallback>
                <p:oleObj name="Equation" r:id="rId4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6B4325-F06B-4C4F-9D41-37D53EB64357}"/>
</file>

<file path=customXml/itemProps2.xml><?xml version="1.0" encoding="utf-8"?>
<ds:datastoreItem xmlns:ds="http://schemas.openxmlformats.org/officeDocument/2006/customXml" ds:itemID="{DECF4CA1-12BF-4E27-B1D1-E79B9D59B3ED}"/>
</file>

<file path=customXml/itemProps3.xml><?xml version="1.0" encoding="utf-8"?>
<ds:datastoreItem xmlns:ds="http://schemas.openxmlformats.org/officeDocument/2006/customXml" ds:itemID="{E2356369-765B-469B-B53B-7906C830DCAF}"/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657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11.1</vt:lpstr>
      <vt:lpstr>Properties: Zero-Factor Law</vt:lpstr>
      <vt:lpstr>Definition: Quadratic Equations</vt:lpstr>
      <vt:lpstr>Procedure: Solving Quadratic Equations by Factoring</vt:lpstr>
      <vt:lpstr>Procedure: Solving Quadratic Equations by Factoring (cont.)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Properties: Square Root Property</vt:lpstr>
      <vt:lpstr>Example 3: Using the Square Root Property </vt:lpstr>
      <vt:lpstr>Example 4: Using the Square Root Property </vt:lpstr>
      <vt:lpstr>Completion Example 5: Using the Square Root Property </vt:lpstr>
      <vt:lpstr>Example 6: Using the Square Root Property </vt:lpstr>
      <vt:lpstr>Theorem: The Pythagorean Theorem </vt:lpstr>
      <vt:lpstr>Example 7: Using the Pythagorean Theorem </vt:lpstr>
      <vt:lpstr>Example 7: Using the Pythagorean Theorem (cont.)</vt:lpstr>
      <vt:lpstr>Example 8: Using the Pythagorean Theorem</vt:lpstr>
      <vt:lpstr>Example 8: Using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92</cp:revision>
  <dcterms:created xsi:type="dcterms:W3CDTF">2013-04-26T14:43:13Z</dcterms:created>
  <dcterms:modified xsi:type="dcterms:W3CDTF">2024-09-03T17:09:42Z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