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75" r:id="rId8"/>
    <p:sldId id="276" r:id="rId9"/>
    <p:sldId id="264" r:id="rId10"/>
    <p:sldId id="266" r:id="rId11"/>
    <p:sldId id="277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709" autoAdjust="0"/>
  </p:normalViewPr>
  <p:slideViewPr>
    <p:cSldViewPr>
      <p:cViewPr varScale="1">
        <p:scale>
          <a:sx n="82" d="100"/>
          <a:sy n="82" d="100"/>
        </p:scale>
        <p:origin x="1416" y="72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1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4.wmf"/><Relationship Id="rId21" Type="http://schemas.openxmlformats.org/officeDocument/2006/relationships/image" Target="../media/image93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2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Rationalize each denominator and simplify, if possible.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d.              (Assume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≠ 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e.                  </a:t>
            </a:r>
            <a:r>
              <a:rPr lang="en-US" dirty="0">
                <a:solidFill>
                  <a:schemeClr val="tx1"/>
                </a:solidFill>
              </a:rPr>
              <a:t>(Assume </a:t>
            </a:r>
            <a:r>
              <a:rPr lang="en-US" b="0" i="1" dirty="0">
                <a:solidFill>
                  <a:schemeClr val="tx1"/>
                </a:solidFill>
                <a:latin typeface="+mj-lt"/>
              </a:rPr>
              <a:t>x</a:t>
            </a:r>
            <a:r>
              <a:rPr lang="en-US" b="0" i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≠ </a:t>
            </a:r>
            <a:r>
              <a:rPr lang="en-US" b="0" i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y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859125"/>
              </p:ext>
            </p:extLst>
          </p:nvPr>
        </p:nvGraphicFramePr>
        <p:xfrm>
          <a:off x="948655" y="2438400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863225" progId="Equation.DSMT4">
                  <p:embed/>
                </p:oleObj>
              </mc:Choice>
              <mc:Fallback>
                <p:oleObj name="Equation" r:id="rId2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438400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A9667DCC-6D98-707A-4B90-6BD9B49DE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76055"/>
              </p:ext>
            </p:extLst>
          </p:nvPr>
        </p:nvGraphicFramePr>
        <p:xfrm>
          <a:off x="948655" y="36576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153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365760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0A366DB7-C7CC-9A85-80C2-6DD5C43D4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143534"/>
              </p:ext>
            </p:extLst>
          </p:nvPr>
        </p:nvGraphicFramePr>
        <p:xfrm>
          <a:off x="878805" y="4914900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876300" progId="Equation.DSMT4">
                  <p:embed/>
                </p:oleObj>
              </mc:Choice>
              <mc:Fallback>
                <p:oleObj name="Equation" r:id="rId6" imgW="1270000" imgH="876300" progId="Equation.DSMT4">
                  <p:embed/>
                  <p:pic>
                    <p:nvPicPr>
                      <p:cNvPr id="1638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05" y="4914900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C267CAC0-BEE7-6B73-B866-59E965D71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17271"/>
              </p:ext>
            </p:extLst>
          </p:nvPr>
        </p:nvGraphicFramePr>
        <p:xfrm>
          <a:off x="4876800" y="2438400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863225" progId="Equation.DSMT4">
                  <p:embed/>
                </p:oleObj>
              </mc:Choice>
              <mc:Fallback>
                <p:oleObj name="Equation" r:id="rId8" imgW="952087" imgH="863225" progId="Equation.DSMT4">
                  <p:embed/>
                  <p:pic>
                    <p:nvPicPr>
                      <p:cNvPr id="1741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8400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2B6709-3FE5-9258-0F1B-E168D1343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479120"/>
              </p:ext>
            </p:extLst>
          </p:nvPr>
        </p:nvGraphicFramePr>
        <p:xfrm>
          <a:off x="4876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952500" progId="Equation.DSMT4">
                  <p:embed/>
                </p:oleObj>
              </mc:Choice>
              <mc:Fallback>
                <p:oleObj name="Equation" r:id="rId10" imgW="1295400" imgH="95250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547925"/>
              </p:ext>
            </p:extLst>
          </p:nvPr>
        </p:nvGraphicFramePr>
        <p:xfrm>
          <a:off x="7391400" y="1993900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444307" progId="Equation.DSMT4">
                  <p:embed/>
                </p:oleObj>
              </mc:Choice>
              <mc:Fallback>
                <p:oleObj name="Equation" r:id="rId2" imgW="1002865" imgH="444307" progId="Equation.DSMT4">
                  <p:embed/>
                  <p:pic>
                    <p:nvPicPr>
                      <p:cNvPr id="133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993900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009413"/>
              </p:ext>
            </p:extLst>
          </p:nvPr>
        </p:nvGraphicFramePr>
        <p:xfrm>
          <a:off x="4816475" y="2875672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342720" progId="Equation.DSMT4">
                  <p:embed/>
                </p:oleObj>
              </mc:Choice>
              <mc:Fallback>
                <p:oleObj name="Equation" r:id="rId4" imgW="3657600" imgH="342720" progId="Equation.DSMT4">
                  <p:embed/>
                  <p:pic>
                    <p:nvPicPr>
                      <p:cNvPr id="133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2875672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406524"/>
              </p:ext>
            </p:extLst>
          </p:nvPr>
        </p:nvGraphicFramePr>
        <p:xfrm>
          <a:off x="851517" y="2586747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6000" imgH="889000" progId="Equation.DSMT4">
                  <p:embed/>
                </p:oleObj>
              </mc:Choice>
              <mc:Fallback>
                <p:oleObj name="Equation" r:id="rId6" imgW="1016000" imgH="889000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517" y="2586747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025276"/>
              </p:ext>
            </p:extLst>
          </p:nvPr>
        </p:nvGraphicFramePr>
        <p:xfrm>
          <a:off x="1905000" y="2416885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7000" imgH="1282700" progId="Equation.DSMT4">
                  <p:embed/>
                </p:oleObj>
              </mc:Choice>
              <mc:Fallback>
                <p:oleObj name="Equation" r:id="rId8" imgW="2667000" imgH="1282700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16885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551EB61C-79EB-96B2-3405-46E2A16D3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522740"/>
              </p:ext>
            </p:extLst>
          </p:nvPr>
        </p:nvGraphicFramePr>
        <p:xfrm>
          <a:off x="4772025" y="4259534"/>
          <a:ext cx="3746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46160" imgH="241200" progId="Equation.DSMT4">
                  <p:embed/>
                </p:oleObj>
              </mc:Choice>
              <mc:Fallback>
                <p:oleObj name="Equation" r:id="rId10" imgW="3746160" imgH="241200" progId="Equation.DSMT4">
                  <p:embed/>
                  <p:pic>
                    <p:nvPicPr>
                      <p:cNvPr id="1434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4259534"/>
                        <a:ext cx="3746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5C5BE5E1-E93C-AEA8-18D5-550E0580B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686969"/>
              </p:ext>
            </p:extLst>
          </p:nvPr>
        </p:nvGraphicFramePr>
        <p:xfrm>
          <a:off x="1890825" y="3898900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300" imgH="1358900" progId="Equation.DSMT4">
                  <p:embed/>
                </p:oleObj>
              </mc:Choice>
              <mc:Fallback>
                <p:oleObj name="Equation" r:id="rId12" imgW="1765300" imgH="13589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825" y="3898900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1A6C0651-4E32-43A5-9AA7-2EC23DC76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240468"/>
              </p:ext>
            </p:extLst>
          </p:nvPr>
        </p:nvGraphicFramePr>
        <p:xfrm>
          <a:off x="4796343" y="4556714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551EB61C-79EB-96B2-3405-46E2A16D3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43" y="4556714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7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620343"/>
              </p:ext>
            </p:extLst>
          </p:nvPr>
        </p:nvGraphicFramePr>
        <p:xfrm>
          <a:off x="3670300" y="3276600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25880" imgH="241200" progId="Equation.DSMT4">
                  <p:embed/>
                </p:oleObj>
              </mc:Choice>
              <mc:Fallback>
                <p:oleObj name="Equation" r:id="rId4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276600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40789"/>
              </p:ext>
            </p:extLst>
          </p:nvPr>
        </p:nvGraphicFramePr>
        <p:xfrm>
          <a:off x="1404584" y="12954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1041400" progId="Equation.DSMT4">
                  <p:embed/>
                </p:oleObj>
              </mc:Choice>
              <mc:Fallback>
                <p:oleObj name="Equation" r:id="rId6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12954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42486"/>
              </p:ext>
            </p:extLst>
          </p:nvPr>
        </p:nvGraphicFramePr>
        <p:xfrm>
          <a:off x="1404584" y="2819400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1041400" progId="Equation.DSMT4">
                  <p:embed/>
                </p:oleObj>
              </mc:Choice>
              <mc:Fallback>
                <p:oleObj name="Equation" r:id="rId8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819400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247183"/>
              </p:ext>
            </p:extLst>
          </p:nvPr>
        </p:nvGraphicFramePr>
        <p:xfrm>
          <a:off x="1379538" y="4405004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9200" imgH="914400" progId="Equation.DSMT4">
                  <p:embed/>
                </p:oleObj>
              </mc:Choice>
              <mc:Fallback>
                <p:oleObj name="Equation" r:id="rId10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405004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025775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3559175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05778"/>
              </p:ext>
            </p:extLst>
          </p:nvPr>
        </p:nvGraphicFramePr>
        <p:xfrm>
          <a:off x="2573338" y="3711575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711575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62092"/>
              </p:ext>
            </p:extLst>
          </p:nvPr>
        </p:nvGraphicFramePr>
        <p:xfrm>
          <a:off x="3657600" y="4267200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68600" imgH="1041120" progId="Equation.DSMT4">
                  <p:embed/>
                </p:oleObj>
              </mc:Choice>
              <mc:Fallback>
                <p:oleObj name="Equation" r:id="rId14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b.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339515"/>
              </p:ext>
            </p:extLst>
          </p:nvPr>
        </p:nvGraphicFramePr>
        <p:xfrm>
          <a:off x="7441005" y="128016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431640" progId="Equation.DSMT4">
                  <p:embed/>
                </p:oleObj>
              </mc:Choice>
              <mc:Fallback>
                <p:oleObj name="Equation" r:id="rId2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1005" y="128016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262293"/>
              </p:ext>
            </p:extLst>
          </p:nvPr>
        </p:nvGraphicFramePr>
        <p:xfrm>
          <a:off x="1286585" y="21780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585" y="21780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99642"/>
              </p:ext>
            </p:extLst>
          </p:nvPr>
        </p:nvGraphicFramePr>
        <p:xfrm>
          <a:off x="2461335" y="19812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1282680" progId="Equation.DSMT4">
                  <p:embed/>
                </p:oleObj>
              </mc:Choice>
              <mc:Fallback>
                <p:oleObj name="Equation" r:id="rId6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35" y="19812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119482"/>
              </p:ext>
            </p:extLst>
          </p:nvPr>
        </p:nvGraphicFramePr>
        <p:xfrm>
          <a:off x="5477585" y="1981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1041120" progId="Equation.DSMT4">
                  <p:embed/>
                </p:oleObj>
              </mc:Choice>
              <mc:Fallback>
                <p:oleObj name="Equation" r:id="rId8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7585" y="1981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089563"/>
              </p:ext>
            </p:extLst>
          </p:nvPr>
        </p:nvGraphicFramePr>
        <p:xfrm>
          <a:off x="2569285" y="3606799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1041120" progId="Equation.DSMT4">
                  <p:embed/>
                </p:oleObj>
              </mc:Choice>
              <mc:Fallback>
                <p:oleObj name="Equation" r:id="rId10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285" y="3606799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213944"/>
              </p:ext>
            </p:extLst>
          </p:nvPr>
        </p:nvGraphicFramePr>
        <p:xfrm>
          <a:off x="4753685" y="3975099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44240" progId="Equation.DSMT4">
                  <p:embed/>
                </p:oleObj>
              </mc:Choice>
              <mc:Fallback>
                <p:oleObj name="Equation" r:id="rId12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685" y="3975099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819401" y="37337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09085" y="43433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98663"/>
              </p:ext>
            </p:extLst>
          </p:nvPr>
        </p:nvGraphicFramePr>
        <p:xfrm>
          <a:off x="7366000" y="1284642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600" imgH="419100" progId="Equation.DSMT4">
                  <p:embed/>
                </p:oleObj>
              </mc:Choice>
              <mc:Fallback>
                <p:oleObj name="Equation" r:id="rId2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1284642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68754"/>
              </p:ext>
            </p:extLst>
          </p:nvPr>
        </p:nvGraphicFramePr>
        <p:xfrm>
          <a:off x="2151326" y="2215632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0000" imgH="889000" progId="Equation.DSMT4">
                  <p:embed/>
                </p:oleObj>
              </mc:Choice>
              <mc:Fallback>
                <p:oleObj name="Equation" r:id="rId4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326" y="2215632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014212"/>
              </p:ext>
            </p:extLst>
          </p:nvPr>
        </p:nvGraphicFramePr>
        <p:xfrm>
          <a:off x="3434688" y="2013689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5000" imgH="1282700" progId="Equation.DSMT4">
                  <p:embed/>
                </p:oleObj>
              </mc:Choice>
              <mc:Fallback>
                <p:oleObj name="Equation" r:id="rId6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2013689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183001"/>
              </p:ext>
            </p:extLst>
          </p:nvPr>
        </p:nvGraphicFramePr>
        <p:xfrm>
          <a:off x="3434688" y="365588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500" imgH="914400" progId="Equation.DSMT4">
                  <p:embed/>
                </p:oleObj>
              </mc:Choice>
              <mc:Fallback>
                <p:oleObj name="Equation" r:id="rId8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3655883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2581"/>
              </p:ext>
            </p:extLst>
          </p:nvPr>
        </p:nvGraphicFramePr>
        <p:xfrm>
          <a:off x="4927600" y="364790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914400" progId="Equation.DSMT4">
                  <p:embed/>
                </p:oleObj>
              </mc:Choice>
              <mc:Fallback>
                <p:oleObj name="Equation" r:id="rId10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64790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d. </a:t>
            </a: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16105"/>
              </p:ext>
            </p:extLst>
          </p:nvPr>
        </p:nvGraphicFramePr>
        <p:xfrm>
          <a:off x="7391400" y="1272988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700" imgH="419100" progId="Equation.DSMT4">
                  <p:embed/>
                </p:oleObj>
              </mc:Choice>
              <mc:Fallback>
                <p:oleObj name="Equation" r:id="rId2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72988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04107"/>
              </p:ext>
            </p:extLst>
          </p:nvPr>
        </p:nvGraphicFramePr>
        <p:xfrm>
          <a:off x="2278040" y="21688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392" imgH="863225" progId="Equation.DSMT4">
                  <p:embed/>
                </p:oleObj>
              </mc:Choice>
              <mc:Fallback>
                <p:oleObj name="Equation" r:id="rId4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1688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59513"/>
              </p:ext>
            </p:extLst>
          </p:nvPr>
        </p:nvGraphicFramePr>
        <p:xfrm>
          <a:off x="3295936" y="19948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1206360" progId="Equation.DSMT4">
                  <p:embed/>
                </p:oleObj>
              </mc:Choice>
              <mc:Fallback>
                <p:oleObj name="Equation" r:id="rId6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936" y="19948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95427"/>
              </p:ext>
            </p:extLst>
          </p:nvPr>
        </p:nvGraphicFramePr>
        <p:xfrm>
          <a:off x="3276600" y="35052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990360" progId="Equation.DSMT4">
                  <p:embed/>
                </p:oleObj>
              </mc:Choice>
              <mc:Fallback>
                <p:oleObj name="Equation" r:id="rId8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118908"/>
              </p:ext>
            </p:extLst>
          </p:nvPr>
        </p:nvGraphicFramePr>
        <p:xfrm>
          <a:off x="5489244" y="35941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901440" progId="Equation.DSMT4">
                  <p:embed/>
                </p:oleObj>
              </mc:Choice>
              <mc:Fallback>
                <p:oleObj name="Equation" r:id="rId10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44" y="35941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93944" y="38100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711065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493147"/>
              </p:ext>
            </p:extLst>
          </p:nvPr>
        </p:nvGraphicFramePr>
        <p:xfrm>
          <a:off x="7386171" y="129540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508000" progId="Equation.DSMT4">
                  <p:embed/>
                </p:oleObj>
              </mc:Choice>
              <mc:Fallback>
                <p:oleObj name="Equation" r:id="rId2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6171" y="129540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73541"/>
              </p:ext>
            </p:extLst>
          </p:nvPr>
        </p:nvGraphicFramePr>
        <p:xfrm>
          <a:off x="1879247" y="2192315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400" imgH="952500" progId="Equation.DSMT4">
                  <p:embed/>
                </p:oleObj>
              </mc:Choice>
              <mc:Fallback>
                <p:oleObj name="Equation" r:id="rId4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247" y="2192315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491319"/>
              </p:ext>
            </p:extLst>
          </p:nvPr>
        </p:nvGraphicFramePr>
        <p:xfrm>
          <a:off x="3217863" y="1971675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1282680" progId="Equation.DSMT4">
                  <p:embed/>
                </p:oleObj>
              </mc:Choice>
              <mc:Fallback>
                <p:oleObj name="Equation" r:id="rId6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1971675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889811"/>
              </p:ext>
            </p:extLst>
          </p:nvPr>
        </p:nvGraphicFramePr>
        <p:xfrm>
          <a:off x="3230414" y="3733800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92400" imgH="1104900" progId="Equation.DSMT4">
                  <p:embed/>
                </p:oleObj>
              </mc:Choice>
              <mc:Fallback>
                <p:oleObj name="Equation" r:id="rId8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3733800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032473"/>
              </p:ext>
            </p:extLst>
          </p:nvPr>
        </p:nvGraphicFramePr>
        <p:xfrm>
          <a:off x="3230414" y="5231430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508000" progId="Equation.DSMT4">
                  <p:embed/>
                </p:oleObj>
              </mc:Choice>
              <mc:Fallback>
                <p:oleObj name="Equation" r:id="rId10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5231430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41551" y="3800475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55951" y="45624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76300" progId="Equation.DSMT4">
                  <p:embed/>
                </p:oleObj>
              </mc:Choice>
              <mc:Fallback>
                <p:oleObj name="Equation" r:id="rId2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3840" imgH="2222280" progId="Equation.DSMT4">
                  <p:embed/>
                </p:oleObj>
              </mc:Choice>
              <mc:Fallback>
                <p:oleObj name="Equation" r:id="rId4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" imgH="419100" progId="Equation.DSMT4">
                  <p:embed/>
                </p:oleObj>
              </mc:Choice>
              <mc:Fallback>
                <p:oleObj name="Equation" r:id="rId6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419100" progId="Equation.DSMT4">
                  <p:embed/>
                </p:oleObj>
              </mc:Choice>
              <mc:Fallback>
                <p:oleObj name="Equation" r:id="rId8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419100" progId="Equation.DSMT4">
                  <p:embed/>
                </p:oleObj>
              </mc:Choice>
              <mc:Fallback>
                <p:oleObj name="Equation" r:id="rId10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419100" progId="Equation.DSMT4">
                  <p:embed/>
                </p:oleObj>
              </mc:Choice>
              <mc:Fallback>
                <p:oleObj name="Equation" r:id="rId14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419100" progId="Equation.DSMT4">
                  <p:embed/>
                </p:oleObj>
              </mc:Choice>
              <mc:Fallback>
                <p:oleObj name="Equation" r:id="rId16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291973" progId="Equation.DSMT4">
                  <p:embed/>
                </p:oleObj>
              </mc:Choice>
              <mc:Fallback>
                <p:oleObj name="Equation" r:id="rId18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79279" progId="Equation.DSMT4">
                  <p:embed/>
                </p:oleObj>
              </mc:Choice>
              <mc:Fallback>
                <p:oleObj name="Equation" r:id="rId20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200" imgH="419100" progId="Equation.DSMT4">
                  <p:embed/>
                </p:oleObj>
              </mc:Choice>
              <mc:Fallback>
                <p:oleObj name="Equation" r:id="rId22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529" imgH="279279" progId="Equation.DSMT4">
                  <p:embed/>
                </p:oleObj>
              </mc:Choice>
              <mc:Fallback>
                <p:oleObj name="Equation" r:id="rId24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65200" imgH="419100" progId="Equation.DSMT4">
                  <p:embed/>
                </p:oleObj>
              </mc:Choice>
              <mc:Fallback>
                <p:oleObj name="Equation" r:id="rId26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Rationalizing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                b.                     c.                      d.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a. Multiply the numerator and denominator by       because                     is a rational number.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863225" progId="Equation.DSMT4">
                  <p:embed/>
                </p:oleObj>
              </mc:Choice>
              <mc:Fallback>
                <p:oleObj name="Equation" r:id="rId2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700" imgH="889000" progId="Equation.DSMT4">
                  <p:embed/>
                </p:oleObj>
              </mc:Choice>
              <mc:Fallback>
                <p:oleObj name="Equation" r:id="rId4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965200" progId="Equation.DSMT4">
                  <p:embed/>
                </p:oleObj>
              </mc:Choice>
              <mc:Fallback>
                <p:oleObj name="Equation" r:id="rId6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14400" progId="Equation.DSMT4">
                  <p:embed/>
                </p:oleObj>
              </mc:Choice>
              <mc:Fallback>
                <p:oleObj name="Equation" r:id="rId8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47163"/>
              </p:ext>
            </p:extLst>
          </p:nvPr>
        </p:nvGraphicFramePr>
        <p:xfrm>
          <a:off x="7378700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44240" progId="Equation.DSMT4">
                  <p:embed/>
                </p:oleObj>
              </mc:Choice>
              <mc:Fallback>
                <p:oleObj name="Equation" r:id="rId12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5">
            <a:extLst>
              <a:ext uri="{FF2B5EF4-FFF2-40B4-BE49-F238E27FC236}">
                <a16:creationId xmlns:a16="http://schemas.microsoft.com/office/drawing/2014/main" id="{C3AB5AD7-6CF8-ED47-4038-C16E53464E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127027"/>
              </p:ext>
            </p:extLst>
          </p:nvPr>
        </p:nvGraphicFramePr>
        <p:xfrm>
          <a:off x="2789769" y="2184633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88840" progId="Equation.DSMT4">
                  <p:embed/>
                </p:oleObj>
              </mc:Choice>
              <mc:Fallback>
                <p:oleObj name="Equation" r:id="rId14" imgW="545760" imgH="888840" progId="Equation.DSMT4">
                  <p:embed/>
                  <p:pic>
                    <p:nvPicPr>
                      <p:cNvPr id="819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769" y="2184633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6">
            <a:extLst>
              <a:ext uri="{FF2B5EF4-FFF2-40B4-BE49-F238E27FC236}">
                <a16:creationId xmlns:a16="http://schemas.microsoft.com/office/drawing/2014/main" id="{2DEB51FD-4E72-4AA3-DEB6-97FEC2C9EE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54386"/>
              </p:ext>
            </p:extLst>
          </p:nvPr>
        </p:nvGraphicFramePr>
        <p:xfrm>
          <a:off x="4715938" y="2198229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876300" progId="Equation.DSMT4">
                  <p:embed/>
                </p:oleObj>
              </mc:Choice>
              <mc:Fallback>
                <p:oleObj name="Equation" r:id="rId16" imgW="698500" imgH="876300" progId="Equation.DSMT4">
                  <p:embed/>
                  <p:pic>
                    <p:nvPicPr>
                      <p:cNvPr id="922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938" y="2198229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8">
            <a:extLst>
              <a:ext uri="{FF2B5EF4-FFF2-40B4-BE49-F238E27FC236}">
                <a16:creationId xmlns:a16="http://schemas.microsoft.com/office/drawing/2014/main" id="{6E835954-82D6-82DC-EFAE-2C79822CF6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19537"/>
              </p:ext>
            </p:extLst>
          </p:nvPr>
        </p:nvGraphicFramePr>
        <p:xfrm>
          <a:off x="6783919" y="2095733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169" imgH="977476" progId="Equation.DSMT4">
                  <p:embed/>
                </p:oleObj>
              </mc:Choice>
              <mc:Fallback>
                <p:oleObj name="Equation" r:id="rId18" imgW="533169" imgH="977476" progId="Equation.DSMT4">
                  <p:embed/>
                  <p:pic>
                    <p:nvPicPr>
                      <p:cNvPr id="10244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919" y="2095733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b. 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935934"/>
              </p:ext>
            </p:extLst>
          </p:nvPr>
        </p:nvGraphicFramePr>
        <p:xfrm>
          <a:off x="2812764" y="3295936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863225" progId="Equation.DSMT4">
                  <p:embed/>
                </p:oleObj>
              </mc:Choice>
              <mc:Fallback>
                <p:oleObj name="Equation" r:id="rId2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764" y="3295936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94978"/>
              </p:ext>
            </p:extLst>
          </p:nvPr>
        </p:nvGraphicFramePr>
        <p:xfrm>
          <a:off x="3352800" y="3200400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939800" progId="Equation.DSMT4">
                  <p:embed/>
                </p:oleObj>
              </mc:Choice>
              <mc:Fallback>
                <p:oleObj name="Equation" r:id="rId4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1814"/>
              </p:ext>
            </p:extLst>
          </p:nvPr>
        </p:nvGraphicFramePr>
        <p:xfrm>
          <a:off x="4834389" y="3200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901309" progId="Equation.DSMT4">
                  <p:embed/>
                </p:oleObj>
              </mc:Choice>
              <mc:Fallback>
                <p:oleObj name="Equation" r:id="rId6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389" y="3200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14211"/>
              </p:ext>
            </p:extLst>
          </p:nvPr>
        </p:nvGraphicFramePr>
        <p:xfrm>
          <a:off x="7391400" y="128016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444240" progId="Equation.DSMT4">
                  <p:embed/>
                </p:oleObj>
              </mc:Choice>
              <mc:Fallback>
                <p:oleObj name="Equation" r:id="rId8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8016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210515"/>
              </p:ext>
            </p:extLst>
          </p:nvPr>
        </p:nvGraphicFramePr>
        <p:xfrm>
          <a:off x="1752600" y="172918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44240" progId="Equation.DSMT4">
                  <p:embed/>
                </p:oleObj>
              </mc:Choice>
              <mc:Fallback>
                <p:oleObj name="Equation" r:id="rId10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2918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c. 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555106"/>
              </p:ext>
            </p:extLst>
          </p:nvPr>
        </p:nvGraphicFramePr>
        <p:xfrm>
          <a:off x="1842117" y="2443663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889000" progId="Equation.DSMT4">
                  <p:embed/>
                </p:oleObj>
              </mc:Choice>
              <mc:Fallback>
                <p:oleObj name="Equation" r:id="rId4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117" y="2443663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74018"/>
              </p:ext>
            </p:extLst>
          </p:nvPr>
        </p:nvGraphicFramePr>
        <p:xfrm>
          <a:off x="2590800" y="2364105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4000" imgH="965200" progId="Equation.DSMT4">
                  <p:embed/>
                </p:oleObj>
              </mc:Choice>
              <mc:Fallback>
                <p:oleObj name="Equation" r:id="rId6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4105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686703"/>
              </p:ext>
            </p:extLst>
          </p:nvPr>
        </p:nvGraphicFramePr>
        <p:xfrm>
          <a:off x="4204317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317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45924"/>
              </p:ext>
            </p:extLst>
          </p:nvPr>
        </p:nvGraphicFramePr>
        <p:xfrm>
          <a:off x="5277014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914400" progId="Equation.DSMT4">
                  <p:embed/>
                </p:oleObj>
              </mc:Choice>
              <mc:Fallback>
                <p:oleObj name="Equation" r:id="rId10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014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328644"/>
              </p:ext>
            </p:extLst>
          </p:nvPr>
        </p:nvGraphicFramePr>
        <p:xfrm>
          <a:off x="7340600" y="128016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444240" progId="Equation.DSMT4">
                  <p:embed/>
                </p:oleObj>
              </mc:Choice>
              <mc:Fallback>
                <p:oleObj name="Equation" r:id="rId12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28016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33817"/>
              </p:ext>
            </p:extLst>
          </p:nvPr>
        </p:nvGraphicFramePr>
        <p:xfrm>
          <a:off x="1803400" y="1736725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444240" progId="Equation.DSMT4">
                  <p:embed/>
                </p:oleObj>
              </mc:Choice>
              <mc:Fallback>
                <p:oleObj name="Equation" r:id="rId14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736725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d. 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39202"/>
              </p:ext>
            </p:extLst>
          </p:nvPr>
        </p:nvGraphicFramePr>
        <p:xfrm>
          <a:off x="1841500" y="29464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965200" progId="Equation.DSMT4">
                  <p:embed/>
                </p:oleObj>
              </mc:Choice>
              <mc:Fallback>
                <p:oleObj name="Equation" r:id="rId2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9464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14282"/>
              </p:ext>
            </p:extLst>
          </p:nvPr>
        </p:nvGraphicFramePr>
        <p:xfrm>
          <a:off x="2387578" y="29499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900" imgH="965200" progId="Equation.DSMT4">
                  <p:embed/>
                </p:oleObj>
              </mc:Choice>
              <mc:Fallback>
                <p:oleObj name="Equation" r:id="rId4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578" y="29499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736569"/>
              </p:ext>
            </p:extLst>
          </p:nvPr>
        </p:nvGraphicFramePr>
        <p:xfrm>
          <a:off x="3898900" y="29464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800" imgH="965200" progId="Equation.DSMT4">
                  <p:embed/>
                </p:oleObj>
              </mc:Choice>
              <mc:Fallback>
                <p:oleObj name="Equation" r:id="rId6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9464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63036"/>
              </p:ext>
            </p:extLst>
          </p:nvPr>
        </p:nvGraphicFramePr>
        <p:xfrm>
          <a:off x="4930548" y="29609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800" imgH="914400" progId="Equation.DSMT4">
                  <p:embed/>
                </p:oleObj>
              </mc:Choice>
              <mc:Fallback>
                <p:oleObj name="Equation" r:id="rId8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48" y="29609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491275"/>
              </p:ext>
            </p:extLst>
          </p:nvPr>
        </p:nvGraphicFramePr>
        <p:xfrm>
          <a:off x="7391400" y="1247962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7962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597858"/>
              </p:ext>
            </p:extLst>
          </p:nvPr>
        </p:nvGraphicFramePr>
        <p:xfrm>
          <a:off x="1797028" y="1692462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9800" imgH="444240" progId="Equation.DSMT4">
                  <p:embed/>
                </p:oleObj>
              </mc:Choice>
              <mc:Fallback>
                <p:oleObj name="Equation" r:id="rId12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28" y="1692462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                   b. 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a. 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901440" progId="Equation.DSMT4">
                  <p:embed/>
                </p:oleObj>
              </mc:Choice>
              <mc:Fallback>
                <p:oleObj name="Equation" r:id="rId2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901440" progId="Equation.DSMT4">
                  <p:embed/>
                </p:oleObj>
              </mc:Choice>
              <mc:Fallback>
                <p:oleObj name="Equation" r:id="rId4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977760" progId="Equation.DSMT4">
                  <p:embed/>
                </p:oleObj>
              </mc:Choice>
              <mc:Fallback>
                <p:oleObj name="Equation" r:id="rId6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977760" progId="Equation.DSMT4">
                  <p:embed/>
                </p:oleObj>
              </mc:Choice>
              <mc:Fallback>
                <p:oleObj name="Equation" r:id="rId8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914400" progId="Equation.DSMT4">
                  <p:embed/>
                </p:oleObj>
              </mc:Choice>
              <mc:Fallback>
                <p:oleObj name="Equation" r:id="rId10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15633"/>
              </p:ext>
            </p:extLst>
          </p:nvPr>
        </p:nvGraphicFramePr>
        <p:xfrm>
          <a:off x="73660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444240" progId="Equation.DSMT4">
                  <p:embed/>
                </p:oleObj>
              </mc:Choice>
              <mc:Fallback>
                <p:oleObj name="Equation" r:id="rId12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57320" imgH="444240" progId="Equation.DSMT4">
                  <p:embed/>
                </p:oleObj>
              </mc:Choice>
              <mc:Fallback>
                <p:oleObj name="Equation" r:id="rId14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AB95C-8994-953F-56B9-152A3667A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899906"/>
              </p:ext>
            </p:extLst>
          </p:nvPr>
        </p:nvGraphicFramePr>
        <p:xfrm>
          <a:off x="4940300" y="222324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952200" progId="Equation.DSMT4">
                  <p:embed/>
                </p:oleObj>
              </mc:Choice>
              <mc:Fallback>
                <p:oleObj name="Equation" r:id="rId16" imgW="888840" imgH="9522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22324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b. 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438105"/>
              </p:ext>
            </p:extLst>
          </p:nvPr>
        </p:nvGraphicFramePr>
        <p:xfrm>
          <a:off x="7391400" y="1242583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558720" progId="Equation.DSMT4">
                  <p:embed/>
                </p:oleObj>
              </mc:Choice>
              <mc:Fallback>
                <p:oleObj name="Equation" r:id="rId2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2583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682923"/>
              </p:ext>
            </p:extLst>
          </p:nvPr>
        </p:nvGraphicFramePr>
        <p:xfrm>
          <a:off x="1820411" y="1689417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11" y="1689417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052759"/>
              </p:ext>
            </p:extLst>
          </p:nvPr>
        </p:nvGraphicFramePr>
        <p:xfrm>
          <a:off x="1528311" y="2158047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444240" progId="Equation.DSMT4">
                  <p:embed/>
                </p:oleObj>
              </mc:Choice>
              <mc:Fallback>
                <p:oleObj name="Equation" r:id="rId6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2158047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262403"/>
              </p:ext>
            </p:extLst>
          </p:nvPr>
        </p:nvGraphicFramePr>
        <p:xfrm>
          <a:off x="4382163" y="2158047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163" y="2158047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97355"/>
              </p:ext>
            </p:extLst>
          </p:nvPr>
        </p:nvGraphicFramePr>
        <p:xfrm>
          <a:off x="1364107" y="293782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952200" progId="Equation.DSMT4">
                  <p:embed/>
                </p:oleObj>
              </mc:Choice>
              <mc:Fallback>
                <p:oleObj name="Equation" r:id="rId10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107" y="293782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927993"/>
              </p:ext>
            </p:extLst>
          </p:nvPr>
        </p:nvGraphicFramePr>
        <p:xfrm>
          <a:off x="2312063" y="2785427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0000" imgH="1130040" progId="Equation.DSMT4">
                  <p:embed/>
                </p:oleObj>
              </mc:Choice>
              <mc:Fallback>
                <p:oleObj name="Equation" r:id="rId12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063" y="2785427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49500"/>
              </p:ext>
            </p:extLst>
          </p:nvPr>
        </p:nvGraphicFramePr>
        <p:xfrm>
          <a:off x="4412107" y="2785427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1130040" progId="Equation.DSMT4">
                  <p:embed/>
                </p:oleObj>
              </mc:Choice>
              <mc:Fallback>
                <p:oleObj name="Equation" r:id="rId14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107" y="2785427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649260"/>
              </p:ext>
            </p:extLst>
          </p:nvPr>
        </p:nvGraphicFramePr>
        <p:xfrm>
          <a:off x="5783707" y="2785427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1028520" progId="Equation.DSMT4">
                  <p:embed/>
                </p:oleObj>
              </mc:Choice>
              <mc:Fallback>
                <p:oleObj name="Equation" r:id="rId16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707" y="2785427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dirty="0"/>
              <a:t>Procedure: Rationalizing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891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b="1" dirty="0">
                <a:solidFill>
                  <a:srgbClr val="C00000"/>
                </a:solidFill>
              </a:rPr>
              <a:t>conjugate of the denominator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new denominator will be the difference of two squares, and therefore will not contain a radical term.</a:t>
            </a:r>
            <a:endParaRPr lang="en-US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A07BCB5-17E8-49F9-B692-23AA4AD2B7D8}"/>
</file>

<file path=customXml/itemProps2.xml><?xml version="1.0" encoding="utf-8"?>
<ds:datastoreItem xmlns:ds="http://schemas.openxmlformats.org/officeDocument/2006/customXml" ds:itemID="{D5C44DC3-63F6-48DB-96F1-6D50F2DFF7C7}"/>
</file>

<file path=customXml/itemProps3.xml><?xml version="1.0" encoding="utf-8"?>
<ds:datastoreItem xmlns:ds="http://schemas.openxmlformats.org/officeDocument/2006/customXml" ds:itemID="{84BF2232-BDEF-4FAD-9B82-B4951006D3DC}"/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565</Words>
  <Application>Microsoft Office PowerPoint</Application>
  <PresentationFormat>On-screen Show (4:3)</PresentationFormat>
  <Paragraphs>53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10.6</vt:lpstr>
      <vt:lpstr>Procedure: Rationalizing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Procedure: Rationalizing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75</cp:revision>
  <dcterms:created xsi:type="dcterms:W3CDTF">2013-04-26T14:43:13Z</dcterms:created>
  <dcterms:modified xsi:type="dcterms:W3CDTF">2024-08-14T13:04:12Z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