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8"/>
  </p:notesMasterIdLst>
  <p:handoutMasterIdLst>
    <p:handoutMasterId r:id="rId19"/>
  </p:handoutMasterIdLst>
  <p:sldIdLst>
    <p:sldId id="256" r:id="rId3"/>
    <p:sldId id="281" r:id="rId4"/>
    <p:sldId id="282" r:id="rId5"/>
    <p:sldId id="283" r:id="rId6"/>
    <p:sldId id="284" r:id="rId7"/>
    <p:sldId id="285" r:id="rId8"/>
    <p:sldId id="286" r:id="rId9"/>
    <p:sldId id="270" r:id="rId10"/>
    <p:sldId id="271" r:id="rId11"/>
    <p:sldId id="287" r:id="rId12"/>
    <p:sldId id="288" r:id="rId13"/>
    <p:sldId id="289" r:id="rId14"/>
    <p:sldId id="272" r:id="rId15"/>
    <p:sldId id="280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5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8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64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72C31A-50AD-1B78-676F-AB519DFE0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Translate the given English phrase into an algebraic expression.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product of eight and the cube root of fifteen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twelve times the square root of two </a:t>
            </a:r>
            <a:r>
              <a:rPr lang="en-US" i="1" dirty="0"/>
              <a:t>x</a:t>
            </a:r>
            <a:r>
              <a:rPr lang="en-US" dirty="0"/>
              <a:t> minus three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twelve times the square root of a two </a:t>
            </a:r>
            <a:r>
              <a:rPr lang="en-US" i="1" dirty="0"/>
              <a:t>x</a:t>
            </a:r>
            <a:r>
              <a:rPr lang="en-US" dirty="0"/>
              <a:t>, minus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C38070-6976-F3B7-77DF-A8E0F73D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English Phrases into Algebraic Expressions</a:t>
            </a:r>
          </a:p>
        </p:txBody>
      </p:sp>
    </p:spTree>
    <p:extLst>
      <p:ext uri="{BB962C8B-B14F-4D97-AF65-F5344CB8AC3E}">
        <p14:creationId xmlns:p14="http://schemas.microsoft.com/office/powerpoint/2010/main" val="3148781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72C31A-50AD-1B78-676F-AB519DFE0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572000"/>
          </a:xfrm>
        </p:spPr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b="1" dirty="0"/>
              <a:t>English Phrase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product of eight and the cube root of fifteen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twelve times the square root of two </a:t>
            </a:r>
            <a:r>
              <a:rPr lang="en-US" i="1" dirty="0"/>
              <a:t>x</a:t>
            </a:r>
            <a:r>
              <a:rPr lang="en-US" dirty="0"/>
              <a:t> minus three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twelve times the square root of a two </a:t>
            </a:r>
            <a:r>
              <a:rPr lang="en-US" i="1" dirty="0"/>
              <a:t>x</a:t>
            </a:r>
            <a:r>
              <a:rPr lang="en-US" dirty="0"/>
              <a:t>, minus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C38070-6976-F3B7-77DF-A8E0F73D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English Phrases into Algebraic Expressions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D681F6-9D2B-BB9C-9EB5-EF4819AB21A6}"/>
                  </a:ext>
                </a:extLst>
              </p:cNvPr>
              <p:cNvSpPr txBox="1"/>
              <p:nvPr/>
            </p:nvSpPr>
            <p:spPr>
              <a:xfrm>
                <a:off x="5105400" y="1280160"/>
                <a:ext cx="3352800" cy="3946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800" b="1" dirty="0"/>
              </a:p>
              <a:p>
                <a:r>
                  <a:rPr lang="en-US" sz="2800" b="1" dirty="0"/>
                  <a:t>Algebraic Expression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ad>
                        <m:ra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endParaRPr lang="en-US" sz="2800" b="1" dirty="0"/>
              </a:p>
              <a:p>
                <a:endParaRPr lang="en-US" sz="1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endParaRPr lang="en-US" sz="28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US" sz="2800" i="1" dirty="0"/>
              </a:p>
              <a:p>
                <a:endParaRPr lang="en-US" sz="2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D681F6-9D2B-BB9C-9EB5-EF4819AB21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1280160"/>
                <a:ext cx="3352800" cy="3946593"/>
              </a:xfrm>
              <a:prstGeom prst="rect">
                <a:avLst/>
              </a:prstGeom>
              <a:blipFill>
                <a:blip r:embed="rId2"/>
                <a:stretch>
                  <a:fillRect l="-3818" r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4474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23438" y="1295399"/>
            <a:ext cx="8229600" cy="22860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243EB-0907-8E67-5BCC-A7228D48B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Example 4b, notice that the minus three is included as part of the radicand. In Example 4c, the comma indicates a change in operation, so minus three is not</a:t>
            </a:r>
          </a:p>
          <a:p>
            <a:r>
              <a:rPr lang="en-US" dirty="0">
                <a:solidFill>
                  <a:srgbClr val="000000"/>
                </a:solidFill>
              </a:rPr>
              <a:t>included as part of the radicand.</a:t>
            </a:r>
          </a:p>
        </p:txBody>
      </p:sp>
    </p:spTree>
    <p:extLst>
      <p:ext uri="{BB962C8B-B14F-4D97-AF65-F5344CB8AC3E}">
        <p14:creationId xmlns:p14="http://schemas.microsoft.com/office/powerpoint/2010/main" val="4032263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07960" progId="Equation.DSMT4">
                  <p:embed/>
                </p:oleObj>
              </mc:Choice>
              <mc:Fallback>
                <p:oleObj name="Equation" r:id="rId2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7BD1EF6-E467-524D-1B41-9B8E9CD28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78219"/>
              </p:ext>
            </p:extLst>
          </p:nvPr>
        </p:nvGraphicFramePr>
        <p:xfrm>
          <a:off x="4349750" y="26860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622080" progId="Equation.DSMT4">
                  <p:embed/>
                </p:oleObj>
              </mc:Choice>
              <mc:Fallback>
                <p:oleObj name="Equation" r:id="rId4" imgW="2882880" imgH="622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860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58389"/>
              </p:ext>
            </p:extLst>
          </p:nvPr>
        </p:nvGraphicFramePr>
        <p:xfrm>
          <a:off x="1371600" y="4343400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400" imgH="444500" progId="Equation.DSMT4">
                  <p:embed/>
                </p:oleObj>
              </mc:Choice>
              <mc:Fallback>
                <p:oleObj name="Equation" r:id="rId2" imgW="4597400" imgH="4445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42038" y="438467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375541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9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b. 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4730"/>
              </p:ext>
            </p:extLst>
          </p:nvPr>
        </p:nvGraphicFramePr>
        <p:xfrm>
          <a:off x="3352800" y="2528411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82400" progId="Equation.DSMT4">
                  <p:embed/>
                </p:oleObj>
              </mc:Choice>
              <mc:Fallback>
                <p:oleObj name="Equation" r:id="rId2" imgW="16380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28411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334663"/>
              </p:ext>
            </p:extLst>
          </p:nvPr>
        </p:nvGraphicFramePr>
        <p:xfrm>
          <a:off x="1329871" y="3962302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622300" progId="Equation.DSMT4">
                  <p:embed/>
                </p:oleObj>
              </mc:Choice>
              <mc:Fallback>
                <p:oleObj name="Equation" r:id="rId4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871" y="3962302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14371"/>
              </p:ext>
            </p:extLst>
          </p:nvPr>
        </p:nvGraphicFramePr>
        <p:xfrm>
          <a:off x="3813629" y="4122639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91973" progId="Equation.DSMT4">
                  <p:embed/>
                </p:oleObj>
              </mc:Choice>
              <mc:Fallback>
                <p:oleObj name="Equation" r:id="rId6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629" y="4122639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812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23438" y="1295399"/>
            <a:ext cx="8229600" cy="22860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Multiplication Property of Radicals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6243EB-0907-8E67-5BCC-A7228D48BE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82240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If </a:t>
                </a:r>
                <a:r>
                  <a:rPr lang="en-US" i="1" dirty="0">
                    <a:solidFill>
                      <a:srgbClr val="000000"/>
                    </a:solidFill>
                  </a:rPr>
                  <a:t>a</a:t>
                </a:r>
                <a:r>
                  <a:rPr lang="en-US" dirty="0">
                    <a:solidFill>
                      <a:srgbClr val="000000"/>
                    </a:solidFill>
                  </a:rPr>
                  <a:t> and </a:t>
                </a:r>
                <a:r>
                  <a:rPr lang="en-US" i="1" dirty="0">
                    <a:solidFill>
                      <a:srgbClr val="000000"/>
                    </a:solidFill>
                  </a:rPr>
                  <a:t>b</a:t>
                </a:r>
                <a:r>
                  <a:rPr lang="en-US" dirty="0">
                    <a:solidFill>
                      <a:srgbClr val="000000"/>
                    </a:solidFill>
                  </a:rPr>
                  <a:t> are positive real numbers, then</a:t>
                </a:r>
              </a:p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𝑎𝑏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</a:t>
                </a:r>
              </a:p>
              <a:p>
                <a:r>
                  <a:rPr lang="en-US" dirty="0">
                    <a:solidFill>
                      <a:srgbClr val="000000"/>
                    </a:solidFill>
                  </a:rPr>
                  <a:t>If </a:t>
                </a:r>
                <a:r>
                  <a:rPr lang="en-US" i="1" dirty="0">
                    <a:solidFill>
                      <a:srgbClr val="000000"/>
                    </a:solidFill>
                  </a:rPr>
                  <a:t>a</a:t>
                </a:r>
                <a:r>
                  <a:rPr lang="en-US" dirty="0">
                    <a:solidFill>
                      <a:srgbClr val="000000"/>
                    </a:solidFill>
                  </a:rPr>
                  <a:t> and </a:t>
                </a:r>
                <a:r>
                  <a:rPr lang="en-US" i="1" dirty="0">
                    <a:solidFill>
                      <a:srgbClr val="000000"/>
                    </a:solidFill>
                  </a:rPr>
                  <a:t>b</a:t>
                </a:r>
                <a:r>
                  <a:rPr lang="en-US" dirty="0">
                    <a:solidFill>
                      <a:srgbClr val="000000"/>
                    </a:solidFill>
                  </a:rPr>
                  <a:t> are real numbers, then</a:t>
                </a:r>
              </a:p>
              <a:p>
                <a:pPr algn="ctr"/>
                <a14:m>
                  <m:oMath xmlns:m="http://schemas.openxmlformats.org/officeDocument/2006/math">
                    <m:rad>
                      <m:rad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6243EB-0907-8E67-5BCC-A7228D48BE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82240"/>
              </a:xfrm>
              <a:blipFill>
                <a:blip r:embed="rId2"/>
                <a:stretch>
                  <a:fillRect l="-1481" t="-2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A5CE-CEA6-ABF5-EC54-B51DCE44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Multiplying Radicals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Multiply and simplify the following expressions. Assume that all variables represent positive real numbers.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ra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</m:oMath>
                </a14:m>
                <a:endParaRPr lang="en-US" dirty="0"/>
              </a:p>
              <a:p>
                <a:r>
                  <a:rPr lang="en-US" b="1" dirty="0"/>
                  <a:t>Solution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61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A5CE-CEA6-ABF5-EC54-B51DCE44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Multiplying Radicals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Notice that we could have factored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/>
                  <a:t> before multiplying the radicals.</a:t>
                </a:r>
              </a:p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</m:oMath>
                </a14:m>
                <a:endParaRPr lang="en-US" b="0" dirty="0"/>
              </a:p>
              <a:p>
                <a:r>
                  <a:rPr lang="en-US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</m:oMath>
                </a14:m>
                <a:endParaRPr lang="en-US" b="0" dirty="0"/>
              </a:p>
              <a:p>
                <a:r>
                  <a:rPr lang="en-US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/>
                  <a:t>  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418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A5CE-CEA6-ABF5-EC54-B51DCE44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Multiplying Radical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Multiply and simplify the following expressions. Assume that all variables represent positive real numbers. 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e>
                    </m: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60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A5CE-CEA6-ABF5-EC54-B51DCE44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Multiplying Radical Expressions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Solution</a:t>
                </a:r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rad>
                  </m:oMath>
                </a14:m>
                <a:endParaRPr lang="en-US" b="0" dirty="0"/>
              </a:p>
              <a:p>
                <a:r>
                  <a:rPr lang="en-US" b="0" dirty="0"/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∙10</m:t>
                        </m:r>
                      </m:e>
                    </m:rad>
                  </m:oMath>
                </a14:m>
                <a:endParaRPr lang="en-US" b="0" dirty="0"/>
              </a:p>
              <a:p>
                <a:r>
                  <a:rPr lang="en-US" b="0" dirty="0"/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=5+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b="0" dirty="0"/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=5+5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0528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A5CE-CEA6-ABF5-EC54-B51DCE44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Multiplying Radical Expressions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400" b="0" dirty="0"/>
              </a:p>
              <a:p>
                <a:r>
                  <a:rPr lang="en-US" sz="2400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−8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endParaRPr lang="en-US" sz="2400" b="0" dirty="0"/>
              </a:p>
              <a:p>
                <a:r>
                  <a:rPr lang="en-US" sz="2400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=6−8+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−8+2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/>
              </a:p>
              <a:p>
                <a:r>
                  <a:rPr lang="en-US" sz="2400" b="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=−2−6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/>
                  <a:t>   </a:t>
                </a:r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b="0" dirty="0"/>
                  <a:t>        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−16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442A67-D18E-874E-BA24-7EAB5A81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6">
                <a:extLst>
                  <a:ext uri="{FF2B5EF4-FFF2-40B4-BE49-F238E27FC236}">
                    <a16:creationId xmlns:a16="http://schemas.microsoft.com/office/drawing/2014/main" id="{8377643F-80EC-A6B0-F0A9-57512883A9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6400" y="3962400"/>
                <a:ext cx="2971800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20000"/>
                  </a:spcBef>
                  <a:buFont typeface="Courier New" pitchFamily="49" charset="0"/>
                  <a:buNone/>
                </a:pPr>
                <a:r>
                  <a:rPr lang="en-US" sz="2000" dirty="0">
                    <a:solidFill>
                      <a:srgbClr val="008080"/>
                    </a:solidFill>
                    <a:latin typeface="Calibri" pitchFamily="34" charset="0"/>
                  </a:rPr>
                  <a:t>Difference of two squares:</a:t>
                </a:r>
              </a:p>
              <a:p>
                <a:pPr eaLnBrk="0" hangingPunct="0">
                  <a:spcBef>
                    <a:spcPct val="20000"/>
                  </a:spcBef>
                  <a:buFont typeface="Courier New" pitchFamily="49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sz="200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808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808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808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8080"/>
                  </a:solidFill>
                  <a:latin typeface="Calibri" pitchFamily="34" charset="0"/>
                </a:endParaRPr>
              </a:p>
              <a:p>
                <a:pPr eaLnBrk="0" hangingPunct="0">
                  <a:spcBef>
                    <a:spcPct val="20000"/>
                  </a:spcBef>
                  <a:buFont typeface="Courier New" pitchFamily="49" charset="0"/>
                  <a:buNone/>
                </a:pPr>
                <a:endParaRPr lang="en-US" sz="2000" dirty="0">
                  <a:solidFill>
                    <a:srgbClr val="008080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4" name="Text Box 6">
                <a:extLst>
                  <a:ext uri="{FF2B5EF4-FFF2-40B4-BE49-F238E27FC236}">
                    <a16:creationId xmlns:a16="http://schemas.microsoft.com/office/drawing/2014/main" id="{8377643F-80EC-A6B0-F0A9-57512883A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86400" y="3962400"/>
                <a:ext cx="2971800" cy="1077218"/>
              </a:xfrm>
              <a:prstGeom prst="rect">
                <a:avLst/>
              </a:prstGeom>
              <a:blipFill>
                <a:blip r:embed="rId3"/>
                <a:stretch>
                  <a:fillRect l="-2049" t="-282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57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3: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22080" progId="Equation.DSMT4">
                  <p:embed/>
                </p:oleObj>
              </mc:Choice>
              <mc:Fallback>
                <p:oleObj name="Equation" r:id="rId2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93882"/>
              </p:ext>
            </p:extLst>
          </p:nvPr>
        </p:nvGraphicFramePr>
        <p:xfrm>
          <a:off x="1143000" y="3595687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05500" imgH="1143000" progId="Equation.DSMT4">
                  <p:embed/>
                </p:oleObj>
              </mc:Choice>
              <mc:Fallback>
                <p:oleObj name="Equation" r:id="rId4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95687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189426"/>
              </p:ext>
            </p:extLst>
          </p:nvPr>
        </p:nvGraphicFramePr>
        <p:xfrm>
          <a:off x="3848100" y="36083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444307" progId="Equation.DSMT4">
                  <p:embed/>
                </p:oleObj>
              </mc:Choice>
              <mc:Fallback>
                <p:oleObj name="Equation" r:id="rId6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083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01001"/>
              </p:ext>
            </p:extLst>
          </p:nvPr>
        </p:nvGraphicFramePr>
        <p:xfrm>
          <a:off x="5524500" y="35956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444307" progId="Equation.DSMT4">
                  <p:embed/>
                </p:oleObj>
              </mc:Choice>
              <mc:Fallback>
                <p:oleObj name="Equation" r:id="rId8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956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814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20689"/>
              </p:ext>
            </p:extLst>
          </p:nvPr>
        </p:nvGraphicFramePr>
        <p:xfrm>
          <a:off x="4813300" y="425291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444307" progId="Equation.DSMT4">
                  <p:embed/>
                </p:oleObj>
              </mc:Choice>
              <mc:Fallback>
                <p:oleObj name="Equation" r:id="rId10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252912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A4C7B5-898D-C594-EF79-E781F0B54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94"/>
              </p:ext>
            </p:extLst>
          </p:nvPr>
        </p:nvGraphicFramePr>
        <p:xfrm>
          <a:off x="4495800" y="233934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22080" progId="Equation.DSMT4">
                  <p:embed/>
                </p:oleObj>
              </mc:Choice>
              <mc:Fallback>
                <p:oleObj name="Equation" r:id="rId12" imgW="2946240" imgH="62208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3934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3: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622080" progId="Equation.DSMT4">
                  <p:embed/>
                </p:oleObj>
              </mc:Choice>
              <mc:Fallback>
                <p:oleObj name="Equation" r:id="rId2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641695"/>
              </p:ext>
            </p:extLst>
          </p:nvPr>
        </p:nvGraphicFramePr>
        <p:xfrm>
          <a:off x="990600" y="2547779"/>
          <a:ext cx="744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41920" imgH="1066680" progId="Equation.DSMT4">
                  <p:embed/>
                </p:oleObj>
              </mc:Choice>
              <mc:Fallback>
                <p:oleObj name="Equation" r:id="rId4" imgW="744192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47779"/>
                        <a:ext cx="744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85560"/>
              </p:ext>
            </p:extLst>
          </p:nvPr>
        </p:nvGraphicFramePr>
        <p:xfrm>
          <a:off x="2635250" y="24922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444307" progId="Equation.DSMT4">
                  <p:embed/>
                </p:oleObj>
              </mc:Choice>
              <mc:Fallback>
                <p:oleObj name="Equation" r:id="rId6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4922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45000" y="25176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429672"/>
              </p:ext>
            </p:extLst>
          </p:nvPr>
        </p:nvGraphicFramePr>
        <p:xfrm>
          <a:off x="6007100" y="24795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444307" progId="Equation.DSMT4">
                  <p:embed/>
                </p:oleObj>
              </mc:Choice>
              <mc:Fallback>
                <p:oleObj name="Equation" r:id="rId8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4795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581900" y="2492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184400" y="3127217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62557"/>
              </p:ext>
            </p:extLst>
          </p:nvPr>
        </p:nvGraphicFramePr>
        <p:xfrm>
          <a:off x="3028950" y="3127217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444307" progId="Equation.DSMT4">
                  <p:embed/>
                </p:oleObj>
              </mc:Choice>
              <mc:Fallback>
                <p:oleObj name="Equation" r:id="rId10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127217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29100" y="3127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47013A-F44B-40A8-9E70-A782F7313FA6}"/>
</file>

<file path=customXml/itemProps2.xml><?xml version="1.0" encoding="utf-8"?>
<ds:datastoreItem xmlns:ds="http://schemas.openxmlformats.org/officeDocument/2006/customXml" ds:itemID="{B8DD8B61-FC5A-4F7B-9C43-D6596F279745}"/>
</file>

<file path=customXml/itemProps3.xml><?xml version="1.0" encoding="utf-8"?>
<ds:datastoreItem xmlns:ds="http://schemas.openxmlformats.org/officeDocument/2006/customXml" ds:itemID="{CADE14C0-6949-4D51-BFEC-3069DA055AB5}"/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580</Words>
  <Application>Microsoft Office PowerPoint</Application>
  <PresentationFormat>On-screen Show (4:3)</PresentationFormat>
  <Paragraphs>94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Courier New</vt:lpstr>
      <vt:lpstr>Symbol</vt:lpstr>
      <vt:lpstr>Office Theme</vt:lpstr>
      <vt:lpstr>1_Office Theme</vt:lpstr>
      <vt:lpstr>Equation</vt:lpstr>
      <vt:lpstr>Section 10.5</vt:lpstr>
      <vt:lpstr>Properties: Multiplication Property of Radicals</vt:lpstr>
      <vt:lpstr>Example 1: Multiplying Radicals</vt:lpstr>
      <vt:lpstr>Example 1: Multiplying Radicals (cont.)</vt:lpstr>
      <vt:lpstr>Example 2: Multiplying Radical Expressions</vt:lpstr>
      <vt:lpstr>Example 2: Multiplying Radical Expressions (cont.)</vt:lpstr>
      <vt:lpstr>Example 2: Multiplying Radical Expressions (cont.)</vt:lpstr>
      <vt:lpstr>Completion Example 3: Multiplying with Radicals </vt:lpstr>
      <vt:lpstr>Completion Example 3: Multiplying with Radicals (cont.)</vt:lpstr>
      <vt:lpstr>Example 4: Translating English Phrases into Algebraic Expressions</vt:lpstr>
      <vt:lpstr>Example 4: Translating English Phrases into Algebraic Expressions (cont.)</vt:lpstr>
      <vt:lpstr>Note</vt:lpstr>
      <vt:lpstr>Example 5: Using a Calculator to Evaluate Radical Expressions </vt:lpstr>
      <vt:lpstr>Example 5: Using a Calculator to Evaluate Radical Expressions (cont.)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64</cp:revision>
  <dcterms:created xsi:type="dcterms:W3CDTF">2013-04-26T14:43:13Z</dcterms:created>
  <dcterms:modified xsi:type="dcterms:W3CDTF">2024-09-03T16:53:19Z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