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15"/>
  </p:notesMasterIdLst>
  <p:handoutMasterIdLst>
    <p:handoutMasterId r:id="rId16"/>
  </p:handoutMasterIdLst>
  <p:sldIdLst>
    <p:sldId id="256" r:id="rId3"/>
    <p:sldId id="281" r:id="rId4"/>
    <p:sldId id="259" r:id="rId5"/>
    <p:sldId id="278" r:id="rId6"/>
    <p:sldId id="282" r:id="rId7"/>
    <p:sldId id="283" r:id="rId8"/>
    <p:sldId id="284" r:id="rId9"/>
    <p:sldId id="285" r:id="rId10"/>
    <p:sldId id="286" r:id="rId11"/>
    <p:sldId id="288" r:id="rId12"/>
    <p:sldId id="287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585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3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2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8/30/2024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1446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58697-BD59-41E7-935B-9885ED6F72E7}" type="datetimeFigureOut">
              <a:rPr lang="en-US" smtClean="0"/>
              <a:pPr/>
              <a:t>8/30/2024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D3FF03-76DC-4611-A7A8-768BA127C1A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877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25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523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438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16.wmf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Addition and Subtraction with Radicals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514350" indent="-514350" algn="just">
                  <a:buFont typeface="+mj-lt"/>
                  <a:buAutoNum type="alphaLcPeriod" startAt="3"/>
                </a:pP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+5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96</m:t>
                        </m:r>
                      </m:e>
                    </m:rad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+5</m:t>
                    </m:r>
                    <m:rad>
                      <m:ra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</a:p>
              <a:p>
                <a:pPr algn="just"/>
                <a:r>
                  <a:rPr lang="en-US" sz="24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+5</m:t>
                    </m:r>
                    <m:r>
                      <a:rPr lang="en-US" sz="240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10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3+10</m:t>
                        </m:r>
                      </m:e>
                    </m: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13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</a:rPr>
                  <a:t>Notice that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and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12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are not like radicals. Therefore, the last expression is already fully simplified.</a:t>
                </a:r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185" t="-400" r="-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0192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514350" indent="-514350" algn="just">
                  <a:buFont typeface="+mj-lt"/>
                  <a:buAutoNum type="alphaLcPeriod" startAt="4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−3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algn="just"/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2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655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Completion Example 3: Adding and Subtracting  with Radicals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Perform the indicated operations and simplify, if possible. Assume that all variables represent positive real numbers.</a:t>
            </a:r>
          </a:p>
          <a:p>
            <a:pPr marL="0" indent="0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endParaRPr lang="en-US" b="1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27050" y="2628900"/>
          <a:ext cx="2844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07960" progId="Equation.DSMT4">
                  <p:embed/>
                </p:oleObj>
              </mc:Choice>
              <mc:Fallback>
                <p:oleObj name="Equation" r:id="rId2" imgW="2844720" imgH="507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" y="2628900"/>
                        <a:ext cx="28448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7030179"/>
              </p:ext>
            </p:extLst>
          </p:nvPr>
        </p:nvGraphicFramePr>
        <p:xfrm>
          <a:off x="914400" y="3816350"/>
          <a:ext cx="615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159500" imgH="533400" progId="Equation.DSMT4">
                  <p:embed/>
                </p:oleObj>
              </mc:Choice>
              <mc:Fallback>
                <p:oleObj name="Equation" r:id="rId4" imgW="6159500" imgH="533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816350"/>
                        <a:ext cx="61595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0358" name="Text Box 6"/>
          <p:cNvSpPr txBox="1">
            <a:spLocks noChangeArrowheads="1"/>
          </p:cNvSpPr>
          <p:nvPr/>
        </p:nvSpPr>
        <p:spPr bwMode="auto">
          <a:xfrm>
            <a:off x="3563919" y="3842543"/>
            <a:ext cx="1447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3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5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-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1</a:t>
            </a:r>
          </a:p>
        </p:txBody>
      </p:sp>
      <p:sp>
        <p:nvSpPr>
          <p:cNvPr id="740359" name="Text Box 7"/>
          <p:cNvSpPr txBox="1">
            <a:spLocks noChangeArrowheads="1"/>
          </p:cNvSpPr>
          <p:nvPr/>
        </p:nvSpPr>
        <p:spPr bwMode="auto">
          <a:xfrm>
            <a:off x="6078220" y="3812587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2" name="Object 4">
            <a:extLst>
              <a:ext uri="{FF2B5EF4-FFF2-40B4-BE49-F238E27FC236}">
                <a16:creationId xmlns:a16="http://schemas.microsoft.com/office/drawing/2014/main" id="{87AD2247-6423-F295-8003-80521F9A5A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6161074"/>
              </p:ext>
            </p:extLst>
          </p:nvPr>
        </p:nvGraphicFramePr>
        <p:xfrm>
          <a:off x="4181587" y="2656840"/>
          <a:ext cx="382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822480" imgH="507960" progId="Equation.DSMT4">
                  <p:embed/>
                </p:oleObj>
              </mc:Choice>
              <mc:Fallback>
                <p:oleObj name="Equation" r:id="rId6" imgW="3822480" imgH="5079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1587" y="2656840"/>
                        <a:ext cx="382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>
            <a:extLst>
              <a:ext uri="{FF2B5EF4-FFF2-40B4-BE49-F238E27FC236}">
                <a16:creationId xmlns:a16="http://schemas.microsoft.com/office/drawing/2014/main" id="{318090B2-A454-25FA-B4E8-3BA043313B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284524"/>
              </p:ext>
            </p:extLst>
          </p:nvPr>
        </p:nvGraphicFramePr>
        <p:xfrm>
          <a:off x="549985" y="4661376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79360" imgH="304560" progId="Equation.DSMT4">
                  <p:embed/>
                </p:oleObj>
              </mc:Choice>
              <mc:Fallback>
                <p:oleObj name="Equation" r:id="rId8" imgW="279360" imgH="304560" progId="Equation.DSMT4">
                  <p:embed/>
                  <p:pic>
                    <p:nvPicPr>
                      <p:cNvPr id="1126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985" y="4661376"/>
                        <a:ext cx="279400" cy="304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5">
            <a:extLst>
              <a:ext uri="{FF2B5EF4-FFF2-40B4-BE49-F238E27FC236}">
                <a16:creationId xmlns:a16="http://schemas.microsoft.com/office/drawing/2014/main" id="{B026CA53-6ECC-918B-31CB-318D5AA091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544312"/>
              </p:ext>
            </p:extLst>
          </p:nvPr>
        </p:nvGraphicFramePr>
        <p:xfrm>
          <a:off x="871220" y="4541520"/>
          <a:ext cx="7823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7823200" imgH="1168400" progId="Equation.DSMT4">
                  <p:embed/>
                </p:oleObj>
              </mc:Choice>
              <mc:Fallback>
                <p:oleObj name="Equation" r:id="rId10" imgW="7823200" imgH="1168400" progId="Equation.DSMT4">
                  <p:embed/>
                  <p:pic>
                    <p:nvPicPr>
                      <p:cNvPr id="1126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220" y="4541520"/>
                        <a:ext cx="7823200" cy="116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6">
            <a:extLst>
              <a:ext uri="{FF2B5EF4-FFF2-40B4-BE49-F238E27FC236}">
                <a16:creationId xmlns:a16="http://schemas.microsoft.com/office/drawing/2014/main" id="{99210F7D-3570-BB05-9021-541C13EF12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45542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1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8</a:t>
            </a:r>
          </a:p>
        </p:txBody>
      </p:sp>
      <p:sp>
        <p:nvSpPr>
          <p:cNvPr id="6" name="Text Box 7">
            <a:extLst>
              <a:ext uri="{FF2B5EF4-FFF2-40B4-BE49-F238E27FC236}">
                <a16:creationId xmlns:a16="http://schemas.microsoft.com/office/drawing/2014/main" id="{790F3210-9A84-DC8C-961A-5A9AD2E8CC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320" y="4566920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4 </a:t>
            </a:r>
            <a:r>
              <a:rPr lang="en-US" sz="2800" dirty="0">
                <a:solidFill>
                  <a:srgbClr val="FF0008"/>
                </a:solidFill>
                <a:latin typeface="Symbol" pitchFamily="18" charset="2"/>
              </a:rPr>
              <a:t>+</a:t>
            </a: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 3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id="{70097AA0-5934-09B4-7503-62ED88B7AC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82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AE9131CE-5139-4EBE-DA00-AF196909D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6820" y="521462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FF0008"/>
                </a:solidFill>
                <a:latin typeface="Calibri" pitchFamily="34" charset="0"/>
              </a:rPr>
              <a:t>7</a:t>
            </a:r>
          </a:p>
        </p:txBody>
      </p:sp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4FDE0FFC-C09E-39E2-D752-EC7671E82AE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649366"/>
              </p:ext>
            </p:extLst>
          </p:nvPr>
        </p:nvGraphicFramePr>
        <p:xfrm>
          <a:off x="558800" y="39624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79360" imgH="241200" progId="Equation.DSMT4">
                  <p:embed/>
                </p:oleObj>
              </mc:Choice>
              <mc:Fallback>
                <p:oleObj name="Equation" r:id="rId12" imgW="279360" imgH="241200" progId="Equation.DSMT4">
                  <p:embed/>
                  <p:pic>
                    <p:nvPicPr>
                      <p:cNvPr id="3" name="Object 4">
                        <a:extLst>
                          <a:ext uri="{FF2B5EF4-FFF2-40B4-BE49-F238E27FC236}">
                            <a16:creationId xmlns:a16="http://schemas.microsoft.com/office/drawing/2014/main" id="{318090B2-A454-25FA-B4E8-3BA043313BE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3962400"/>
                        <a:ext cx="279400" cy="2413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0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0358" grpId="0"/>
      <p:bldP spid="740359" grpId="0"/>
      <p:bldP spid="5" grpId="0"/>
      <p:bldP spid="6" grpId="0"/>
      <p:bldP spid="7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 txBox="1">
            <a:spLocks/>
          </p:cNvSpPr>
          <p:nvPr/>
        </p:nvSpPr>
        <p:spPr>
          <a:xfrm>
            <a:off x="423438" y="1295400"/>
            <a:ext cx="8229600" cy="1447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10" name="Rectangle 9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Like Radicals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6243EB-0907-8E67-5BCC-A7228D48B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615440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</a:rPr>
              <a:t>Like radicals</a:t>
            </a:r>
            <a:r>
              <a:rPr lang="en-US" dirty="0">
                <a:solidFill>
                  <a:srgbClr val="000000"/>
                </a:solidFill>
              </a:rPr>
              <a:t> have the same index and radicand, or they can be simplified so that they have the same index and radicand.</a:t>
            </a:r>
          </a:p>
        </p:txBody>
      </p:sp>
    </p:spTree>
    <p:extLst>
      <p:ext uri="{BB962C8B-B14F-4D97-AF65-F5344CB8AC3E}">
        <p14:creationId xmlns:p14="http://schemas.microsoft.com/office/powerpoint/2010/main" val="2031763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Radicals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0" indent="0">
                  <a:buFont typeface="Courier New" pitchFamily="49" charset="0"/>
                  <a:buNone/>
                </a:pPr>
                <a:r>
                  <a:rPr lang="en-US" i="0" dirty="0">
                    <a:solidFill>
                      <a:schemeClr val="tx1"/>
                    </a:solidFill>
                  </a:rPr>
                  <a:t>Perform the indicated operation. Assume that all variables represent positive real numbers.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−8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23</m:t>
                    </m:r>
                    <m:rad>
                      <m:ra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+17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−12</m:t>
                    </m:r>
                    <m:rad>
                      <m:ra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+7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−6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0" indent="0"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Solution </a:t>
                </a:r>
              </a:p>
              <a:p>
                <a:pPr marL="514350" indent="-514350" algn="just">
                  <a:buFont typeface="+mj-lt"/>
                  <a:buAutoNum type="alphaLcPeriod"/>
                </a:pPr>
                <a:r>
                  <a:rPr lang="en-US" b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+12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5+12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=17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marL="514350" indent="-514350" algn="just">
                  <a:buFont typeface="+mj-lt"/>
                  <a:buAutoNum type="alphaLcPeriod" startAt="2"/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−8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2−8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=−6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13614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514350" indent="-514350" algn="just">
                  <a:buFont typeface="+mj-lt"/>
                  <a:buAutoNum type="alphaLcPeriod" startAt="3"/>
                </a:pPr>
                <a:r>
                  <a:rPr lang="en-US" dirty="0">
                    <a:solidFill>
                      <a:schemeClr val="tx1"/>
                    </a:solidFill>
                  </a:rPr>
                  <a:t>Pay careful attention to the index of the radical. Remember that like radicals have the same index and radicand.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23</m:t>
                      </m:r>
                      <m:rad>
                        <m:ra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+17</m:t>
                      </m:r>
                      <m:rad>
                        <m:radPr>
                          <m:degHide m:val="on"/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−12</m:t>
                      </m:r>
                      <m:rad>
                        <m:radPr>
                          <m:ctrl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23−12</m:t>
                          </m:r>
                        </m:e>
                      </m:d>
                      <m:rad>
                        <m:radPr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deg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en-US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+17</m:t>
                      </m:r>
                      <m:rad>
                        <m:radPr>
                          <m:degHide m:val="on"/>
                          <m:ctrlP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−11</m:t>
                    </m:r>
                    <m:rad>
                      <m:radPr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+17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467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756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514350" indent="-514350" algn="just">
                  <a:buFont typeface="+mj-lt"/>
                  <a:buAutoNum type="alphaLcPeriod" startAt="4"/>
                </a:pPr>
                <a:r>
                  <a:rPr lang="en-US" dirty="0">
                    <a:solidFill>
                      <a:schemeClr val="tx1"/>
                    </a:solidFill>
                  </a:rPr>
                  <a:t>Group like radicals together and then perform the indicated operations.</a:t>
                </a:r>
              </a:p>
              <a:p>
                <a:pPr algn="just"/>
                <a:r>
                  <a:rPr lang="en-US" dirty="0">
                    <a:solidFill>
                      <a:schemeClr val="tx1"/>
                    </a:solidFill>
                  </a:rPr>
                  <a:t>      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+3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+7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−6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−6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+7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4−6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3+7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+10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algn="just"/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467" r="-14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82477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Adding and Subtracting Radicals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0" indent="0">
                  <a:buFont typeface="Courier New" pitchFamily="49" charset="0"/>
                  <a:buNone/>
                </a:pPr>
                <a:r>
                  <a:rPr lang="en-US" i="0" dirty="0">
                    <a:solidFill>
                      <a:schemeClr val="tx1"/>
                    </a:solidFill>
                  </a:rPr>
                  <a:t>Perform the indicated operation and simplify, if possible. Assume that all variables represent positive real numbers.</a:t>
                </a: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i="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108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+5</m:t>
                    </m:r>
                    <m:rad>
                      <m:ra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−2</m:t>
                    </m:r>
                    <m:rad>
                      <m:radPr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96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marL="514350" indent="-514350">
                  <a:buFont typeface="+mj-lt"/>
                  <a:buAutoNum type="alphaLcPeriod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27</m:t>
                        </m:r>
                        <m:sSup>
                          <m:sSupPr>
                            <m:ctrlP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51332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0" indent="0" algn="just">
                  <a:buFont typeface="Courier New" pitchFamily="49" charset="0"/>
                  <a:buNone/>
                </a:pPr>
                <a:r>
                  <a:rPr lang="en-US" b="1" i="0" dirty="0">
                    <a:solidFill>
                      <a:schemeClr val="tx1"/>
                    </a:solidFill>
                  </a:rPr>
                  <a:t>Solution </a:t>
                </a:r>
              </a:p>
              <a:p>
                <a:pPr marL="514350" indent="-514350" algn="just">
                  <a:buFont typeface="+mj-lt"/>
                  <a:buAutoNum type="alphaLcPeriod"/>
                </a:pPr>
                <a:r>
                  <a:rPr lang="en-US" dirty="0">
                    <a:solidFill>
                      <a:schemeClr val="tx1"/>
                    </a:solidFill>
                  </a:rPr>
                  <a:t>Simplify each radical and then combine like radicals.</a:t>
                </a:r>
                <a:endParaRPr lang="en-US" b="0" dirty="0">
                  <a:solidFill>
                    <a:schemeClr val="tx1"/>
                  </a:solidFill>
                </a:endParaRPr>
              </a:p>
              <a:p>
                <a:pPr algn="just"/>
                <a:endParaRPr lang="en-US" sz="2400" i="1" dirty="0">
                  <a:solidFill>
                    <a:schemeClr val="tx1"/>
                  </a:solidFill>
                  <a:latin typeface="Cambria Math" panose="02040503050406030204" pitchFamily="18" charset="0"/>
                </a:endParaRP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dirty="0">
                    <a:solidFill>
                      <a:schemeClr val="tx1"/>
                    </a:solidFill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3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b="0" dirty="0">
                    <a:solidFill>
                      <a:schemeClr val="tx1"/>
                    </a:solidFill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=6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6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5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sz="2400" b="0" dirty="0">
                    <a:solidFill>
                      <a:schemeClr val="tx1"/>
                    </a:solidFill>
                  </a:rPr>
                  <a:t>                                    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6+6−5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=7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endParaRPr lang="en-US" sz="2400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1200" r="-9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160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2: Adding and Subtracting Radicals (cont.)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47" name="Rectangle 3"/>
              <p:cNvSpPr>
                <a:spLocks noGrp="1"/>
              </p:cNvSpPr>
              <p:nvPr>
                <p:ph idx="1"/>
              </p:nvPr>
            </p:nvSpPr>
            <p:spPr>
              <a:prstGeom prst="rect">
                <a:avLst/>
              </a:prstGeom>
            </p:spPr>
            <p:txBody>
              <a:bodyPr/>
              <a:lstStyle/>
              <a:p>
                <a:pPr marL="514350" indent="-514350" algn="just">
                  <a:buFont typeface="+mj-lt"/>
                  <a:buAutoNum type="alphaLcPeriod" startAt="2"/>
                </a:pPr>
                <a:r>
                  <a:rPr lang="en-US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32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18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=4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+3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r>
                  <a:rPr lang="en-US" b="0" dirty="0">
                    <a:solidFill>
                      <a:schemeClr val="tx1"/>
                    </a:solidFill>
                  </a:rPr>
                  <a:t>                          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4+3</m:t>
                        </m:r>
                      </m:e>
                    </m:d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  <m:r>
                      <a:rPr lang="en-US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=7</m:t>
                    </m:r>
                    <m:rad>
                      <m:radPr>
                        <m:degHide m:val="on"/>
                        <m:ctrlP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rad>
                  </m:oMath>
                </a14:m>
                <a:endParaRPr lang="en-US" i="0" dirty="0">
                  <a:solidFill>
                    <a:schemeClr val="tx1"/>
                  </a:solidFill>
                </a:endParaRPr>
              </a:p>
              <a:p>
                <a:pPr algn="just"/>
                <a:endParaRPr lang="en-US" i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614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prstGeom prst="rect">
                <a:avLst/>
              </a:prstGeom>
              <a:blipFill>
                <a:blip r:embed="rId2"/>
                <a:stretch>
                  <a:fillRect l="-1556" t="-5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5368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27C35045E9A749BE72BEEA1A150D0C" ma:contentTypeVersion="12" ma:contentTypeDescription="Create a new document." ma:contentTypeScope="" ma:versionID="633a2773a9f76dfd71188a0563b3e502">
  <xsd:schema xmlns:xsd="http://www.w3.org/2001/XMLSchema" xmlns:xs="http://www.w3.org/2001/XMLSchema" xmlns:p="http://schemas.microsoft.com/office/2006/metadata/properties" xmlns:ns2="06d9c582-05c2-476b-83d2-72ab8b1380b2" xmlns:ns3="fdab59f7-c3a7-48e5-acd8-618ce834776e" targetNamespace="http://schemas.microsoft.com/office/2006/metadata/properties" ma:root="true" ma:fieldsID="923767ee85a3fd3d8ff712a3e992742a" ns2:_="" ns3:_="">
    <xsd:import namespace="06d9c582-05c2-476b-83d2-72ab8b1380b2"/>
    <xsd:import namespace="fdab59f7-c3a7-48e5-acd8-618ce834776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d9c582-05c2-476b-83d2-72ab8b1380b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033b2a-f064-4877-9db0-61a81d7103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ab59f7-c3a7-48e5-acd8-618ce834776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5c102bf4-6fae-482a-8201-639cb6b5c521}" ma:internalName="TaxCatchAll" ma:showField="CatchAllData" ma:web="fdab59f7-c3a7-48e5-acd8-618ce83477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dab59f7-c3a7-48e5-acd8-618ce834776e" xsi:nil="true"/>
    <lcf76f155ced4ddcb4097134ff3c332f xmlns="06d9c582-05c2-476b-83d2-72ab8b1380b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11B0FEA-E2E9-47C1-A4E1-5BBA9B160A23}"/>
</file>

<file path=customXml/itemProps2.xml><?xml version="1.0" encoding="utf-8"?>
<ds:datastoreItem xmlns:ds="http://schemas.openxmlformats.org/officeDocument/2006/customXml" ds:itemID="{B9AAC11A-D741-40FB-987E-9A0A3DE3FF96}"/>
</file>

<file path=customXml/itemProps3.xml><?xml version="1.0" encoding="utf-8"?>
<ds:datastoreItem xmlns:ds="http://schemas.openxmlformats.org/officeDocument/2006/customXml" ds:itemID="{E7B13A63-1080-49F0-8B28-724AF99C2A41}"/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552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Calibri</vt:lpstr>
      <vt:lpstr>Cambria Math</vt:lpstr>
      <vt:lpstr>Courier New</vt:lpstr>
      <vt:lpstr>Symbol</vt:lpstr>
      <vt:lpstr>Office Theme</vt:lpstr>
      <vt:lpstr>1_Office Theme</vt:lpstr>
      <vt:lpstr>Equation</vt:lpstr>
      <vt:lpstr>Section 10.4</vt:lpstr>
      <vt:lpstr>Definition: Like Radicals</vt:lpstr>
      <vt:lpstr>Example 1: Adding and Subtracting Radicals </vt:lpstr>
      <vt:lpstr>Example 1: Adding and Subtracting Radicals (cont.) </vt:lpstr>
      <vt:lpstr>Example 1: Adding and Subtracting Radicals (cont.) </vt:lpstr>
      <vt:lpstr>Example 1: Adding and Subtracting Radicals (cont.) </vt:lpstr>
      <vt:lpstr>Example 2: Adding and Subtracting Radicals </vt:lpstr>
      <vt:lpstr>Example 2: Adding and Subtracting Radicals (cont.) </vt:lpstr>
      <vt:lpstr>Example 2: Adding and Subtracting Radicals (cont.) </vt:lpstr>
      <vt:lpstr>Example 2: Adding and Subtracting Radicals (cont.) </vt:lpstr>
      <vt:lpstr>Example 2: Adding and Subtracting Radicals (cont.) </vt:lpstr>
      <vt:lpstr>Completion Example 3: Adding and Subtracting  with Radicals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Algebra, 7th Edition</dc:title>
  <dc:creator>Hawkes Learning</dc:creator>
  <cp:lastModifiedBy>Jolie Even</cp:lastModifiedBy>
  <cp:revision>59</cp:revision>
  <dcterms:created xsi:type="dcterms:W3CDTF">2013-04-26T14:43:13Z</dcterms:created>
  <dcterms:modified xsi:type="dcterms:W3CDTF">2024-08-30T19:21:29Z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0x010100B327C35045E9A749BE72BEEA1A150D0C</vt:lpwstr>
  </property>
  <property fmtid="{D5CDD505-2E9C-101B-9397-08002B2CF9AE}" pid="3" name="Order">
    <vt:r8>100</vt:r8>
  </property>
</Properties>
</file>