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7" r:id="rId1"/>
    <p:sldMasterId id="2147483661" r:id="rId2"/>
    <p:sldMasterId id="2147483664" r:id="rId3"/>
  </p:sldMasterIdLst>
  <p:notesMasterIdLst>
    <p:notesMasterId r:id="rId28"/>
  </p:notesMasterIdLst>
  <p:handoutMasterIdLst>
    <p:handoutMasterId r:id="rId29"/>
  </p:handoutMasterIdLst>
  <p:sldIdLst>
    <p:sldId id="256" r:id="rId4"/>
    <p:sldId id="264" r:id="rId5"/>
    <p:sldId id="265" r:id="rId6"/>
    <p:sldId id="266" r:id="rId7"/>
    <p:sldId id="267" r:id="rId8"/>
    <p:sldId id="260" r:id="rId9"/>
    <p:sldId id="261" r:id="rId10"/>
    <p:sldId id="262" r:id="rId11"/>
    <p:sldId id="263" r:id="rId12"/>
    <p:sldId id="268" r:id="rId13"/>
    <p:sldId id="269" r:id="rId14"/>
    <p:sldId id="276" r:id="rId15"/>
    <p:sldId id="270" r:id="rId16"/>
    <p:sldId id="271" r:id="rId17"/>
    <p:sldId id="298" r:id="rId18"/>
    <p:sldId id="299" r:id="rId19"/>
    <p:sldId id="300" r:id="rId20"/>
    <p:sldId id="304" r:id="rId21"/>
    <p:sldId id="272" r:id="rId22"/>
    <p:sldId id="273" r:id="rId23"/>
    <p:sldId id="305" r:id="rId24"/>
    <p:sldId id="301" r:id="rId25"/>
    <p:sldId id="302" r:id="rId26"/>
    <p:sldId id="30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7D9F"/>
    <a:srgbClr val="1F497D"/>
    <a:srgbClr val="000000"/>
    <a:srgbClr val="0000FF"/>
    <a:srgbClr val="008080"/>
    <a:srgbClr val="FFFFCC"/>
    <a:srgbClr val="366092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ustomXml" Target="../customXml/item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8/31/2024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747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33A41-095A-47D9-B689-BAF98DE20F18}" type="datetimeFigureOut">
              <a:rPr lang="en-US" smtClean="0"/>
              <a:pPr/>
              <a:t>8/31/2024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0A9B0-3A44-4DCF-9EBF-3F517B571C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334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>
                <a:solidFill>
                  <a:srgbClr val="1F497D"/>
                </a:solidFill>
                <a:latin typeface="Arial" charset="0"/>
                <a:cs typeface="Arial" charset="0"/>
              </a:rPr>
              <a:t>Click to edit Master title style</a:t>
            </a:r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r>
              <a:rPr lang="en-US" b="1" i="1">
                <a:solidFill>
                  <a:srgbClr val="1F497D"/>
                </a:solidFill>
              </a:rPr>
              <a:t>Click to edit Master subtitle style</a:t>
            </a: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F8FE6B14-3797-57AD-9425-D100B5203B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C45A6A-12C2-4D2C-0729-171C97B0B42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BE5616D-39A0-9596-3938-873CC8AFD5A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56CF6F-2FFD-353A-C16F-A0E9AA205F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7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78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</p:txBody>
      </p:sp>
      <p:sp>
        <p:nvSpPr>
          <p:cNvPr id="15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722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58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722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0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  <p:sp>
        <p:nvSpPr>
          <p:cNvPr id="2" name="TextBox 5">
            <a:extLst>
              <a:ext uri="{FF2B5EF4-FFF2-40B4-BE49-F238E27FC236}">
                <a16:creationId xmlns:a16="http://schemas.microsoft.com/office/drawing/2014/main" id="{A97FE39B-4EDD-229D-DE7F-690C42BB634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5D99B2-CB46-7D0D-8CD1-EE91C1B4936C}"/>
              </a:ext>
            </a:extLst>
          </p:cNvPr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43702BF-4E58-5314-F0EF-2B7ECEE0BB7F}"/>
              </a:ext>
            </a:extLst>
          </p:cNvPr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B90C381E-9344-5534-7B1F-4C15624A38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00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441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18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</p:txBody>
      </p:sp>
      <p:sp>
        <p:nvSpPr>
          <p:cNvPr id="15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722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57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722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01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2D7D9F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45683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2D7D9F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19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383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56" r:id="rId4"/>
    <p:sldLayoutId id="2147483652" r:id="rId5"/>
    <p:sldLayoutId id="2147483653" r:id="rId6"/>
    <p:sldLayoutId id="2147483649" r:id="rId7"/>
    <p:sldLayoutId id="2147483650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99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425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oleObject" Target="../embeddings/oleObject29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7" Type="http://schemas.openxmlformats.org/officeDocument/2006/relationships/image" Target="../media/image38.wmf"/><Relationship Id="rId2" Type="http://schemas.openxmlformats.org/officeDocument/2006/relationships/oleObject" Target="../embeddings/oleObject3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oleObject" Target="../embeddings/oleObject33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image" Target="../media/image40.wmf"/><Relationship Id="rId7" Type="http://schemas.openxmlformats.org/officeDocument/2006/relationships/image" Target="../media/image42.wmf"/><Relationship Id="rId2" Type="http://schemas.openxmlformats.org/officeDocument/2006/relationships/oleObject" Target="../embeddings/oleObject3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49.wmf"/><Relationship Id="rId3" Type="http://schemas.openxmlformats.org/officeDocument/2006/relationships/image" Target="../media/image44.wmf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43.bin"/><Relationship Id="rId2" Type="http://schemas.openxmlformats.org/officeDocument/2006/relationships/oleObject" Target="../embeddings/oleObject3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7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oleObject" Target="../embeddings/oleObject44.bin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60.wmf"/><Relationship Id="rId18" Type="http://schemas.openxmlformats.org/officeDocument/2006/relationships/image" Target="../media/image63.png"/><Relationship Id="rId3" Type="http://schemas.openxmlformats.org/officeDocument/2006/relationships/image" Target="../media/image55.wmf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62.wmf"/><Relationship Id="rId2" Type="http://schemas.openxmlformats.org/officeDocument/2006/relationships/oleObject" Target="../embeddings/oleObject46.bin"/><Relationship Id="rId16" Type="http://schemas.openxmlformats.org/officeDocument/2006/relationships/oleObject" Target="../embeddings/oleObject5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5" Type="http://schemas.openxmlformats.org/officeDocument/2006/relationships/image" Target="../media/image61.wmf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2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oleObject" Target="../embeddings/oleObject54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wmf"/><Relationship Id="rId4" Type="http://schemas.openxmlformats.org/officeDocument/2006/relationships/oleObject" Target="../embeddings/oleObject55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71.wmf"/><Relationship Id="rId18" Type="http://schemas.openxmlformats.org/officeDocument/2006/relationships/oleObject" Target="../embeddings/oleObject64.bin"/><Relationship Id="rId3" Type="http://schemas.openxmlformats.org/officeDocument/2006/relationships/image" Target="../media/image66.wmf"/><Relationship Id="rId21" Type="http://schemas.openxmlformats.org/officeDocument/2006/relationships/image" Target="../media/image75.wmf"/><Relationship Id="rId7" Type="http://schemas.openxmlformats.org/officeDocument/2006/relationships/image" Target="../media/image68.wmf"/><Relationship Id="rId12" Type="http://schemas.openxmlformats.org/officeDocument/2006/relationships/oleObject" Target="../embeddings/oleObject61.bin"/><Relationship Id="rId17" Type="http://schemas.openxmlformats.org/officeDocument/2006/relationships/image" Target="../media/image73.wmf"/><Relationship Id="rId25" Type="http://schemas.openxmlformats.org/officeDocument/2006/relationships/image" Target="../media/image77.wmf"/><Relationship Id="rId2" Type="http://schemas.openxmlformats.org/officeDocument/2006/relationships/oleObject" Target="../embeddings/oleObject56.bin"/><Relationship Id="rId16" Type="http://schemas.openxmlformats.org/officeDocument/2006/relationships/oleObject" Target="../embeddings/oleObject63.bin"/><Relationship Id="rId20" Type="http://schemas.openxmlformats.org/officeDocument/2006/relationships/oleObject" Target="../embeddings/oleObject6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70.wmf"/><Relationship Id="rId24" Type="http://schemas.openxmlformats.org/officeDocument/2006/relationships/oleObject" Target="../embeddings/oleObject67.bin"/><Relationship Id="rId5" Type="http://schemas.openxmlformats.org/officeDocument/2006/relationships/image" Target="../media/image67.wmf"/><Relationship Id="rId15" Type="http://schemas.openxmlformats.org/officeDocument/2006/relationships/image" Target="../media/image72.wmf"/><Relationship Id="rId23" Type="http://schemas.openxmlformats.org/officeDocument/2006/relationships/image" Target="../media/image76.wmf"/><Relationship Id="rId10" Type="http://schemas.openxmlformats.org/officeDocument/2006/relationships/oleObject" Target="../embeddings/oleObject60.bin"/><Relationship Id="rId19" Type="http://schemas.openxmlformats.org/officeDocument/2006/relationships/image" Target="../media/image74.wmf"/><Relationship Id="rId4" Type="http://schemas.openxmlformats.org/officeDocument/2006/relationships/oleObject" Target="../embeddings/oleObject57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62.bin"/><Relationship Id="rId22" Type="http://schemas.openxmlformats.org/officeDocument/2006/relationships/oleObject" Target="../embeddings/oleObject6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w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7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5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9.bin"/><Relationship Id="rId2" Type="http://schemas.openxmlformats.org/officeDocument/2006/relationships/oleObject" Target="../embeddings/oleObject14.bin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7.bin"/><Relationship Id="rId2" Type="http://schemas.openxmlformats.org/officeDocument/2006/relationships/oleObject" Target="../embeddings/oleObject22.bin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10.8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algn="ctr"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The Pythagorean Theorem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Formula: The Distance Formula</a:t>
            </a:r>
          </a:p>
        </p:txBody>
      </p:sp>
      <p:sp>
        <p:nvSpPr>
          <p:cNvPr id="8196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148840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The formula for the distance between two points </a:t>
            </a:r>
          </a:p>
          <a:p>
            <a:r>
              <a:rPr lang="en-US" i="1" dirty="0">
                <a:solidFill>
                  <a:srgbClr val="000000"/>
                </a:solidFill>
              </a:rPr>
              <a:t>P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) and </a:t>
            </a:r>
            <a:r>
              <a:rPr lang="en-US" i="1" dirty="0">
                <a:solidFill>
                  <a:srgbClr val="000000"/>
                </a:solidFill>
              </a:rPr>
              <a:t>P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) is</a:t>
            </a: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302054"/>
              </p:ext>
            </p:extLst>
          </p:nvPr>
        </p:nvGraphicFramePr>
        <p:xfrm>
          <a:off x="2635250" y="2508250"/>
          <a:ext cx="38989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98800" imgH="672840" progId="Equation.DSMT4">
                  <p:embed/>
                </p:oleObj>
              </mc:Choice>
              <mc:Fallback>
                <p:oleObj name="Equation" r:id="rId2" imgW="3898800" imgH="6728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0" y="2508250"/>
                        <a:ext cx="38989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Caution</a:t>
            </a:r>
          </a:p>
        </p:txBody>
      </p:sp>
      <p:sp>
        <p:nvSpPr>
          <p:cNvPr id="922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206240"/>
          </a:xfrm>
          <a:ln w="28575">
            <a:solidFill>
              <a:srgbClr val="FF0000"/>
            </a:solidFill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b="1" dirty="0">
                <a:solidFill>
                  <a:srgbClr val="C00000"/>
                </a:solidFill>
              </a:rPr>
              <a:t>When calculating the distance </a:t>
            </a:r>
            <a:r>
              <a:rPr lang="en-US" b="1" i="1" dirty="0">
                <a:solidFill>
                  <a:srgbClr val="C00000"/>
                </a:solidFill>
              </a:rPr>
              <a:t>d</a:t>
            </a:r>
            <a:r>
              <a:rPr lang="en-US" b="1" dirty="0">
                <a:solidFill>
                  <a:srgbClr val="C00000"/>
                </a:solidFill>
              </a:rPr>
              <a:t>, be sure to add the squares before taking the square root. In general,</a:t>
            </a:r>
          </a:p>
          <a:p>
            <a:pPr algn="ctr">
              <a:lnSpc>
                <a:spcPct val="150000"/>
              </a:lnSpc>
            </a:pPr>
            <a:endParaRPr lang="en-US" b="1" dirty="0">
              <a:solidFill>
                <a:srgbClr val="000000"/>
              </a:solidFill>
            </a:endParaRPr>
          </a:p>
          <a:p>
            <a:pPr>
              <a:spcBef>
                <a:spcPts val="1200"/>
              </a:spcBef>
            </a:pPr>
            <a:r>
              <a:rPr lang="en-US" dirty="0">
                <a:solidFill>
                  <a:srgbClr val="000000"/>
                </a:solidFill>
              </a:rPr>
              <a:t>For example, suppose that  </a:t>
            </a:r>
          </a:p>
          <a:p>
            <a:pPr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</a:rPr>
              <a:t>Then adding first gives 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921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361066"/>
              </p:ext>
            </p:extLst>
          </p:nvPr>
        </p:nvGraphicFramePr>
        <p:xfrm>
          <a:off x="3365500" y="2237232"/>
          <a:ext cx="2413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12720" imgH="495000" progId="Equation.DSMT4">
                  <p:embed/>
                </p:oleObj>
              </mc:Choice>
              <mc:Fallback>
                <p:oleObj name="Equation" r:id="rId2" imgW="2412720" imgH="495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0" y="2237232"/>
                        <a:ext cx="24130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43168"/>
              </p:ext>
            </p:extLst>
          </p:nvPr>
        </p:nvGraphicFramePr>
        <p:xfrm>
          <a:off x="4475163" y="2961132"/>
          <a:ext cx="3276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76360" imgH="495000" progId="Equation.DSMT4">
                  <p:embed/>
                </p:oleObj>
              </mc:Choice>
              <mc:Fallback>
                <p:oleObj name="Equation" r:id="rId4" imgW="3276360" imgH="495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5163" y="2961132"/>
                        <a:ext cx="3276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TextBox 8"/>
          <p:cNvSpPr txBox="1">
            <a:spLocks noChangeArrowheads="1"/>
          </p:cNvSpPr>
          <p:nvPr/>
        </p:nvSpPr>
        <p:spPr bwMode="auto">
          <a:xfrm>
            <a:off x="6518275" y="4227957"/>
            <a:ext cx="1558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</a:rPr>
              <a:t>CORRECT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743200" y="4218432"/>
            <a:ext cx="3505200" cy="609600"/>
          </a:xfrm>
          <a:prstGeom prst="ellipse">
            <a:avLst/>
          </a:prstGeom>
          <a:noFill/>
          <a:ln w="190500">
            <a:solidFill>
              <a:srgbClr val="AFA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018523"/>
              </p:ext>
            </p:extLst>
          </p:nvPr>
        </p:nvGraphicFramePr>
        <p:xfrm>
          <a:off x="3238500" y="4307332"/>
          <a:ext cx="2667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6880" imgH="444240" progId="Equation.DSMT4">
                  <p:embed/>
                </p:oleObj>
              </mc:Choice>
              <mc:Fallback>
                <p:oleObj name="Equation" r:id="rId6" imgW="2666880" imgH="4442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4307332"/>
                        <a:ext cx="2667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Caution (cont.)</a:t>
            </a:r>
          </a:p>
        </p:txBody>
      </p:sp>
      <p:sp>
        <p:nvSpPr>
          <p:cNvPr id="9223" name="Content Placeholder 2"/>
          <p:cNvSpPr>
            <a:spLocks noGrp="1"/>
          </p:cNvSpPr>
          <p:nvPr>
            <p:ph idx="1"/>
          </p:nvPr>
        </p:nvSpPr>
        <p:spPr>
          <a:xfrm>
            <a:off x="457200" y="1203960"/>
            <a:ext cx="8229600" cy="1844040"/>
          </a:xfrm>
          <a:ln w="28575">
            <a:solidFill>
              <a:srgbClr val="FF0000"/>
            </a:solidFill>
          </a:ln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dirty="0">
                <a:solidFill>
                  <a:srgbClr val="000000"/>
                </a:solidFill>
              </a:rPr>
              <a:t>Taking square roots first gives the wrong result:</a:t>
            </a:r>
          </a:p>
        </p:txBody>
      </p:sp>
      <p:sp>
        <p:nvSpPr>
          <p:cNvPr id="9225" name="TextBox 9"/>
          <p:cNvSpPr txBox="1">
            <a:spLocks noChangeArrowheads="1"/>
          </p:cNvSpPr>
          <p:nvPr/>
        </p:nvSpPr>
        <p:spPr bwMode="auto">
          <a:xfrm>
            <a:off x="6553200" y="2057400"/>
            <a:ext cx="1892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INCORRECT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669475" y="1905000"/>
            <a:ext cx="4267200" cy="762000"/>
          </a:xfrm>
          <a:prstGeom prst="line">
            <a:avLst/>
          </a:prstGeom>
          <a:ln w="190500">
            <a:solidFill>
              <a:srgbClr val="FFA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1821875" y="1981200"/>
            <a:ext cx="4114800" cy="762000"/>
          </a:xfrm>
          <a:prstGeom prst="line">
            <a:avLst/>
          </a:prstGeom>
          <a:ln w="190500">
            <a:solidFill>
              <a:srgbClr val="FFA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2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983993"/>
              </p:ext>
            </p:extLst>
          </p:nvPr>
        </p:nvGraphicFramePr>
        <p:xfrm>
          <a:off x="1676400" y="2068513"/>
          <a:ext cx="4432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31960" imgH="444240" progId="Equation.DSMT4">
                  <p:embed/>
                </p:oleObj>
              </mc:Choice>
              <mc:Fallback>
                <p:oleObj name="Equation" r:id="rId2" imgW="4431960" imgH="4442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068513"/>
                        <a:ext cx="44323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 Finding the Distance Between Two Points</a:t>
            </a: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en-US" dirty="0"/>
              <a:t>a.</a:t>
            </a:r>
            <a:r>
              <a:rPr lang="en-US" b="1" dirty="0"/>
              <a:t>	</a:t>
            </a:r>
            <a:r>
              <a:rPr lang="en-US" dirty="0"/>
              <a:t>Find the distance between the two points </a:t>
            </a:r>
            <a:r>
              <a:rPr lang="en-US" dirty="0">
                <a:solidFill>
                  <a:srgbClr val="0000FF"/>
                </a:solidFill>
              </a:rPr>
              <a:t>(3, 4)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(−2, 7)</a:t>
            </a:r>
            <a:r>
              <a:rPr lang="en-US" dirty="0"/>
              <a:t>.</a:t>
            </a:r>
          </a:p>
          <a:p>
            <a:pPr marL="457200" indent="-457200"/>
            <a:r>
              <a:rPr lang="en-US" b="1" dirty="0"/>
              <a:t>Solution </a:t>
            </a:r>
          </a:p>
          <a:p>
            <a:pPr marL="457200" indent="-457200"/>
            <a:r>
              <a:rPr lang="en-US" dirty="0"/>
              <a:t>Apply the distance formula. </a:t>
            </a:r>
          </a:p>
          <a:p>
            <a:pPr marL="457200" indent="-457200"/>
            <a:endParaRPr lang="en-US" dirty="0"/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301757"/>
              </p:ext>
            </p:extLst>
          </p:nvPr>
        </p:nvGraphicFramePr>
        <p:xfrm>
          <a:off x="2209800" y="3302000"/>
          <a:ext cx="3619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19440" imgH="583920" progId="Equation.DSMT4">
                  <p:embed/>
                </p:oleObj>
              </mc:Choice>
              <mc:Fallback>
                <p:oleObj name="Equation" r:id="rId2" imgW="3619440" imgH="5839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302000"/>
                        <a:ext cx="36195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073859"/>
              </p:ext>
            </p:extLst>
          </p:nvPr>
        </p:nvGraphicFramePr>
        <p:xfrm>
          <a:off x="2452255" y="3987800"/>
          <a:ext cx="2006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06280" imgH="583920" progId="Equation.DSMT4">
                  <p:embed/>
                </p:oleObj>
              </mc:Choice>
              <mc:Fallback>
                <p:oleObj name="Equation" r:id="rId4" imgW="2006280" imgH="5839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2255" y="3987800"/>
                        <a:ext cx="20066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792994"/>
              </p:ext>
            </p:extLst>
          </p:nvPr>
        </p:nvGraphicFramePr>
        <p:xfrm>
          <a:off x="2452255" y="4813300"/>
          <a:ext cx="1409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09400" imgH="444240" progId="Equation.DSMT4">
                  <p:embed/>
                </p:oleObj>
              </mc:Choice>
              <mc:Fallback>
                <p:oleObj name="Equation" r:id="rId6" imgW="1409400" imgH="4442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2255" y="4813300"/>
                        <a:ext cx="1409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955070"/>
              </p:ext>
            </p:extLst>
          </p:nvPr>
        </p:nvGraphicFramePr>
        <p:xfrm>
          <a:off x="2476500" y="5356225"/>
          <a:ext cx="1866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66600" imgH="444240" progId="Equation.DSMT4">
                  <p:embed/>
                </p:oleObj>
              </mc:Choice>
              <mc:Fallback>
                <p:oleObj name="Equation" r:id="rId8" imgW="1866600" imgH="4442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5356225"/>
                        <a:ext cx="18669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dirty="0"/>
              <a:t>Example 3: Finding the Distance Between Two Points (cont.)</a:t>
            </a:r>
          </a:p>
        </p:txBody>
      </p:sp>
      <p:sp>
        <p:nvSpPr>
          <p:cNvPr id="1126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en-US" dirty="0"/>
              <a:t>b.</a:t>
            </a:r>
            <a:r>
              <a:rPr lang="en-US" b="1" dirty="0"/>
              <a:t>	</a:t>
            </a:r>
            <a:r>
              <a:rPr lang="en-US" dirty="0"/>
              <a:t>Find the distance between the two points </a:t>
            </a:r>
            <a:endParaRPr lang="en-US" b="1" dirty="0"/>
          </a:p>
          <a:p>
            <a:pPr marL="457200" indent="-457200">
              <a:lnSpc>
                <a:spcPct val="300000"/>
              </a:lnSpc>
              <a:spcBef>
                <a:spcPts val="600"/>
              </a:spcBef>
            </a:pPr>
            <a:r>
              <a:rPr lang="en-US" b="1" dirty="0"/>
              <a:t>Solution</a:t>
            </a:r>
          </a:p>
          <a:p>
            <a:pPr marL="457200" indent="-457200">
              <a:spcBef>
                <a:spcPts val="0"/>
              </a:spcBef>
            </a:pPr>
            <a:r>
              <a:rPr lang="en-US" dirty="0"/>
              <a:t>Apply the distance formula. </a:t>
            </a:r>
          </a:p>
          <a:p>
            <a:pPr marL="457200" indent="-457200">
              <a:lnSpc>
                <a:spcPct val="300000"/>
              </a:lnSpc>
              <a:spcBef>
                <a:spcPts val="1200"/>
              </a:spcBef>
            </a:pPr>
            <a:endParaRPr lang="en-US" dirty="0"/>
          </a:p>
        </p:txBody>
      </p:sp>
      <p:graphicFrame>
        <p:nvGraphicFramePr>
          <p:cNvPr id="1126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985321"/>
              </p:ext>
            </p:extLst>
          </p:nvPr>
        </p:nvGraphicFramePr>
        <p:xfrm>
          <a:off x="3244850" y="1752600"/>
          <a:ext cx="26543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54280" imgH="927000" progId="Equation.DSMT4">
                  <p:embed/>
                </p:oleObj>
              </mc:Choice>
              <mc:Fallback>
                <p:oleObj name="Equation" r:id="rId2" imgW="2654280" imgH="927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4850" y="1752600"/>
                        <a:ext cx="26543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530352" y="3619500"/>
          <a:ext cx="36830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0" imgH="1104840" progId="Equation.DSMT4">
                  <p:embed/>
                </p:oleObj>
              </mc:Choice>
              <mc:Fallback>
                <p:oleObj name="Equation" r:id="rId4" imgW="3682800" imgH="11048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3619500"/>
                        <a:ext cx="36830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870297"/>
              </p:ext>
            </p:extLst>
          </p:nvPr>
        </p:nvGraphicFramePr>
        <p:xfrm>
          <a:off x="4267200" y="3619500"/>
          <a:ext cx="21590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8920" imgH="1104840" progId="Equation.DSMT4">
                  <p:embed/>
                </p:oleObj>
              </mc:Choice>
              <mc:Fallback>
                <p:oleObj name="Equation" r:id="rId6" imgW="2158920" imgH="11048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619500"/>
                        <a:ext cx="21590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Object 6"/>
          <p:cNvGraphicFramePr>
            <a:graphicFrameLocks noChangeAspect="1"/>
          </p:cNvGraphicFramePr>
          <p:nvPr/>
        </p:nvGraphicFramePr>
        <p:xfrm>
          <a:off x="6740235" y="3671455"/>
          <a:ext cx="14478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47560" imgH="939600" progId="Equation.DSMT4">
                  <p:embed/>
                </p:oleObj>
              </mc:Choice>
              <mc:Fallback>
                <p:oleObj name="Equation" r:id="rId8" imgW="1447560" imgH="939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0235" y="3671455"/>
                        <a:ext cx="14478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559271"/>
              </p:ext>
            </p:extLst>
          </p:nvPr>
        </p:nvGraphicFramePr>
        <p:xfrm>
          <a:off x="4267200" y="4876800"/>
          <a:ext cx="9779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939600" progId="Equation.DSMT4">
                  <p:embed/>
                </p:oleObj>
              </mc:Choice>
              <mc:Fallback>
                <p:oleObj name="Equation" r:id="rId10" imgW="977760" imgH="939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4876800"/>
                        <a:ext cx="9779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638775"/>
              </p:ext>
            </p:extLst>
          </p:nvPr>
        </p:nvGraphicFramePr>
        <p:xfrm>
          <a:off x="5359400" y="4889500"/>
          <a:ext cx="18796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79560" imgH="914400" progId="Equation.DSMT4">
                  <p:embed/>
                </p:oleObj>
              </mc:Choice>
              <mc:Fallback>
                <p:oleObj name="Equation" r:id="rId12" imgW="1879560" imgH="9144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4889500"/>
                        <a:ext cx="18796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Definition: Triangles Classified by Sides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>
            <p:ph idx="1"/>
          </p:nvPr>
        </p:nvGraphicFramePr>
        <p:xfrm>
          <a:off x="457200" y="1159778"/>
          <a:ext cx="8229600" cy="4307203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33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6222"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(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Note: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 In the figures, sides with equal length are indicated by the same number of tic marks.)</a:t>
                      </a: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437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Name</a:t>
                      </a: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Property</a:t>
                      </a: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Example</a:t>
                      </a: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6602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  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Scalene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35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No two sides have equal lengths.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∆</a:t>
                      </a:r>
                      <a:r>
                        <a:rPr kumimoji="0" lang="en-US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ABC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is scalene since no two sides have equal lengths.</a:t>
                      </a: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947DBB-1B89-7E79-6A6E-7DCD536ED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422" y="3886200"/>
            <a:ext cx="2427402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Definition: Triangles Classified by Sides (cont.)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>
            <p:ph idx="1"/>
          </p:nvPr>
        </p:nvGraphicFramePr>
        <p:xfrm>
          <a:off x="457200" y="1279525"/>
          <a:ext cx="8229600" cy="3267489"/>
        </p:xfrm>
        <a:graphic>
          <a:graphicData uri="http://schemas.openxmlformats.org/drawingml/2006/table">
            <a:tbl>
              <a:tblPr/>
              <a:tblGrid>
                <a:gridCol w="190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7671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  Isosceles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At least two sides have</a:t>
                      </a: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equal lengths.</a:t>
                      </a: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∆</a:t>
                      </a:r>
                      <a:r>
                        <a:rPr kumimoji="0" lang="en-US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PQR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is isosceles since </a:t>
                      </a:r>
                      <a:r>
                        <a:rPr kumimoji="0" lang="en-US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PR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= </a:t>
                      </a:r>
                      <a:r>
                        <a:rPr kumimoji="0" lang="en-US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QR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98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EF0183E-338B-9DDD-28B9-6D14192CE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438400"/>
            <a:ext cx="175260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Definition: Triangles Classified by Sides (cont.)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>
            <p:ph idx="1"/>
          </p:nvPr>
        </p:nvGraphicFramePr>
        <p:xfrm>
          <a:off x="457200" y="1279525"/>
          <a:ext cx="8229600" cy="311257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940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  Equilateral</a:t>
                      </a: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All three sides have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equal lengths.</a:t>
                      </a: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∆</a:t>
                      </a:r>
                      <a:r>
                        <a:rPr kumimoji="0" lang="en-US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XYZ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is equilateral since </a:t>
                      </a:r>
                      <a:r>
                        <a:rPr kumimoji="0" lang="en-US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XY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= </a:t>
                      </a:r>
                      <a:r>
                        <a:rPr kumimoji="0" lang="en-US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XZ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= </a:t>
                      </a:r>
                      <a:r>
                        <a:rPr kumimoji="0" lang="en-US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YZ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31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Courier New" pitchFamily="49" charset="0"/>
                        <a:buNone/>
                        <a:tabLst/>
                      </a:pPr>
                      <a:endParaRPr kumimoji="0" lang="en-US" sz="28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618C6AC-AC0B-E438-3B5C-38940ACC6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2362200"/>
            <a:ext cx="1981200" cy="168669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</a:t>
            </a: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825240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The three points that form a triangle are called </a:t>
            </a:r>
            <a:r>
              <a:rPr lang="en-US" b="1" dirty="0">
                <a:solidFill>
                  <a:srgbClr val="000000"/>
                </a:solidFill>
              </a:rPr>
              <a:t>vertices</a:t>
            </a:r>
            <a:r>
              <a:rPr lang="en-US" dirty="0">
                <a:solidFill>
                  <a:srgbClr val="000000"/>
                </a:solidFill>
              </a:rPr>
              <a:t>. We use the notation Δ</a:t>
            </a:r>
            <a:r>
              <a:rPr lang="en-US" i="1" dirty="0">
                <a:solidFill>
                  <a:srgbClr val="000000"/>
                </a:solidFill>
              </a:rPr>
              <a:t>ABC</a:t>
            </a:r>
            <a:r>
              <a:rPr lang="en-US" dirty="0">
                <a:solidFill>
                  <a:srgbClr val="000000"/>
                </a:solidFill>
              </a:rPr>
              <a:t> to represent a triangle whose vertices are the points </a:t>
            </a:r>
            <a:r>
              <a:rPr lang="en-US" i="1" dirty="0">
                <a:solidFill>
                  <a:srgbClr val="000000"/>
                </a:solidFill>
              </a:rPr>
              <a:t>A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i="1" dirty="0">
                <a:solidFill>
                  <a:srgbClr val="000000"/>
                </a:solidFill>
              </a:rPr>
              <a:t>B</a:t>
            </a:r>
            <a:r>
              <a:rPr lang="en-US" dirty="0">
                <a:solidFill>
                  <a:srgbClr val="000000"/>
                </a:solidFill>
              </a:rPr>
              <a:t>, and </a:t>
            </a:r>
            <a:r>
              <a:rPr lang="en-US" i="1" dirty="0">
                <a:solidFill>
                  <a:srgbClr val="000000"/>
                </a:solidFill>
              </a:rPr>
              <a:t>C</a:t>
            </a:r>
            <a:r>
              <a:rPr lang="en-US" dirty="0">
                <a:solidFill>
                  <a:srgbClr val="000000"/>
                </a:solidFill>
              </a:rPr>
              <a:t>. The </a:t>
            </a:r>
            <a:r>
              <a:rPr lang="en-US" b="1" dirty="0">
                <a:solidFill>
                  <a:srgbClr val="000000"/>
                </a:solidFill>
              </a:rPr>
              <a:t>line segment </a:t>
            </a:r>
            <a:r>
              <a:rPr lang="en-US" dirty="0">
                <a:solidFill>
                  <a:srgbClr val="000000"/>
                </a:solidFill>
              </a:rPr>
              <a:t>with endpoints </a:t>
            </a:r>
            <a:r>
              <a:rPr lang="en-US" i="1" dirty="0">
                <a:solidFill>
                  <a:srgbClr val="000000"/>
                </a:solidFill>
              </a:rPr>
              <a:t>A </a:t>
            </a:r>
            <a:r>
              <a:rPr lang="en-US" dirty="0">
                <a:solidFill>
                  <a:srgbClr val="000000"/>
                </a:solidFill>
              </a:rPr>
              <a:t>and </a:t>
            </a:r>
            <a:r>
              <a:rPr lang="en-US" i="1" dirty="0">
                <a:solidFill>
                  <a:srgbClr val="000000"/>
                </a:solidFill>
              </a:rPr>
              <a:t>B</a:t>
            </a:r>
            <a:r>
              <a:rPr lang="en-US" dirty="0">
                <a:solidFill>
                  <a:srgbClr val="000000"/>
                </a:solidFill>
              </a:rPr>
              <a:t> is indicated by placing a bar over the letters, as in      . The length of the segment is indicated by writing only the letters, as in </a:t>
            </a:r>
            <a:r>
              <a:rPr lang="en-US" i="1" dirty="0">
                <a:solidFill>
                  <a:srgbClr val="000000"/>
                </a:solidFill>
              </a:rPr>
              <a:t>AB</a:t>
            </a:r>
            <a:r>
              <a:rPr lang="en-US" dirty="0">
                <a:solidFill>
                  <a:srgbClr val="000000"/>
                </a:solidFill>
              </a:rPr>
              <a:t>.</a:t>
            </a:r>
          </a:p>
        </p:txBody>
      </p:sp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A226C0D0-4461-4482-F793-9837A470E5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851729"/>
              </p:ext>
            </p:extLst>
          </p:nvPr>
        </p:nvGraphicFramePr>
        <p:xfrm>
          <a:off x="5562600" y="2999232"/>
          <a:ext cx="444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4240" imgH="393480" progId="Equation.DSMT4">
                  <p:embed/>
                </p:oleObj>
              </mc:Choice>
              <mc:Fallback>
                <p:oleObj name="Equation" r:id="rId2" imgW="444240" imgH="393480" progId="Equation.DSMT4">
                  <p:embed/>
                  <p:pic>
                    <p:nvPicPr>
                      <p:cNvPr id="5120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999232"/>
                        <a:ext cx="444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97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dirty="0"/>
              <a:t>Example 4: Determining If a Triangle Is an Isosceles Triangle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539430"/>
          </a:xfrm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en-US" dirty="0"/>
              <a:t>Use the distance formula to determine whether the triangle with vertices</a:t>
            </a:r>
            <a:r>
              <a:rPr lang="en-US" i="1" dirty="0"/>
              <a:t> </a:t>
            </a:r>
            <a:r>
              <a:rPr lang="en-US" i="1" dirty="0">
                <a:solidFill>
                  <a:srgbClr val="0000FF"/>
                </a:solidFill>
              </a:rPr>
              <a:t>A</a:t>
            </a:r>
            <a:r>
              <a:rPr lang="en-US" dirty="0">
                <a:solidFill>
                  <a:srgbClr val="0000FF"/>
                </a:solidFill>
              </a:rPr>
              <a:t>(−2, 1)</a:t>
            </a:r>
            <a:r>
              <a:rPr lang="en-US" dirty="0"/>
              <a:t>, </a:t>
            </a:r>
            <a:r>
              <a:rPr lang="en-US" i="1" dirty="0">
                <a:solidFill>
                  <a:srgbClr val="0000FF"/>
                </a:solidFill>
              </a:rPr>
              <a:t>B</a:t>
            </a:r>
            <a:r>
              <a:rPr lang="en-US" dirty="0">
                <a:solidFill>
                  <a:srgbClr val="0000FF"/>
                </a:solidFill>
              </a:rPr>
              <a:t>(3, 4)</a:t>
            </a:r>
            <a:r>
              <a:rPr lang="en-US" dirty="0"/>
              <a:t>, and </a:t>
            </a:r>
            <a:r>
              <a:rPr lang="en-US" i="1" dirty="0">
                <a:solidFill>
                  <a:srgbClr val="0000FF"/>
                </a:solidFill>
              </a:rPr>
              <a:t>C</a:t>
            </a:r>
            <a:r>
              <a:rPr lang="en-US" dirty="0">
                <a:solidFill>
                  <a:srgbClr val="0000FF"/>
                </a:solidFill>
              </a:rPr>
              <a:t>(1, −4)</a:t>
            </a:r>
            <a:r>
              <a:rPr lang="en-US" dirty="0"/>
              <a:t> is an isosceles triangle.</a:t>
            </a:r>
          </a:p>
          <a:p>
            <a:pPr>
              <a:spcBef>
                <a:spcPts val="0"/>
              </a:spcBef>
              <a:defRPr/>
            </a:pPr>
            <a:r>
              <a:rPr lang="en-US" b="1" dirty="0"/>
              <a:t>Solution</a:t>
            </a:r>
          </a:p>
          <a:p>
            <a:pPr>
              <a:spcBef>
                <a:spcPts val="0"/>
              </a:spcBef>
              <a:defRPr/>
            </a:pPr>
            <a:r>
              <a:rPr lang="en-US" dirty="0"/>
              <a:t>The length of the line segment   </a:t>
            </a:r>
            <a:r>
              <a:rPr lang="en-US" i="1" dirty="0"/>
              <a:t>     </a:t>
            </a:r>
            <a:r>
              <a:rPr lang="en-US" dirty="0"/>
              <a:t>is the distance between the points </a:t>
            </a:r>
            <a:r>
              <a:rPr lang="en-US" i="1" dirty="0"/>
              <a:t>A</a:t>
            </a:r>
            <a:r>
              <a:rPr lang="en-US" dirty="0"/>
              <a:t> and </a:t>
            </a:r>
            <a:r>
              <a:rPr lang="en-US" i="1" dirty="0"/>
              <a:t>B</a:t>
            </a:r>
            <a:r>
              <a:rPr lang="en-US" dirty="0"/>
              <a:t>. We denote this distance by </a:t>
            </a:r>
            <a:r>
              <a:rPr lang="en-US" i="1" dirty="0"/>
              <a:t>AB</a:t>
            </a:r>
            <a:r>
              <a:rPr lang="en-US" dirty="0"/>
              <a:t>. To determine whether triangle </a:t>
            </a:r>
            <a:r>
              <a:rPr lang="el-GR" dirty="0"/>
              <a:t>Δ</a:t>
            </a:r>
            <a:r>
              <a:rPr lang="en-US" i="1" dirty="0"/>
              <a:t>ABC</a:t>
            </a:r>
            <a:r>
              <a:rPr lang="en-US" dirty="0"/>
              <a:t> is isosceles, we need to show that </a:t>
            </a:r>
            <a:r>
              <a:rPr lang="en-US" i="1" dirty="0"/>
              <a:t>AB</a:t>
            </a:r>
            <a:r>
              <a:rPr lang="en-US" dirty="0"/>
              <a:t> = </a:t>
            </a:r>
            <a:r>
              <a:rPr lang="en-US" i="1" dirty="0"/>
              <a:t>AC</a:t>
            </a:r>
            <a:r>
              <a:rPr lang="en-US" dirty="0"/>
              <a:t>, </a:t>
            </a:r>
            <a:r>
              <a:rPr lang="en-US" i="1" dirty="0"/>
              <a:t>AB</a:t>
            </a:r>
            <a:r>
              <a:rPr lang="en-US" dirty="0"/>
              <a:t> = </a:t>
            </a:r>
            <a:r>
              <a:rPr lang="en-US" i="1" dirty="0"/>
              <a:t>BC</a:t>
            </a:r>
            <a:r>
              <a:rPr lang="en-US" dirty="0"/>
              <a:t>, or </a:t>
            </a:r>
            <a:r>
              <a:rPr lang="en-US" i="1" dirty="0"/>
              <a:t>AC</a:t>
            </a:r>
            <a:r>
              <a:rPr lang="en-US" dirty="0"/>
              <a:t> = </a:t>
            </a:r>
            <a:r>
              <a:rPr lang="en-US" i="1" dirty="0"/>
              <a:t>BC</a:t>
            </a:r>
            <a:r>
              <a:rPr lang="en-US" dirty="0"/>
              <a:t>.</a:t>
            </a:r>
          </a:p>
        </p:txBody>
      </p:sp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6732CE90-280E-17D6-DE55-7AB1E5D4FB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031809"/>
              </p:ext>
            </p:extLst>
          </p:nvPr>
        </p:nvGraphicFramePr>
        <p:xfrm>
          <a:off x="5041900" y="2999232"/>
          <a:ext cx="444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4240" imgH="393480" progId="Equation.DSMT4">
                  <p:embed/>
                </p:oleObj>
              </mc:Choice>
              <mc:Fallback>
                <p:oleObj name="Equation" r:id="rId2" imgW="444240" imgH="393480" progId="Equation.DSMT4">
                  <p:embed/>
                  <p:pic>
                    <p:nvPicPr>
                      <p:cNvPr id="5120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900" y="2999232"/>
                        <a:ext cx="444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Theorem: The Pythagorean Theorem</a:t>
            </a: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825240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In a right triangle, the square of the hypotenuse is equal to the sum of the squares of the two legs.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974866"/>
              </p:ext>
            </p:extLst>
          </p:nvPr>
        </p:nvGraphicFramePr>
        <p:xfrm>
          <a:off x="1752600" y="3276600"/>
          <a:ext cx="1638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38000" imgH="380880" progId="Equation.DSMT4">
                  <p:embed/>
                </p:oleObj>
              </mc:Choice>
              <mc:Fallback>
                <p:oleObj name="Equation" r:id="rId2" imgW="1638000" imgH="3808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276600"/>
                        <a:ext cx="1638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5" name="Picture 4" descr="pythag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286000"/>
            <a:ext cx="3108960" cy="2186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dirty="0"/>
              <a:t>Example 4: Determining If a Triangle Is an Isosceles Triangle (cont.)</a:t>
            </a:r>
          </a:p>
        </p:txBody>
      </p:sp>
      <p:sp>
        <p:nvSpPr>
          <p:cNvPr id="1229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none of these relationships are true, then the triangle does not have two equal sides and is not isosceles.</a:t>
            </a: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178539"/>
              </p:ext>
            </p:extLst>
          </p:nvPr>
        </p:nvGraphicFramePr>
        <p:xfrm>
          <a:off x="673100" y="2368550"/>
          <a:ext cx="3441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41600" imgH="558720" progId="Equation.DSMT4">
                  <p:embed/>
                </p:oleObj>
              </mc:Choice>
              <mc:Fallback>
                <p:oleObj name="Equation" r:id="rId2" imgW="3441600" imgH="5587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2368550"/>
                        <a:ext cx="34417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4191000" y="2362200"/>
          <a:ext cx="2273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73040" imgH="558720" progId="Equation.DSMT4">
                  <p:embed/>
                </p:oleObj>
              </mc:Choice>
              <mc:Fallback>
                <p:oleObj name="Equation" r:id="rId4" imgW="2273040" imgH="5587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2362200"/>
                        <a:ext cx="22733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1143000" y="3054350"/>
          <a:ext cx="1409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09400" imgH="444240" progId="Equation.DSMT4">
                  <p:embed/>
                </p:oleObj>
              </mc:Choice>
              <mc:Fallback>
                <p:oleObj name="Equation" r:id="rId6" imgW="1409400" imgH="4442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054350"/>
                        <a:ext cx="1409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2639290" y="3048000"/>
          <a:ext cx="939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444240" progId="Equation.DSMT4">
                  <p:embed/>
                </p:oleObj>
              </mc:Choice>
              <mc:Fallback>
                <p:oleObj name="Equation" r:id="rId8" imgW="939600" imgH="4442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9290" y="3048000"/>
                        <a:ext cx="939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986202"/>
              </p:ext>
            </p:extLst>
          </p:nvPr>
        </p:nvGraphicFramePr>
        <p:xfrm>
          <a:off x="638175" y="3619500"/>
          <a:ext cx="398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987720" imgH="583920" progId="Equation.DSMT4">
                  <p:embed/>
                </p:oleObj>
              </mc:Choice>
              <mc:Fallback>
                <p:oleObj name="Equation" r:id="rId10" imgW="3987720" imgH="58392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" y="3619500"/>
                        <a:ext cx="398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1143000" y="4324350"/>
          <a:ext cx="22352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34880" imgH="583920" progId="Equation.DSMT4">
                  <p:embed/>
                </p:oleObj>
              </mc:Choice>
              <mc:Fallback>
                <p:oleObj name="Equation" r:id="rId12" imgW="2234880" imgH="5839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324350"/>
                        <a:ext cx="22352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8" name="Object 10"/>
          <p:cNvGraphicFramePr>
            <a:graphicFrameLocks noChangeAspect="1"/>
          </p:cNvGraphicFramePr>
          <p:nvPr/>
        </p:nvGraphicFramePr>
        <p:xfrm>
          <a:off x="1143000" y="5029200"/>
          <a:ext cx="1409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09400" imgH="444240" progId="Equation.DSMT4">
                  <p:embed/>
                </p:oleObj>
              </mc:Choice>
              <mc:Fallback>
                <p:oleObj name="Equation" r:id="rId14" imgW="1409400" imgH="4442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029200"/>
                        <a:ext cx="1409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9" name="Object 11"/>
          <p:cNvGraphicFramePr>
            <a:graphicFrameLocks noChangeAspect="1"/>
          </p:cNvGraphicFramePr>
          <p:nvPr/>
        </p:nvGraphicFramePr>
        <p:xfrm>
          <a:off x="2632365" y="5029200"/>
          <a:ext cx="939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39600" imgH="444240" progId="Equation.DSMT4">
                  <p:embed/>
                </p:oleObj>
              </mc:Choice>
              <mc:Fallback>
                <p:oleObj name="Equation" r:id="rId16" imgW="939600" imgH="4442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2365" y="5029200"/>
                        <a:ext cx="939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FEA744A-A55E-226D-7EEC-2D11CFD7FCE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077478" y="2921000"/>
            <a:ext cx="3147048" cy="3043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dirty="0"/>
              <a:t>Example 4: Determining If a Triangle Is an Isosceles Triangle (cont.)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B1B72FD-A34B-F7E0-131A-913EA9D87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Since </a:t>
            </a:r>
            <a:r>
              <a:rPr lang="en-US" sz="2800" i="1" dirty="0"/>
              <a:t>AB</a:t>
            </a:r>
            <a:r>
              <a:rPr lang="en-US" sz="2800" dirty="0"/>
              <a:t> = </a:t>
            </a:r>
            <a:r>
              <a:rPr lang="en-US" sz="2800" i="1" dirty="0"/>
              <a:t>AC</a:t>
            </a:r>
            <a:r>
              <a:rPr lang="en-US" sz="2800" dirty="0"/>
              <a:t>, the triangle is </a:t>
            </a:r>
            <a:r>
              <a:rPr lang="en-US" sz="2800" dirty="0">
                <a:solidFill>
                  <a:srgbClr val="FF0000"/>
                </a:solidFill>
              </a:rPr>
              <a:t>isosceles</a:t>
            </a:r>
            <a:r>
              <a:rPr lang="en-US" sz="2800" dirty="0"/>
              <a:t>.</a:t>
            </a:r>
          </a:p>
          <a:p>
            <a:r>
              <a:rPr lang="en-US" sz="2800" dirty="0"/>
              <a:t>Notice that we do not need to calculate </a:t>
            </a:r>
            <a:r>
              <a:rPr lang="en-US" sz="2800" i="1" dirty="0"/>
              <a:t>BC</a:t>
            </a:r>
            <a:r>
              <a:rPr lang="en-US" sz="2800" dirty="0"/>
              <a:t> to reach this conclusion since an isosceles triangle has at least two sides equal in length.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21625C-85EA-9435-61BF-888C4A602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7478" y="2921000"/>
            <a:ext cx="3147048" cy="304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218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distance formula (3 times) and the Pythagorean Theorem to determine whether the triangle with vertices at           </a:t>
            </a:r>
            <a:br>
              <a:rPr lang="en-US" dirty="0"/>
            </a:br>
            <a:r>
              <a:rPr lang="en-US" dirty="0"/>
              <a:t>is a right triangle.</a:t>
            </a:r>
          </a:p>
          <a:p>
            <a:r>
              <a:rPr lang="en-US" b="1" dirty="0"/>
              <a:t>Solution </a:t>
            </a:r>
          </a:p>
          <a:p>
            <a:r>
              <a:rPr lang="en-US" dirty="0"/>
              <a:t>Find the lengths of the three line segments </a:t>
            </a:r>
            <a:br>
              <a:rPr lang="en-US" dirty="0"/>
            </a:br>
            <a:r>
              <a:rPr lang="en-US" dirty="0"/>
              <a:t>                               and decide whether the Pythagorean Theorem is satisfied.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5: Determining If a Triangle Is a Right Triangle</a:t>
            </a: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056356" y="2169112"/>
          <a:ext cx="4241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41520" imgH="495000" progId="Equation.DSMT4">
                  <p:embed/>
                </p:oleObj>
              </mc:Choice>
              <mc:Fallback>
                <p:oleObj name="Equation" r:id="rId2" imgW="4241520" imgH="495000" progId="Equation.DSMT4">
                  <p:embed/>
                  <p:pic>
                    <p:nvPicPr>
                      <p:cNvPr id="5120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6356" y="2169112"/>
                        <a:ext cx="4241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3" name="Object 3"/>
          <p:cNvGraphicFramePr>
            <a:graphicFrameLocks noChangeAspect="1"/>
          </p:cNvGraphicFramePr>
          <p:nvPr/>
        </p:nvGraphicFramePr>
        <p:xfrm>
          <a:off x="551156" y="4038600"/>
          <a:ext cx="2463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63480" imgH="495000" progId="Equation.DSMT4">
                  <p:embed/>
                </p:oleObj>
              </mc:Choice>
              <mc:Fallback>
                <p:oleObj name="Equation" r:id="rId4" imgW="2463480" imgH="495000" progId="Equation.DSMT4">
                  <p:embed/>
                  <p:pic>
                    <p:nvPicPr>
                      <p:cNvPr id="5120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156" y="4038600"/>
                        <a:ext cx="2463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5: Determining If a Triangle Is a Right Triangle (cont.)</a:t>
            </a:r>
          </a:p>
        </p:txBody>
      </p:sp>
      <p:graphicFrame>
        <p:nvGraphicFramePr>
          <p:cNvPr id="52228" name="Object 4"/>
          <p:cNvGraphicFramePr>
            <a:graphicFrameLocks noChangeAspect="1"/>
          </p:cNvGraphicFramePr>
          <p:nvPr/>
        </p:nvGraphicFramePr>
        <p:xfrm>
          <a:off x="778642" y="1188002"/>
          <a:ext cx="37846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84320" imgH="647640" progId="Equation.DSMT4">
                  <p:embed/>
                </p:oleObj>
              </mc:Choice>
              <mc:Fallback>
                <p:oleObj name="Equation" r:id="rId2" imgW="3784320" imgH="647640" progId="Equation.DSMT4">
                  <p:embed/>
                  <p:pic>
                    <p:nvPicPr>
                      <p:cNvPr id="5222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642" y="1188002"/>
                        <a:ext cx="37846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9" name="Object 5"/>
          <p:cNvGraphicFramePr>
            <a:graphicFrameLocks noChangeAspect="1"/>
          </p:cNvGraphicFramePr>
          <p:nvPr/>
        </p:nvGraphicFramePr>
        <p:xfrm>
          <a:off x="1267652" y="1915604"/>
          <a:ext cx="2400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00120" imgH="647640" progId="Equation.DSMT4">
                  <p:embed/>
                </p:oleObj>
              </mc:Choice>
              <mc:Fallback>
                <p:oleObj name="Equation" r:id="rId4" imgW="2400120" imgH="647640" progId="Equation.DSMT4">
                  <p:embed/>
                  <p:pic>
                    <p:nvPicPr>
                      <p:cNvPr id="5222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652" y="1915604"/>
                        <a:ext cx="24003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0" name="Object 6"/>
          <p:cNvGraphicFramePr>
            <a:graphicFrameLocks noChangeAspect="1"/>
          </p:cNvGraphicFramePr>
          <p:nvPr/>
        </p:nvGraphicFramePr>
        <p:xfrm>
          <a:off x="3706052" y="2012148"/>
          <a:ext cx="142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22360" imgH="444240" progId="Equation.DSMT4">
                  <p:embed/>
                </p:oleObj>
              </mc:Choice>
              <mc:Fallback>
                <p:oleObj name="Equation" r:id="rId6" imgW="1422360" imgH="444240" progId="Equation.DSMT4">
                  <p:embed/>
                  <p:pic>
                    <p:nvPicPr>
                      <p:cNvPr id="52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6052" y="2012148"/>
                        <a:ext cx="1422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1" name="Object 7"/>
          <p:cNvGraphicFramePr>
            <a:graphicFrameLocks noChangeAspect="1"/>
          </p:cNvGraphicFramePr>
          <p:nvPr/>
        </p:nvGraphicFramePr>
        <p:xfrm>
          <a:off x="5162730" y="2012148"/>
          <a:ext cx="927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27000" imgH="444240" progId="Equation.DSMT4">
                  <p:embed/>
                </p:oleObj>
              </mc:Choice>
              <mc:Fallback>
                <p:oleObj name="Equation" r:id="rId8" imgW="927000" imgH="444240" progId="Equation.DSMT4">
                  <p:embed/>
                  <p:pic>
                    <p:nvPicPr>
                      <p:cNvPr id="52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2730" y="2012148"/>
                        <a:ext cx="927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2" name="Object 8"/>
          <p:cNvGraphicFramePr>
            <a:graphicFrameLocks noChangeAspect="1"/>
          </p:cNvGraphicFramePr>
          <p:nvPr/>
        </p:nvGraphicFramePr>
        <p:xfrm>
          <a:off x="752008" y="2697948"/>
          <a:ext cx="3848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848040" imgH="647640" progId="Equation.DSMT4">
                  <p:embed/>
                </p:oleObj>
              </mc:Choice>
              <mc:Fallback>
                <p:oleObj name="Equation" r:id="rId10" imgW="3848040" imgH="647640" progId="Equation.DSMT4">
                  <p:embed/>
                  <p:pic>
                    <p:nvPicPr>
                      <p:cNvPr id="52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008" y="2697948"/>
                        <a:ext cx="38481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3" name="Object 9"/>
          <p:cNvGraphicFramePr>
            <a:graphicFrameLocks noChangeAspect="1"/>
          </p:cNvGraphicFramePr>
          <p:nvPr/>
        </p:nvGraphicFramePr>
        <p:xfrm>
          <a:off x="1258774" y="3442192"/>
          <a:ext cx="2400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00120" imgH="647640" progId="Equation.DSMT4">
                  <p:embed/>
                </p:oleObj>
              </mc:Choice>
              <mc:Fallback>
                <p:oleObj name="Equation" r:id="rId12" imgW="2400120" imgH="647640" progId="Equation.DSMT4">
                  <p:embed/>
                  <p:pic>
                    <p:nvPicPr>
                      <p:cNvPr id="52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774" y="3442192"/>
                        <a:ext cx="24003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4" name="Object 10"/>
          <p:cNvGraphicFramePr>
            <a:graphicFrameLocks noChangeAspect="1"/>
          </p:cNvGraphicFramePr>
          <p:nvPr/>
        </p:nvGraphicFramePr>
        <p:xfrm>
          <a:off x="3697174" y="3536148"/>
          <a:ext cx="1574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74640" imgH="444240" progId="Equation.DSMT4">
                  <p:embed/>
                </p:oleObj>
              </mc:Choice>
              <mc:Fallback>
                <p:oleObj name="Equation" r:id="rId14" imgW="1574640" imgH="444240" progId="Equation.DSMT4">
                  <p:embed/>
                  <p:pic>
                    <p:nvPicPr>
                      <p:cNvPr id="52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7174" y="3536148"/>
                        <a:ext cx="1574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5" name="Object 11"/>
          <p:cNvGraphicFramePr>
            <a:graphicFrameLocks noChangeAspect="1"/>
          </p:cNvGraphicFramePr>
          <p:nvPr/>
        </p:nvGraphicFramePr>
        <p:xfrm>
          <a:off x="5315130" y="3536148"/>
          <a:ext cx="927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27000" imgH="444240" progId="Equation.DSMT4">
                  <p:embed/>
                </p:oleObj>
              </mc:Choice>
              <mc:Fallback>
                <p:oleObj name="Equation" r:id="rId16" imgW="927000" imgH="444240" progId="Equation.DSMT4">
                  <p:embed/>
                  <p:pic>
                    <p:nvPicPr>
                      <p:cNvPr id="52235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5130" y="3536148"/>
                        <a:ext cx="927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6" name="Object 12"/>
          <p:cNvGraphicFramePr>
            <a:graphicFrameLocks noChangeAspect="1"/>
          </p:cNvGraphicFramePr>
          <p:nvPr/>
        </p:nvGraphicFramePr>
        <p:xfrm>
          <a:off x="783818" y="4195314"/>
          <a:ext cx="33782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377880" imgH="647640" progId="Equation.DSMT4">
                  <p:embed/>
                </p:oleObj>
              </mc:Choice>
              <mc:Fallback>
                <p:oleObj name="Equation" r:id="rId18" imgW="3377880" imgH="647640" progId="Equation.DSMT4">
                  <p:embed/>
                  <p:pic>
                    <p:nvPicPr>
                      <p:cNvPr id="52236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818" y="4195314"/>
                        <a:ext cx="33782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7" name="Object 13"/>
          <p:cNvGraphicFramePr>
            <a:graphicFrameLocks noChangeAspect="1"/>
          </p:cNvGraphicFramePr>
          <p:nvPr/>
        </p:nvGraphicFramePr>
        <p:xfrm>
          <a:off x="1295400" y="4876800"/>
          <a:ext cx="2184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84120" imgH="647640" progId="Equation.DSMT4">
                  <p:embed/>
                </p:oleObj>
              </mc:Choice>
              <mc:Fallback>
                <p:oleObj name="Equation" r:id="rId20" imgW="2184120" imgH="647640" progId="Equation.DSMT4">
                  <p:embed/>
                  <p:pic>
                    <p:nvPicPr>
                      <p:cNvPr id="52237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876800"/>
                        <a:ext cx="21844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8" name="Object 14"/>
          <p:cNvGraphicFramePr>
            <a:graphicFrameLocks noChangeAspect="1"/>
          </p:cNvGraphicFramePr>
          <p:nvPr/>
        </p:nvGraphicFramePr>
        <p:xfrm>
          <a:off x="3515506" y="4948436"/>
          <a:ext cx="142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22360" imgH="444240" progId="Equation.DSMT4">
                  <p:embed/>
                </p:oleObj>
              </mc:Choice>
              <mc:Fallback>
                <p:oleObj name="Equation" r:id="rId22" imgW="1422360" imgH="444240" progId="Equation.DSMT4">
                  <p:embed/>
                  <p:pic>
                    <p:nvPicPr>
                      <p:cNvPr id="52238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5506" y="4948436"/>
                        <a:ext cx="1422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9" name="Object 15"/>
          <p:cNvGraphicFramePr>
            <a:graphicFrameLocks noChangeAspect="1"/>
          </p:cNvGraphicFramePr>
          <p:nvPr/>
        </p:nvGraphicFramePr>
        <p:xfrm>
          <a:off x="5014441" y="4948436"/>
          <a:ext cx="939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939600" imgH="444240" progId="Equation.DSMT4">
                  <p:embed/>
                </p:oleObj>
              </mc:Choice>
              <mc:Fallback>
                <p:oleObj name="Equation" r:id="rId24" imgW="939600" imgH="444240" progId="Equation.DSMT4">
                  <p:embed/>
                  <p:pic>
                    <p:nvPicPr>
                      <p:cNvPr id="5223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4441" y="4948436"/>
                        <a:ext cx="939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5: Determining If a Triangle Is a Right Triangle (cont.)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1066800"/>
            <a:ext cx="3200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57200" y="4325644"/>
            <a:ext cx="2926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longest side is 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4800600"/>
            <a:ext cx="5928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triangle is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 a right triangle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since </a:t>
            </a:r>
          </a:p>
        </p:txBody>
      </p:sp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3234678" y="4329518"/>
          <a:ext cx="1498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98320" imgH="444240" progId="Equation.DSMT4">
                  <p:embed/>
                </p:oleObj>
              </mc:Choice>
              <mc:Fallback>
                <p:oleObj name="Equation" r:id="rId3" imgW="1498320" imgH="444240" progId="Equation.DSMT4">
                  <p:embed/>
                  <p:pic>
                    <p:nvPicPr>
                      <p:cNvPr id="532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4678" y="4329518"/>
                        <a:ext cx="14986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609600" y="5289610"/>
          <a:ext cx="3644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44640" imgH="583920" progId="Equation.DSMT4">
                  <p:embed/>
                </p:oleObj>
              </mc:Choice>
              <mc:Fallback>
                <p:oleObj name="Equation" r:id="rId5" imgW="3644640" imgH="583920" progId="Equation.DSMT4">
                  <p:embed/>
                  <p:pic>
                    <p:nvPicPr>
                      <p:cNvPr id="532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289610"/>
                        <a:ext cx="36449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4392966" y="5392444"/>
            <a:ext cx="2534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89 ≠ 53 + 40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Using the Pythagorean Theorem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defRPr/>
            </a:pPr>
            <a:r>
              <a:rPr lang="en-US" dirty="0"/>
              <a:t>a.	What is the length of the hypotenuse of a right triangle if one leg is </a:t>
            </a:r>
            <a:r>
              <a:rPr lang="en-US" dirty="0">
                <a:solidFill>
                  <a:srgbClr val="0000FF"/>
                </a:solidFill>
              </a:rPr>
              <a:t>8 cm</a:t>
            </a:r>
            <a:r>
              <a:rPr lang="en-US" dirty="0"/>
              <a:t> long and the other leg is </a:t>
            </a:r>
          </a:p>
          <a:p>
            <a:pPr marL="457200" indent="-457200">
              <a:spcBef>
                <a:spcPts val="0"/>
              </a:spcBef>
              <a:defRPr/>
            </a:pPr>
            <a:r>
              <a:rPr lang="en-US" dirty="0"/>
              <a:t>	</a:t>
            </a:r>
            <a:r>
              <a:rPr lang="en-US" dirty="0">
                <a:solidFill>
                  <a:srgbClr val="0000FF"/>
                </a:solidFill>
              </a:rPr>
              <a:t>6 cm</a:t>
            </a:r>
            <a:r>
              <a:rPr lang="en-US" dirty="0"/>
              <a:t> long? </a:t>
            </a:r>
          </a:p>
          <a:p>
            <a:pPr>
              <a:defRPr/>
            </a:pPr>
            <a:r>
              <a:rPr lang="en-US" b="1" dirty="0"/>
              <a:t>Solution</a:t>
            </a:r>
          </a:p>
          <a:p>
            <a:pPr>
              <a:defRPr/>
            </a:pPr>
            <a:r>
              <a:rPr lang="en-US" dirty="0"/>
              <a:t>Apply the Pythagorean Theorem.</a:t>
            </a:r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2" y="2203450"/>
            <a:ext cx="3171825" cy="2114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2057400" y="3733800"/>
          <a:ext cx="1574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74640" imgH="380880" progId="Equation.DSMT4">
                  <p:embed/>
                </p:oleObj>
              </mc:Choice>
              <mc:Fallback>
                <p:oleObj name="Equation" r:id="rId3" imgW="1574640" imgH="3808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733800"/>
                        <a:ext cx="1574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2057400" y="4318000"/>
          <a:ext cx="1689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88760" imgH="380880" progId="Equation.DSMT4">
                  <p:embed/>
                </p:oleObj>
              </mc:Choice>
              <mc:Fallback>
                <p:oleObj name="Equation" r:id="rId5" imgW="1688760" imgH="3808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318000"/>
                        <a:ext cx="1689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2057400" y="4902200"/>
          <a:ext cx="1181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80800" imgH="380880" progId="Equation.DSMT4">
                  <p:embed/>
                </p:oleObj>
              </mc:Choice>
              <mc:Fallback>
                <p:oleObj name="Equation" r:id="rId7" imgW="1180800" imgH="3808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902200"/>
                        <a:ext cx="1181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2195945" y="5486400"/>
          <a:ext cx="1320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20480" imgH="444240" progId="Equation.DSMT4">
                  <p:embed/>
                </p:oleObj>
              </mc:Choice>
              <mc:Fallback>
                <p:oleObj name="Equation" r:id="rId9" imgW="1320480" imgH="4442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945" y="5486400"/>
                        <a:ext cx="1320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7"/>
          <p:cNvGraphicFramePr>
            <a:graphicFrameLocks noChangeAspect="1"/>
          </p:cNvGraphicFramePr>
          <p:nvPr/>
        </p:nvGraphicFramePr>
        <p:xfrm>
          <a:off x="3581400" y="5576455"/>
          <a:ext cx="1168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68200" imgH="291960" progId="Equation.DSMT4">
                  <p:embed/>
                </p:oleObj>
              </mc:Choice>
              <mc:Fallback>
                <p:oleObj name="Equation" r:id="rId11" imgW="1168200" imgH="2919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5576455"/>
                        <a:ext cx="1168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Using the Pythagorean Theorem (cont.)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hypotenuse is </a:t>
            </a:r>
            <a:r>
              <a:rPr lang="en-US" dirty="0">
                <a:solidFill>
                  <a:srgbClr val="FF0000"/>
                </a:solidFill>
              </a:rPr>
              <a:t>10 cm </a:t>
            </a:r>
            <a:r>
              <a:rPr lang="en-US" dirty="0"/>
              <a:t>long. (Note that only the positive square root of 100 is used because the negative square root does not make sense as a solution to the problem.)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2971800"/>
            <a:ext cx="2743200" cy="22200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Using the Pythagorean Theorem (cont.)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918269"/>
          </a:xfrm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en-US" dirty="0"/>
              <a:t>b.	In the right triangle shown here, the length of one of the legs is unknown. If the hypotenuse is </a:t>
            </a:r>
            <a:r>
              <a:rPr lang="en-US" dirty="0">
                <a:solidFill>
                  <a:srgbClr val="0000FF"/>
                </a:solidFill>
              </a:rPr>
              <a:t>13 ft </a:t>
            </a:r>
            <a:r>
              <a:rPr lang="en-US" dirty="0"/>
              <a:t>and one of the legs is </a:t>
            </a:r>
            <a:r>
              <a:rPr lang="en-US" dirty="0">
                <a:solidFill>
                  <a:srgbClr val="0000FF"/>
                </a:solidFill>
              </a:rPr>
              <a:t>12 ft</a:t>
            </a:r>
            <a:r>
              <a:rPr lang="en-US" dirty="0"/>
              <a:t>, what is the length of the other leg?</a:t>
            </a:r>
            <a:r>
              <a:rPr lang="en-US" b="1" dirty="0"/>
              <a:t> </a:t>
            </a:r>
          </a:p>
          <a:p>
            <a:pPr>
              <a:defRPr/>
            </a:pPr>
            <a:r>
              <a:rPr lang="en-US" b="1" dirty="0"/>
              <a:t>Solution: </a:t>
            </a:r>
            <a:r>
              <a:rPr lang="en-US" dirty="0"/>
              <a:t>Apply the Pythagorean Theorem.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spcBef>
                <a:spcPts val="0"/>
              </a:spcBef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The leg is </a:t>
            </a:r>
            <a:r>
              <a:rPr lang="en-US" dirty="0">
                <a:solidFill>
                  <a:srgbClr val="FF0000"/>
                </a:solidFill>
              </a:rPr>
              <a:t>5 ft</a:t>
            </a:r>
            <a:r>
              <a:rPr lang="en-US" dirty="0"/>
              <a:t> long.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2743200" y="3657600"/>
          <a:ext cx="1917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17360" imgH="380880" progId="Equation.DSMT4">
                  <p:embed/>
                </p:oleObj>
              </mc:Choice>
              <mc:Fallback>
                <p:oleObj name="Equation" r:id="rId3" imgW="1917360" imgH="3808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657600"/>
                        <a:ext cx="1917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2694710" y="4191000"/>
          <a:ext cx="204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44440" imgH="380880" progId="Equation.DSMT4">
                  <p:embed/>
                </p:oleObj>
              </mc:Choice>
              <mc:Fallback>
                <p:oleObj name="Equation" r:id="rId5" imgW="2044440" imgH="3808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4710" y="4191000"/>
                        <a:ext cx="204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3532910" y="4724400"/>
          <a:ext cx="1016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920" imgH="380880" progId="Equation.DSMT4">
                  <p:embed/>
                </p:oleObj>
              </mc:Choice>
              <mc:Fallback>
                <p:oleObj name="Equation" r:id="rId7" imgW="1015920" imgH="3808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2910" y="4724400"/>
                        <a:ext cx="1016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3665915" y="5181600"/>
          <a:ext cx="1155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55600" imgH="444240" progId="Equation.DSMT4">
                  <p:embed/>
                </p:oleObj>
              </mc:Choice>
              <mc:Fallback>
                <p:oleObj name="Equation" r:id="rId9" imgW="1155600" imgH="4442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5915" y="5181600"/>
                        <a:ext cx="1155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4842165" y="5250875"/>
          <a:ext cx="749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49160" imgH="406080" progId="Equation.DSMT4">
                  <p:embed/>
                </p:oleObj>
              </mc:Choice>
              <mc:Fallback>
                <p:oleObj name="Equation" r:id="rId11" imgW="749160" imgH="4060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2165" y="5250875"/>
                        <a:ext cx="7493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dirty="0"/>
              <a:t>Formula: The Distance Between Two Points on</a:t>
            </a:r>
            <a:br>
              <a:rPr lang="en-US" dirty="0"/>
            </a:br>
            <a:r>
              <a:rPr lang="en-US" dirty="0"/>
              <a:t>a Horizontal or Vertical Line</a:t>
            </a:r>
          </a:p>
        </p:txBody>
      </p:sp>
      <p:sp>
        <p:nvSpPr>
          <p:cNvPr id="102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108543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For </a:t>
            </a:r>
            <a:r>
              <a:rPr lang="en-US" i="1" dirty="0">
                <a:solidFill>
                  <a:srgbClr val="000000"/>
                </a:solidFill>
              </a:rPr>
              <a:t>P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), and </a:t>
            </a:r>
            <a:r>
              <a:rPr lang="en-US" i="1" dirty="0">
                <a:solidFill>
                  <a:srgbClr val="000000"/>
                </a:solidFill>
              </a:rPr>
              <a:t>P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) on a horizontal line,</a:t>
            </a:r>
          </a:p>
          <a:p>
            <a:endParaRPr lang="en-US" b="1" dirty="0">
              <a:solidFill>
                <a:srgbClr val="000000"/>
              </a:solidFill>
            </a:endParaRPr>
          </a:p>
          <a:p>
            <a:endParaRPr lang="en-US" b="1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For </a:t>
            </a:r>
            <a:r>
              <a:rPr lang="en-US" i="1" dirty="0">
                <a:solidFill>
                  <a:srgbClr val="000000"/>
                </a:solidFill>
              </a:rPr>
              <a:t>P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), and </a:t>
            </a:r>
            <a:r>
              <a:rPr lang="en-US" i="1" dirty="0">
                <a:solidFill>
                  <a:srgbClr val="000000"/>
                </a:solidFill>
              </a:rPr>
              <a:t>P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i="1" dirty="0">
                <a:solidFill>
                  <a:srgbClr val="000000"/>
                </a:solidFill>
              </a:rPr>
              <a:t>y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) on a vertical line,</a:t>
            </a:r>
          </a:p>
          <a:p>
            <a:endParaRPr lang="en-US" b="1" dirty="0">
              <a:solidFill>
                <a:srgbClr val="000000"/>
              </a:solidFill>
            </a:endParaRPr>
          </a:p>
          <a:p>
            <a:r>
              <a:rPr lang="en-US" b="1" dirty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399923"/>
              </p:ext>
            </p:extLst>
          </p:nvPr>
        </p:nvGraphicFramePr>
        <p:xfrm>
          <a:off x="2165350" y="1981200"/>
          <a:ext cx="4254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54480" imgH="545760" progId="Equation.DSMT4">
                  <p:embed/>
                </p:oleObj>
              </mc:Choice>
              <mc:Fallback>
                <p:oleObj name="Equation" r:id="rId2" imgW="4254480" imgH="5457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5350" y="1981200"/>
                        <a:ext cx="42545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006996"/>
              </p:ext>
            </p:extLst>
          </p:nvPr>
        </p:nvGraphicFramePr>
        <p:xfrm>
          <a:off x="2165350" y="3505200"/>
          <a:ext cx="4229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28920" imgH="545760" progId="Equation.DSMT4">
                  <p:embed/>
                </p:oleObj>
              </mc:Choice>
              <mc:Fallback>
                <p:oleObj name="Equation" r:id="rId4" imgW="4228920" imgH="5457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5350" y="3505200"/>
                        <a:ext cx="42291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dirty="0"/>
              <a:t>Example 2: Calculating Distance on Horizontal and Vertical Lines</a:t>
            </a:r>
          </a:p>
        </p:txBody>
      </p:sp>
      <p:sp>
        <p:nvSpPr>
          <p:cNvPr id="205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en-US" dirty="0"/>
              <a:t>a.	Find the distance between the two points </a:t>
            </a:r>
            <a:r>
              <a:rPr lang="en-US" dirty="0">
                <a:solidFill>
                  <a:srgbClr val="0000FF"/>
                </a:solidFill>
              </a:rPr>
              <a:t>(5, 7)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(−3, 7)</a:t>
            </a:r>
            <a:r>
              <a:rPr lang="en-US" dirty="0"/>
              <a:t>. </a:t>
            </a:r>
          </a:p>
        </p:txBody>
      </p: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457200" y="2209800"/>
            <a:ext cx="4953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/>
              <a:t>Solution  </a:t>
            </a:r>
            <a:r>
              <a:rPr lang="en-US" sz="2800" dirty="0"/>
              <a:t>Since the points are on a horizontal line (they have the same </a:t>
            </a:r>
            <a:r>
              <a:rPr lang="en-US" sz="2800" i="1" dirty="0"/>
              <a:t>y</a:t>
            </a:r>
            <a:r>
              <a:rPr lang="en-US" sz="2800" dirty="0"/>
              <a:t>-coordinate), we find the absolute value of the difference between the </a:t>
            </a:r>
            <a:r>
              <a:rPr lang="en-US" sz="2800" i="1" dirty="0"/>
              <a:t>x</a:t>
            </a:r>
            <a:r>
              <a:rPr lang="en-US" sz="2800" dirty="0"/>
              <a:t>-coordinates. 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1371600" y="4495800"/>
          <a:ext cx="1536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36480" imgH="469800" progId="Equation.DSMT4">
                  <p:embed/>
                </p:oleObj>
              </mc:Choice>
              <mc:Fallback>
                <p:oleObj name="Equation" r:id="rId2" imgW="1536480" imgH="4698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495800"/>
                        <a:ext cx="15367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838200" y="5486400"/>
          <a:ext cx="342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2720" imgH="241200" progId="Equation.DSMT4">
                  <p:embed/>
                </p:oleObj>
              </mc:Choice>
              <mc:Fallback>
                <p:oleObj name="Equation" r:id="rId4" imgW="342720" imgH="241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486400"/>
                        <a:ext cx="3429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1371600" y="5334000"/>
          <a:ext cx="1765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65080" imgH="520560" progId="Equation.DSMT4">
                  <p:embed/>
                </p:oleObj>
              </mc:Choice>
              <mc:Fallback>
                <p:oleObj name="Equation" r:id="rId6" imgW="1765080" imgH="5205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334000"/>
                        <a:ext cx="17653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2971800" y="4495800"/>
          <a:ext cx="800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9920" imgH="469800" progId="Equation.DSMT4">
                  <p:embed/>
                </p:oleObj>
              </mc:Choice>
              <mc:Fallback>
                <p:oleObj name="Equation" r:id="rId8" imgW="799920" imgH="4698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495800"/>
                        <a:ext cx="8001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810000" y="4572000"/>
          <a:ext cx="482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82400" imgH="291960" progId="Equation.DSMT4">
                  <p:embed/>
                </p:oleObj>
              </mc:Choice>
              <mc:Fallback>
                <p:oleObj name="Equation" r:id="rId10" imgW="482400" imgH="2919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572000"/>
                        <a:ext cx="4826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3238500" y="5334000"/>
          <a:ext cx="584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83920" imgH="469800" progId="Equation.DSMT4">
                  <p:embed/>
                </p:oleObj>
              </mc:Choice>
              <mc:Fallback>
                <p:oleObj name="Equation" r:id="rId12" imgW="583920" imgH="4698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5334000"/>
                        <a:ext cx="5842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3886200" y="5410200"/>
          <a:ext cx="482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82400" imgH="291960" progId="Equation.DSMT4">
                  <p:embed/>
                </p:oleObj>
              </mc:Choice>
              <mc:Fallback>
                <p:oleObj name="Equation" r:id="rId14" imgW="482400" imgH="2919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410200"/>
                        <a:ext cx="4826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4CD14447-00BA-EB3D-87F8-CA1FC402C40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321302" y="2150109"/>
            <a:ext cx="3614167" cy="3614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dirty="0"/>
              <a:t>Example 2: Calculating Distance on Horizontal and Vertical Lines (cont.)</a:t>
            </a: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457200" algn="l"/>
              </a:tabLst>
            </a:pPr>
            <a:r>
              <a:rPr lang="en-US" dirty="0"/>
              <a:t>b.	Find the distance between the two points </a:t>
            </a:r>
            <a:r>
              <a:rPr lang="en-US" dirty="0">
                <a:solidFill>
                  <a:srgbClr val="0000FF"/>
                </a:solidFill>
              </a:rPr>
              <a:t>(2, 8)</a:t>
            </a:r>
            <a:r>
              <a:rPr lang="en-US" dirty="0"/>
              <a:t> </a:t>
            </a:r>
          </a:p>
          <a:p>
            <a:pPr>
              <a:spcBef>
                <a:spcPts val="1200"/>
              </a:spcBef>
              <a:tabLst>
                <a:tab pos="457200" algn="l"/>
              </a:tabLst>
            </a:pPr>
            <a:r>
              <a:rPr lang="en-US" dirty="0"/>
              <a:t>	and</a:t>
            </a:r>
          </a:p>
          <a:p>
            <a:pPr>
              <a:lnSpc>
                <a:spcPct val="200000"/>
              </a:lnSpc>
              <a:spcBef>
                <a:spcPts val="1200"/>
              </a:spcBef>
              <a:tabLst>
                <a:tab pos="457200" algn="l"/>
              </a:tabLst>
            </a:pPr>
            <a:r>
              <a:rPr lang="en-US" b="1" dirty="0"/>
              <a:t>Solution</a:t>
            </a:r>
          </a:p>
          <a:p>
            <a:pPr>
              <a:spcBef>
                <a:spcPts val="600"/>
              </a:spcBef>
              <a:tabLst>
                <a:tab pos="457200" algn="l"/>
              </a:tabLst>
            </a:pPr>
            <a:r>
              <a:rPr lang="en-US" dirty="0"/>
              <a:t>Since the points are on a vertical line (they have the same </a:t>
            </a:r>
            <a:r>
              <a:rPr lang="en-US" i="1" dirty="0"/>
              <a:t>x</a:t>
            </a:r>
            <a:r>
              <a:rPr lang="en-US" dirty="0"/>
              <a:t>-coordinate), we find the absolute value of the difference between the </a:t>
            </a:r>
            <a:r>
              <a:rPr lang="en-US" i="1" dirty="0"/>
              <a:t>y</a:t>
            </a:r>
            <a:r>
              <a:rPr lang="en-US" dirty="0"/>
              <a:t>-coordinates.</a:t>
            </a:r>
            <a:r>
              <a:rPr lang="en-US" i="1" dirty="0"/>
              <a:t> </a:t>
            </a:r>
            <a:r>
              <a:rPr lang="en-US" dirty="0"/>
              <a:t> 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069468"/>
              </p:ext>
            </p:extLst>
          </p:nvPr>
        </p:nvGraphicFramePr>
        <p:xfrm>
          <a:off x="1658938" y="1733550"/>
          <a:ext cx="13208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20480" imgH="939600" progId="Equation.DSMT4">
                  <p:embed/>
                </p:oleObj>
              </mc:Choice>
              <mc:Fallback>
                <p:oleObj name="Equation" r:id="rId2" imgW="1320480" imgH="939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8938" y="1733550"/>
                        <a:ext cx="13208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dirty="0"/>
              <a:t>Example 2: Calculating Distance on Horizontal and Vertical Lines (cont.)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120148"/>
              </p:ext>
            </p:extLst>
          </p:nvPr>
        </p:nvGraphicFramePr>
        <p:xfrm>
          <a:off x="542925" y="2051050"/>
          <a:ext cx="21590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58920" imgH="990360" progId="Equation.DSMT4">
                  <p:embed/>
                </p:oleObj>
              </mc:Choice>
              <mc:Fallback>
                <p:oleObj name="Equation" r:id="rId2" imgW="2158920" imgH="9903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2051050"/>
                        <a:ext cx="21590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2406650" y="3429000"/>
          <a:ext cx="342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2720" imgH="241200" progId="Equation.DSMT4">
                  <p:embed/>
                </p:oleObj>
              </mc:Choice>
              <mc:Fallback>
                <p:oleObj name="Equation" r:id="rId4" imgW="342720" imgH="241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6650" y="3429000"/>
                        <a:ext cx="3429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530352" y="3886200"/>
          <a:ext cx="17145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14320" imgH="927000" progId="Equation.DSMT4">
                  <p:embed/>
                </p:oleObj>
              </mc:Choice>
              <mc:Fallback>
                <p:oleObj name="Equation" r:id="rId6" imgW="1714320" imgH="9270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52" y="3886200"/>
                        <a:ext cx="17145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2844800" y="2071255"/>
          <a:ext cx="9525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52200" imgH="927000" progId="Equation.DSMT4">
                  <p:embed/>
                </p:oleObj>
              </mc:Choice>
              <mc:Fallback>
                <p:oleObj name="Equation" r:id="rId8" imgW="952200" imgH="9270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800" y="2071255"/>
                        <a:ext cx="9525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3886200" y="2115705"/>
          <a:ext cx="736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36560" imgH="838080" progId="Equation.DSMT4">
                  <p:embed/>
                </p:oleObj>
              </mc:Choice>
              <mc:Fallback>
                <p:oleObj name="Equation" r:id="rId10" imgW="736560" imgH="8380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115705"/>
                        <a:ext cx="736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2348345" y="3900055"/>
          <a:ext cx="12192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18960" imgH="927000" progId="Equation.DSMT4">
                  <p:embed/>
                </p:oleObj>
              </mc:Choice>
              <mc:Fallback>
                <p:oleObj name="Equation" r:id="rId12" imgW="1218960" imgH="9270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8345" y="3900055"/>
                        <a:ext cx="12192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3657600" y="3944505"/>
          <a:ext cx="736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36560" imgH="838080" progId="Equation.DSMT4">
                  <p:embed/>
                </p:oleObj>
              </mc:Choice>
              <mc:Fallback>
                <p:oleObj name="Equation" r:id="rId14" imgW="736560" imgH="8380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944505"/>
                        <a:ext cx="736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ADCC67E-2815-C44A-7AD2-6E5C1E864C7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755898" y="1485900"/>
            <a:ext cx="38862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eme1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F52FA1A8-F179-42EE-BB2C-E2CD898D1DDF}" vid="{BF457D61-930D-4619-AFFC-182F30B2F996}"/>
    </a:ext>
  </a:extLst>
</a:theme>
</file>

<file path=ppt/theme/theme2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A9ED51F-280A-480A-8D96-FD367EB5CCD7}"/>
</file>

<file path=customXml/itemProps2.xml><?xml version="1.0" encoding="utf-8"?>
<ds:datastoreItem xmlns:ds="http://schemas.openxmlformats.org/officeDocument/2006/customXml" ds:itemID="{50B3E7E8-FEEB-4F19-BBCF-1D11020D8D48}"/>
</file>

<file path=customXml/itemProps3.xml><?xml version="1.0" encoding="utf-8"?>
<ds:datastoreItem xmlns:ds="http://schemas.openxmlformats.org/officeDocument/2006/customXml" ds:itemID="{A5796F09-4FAE-466D-9E99-91F976F2F0C3}"/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183</TotalTime>
  <Words>979</Words>
  <Application>Microsoft Office PowerPoint</Application>
  <PresentationFormat>On-screen Show (4:3)</PresentationFormat>
  <Paragraphs>93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Courier New</vt:lpstr>
      <vt:lpstr>Arial</vt:lpstr>
      <vt:lpstr>Calibri</vt:lpstr>
      <vt:lpstr>Theme1</vt:lpstr>
      <vt:lpstr>Office Theme</vt:lpstr>
      <vt:lpstr>1_Office Theme</vt:lpstr>
      <vt:lpstr>Equation</vt:lpstr>
      <vt:lpstr>MathType 6.0 Equation</vt:lpstr>
      <vt:lpstr>Section 10.8</vt:lpstr>
      <vt:lpstr>Theorem: The Pythagorean Theorem</vt:lpstr>
      <vt:lpstr>Example 1: Using the Pythagorean Theorem</vt:lpstr>
      <vt:lpstr>Example 1: Using the Pythagorean Theorem (cont.)</vt:lpstr>
      <vt:lpstr>Example 1: Using the Pythagorean Theorem (cont.)</vt:lpstr>
      <vt:lpstr>Formula: The Distance Between Two Points on a Horizontal or Vertical Line</vt:lpstr>
      <vt:lpstr>Example 2: Calculating Distance on Horizontal and Vertical Lines</vt:lpstr>
      <vt:lpstr>Example 2: Calculating Distance on Horizontal and Vertical Lines (cont.)</vt:lpstr>
      <vt:lpstr>Example 2: Calculating Distance on Horizontal and Vertical Lines (cont.)</vt:lpstr>
      <vt:lpstr>Formula: The Distance Formula</vt:lpstr>
      <vt:lpstr>Caution</vt:lpstr>
      <vt:lpstr>Caution (cont.)</vt:lpstr>
      <vt:lpstr>Example 3: Finding the Distance Between Two Points</vt:lpstr>
      <vt:lpstr>Example 3: Finding the Distance Between Two Points (cont.)</vt:lpstr>
      <vt:lpstr>Definition: Triangles Classified by Sides</vt:lpstr>
      <vt:lpstr>Definition: Triangles Classified by Sides (cont.)</vt:lpstr>
      <vt:lpstr>Definition: Triangles Classified by Sides (cont.)</vt:lpstr>
      <vt:lpstr>Note</vt:lpstr>
      <vt:lpstr>Example 4: Determining If a Triangle Is an Isosceles Triangle</vt:lpstr>
      <vt:lpstr>Example 4: Determining If a Triangle Is an Isosceles Triangle (cont.)</vt:lpstr>
      <vt:lpstr>Example 4: Determining If a Triangle Is an Isosceles Triangle (cont.)</vt:lpstr>
      <vt:lpstr>Example 5: Determining If a Triangle Is a Right Triangle</vt:lpstr>
      <vt:lpstr>Example 5: Determining If a Triangle Is a Right Triangle (cont.)</vt:lpstr>
      <vt:lpstr>Example 5: Determining If a Triangle Is a Right Triangle (cont.)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Jolie Even</cp:lastModifiedBy>
  <cp:revision>38</cp:revision>
  <dcterms:created xsi:type="dcterms:W3CDTF">2013-04-26T14:43:13Z</dcterms:created>
  <dcterms:modified xsi:type="dcterms:W3CDTF">2024-08-31T16:36:34Z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