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3"/>
  </p:notesMasterIdLst>
  <p:handoutMasterIdLst>
    <p:handoutMasterId r:id="rId24"/>
  </p:handoutMasterIdLst>
  <p:sldIdLst>
    <p:sldId id="256" r:id="rId2"/>
    <p:sldId id="257" r:id="rId3"/>
    <p:sldId id="258" r:id="rId4"/>
    <p:sldId id="260" r:id="rId5"/>
    <p:sldId id="262" r:id="rId6"/>
    <p:sldId id="263" r:id="rId7"/>
    <p:sldId id="278" r:id="rId8"/>
    <p:sldId id="279" r:id="rId9"/>
    <p:sldId id="265" r:id="rId10"/>
    <p:sldId id="280" r:id="rId11"/>
    <p:sldId id="281" r:id="rId12"/>
    <p:sldId id="268" r:id="rId13"/>
    <p:sldId id="282" r:id="rId14"/>
    <p:sldId id="271" r:id="rId15"/>
    <p:sldId id="272" r:id="rId16"/>
    <p:sldId id="274" r:id="rId17"/>
    <p:sldId id="275" r:id="rId18"/>
    <p:sldId id="283" r:id="rId19"/>
    <p:sldId id="277" r:id="rId20"/>
    <p:sldId id="284" r:id="rId21"/>
    <p:sldId id="285" r:id="rId22"/>
  </p:sldIdLst>
  <p:sldSz cx="9144000" cy="6858000" type="screen4x3"/>
  <p:notesSz cx="6858000" cy="9144000"/>
  <p:embeddedFontLst>
    <p:embeddedFont>
      <p:font typeface="Cambria Math" panose="02040503050406030204" pitchFamily="18" charset="0"/>
      <p:regular r:id="rId25"/>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appaji" initials="a" lastIdx="1" clrIdx="1">
    <p:extLst>
      <p:ext uri="{19B8F6BF-5375-455C-9EA6-DF929625EA0E}">
        <p15:presenceInfo xmlns:p15="http://schemas.microsoft.com/office/powerpoint/2012/main" userId="S-1-5-21-1666015839-3846122634-945917319-222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853" autoAdjust="0"/>
    <p:restoredTop sz="94660"/>
  </p:normalViewPr>
  <p:slideViewPr>
    <p:cSldViewPr>
      <p:cViewPr varScale="1">
        <p:scale>
          <a:sx n="111" d="100"/>
          <a:sy n="111" d="100"/>
        </p:scale>
        <p:origin x="1776" y="108"/>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1.fntdata"/><Relationship Id="rId33"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32"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8/26/2024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8/26/2024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29287"/>
            <a:ext cx="8229600" cy="4967067"/>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4835CC4C-7826-4276-8F07-9AB9B81FAB55}"/>
              </a:ext>
            </a:extLst>
          </p:cNvPr>
          <p:cNvSpPr>
            <a:spLocks noGrp="1"/>
          </p:cNvSpPr>
          <p:nvPr>
            <p:ph type="pic" sz="quarter" idx="10"/>
          </p:nvPr>
        </p:nvSpPr>
        <p:spPr>
          <a:xfrm>
            <a:off x="457201" y="1082076"/>
            <a:ext cx="8229599" cy="4850597"/>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29287"/>
            <a:ext cx="8229600" cy="4967067"/>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F1AB0BDE-8359-4E8B-B7C6-A2E3F2B86EB9}"/>
              </a:ext>
            </a:extLst>
          </p:cNvPr>
          <p:cNvSpPr>
            <a:spLocks noGrp="1"/>
          </p:cNvSpPr>
          <p:nvPr>
            <p:ph type="pic" sz="quarter" idx="10"/>
          </p:nvPr>
        </p:nvSpPr>
        <p:spPr>
          <a:xfrm>
            <a:off x="457201" y="1082076"/>
            <a:ext cx="8229599" cy="4850597"/>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5" name="Picture Placeholder 4">
            <a:extLst>
              <a:ext uri="{FF2B5EF4-FFF2-40B4-BE49-F238E27FC236}">
                <a16:creationId xmlns:a16="http://schemas.microsoft.com/office/drawing/2014/main" id="{47908FCB-C7EB-4A2E-AB4D-5C5FE1B17180}"/>
              </a:ext>
            </a:extLst>
          </p:cNvPr>
          <p:cNvSpPr>
            <a:spLocks noGrp="1"/>
          </p:cNvSpPr>
          <p:nvPr>
            <p:ph type="pic" sz="quarter" idx="10"/>
          </p:nvPr>
        </p:nvSpPr>
        <p:spPr>
          <a:xfrm>
            <a:off x="457201" y="1082076"/>
            <a:ext cx="8229599" cy="4850597"/>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105524"/>
            <a:ext cx="8229600" cy="4838038"/>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51F7AD25-EDF6-4D31-8211-FFD3700ADA4F}"/>
              </a:ext>
            </a:extLst>
          </p:cNvPr>
          <p:cNvSpPr>
            <a:spLocks noGrp="1"/>
          </p:cNvSpPr>
          <p:nvPr>
            <p:ph type="pic" sz="quarter" idx="10"/>
          </p:nvPr>
        </p:nvSpPr>
        <p:spPr>
          <a:xfrm>
            <a:off x="457201" y="1082076"/>
            <a:ext cx="8229599" cy="4850597"/>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11.pn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10.pn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3.xml"/><Relationship Id="rId4" Type="http://schemas.openxmlformats.org/officeDocument/2006/relationships/image" Target="../media/image16.png"/></Relationships>
</file>

<file path=ppt/slides/_rels/slide14.xml.rels><?xml version="1.0" encoding="UTF-8" standalone="yes"?>
<Relationships xmlns="http://schemas.openxmlformats.org/package/2006/relationships"><Relationship Id="rId2" Type="http://schemas.openxmlformats.org/officeDocument/2006/relationships/image" Target="../media/image60.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image" Target="../media/image180.png"/><Relationship Id="rId2" Type="http://schemas.openxmlformats.org/officeDocument/2006/relationships/image" Target="../media/image170.png"/><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90.png"/><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3.xml"/><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algn="ctr"/>
            <a:r>
              <a:rPr dirty="0"/>
              <a:t>Addition and Subtraction</a:t>
            </a:r>
            <a:r>
              <a:rPr lang="en-US" dirty="0"/>
              <a:t> with Fractions</a:t>
            </a:r>
            <a:endParaRPr dirty="0"/>
          </a:p>
        </p:txBody>
      </p:sp>
      <p:sp>
        <p:nvSpPr>
          <p:cNvPr id="3" name="Title 2"/>
          <p:cNvSpPr>
            <a:spLocks noGrp="1"/>
          </p:cNvSpPr>
          <p:nvPr>
            <p:ph type="title"/>
          </p:nvPr>
        </p:nvSpPr>
        <p:spPr/>
        <p:txBody>
          <a:bodyPr/>
          <a:lstStyle/>
          <a:p>
            <a:r>
              <a:rPr dirty="0"/>
              <a:t>Section </a:t>
            </a:r>
            <a:r>
              <a:rPr lang="en-US" dirty="0"/>
              <a:t>1</a:t>
            </a:r>
            <a:r>
              <a:rPr dirty="0"/>
              <a:t>.</a:t>
            </a:r>
            <a:r>
              <a:rPr lang="en-US" dirty="0"/>
              <a:t>4</a:t>
            </a: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4: Adding Fractions with Different Denominators</a:t>
            </a:r>
            <a:r>
              <a:rPr lang="en-US" dirty="0"/>
              <a:t> (cont.)</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fontScale="92500" lnSpcReduction="20000"/>
              </a:bodyPr>
              <a:lstStyle/>
              <a:p>
                <a:pPr>
                  <a:spcBef>
                    <a:spcPts val="1200"/>
                  </a:spcBef>
                  <a:defRPr sz="2800"/>
                </a:pPr>
                <a:r>
                  <a:rPr lang="en-IN" sz="3000" b="1" dirty="0"/>
                  <a:t>Step 2</a:t>
                </a:r>
                <a:r>
                  <a:rPr lang="en-IN" sz="3000" dirty="0"/>
                  <a:t>: </a:t>
                </a:r>
                <a:r>
                  <a:rPr lang="en-US" sz="3000" dirty="0"/>
                  <a:t>Steps 2, 3, and 4 can be written together in one step.</a:t>
                </a:r>
                <a:endParaRPr lang="en-IN" sz="3000" dirty="0"/>
              </a:p>
              <a:p>
                <a:pPr>
                  <a:lnSpc>
                    <a:spcPct val="120000"/>
                  </a:lnSpc>
                  <a:spcBef>
                    <a:spcPts val="1200"/>
                  </a:spcBef>
                  <a:defRPr sz="2800"/>
                </a:pPr>
                <a14:m>
                  <m:oMathPara xmlns:m="http://schemas.openxmlformats.org/officeDocument/2006/math">
                    <m:oMathParaPr>
                      <m:jc m:val="left"/>
                    </m:oMathParaPr>
                    <m:oMath xmlns:m="http://schemas.openxmlformats.org/officeDocument/2006/math">
                      <m:f>
                        <m:fPr>
                          <m:ctrlPr>
                            <a:rPr lang="en-US" sz="3300" b="0" i="1" smtClean="0">
                              <a:latin typeface="Cambria Math" panose="02040503050406030204" pitchFamily="18" charset="0"/>
                              <a:ea typeface="Cambria Math" panose="02040503050406030204" pitchFamily="18" charset="0"/>
                            </a:rPr>
                          </m:ctrlPr>
                        </m:fPr>
                        <m:num>
                          <m:r>
                            <a:rPr lang="en-US" sz="3300" b="0" i="1" smtClean="0">
                              <a:latin typeface="Cambria Math" panose="02040503050406030204" pitchFamily="18" charset="0"/>
                              <a:ea typeface="Cambria Math" panose="02040503050406030204" pitchFamily="18" charset="0"/>
                            </a:rPr>
                            <m:t>7</m:t>
                          </m:r>
                        </m:num>
                        <m:den>
                          <m:r>
                            <a:rPr lang="en-US" sz="3300" b="0" i="1" smtClean="0">
                              <a:latin typeface="Cambria Math" panose="02040503050406030204" pitchFamily="18" charset="0"/>
                              <a:ea typeface="Cambria Math" panose="02040503050406030204" pitchFamily="18" charset="0"/>
                            </a:rPr>
                            <m:t>45</m:t>
                          </m:r>
                        </m:den>
                      </m:f>
                      <m:r>
                        <a:rPr lang="en-US" sz="3300" b="0" i="1" smtClean="0">
                          <a:latin typeface="Cambria Math" panose="02040503050406030204" pitchFamily="18" charset="0"/>
                          <a:ea typeface="Cambria Math" panose="02040503050406030204" pitchFamily="18" charset="0"/>
                        </a:rPr>
                        <m:t>+</m:t>
                      </m:r>
                      <m:f>
                        <m:fPr>
                          <m:ctrlPr>
                            <a:rPr lang="en-US" sz="3300" b="0" i="1" smtClean="0">
                              <a:latin typeface="Cambria Math" panose="02040503050406030204" pitchFamily="18" charset="0"/>
                              <a:ea typeface="Cambria Math" panose="02040503050406030204" pitchFamily="18" charset="0"/>
                            </a:rPr>
                          </m:ctrlPr>
                        </m:fPr>
                        <m:num>
                          <m:r>
                            <a:rPr lang="en-US" sz="3300" b="0" i="1" smtClean="0">
                              <a:latin typeface="Cambria Math" panose="02040503050406030204" pitchFamily="18" charset="0"/>
                              <a:ea typeface="Cambria Math" panose="02040503050406030204" pitchFamily="18" charset="0"/>
                            </a:rPr>
                            <m:t>7</m:t>
                          </m:r>
                        </m:num>
                        <m:den>
                          <m:r>
                            <a:rPr lang="en-US" sz="3300" b="0" i="1" smtClean="0">
                              <a:latin typeface="Cambria Math" panose="02040503050406030204" pitchFamily="18" charset="0"/>
                              <a:ea typeface="Cambria Math" panose="02040503050406030204" pitchFamily="18" charset="0"/>
                            </a:rPr>
                            <m:t>36</m:t>
                          </m:r>
                        </m:den>
                      </m:f>
                      <m:r>
                        <a:rPr lang="en-US" sz="3300" b="0" i="1" smtClean="0">
                          <a:latin typeface="Cambria Math" panose="02040503050406030204" pitchFamily="18" charset="0"/>
                          <a:ea typeface="Cambria Math" panose="02040503050406030204" pitchFamily="18" charset="0"/>
                        </a:rPr>
                        <m:t>=</m:t>
                      </m:r>
                      <m:f>
                        <m:fPr>
                          <m:ctrlPr>
                            <a:rPr lang="en-US" sz="3300" b="0" i="1" smtClean="0">
                              <a:latin typeface="Cambria Math" panose="02040503050406030204" pitchFamily="18" charset="0"/>
                              <a:ea typeface="Cambria Math" panose="02040503050406030204" pitchFamily="18" charset="0"/>
                            </a:rPr>
                          </m:ctrlPr>
                        </m:fPr>
                        <m:num>
                          <m:r>
                            <a:rPr lang="en-US" sz="3300" b="0" i="1" smtClean="0">
                              <a:latin typeface="Cambria Math" panose="02040503050406030204" pitchFamily="18" charset="0"/>
                              <a:ea typeface="Cambria Math" panose="02040503050406030204" pitchFamily="18" charset="0"/>
                            </a:rPr>
                            <m:t>7</m:t>
                          </m:r>
                        </m:num>
                        <m:den>
                          <m:r>
                            <a:rPr lang="en-US" sz="3300" b="0" i="1" smtClean="0">
                              <a:latin typeface="Cambria Math" panose="02040503050406030204" pitchFamily="18" charset="0"/>
                              <a:ea typeface="Cambria Math" panose="02040503050406030204" pitchFamily="18" charset="0"/>
                            </a:rPr>
                            <m:t>45</m:t>
                          </m:r>
                        </m:den>
                      </m:f>
                      <m:r>
                        <a:rPr lang="en-US" sz="3300" b="0" i="1" smtClean="0">
                          <a:latin typeface="Cambria Math" panose="02040503050406030204" pitchFamily="18" charset="0"/>
                          <a:ea typeface="Cambria Math" panose="02040503050406030204" pitchFamily="18" charset="0"/>
                        </a:rPr>
                        <m:t>∙</m:t>
                      </m:r>
                      <m:f>
                        <m:fPr>
                          <m:ctrlPr>
                            <a:rPr lang="en-US" sz="3300" b="0" i="1" smtClean="0">
                              <a:latin typeface="Cambria Math" panose="02040503050406030204" pitchFamily="18" charset="0"/>
                              <a:ea typeface="Cambria Math" panose="02040503050406030204" pitchFamily="18" charset="0"/>
                            </a:rPr>
                          </m:ctrlPr>
                        </m:fPr>
                        <m:num>
                          <m:r>
                            <a:rPr lang="en-US" sz="3300" b="0" i="1" smtClean="0">
                              <a:latin typeface="Cambria Math" panose="02040503050406030204" pitchFamily="18" charset="0"/>
                              <a:ea typeface="Cambria Math" panose="02040503050406030204" pitchFamily="18" charset="0"/>
                            </a:rPr>
                            <m:t>4</m:t>
                          </m:r>
                        </m:num>
                        <m:den>
                          <m:r>
                            <a:rPr lang="en-US" sz="3300" b="0" i="1" smtClean="0">
                              <a:latin typeface="Cambria Math" panose="02040503050406030204" pitchFamily="18" charset="0"/>
                              <a:ea typeface="Cambria Math" panose="02040503050406030204" pitchFamily="18" charset="0"/>
                            </a:rPr>
                            <m:t>4</m:t>
                          </m:r>
                        </m:den>
                      </m:f>
                      <m:r>
                        <a:rPr lang="en-US" sz="3300" b="0" i="1" smtClean="0">
                          <a:latin typeface="Cambria Math" panose="02040503050406030204" pitchFamily="18" charset="0"/>
                          <a:ea typeface="Cambria Math" panose="02040503050406030204" pitchFamily="18" charset="0"/>
                        </a:rPr>
                        <m:t>+</m:t>
                      </m:r>
                      <m:f>
                        <m:fPr>
                          <m:ctrlPr>
                            <a:rPr lang="en-US" sz="3300" b="0" i="1" smtClean="0">
                              <a:latin typeface="Cambria Math" panose="02040503050406030204" pitchFamily="18" charset="0"/>
                              <a:ea typeface="Cambria Math" panose="02040503050406030204" pitchFamily="18" charset="0"/>
                            </a:rPr>
                          </m:ctrlPr>
                        </m:fPr>
                        <m:num>
                          <m:r>
                            <a:rPr lang="en-US" sz="3300" b="0" i="1" smtClean="0">
                              <a:latin typeface="Cambria Math" panose="02040503050406030204" pitchFamily="18" charset="0"/>
                              <a:ea typeface="Cambria Math" panose="02040503050406030204" pitchFamily="18" charset="0"/>
                            </a:rPr>
                            <m:t>7</m:t>
                          </m:r>
                        </m:num>
                        <m:den>
                          <m:r>
                            <a:rPr lang="en-US" sz="3300" b="0" i="1" smtClean="0">
                              <a:latin typeface="Cambria Math" panose="02040503050406030204" pitchFamily="18" charset="0"/>
                              <a:ea typeface="Cambria Math" panose="02040503050406030204" pitchFamily="18" charset="0"/>
                            </a:rPr>
                            <m:t>36</m:t>
                          </m:r>
                        </m:den>
                      </m:f>
                      <m:r>
                        <a:rPr lang="en-US" sz="3300" b="0" i="1" smtClean="0">
                          <a:latin typeface="Cambria Math" panose="02040503050406030204" pitchFamily="18" charset="0"/>
                          <a:ea typeface="Cambria Math" panose="02040503050406030204" pitchFamily="18" charset="0"/>
                        </a:rPr>
                        <m:t>∙</m:t>
                      </m:r>
                      <m:f>
                        <m:fPr>
                          <m:ctrlPr>
                            <a:rPr lang="en-US" sz="3300" b="0" i="1" smtClean="0">
                              <a:latin typeface="Cambria Math" panose="02040503050406030204" pitchFamily="18" charset="0"/>
                              <a:ea typeface="Cambria Math" panose="02040503050406030204" pitchFamily="18" charset="0"/>
                            </a:rPr>
                          </m:ctrlPr>
                        </m:fPr>
                        <m:num>
                          <m:r>
                            <a:rPr lang="en-US" sz="3300" b="0" i="1" smtClean="0">
                              <a:latin typeface="Cambria Math" panose="02040503050406030204" pitchFamily="18" charset="0"/>
                              <a:ea typeface="Cambria Math" panose="02040503050406030204" pitchFamily="18" charset="0"/>
                            </a:rPr>
                            <m:t>5</m:t>
                          </m:r>
                        </m:num>
                        <m:den>
                          <m:r>
                            <a:rPr lang="en-US" sz="3300" b="0" i="1" smtClean="0">
                              <a:latin typeface="Cambria Math" panose="02040503050406030204" pitchFamily="18" charset="0"/>
                              <a:ea typeface="Cambria Math" panose="02040503050406030204" pitchFamily="18" charset="0"/>
                            </a:rPr>
                            <m:t>5</m:t>
                          </m:r>
                        </m:den>
                      </m:f>
                    </m:oMath>
                  </m:oMathPara>
                </a14:m>
                <a:endParaRPr lang="en-US" sz="3300" dirty="0">
                  <a:ea typeface="Cambria Math" panose="02040503050406030204" pitchFamily="18" charset="0"/>
                </a:endParaRPr>
              </a:p>
              <a:p>
                <a:pPr>
                  <a:lnSpc>
                    <a:spcPct val="120000"/>
                  </a:lnSpc>
                  <a:spcBef>
                    <a:spcPts val="1200"/>
                  </a:spcBef>
                  <a:defRPr sz="2800"/>
                </a:pPr>
                <a14:m>
                  <m:oMathPara xmlns:m="http://schemas.openxmlformats.org/officeDocument/2006/math">
                    <m:oMathParaPr>
                      <m:jc m:val="left"/>
                    </m:oMathParaPr>
                    <m:oMath xmlns:m="http://schemas.openxmlformats.org/officeDocument/2006/math">
                      <m:r>
                        <a:rPr lang="en-US" sz="3300" b="0" i="1" smtClean="0">
                          <a:latin typeface="Cambria Math" panose="02040503050406030204" pitchFamily="18" charset="0"/>
                          <a:ea typeface="Cambria Math" panose="02040503050406030204" pitchFamily="18" charset="0"/>
                        </a:rPr>
                        <m:t>                =</m:t>
                      </m:r>
                      <m:f>
                        <m:fPr>
                          <m:ctrlPr>
                            <a:rPr lang="en-US" sz="3300" i="1" smtClean="0">
                              <a:latin typeface="Cambria Math" panose="02040503050406030204" pitchFamily="18" charset="0"/>
                              <a:ea typeface="Cambria Math" panose="02040503050406030204" pitchFamily="18" charset="0"/>
                            </a:rPr>
                          </m:ctrlPr>
                        </m:fPr>
                        <m:num>
                          <m:r>
                            <a:rPr lang="en-US" sz="3300" b="0" i="1" smtClean="0">
                              <a:latin typeface="Cambria Math" panose="02040503050406030204" pitchFamily="18" charset="0"/>
                              <a:ea typeface="Cambria Math" panose="02040503050406030204" pitchFamily="18" charset="0"/>
                            </a:rPr>
                            <m:t>28</m:t>
                          </m:r>
                        </m:num>
                        <m:den>
                          <m:r>
                            <a:rPr lang="en-US" sz="3300" b="0" i="1" smtClean="0">
                              <a:latin typeface="Cambria Math" panose="02040503050406030204" pitchFamily="18" charset="0"/>
                              <a:ea typeface="Cambria Math" panose="02040503050406030204" pitchFamily="18" charset="0"/>
                            </a:rPr>
                            <m:t>180</m:t>
                          </m:r>
                        </m:den>
                      </m:f>
                      <m:r>
                        <a:rPr lang="en-US" sz="3300" b="0" i="1" smtClean="0">
                          <a:latin typeface="Cambria Math" panose="02040503050406030204" pitchFamily="18" charset="0"/>
                          <a:ea typeface="Cambria Math" panose="02040503050406030204" pitchFamily="18" charset="0"/>
                        </a:rPr>
                        <m:t>+</m:t>
                      </m:r>
                      <m:f>
                        <m:fPr>
                          <m:ctrlPr>
                            <a:rPr lang="en-US" sz="3300" b="0" i="1" smtClean="0">
                              <a:latin typeface="Cambria Math" panose="02040503050406030204" pitchFamily="18" charset="0"/>
                              <a:ea typeface="Cambria Math" panose="02040503050406030204" pitchFamily="18" charset="0"/>
                            </a:rPr>
                          </m:ctrlPr>
                        </m:fPr>
                        <m:num>
                          <m:r>
                            <a:rPr lang="en-US" sz="3300" b="0" i="1" smtClean="0">
                              <a:latin typeface="Cambria Math" panose="02040503050406030204" pitchFamily="18" charset="0"/>
                              <a:ea typeface="Cambria Math" panose="02040503050406030204" pitchFamily="18" charset="0"/>
                            </a:rPr>
                            <m:t>35</m:t>
                          </m:r>
                        </m:num>
                        <m:den>
                          <m:r>
                            <a:rPr lang="en-US" sz="3300" b="0" i="1" smtClean="0">
                              <a:latin typeface="Cambria Math" panose="02040503050406030204" pitchFamily="18" charset="0"/>
                              <a:ea typeface="Cambria Math" panose="02040503050406030204" pitchFamily="18" charset="0"/>
                            </a:rPr>
                            <m:t>180</m:t>
                          </m:r>
                        </m:den>
                      </m:f>
                      <m:r>
                        <a:rPr lang="en-US" sz="3300" b="0" i="1" smtClean="0">
                          <a:latin typeface="Cambria Math" panose="02040503050406030204" pitchFamily="18" charset="0"/>
                          <a:ea typeface="Cambria Math" panose="02040503050406030204" pitchFamily="18" charset="0"/>
                        </a:rPr>
                        <m:t>=</m:t>
                      </m:r>
                      <m:f>
                        <m:fPr>
                          <m:ctrlPr>
                            <a:rPr lang="en-US" sz="3300" b="0" i="1" smtClean="0">
                              <a:latin typeface="Cambria Math" panose="02040503050406030204" pitchFamily="18" charset="0"/>
                              <a:ea typeface="Cambria Math" panose="02040503050406030204" pitchFamily="18" charset="0"/>
                            </a:rPr>
                          </m:ctrlPr>
                        </m:fPr>
                        <m:num>
                          <m:r>
                            <a:rPr lang="en-US" sz="3300" b="0" i="1" smtClean="0">
                              <a:latin typeface="Cambria Math" panose="02040503050406030204" pitchFamily="18" charset="0"/>
                              <a:ea typeface="Cambria Math" panose="02040503050406030204" pitchFamily="18" charset="0"/>
                            </a:rPr>
                            <m:t>63</m:t>
                          </m:r>
                        </m:num>
                        <m:den>
                          <m:r>
                            <a:rPr lang="en-US" sz="3300" b="0" i="1" smtClean="0">
                              <a:latin typeface="Cambria Math" panose="02040503050406030204" pitchFamily="18" charset="0"/>
                              <a:ea typeface="Cambria Math" panose="02040503050406030204" pitchFamily="18" charset="0"/>
                            </a:rPr>
                            <m:t>180</m:t>
                          </m:r>
                        </m:den>
                      </m:f>
                    </m:oMath>
                  </m:oMathPara>
                </a14:m>
                <a:endParaRPr lang="en-US" sz="3300" dirty="0">
                  <a:ea typeface="Cambria Math" panose="02040503050406030204" pitchFamily="18" charset="0"/>
                </a:endParaRPr>
              </a:p>
              <a:p>
                <a:pPr>
                  <a:lnSpc>
                    <a:spcPct val="120000"/>
                  </a:lnSpc>
                  <a:spcBef>
                    <a:spcPts val="1200"/>
                  </a:spcBef>
                  <a:defRPr sz="2800"/>
                </a:pPr>
                <a14:m>
                  <m:oMathPara xmlns:m="http://schemas.openxmlformats.org/officeDocument/2006/math">
                    <m:oMathParaPr>
                      <m:jc m:val="left"/>
                    </m:oMathParaPr>
                    <m:oMath xmlns:m="http://schemas.openxmlformats.org/officeDocument/2006/math">
                      <m:r>
                        <a:rPr lang="en-US" sz="3300" b="0" i="1" smtClean="0">
                          <a:latin typeface="Cambria Math" panose="02040503050406030204" pitchFamily="18" charset="0"/>
                          <a:ea typeface="Cambria Math" panose="02040503050406030204" pitchFamily="18" charset="0"/>
                        </a:rPr>
                        <m:t>                =</m:t>
                      </m:r>
                      <m:f>
                        <m:fPr>
                          <m:ctrlPr>
                            <a:rPr lang="en-US" sz="3300" b="0" i="1" smtClean="0">
                              <a:latin typeface="Cambria Math" panose="02040503050406030204" pitchFamily="18" charset="0"/>
                              <a:ea typeface="Cambria Math" panose="02040503050406030204" pitchFamily="18" charset="0"/>
                            </a:rPr>
                          </m:ctrlPr>
                        </m:fPr>
                        <m:num>
                          <m:r>
                            <a:rPr lang="en-US" sz="3300" b="0" i="1" smtClean="0">
                              <a:latin typeface="Cambria Math" panose="02040503050406030204" pitchFamily="18" charset="0"/>
                              <a:ea typeface="Cambria Math" panose="02040503050406030204" pitchFamily="18" charset="0"/>
                            </a:rPr>
                            <m:t>3</m:t>
                          </m:r>
                          <m:r>
                            <a:rPr lang="en-US" sz="3300" b="0" i="1" smtClean="0">
                              <a:latin typeface="Cambria Math" panose="02040503050406030204" pitchFamily="18" charset="0"/>
                              <a:ea typeface="Cambria Math" panose="02040503050406030204" pitchFamily="18" charset="0"/>
                            </a:rPr>
                            <m:t>∙</m:t>
                          </m:r>
                          <m:r>
                            <a:rPr lang="en-US" sz="3300" b="0" i="1" smtClean="0">
                              <a:latin typeface="Cambria Math" panose="02040503050406030204" pitchFamily="18" charset="0"/>
                              <a:ea typeface="Cambria Math" panose="02040503050406030204" pitchFamily="18" charset="0"/>
                            </a:rPr>
                            <m:t>3</m:t>
                          </m:r>
                          <m:r>
                            <a:rPr lang="en-US" sz="3300" b="0" i="1" smtClean="0">
                              <a:latin typeface="Cambria Math" panose="02040503050406030204" pitchFamily="18" charset="0"/>
                              <a:ea typeface="Cambria Math" panose="02040503050406030204" pitchFamily="18" charset="0"/>
                            </a:rPr>
                            <m:t>∙</m:t>
                          </m:r>
                          <m:r>
                            <a:rPr lang="en-US" sz="3300" b="0" i="1" smtClean="0">
                              <a:latin typeface="Cambria Math" panose="02040503050406030204" pitchFamily="18" charset="0"/>
                              <a:ea typeface="Cambria Math" panose="02040503050406030204" pitchFamily="18" charset="0"/>
                            </a:rPr>
                            <m:t>7</m:t>
                          </m:r>
                        </m:num>
                        <m:den>
                          <m:r>
                            <a:rPr lang="en-US" sz="3300" b="0" i="1" smtClean="0">
                              <a:latin typeface="Cambria Math" panose="02040503050406030204" pitchFamily="18" charset="0"/>
                              <a:ea typeface="Cambria Math" panose="02040503050406030204" pitchFamily="18" charset="0"/>
                            </a:rPr>
                            <m:t>2</m:t>
                          </m:r>
                          <m:r>
                            <a:rPr lang="en-US" sz="3300" b="0" i="1" smtClean="0">
                              <a:latin typeface="Cambria Math" panose="02040503050406030204" pitchFamily="18" charset="0"/>
                              <a:ea typeface="Cambria Math" panose="02040503050406030204" pitchFamily="18" charset="0"/>
                            </a:rPr>
                            <m:t>∙</m:t>
                          </m:r>
                          <m:r>
                            <a:rPr lang="en-US" sz="3300" b="0" i="1" smtClean="0">
                              <a:latin typeface="Cambria Math" panose="02040503050406030204" pitchFamily="18" charset="0"/>
                              <a:ea typeface="Cambria Math" panose="02040503050406030204" pitchFamily="18" charset="0"/>
                            </a:rPr>
                            <m:t>2</m:t>
                          </m:r>
                          <m:r>
                            <a:rPr lang="en-US" sz="3300" b="0" i="1" smtClean="0">
                              <a:latin typeface="Cambria Math" panose="02040503050406030204" pitchFamily="18" charset="0"/>
                              <a:ea typeface="Cambria Math" panose="02040503050406030204" pitchFamily="18" charset="0"/>
                            </a:rPr>
                            <m:t>∙</m:t>
                          </m:r>
                          <m:r>
                            <a:rPr lang="en-US" sz="3300" b="0" i="1" smtClean="0">
                              <a:latin typeface="Cambria Math" panose="02040503050406030204" pitchFamily="18" charset="0"/>
                              <a:ea typeface="Cambria Math" panose="02040503050406030204" pitchFamily="18" charset="0"/>
                            </a:rPr>
                            <m:t>3</m:t>
                          </m:r>
                          <m:r>
                            <a:rPr lang="en-US" sz="3300" b="0" i="1" smtClean="0">
                              <a:latin typeface="Cambria Math" panose="02040503050406030204" pitchFamily="18" charset="0"/>
                              <a:ea typeface="Cambria Math" panose="02040503050406030204" pitchFamily="18" charset="0"/>
                            </a:rPr>
                            <m:t>∙</m:t>
                          </m:r>
                          <m:r>
                            <a:rPr lang="en-US" sz="3300" b="0" i="1" smtClean="0">
                              <a:latin typeface="Cambria Math" panose="02040503050406030204" pitchFamily="18" charset="0"/>
                              <a:ea typeface="Cambria Math" panose="02040503050406030204" pitchFamily="18" charset="0"/>
                            </a:rPr>
                            <m:t>3</m:t>
                          </m:r>
                          <m:r>
                            <a:rPr lang="en-US" sz="3300" b="0" i="1" smtClean="0">
                              <a:latin typeface="Cambria Math" panose="02040503050406030204" pitchFamily="18" charset="0"/>
                              <a:ea typeface="Cambria Math" panose="02040503050406030204" pitchFamily="18" charset="0"/>
                            </a:rPr>
                            <m:t>∙</m:t>
                          </m:r>
                          <m:r>
                            <a:rPr lang="en-US" sz="3300" b="0" i="1" smtClean="0">
                              <a:latin typeface="Cambria Math" panose="02040503050406030204" pitchFamily="18" charset="0"/>
                              <a:ea typeface="Cambria Math" panose="02040503050406030204" pitchFamily="18" charset="0"/>
                            </a:rPr>
                            <m:t>5</m:t>
                          </m:r>
                        </m:den>
                      </m:f>
                      <m:r>
                        <a:rPr lang="en-US" sz="3300" b="0" i="1" smtClean="0">
                          <a:latin typeface="Cambria Math" panose="02040503050406030204" pitchFamily="18" charset="0"/>
                          <a:ea typeface="Cambria Math" panose="02040503050406030204" pitchFamily="18" charset="0"/>
                        </a:rPr>
                        <m:t>=</m:t>
                      </m:r>
                      <m:f>
                        <m:fPr>
                          <m:ctrlPr>
                            <a:rPr lang="en-US" sz="3300" b="0" i="1" smtClean="0">
                              <a:latin typeface="Cambria Math" panose="02040503050406030204" pitchFamily="18" charset="0"/>
                              <a:ea typeface="Cambria Math" panose="02040503050406030204" pitchFamily="18" charset="0"/>
                            </a:rPr>
                          </m:ctrlPr>
                        </m:fPr>
                        <m:num>
                          <m:r>
                            <a:rPr lang="en-US" sz="3300" b="0" i="1" smtClean="0">
                              <a:latin typeface="Cambria Math" panose="02040503050406030204" pitchFamily="18" charset="0"/>
                              <a:ea typeface="Cambria Math" panose="02040503050406030204" pitchFamily="18" charset="0"/>
                            </a:rPr>
                            <m:t>7</m:t>
                          </m:r>
                        </m:num>
                        <m:den>
                          <m:r>
                            <a:rPr lang="en-US" sz="3300" b="0" i="1" smtClean="0">
                              <a:latin typeface="Cambria Math" panose="02040503050406030204" pitchFamily="18" charset="0"/>
                              <a:ea typeface="Cambria Math" panose="02040503050406030204" pitchFamily="18" charset="0"/>
                            </a:rPr>
                            <m:t>20</m:t>
                          </m:r>
                        </m:den>
                      </m:f>
                    </m:oMath>
                  </m:oMathPara>
                </a14:m>
                <a:endParaRPr lang="en-US" sz="3300" dirty="0">
                  <a:ea typeface="Cambria Math" panose="02040503050406030204" pitchFamily="18" charset="0"/>
                </a:endParaRPr>
              </a:p>
              <a:p>
                <a:pPr>
                  <a:spcBef>
                    <a:spcPts val="1200"/>
                  </a:spcBef>
                  <a:defRPr sz="2800"/>
                </a:pPr>
                <a:endParaRPr lang="en-US" b="0" dirty="0">
                  <a:ea typeface="Cambria Math" panose="02040503050406030204" pitchFamily="18" charset="0"/>
                </a:endParaRPr>
              </a:p>
              <a:p>
                <a:pPr>
                  <a:spcBef>
                    <a:spcPts val="1200"/>
                  </a:spcBef>
                  <a:defRPr sz="2800"/>
                </a:pPr>
                <a:r>
                  <a:rPr lang="en-US" b="0" dirty="0">
                    <a:ea typeface="Cambria Math" panose="02040503050406030204" pitchFamily="18" charset="0"/>
                  </a:rPr>
                  <a:t>			</a:t>
                </a:r>
                <a:endParaRPr lang="en-IN" dirty="0"/>
              </a:p>
              <a:p>
                <a:pPr>
                  <a:defRPr sz="2800"/>
                </a:pPr>
                <a:endParaRPr sz="32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2822" r="-1111"/>
                </a:stretch>
              </a:blipFill>
            </p:spPr>
            <p:txBody>
              <a:bodyPr/>
              <a:lstStyle/>
              <a:p>
                <a:r>
                  <a:rPr lang="en-US">
                    <a:noFill/>
                  </a:rPr>
                  <a:t> </a:t>
                </a:r>
              </a:p>
            </p:txBody>
          </p:sp>
        </mc:Fallback>
      </mc:AlternateContent>
      <p:cxnSp>
        <p:nvCxnSpPr>
          <p:cNvPr id="14" name="Straight Connector 13">
            <a:extLst>
              <a:ext uri="{FF2B5EF4-FFF2-40B4-BE49-F238E27FC236}">
                <a16:creationId xmlns:a16="http://schemas.microsoft.com/office/drawing/2014/main" id="{DC4B1F9D-73F1-D40B-2754-FC19054C63FC}"/>
              </a:ext>
            </a:extLst>
          </p:cNvPr>
          <p:cNvCxnSpPr>
            <a:cxnSpLocks/>
          </p:cNvCxnSpPr>
          <p:nvPr/>
        </p:nvCxnSpPr>
        <p:spPr>
          <a:xfrm flipH="1">
            <a:off x="2767644" y="4073104"/>
            <a:ext cx="304800" cy="457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1946B545-9B7C-A870-BCC5-767FFFFB7F58}"/>
              </a:ext>
            </a:extLst>
          </p:cNvPr>
          <p:cNvCxnSpPr>
            <a:cxnSpLocks/>
          </p:cNvCxnSpPr>
          <p:nvPr/>
        </p:nvCxnSpPr>
        <p:spPr>
          <a:xfrm flipH="1">
            <a:off x="3301044" y="4073104"/>
            <a:ext cx="304800" cy="457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0CB4D522-8DE8-6609-4221-879BE3CD5802}"/>
              </a:ext>
            </a:extLst>
          </p:cNvPr>
          <p:cNvCxnSpPr>
            <a:cxnSpLocks/>
          </p:cNvCxnSpPr>
          <p:nvPr/>
        </p:nvCxnSpPr>
        <p:spPr>
          <a:xfrm flipH="1">
            <a:off x="3301044" y="4613366"/>
            <a:ext cx="304800" cy="457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8ED03B95-50AD-7F2A-54F2-B77045EFCBE7}"/>
              </a:ext>
            </a:extLst>
          </p:cNvPr>
          <p:cNvCxnSpPr>
            <a:cxnSpLocks/>
          </p:cNvCxnSpPr>
          <p:nvPr/>
        </p:nvCxnSpPr>
        <p:spPr>
          <a:xfrm flipH="1">
            <a:off x="3834444" y="4613366"/>
            <a:ext cx="304800" cy="45720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243118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4: Adding Fractions with Different Denominators</a:t>
            </a:r>
            <a:r>
              <a:rPr lang="en-US" dirty="0"/>
              <a:t> (cont.)</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fontScale="92500"/>
              </a:bodyPr>
              <a:lstStyle/>
              <a:p>
                <a:pPr>
                  <a:lnSpc>
                    <a:spcPct val="110000"/>
                  </a:lnSpc>
                  <a:spcBef>
                    <a:spcPts val="1200"/>
                  </a:spcBef>
                  <a:defRPr sz="2800"/>
                </a:pPr>
                <a:r>
                  <a:rPr lang="en-US" sz="3000" dirty="0"/>
                  <a:t>Notice that in adding fractions, we also may choose to write them vertically. The process is the same.</a:t>
                </a:r>
              </a:p>
              <a:p>
                <a:pPr>
                  <a:lnSpc>
                    <a:spcPct val="110000"/>
                  </a:lnSpc>
                  <a:spcBef>
                    <a:spcPts val="1200"/>
                  </a:spcBef>
                  <a:defRPr sz="2800"/>
                </a:pPr>
                <a14:m>
                  <m:oMathPara xmlns:m="http://schemas.openxmlformats.org/officeDocument/2006/math">
                    <m:oMathParaPr>
                      <m:jc m:val="left"/>
                    </m:oMathParaPr>
                    <m:oMath xmlns:m="http://schemas.openxmlformats.org/officeDocument/2006/math">
                      <m:r>
                        <a:rPr lang="en-US" sz="3000" b="0" i="1" smtClean="0">
                          <a:latin typeface="Cambria Math" panose="02040503050406030204" pitchFamily="18" charset="0"/>
                          <a:ea typeface="Cambria Math" panose="02040503050406030204" pitchFamily="18" charset="0"/>
                        </a:rPr>
                        <m:t>    </m:t>
                      </m:r>
                      <m:f>
                        <m:fPr>
                          <m:ctrlPr>
                            <a:rPr lang="en-US" sz="3000" b="0" i="1" smtClean="0">
                              <a:latin typeface="Cambria Math" panose="02040503050406030204" pitchFamily="18" charset="0"/>
                              <a:ea typeface="Cambria Math" panose="02040503050406030204" pitchFamily="18" charset="0"/>
                            </a:rPr>
                          </m:ctrlPr>
                        </m:fPr>
                        <m:num>
                          <m:r>
                            <a:rPr lang="en-US" sz="3000" b="0" i="1" smtClean="0">
                              <a:latin typeface="Cambria Math" panose="02040503050406030204" pitchFamily="18" charset="0"/>
                              <a:ea typeface="Cambria Math" panose="02040503050406030204" pitchFamily="18" charset="0"/>
                            </a:rPr>
                            <m:t>7</m:t>
                          </m:r>
                        </m:num>
                        <m:den>
                          <m:r>
                            <a:rPr lang="en-US" sz="3000" b="0" i="1" smtClean="0">
                              <a:latin typeface="Cambria Math" panose="02040503050406030204" pitchFamily="18" charset="0"/>
                              <a:ea typeface="Cambria Math" panose="02040503050406030204" pitchFamily="18" charset="0"/>
                            </a:rPr>
                            <m:t>45</m:t>
                          </m:r>
                        </m:den>
                      </m:f>
                      <m:r>
                        <a:rPr lang="en-US" sz="3000" b="0" i="1" smtClean="0">
                          <a:latin typeface="Cambria Math" panose="02040503050406030204" pitchFamily="18" charset="0"/>
                          <a:ea typeface="Cambria Math" panose="02040503050406030204" pitchFamily="18" charset="0"/>
                        </a:rPr>
                        <m:t>=    </m:t>
                      </m:r>
                      <m:f>
                        <m:fPr>
                          <m:ctrlPr>
                            <a:rPr lang="en-US" sz="3000" b="0" i="1" smtClean="0">
                              <a:latin typeface="Cambria Math" panose="02040503050406030204" pitchFamily="18" charset="0"/>
                              <a:ea typeface="Cambria Math" panose="02040503050406030204" pitchFamily="18" charset="0"/>
                            </a:rPr>
                          </m:ctrlPr>
                        </m:fPr>
                        <m:num>
                          <m:r>
                            <a:rPr lang="en-US" sz="3000" b="0" i="1" smtClean="0">
                              <a:latin typeface="Cambria Math" panose="02040503050406030204" pitchFamily="18" charset="0"/>
                              <a:ea typeface="Cambria Math" panose="02040503050406030204" pitchFamily="18" charset="0"/>
                            </a:rPr>
                            <m:t>7</m:t>
                          </m:r>
                        </m:num>
                        <m:den>
                          <m:r>
                            <a:rPr lang="en-US" sz="3000" b="0" i="1" smtClean="0">
                              <a:latin typeface="Cambria Math" panose="02040503050406030204" pitchFamily="18" charset="0"/>
                              <a:ea typeface="Cambria Math" panose="02040503050406030204" pitchFamily="18" charset="0"/>
                            </a:rPr>
                            <m:t>45</m:t>
                          </m:r>
                        </m:den>
                      </m:f>
                      <m:r>
                        <a:rPr lang="en-US" sz="3000" b="0" i="1" smtClean="0">
                          <a:latin typeface="Cambria Math" panose="02040503050406030204" pitchFamily="18" charset="0"/>
                          <a:ea typeface="Cambria Math" panose="02040503050406030204" pitchFamily="18" charset="0"/>
                        </a:rPr>
                        <m:t>∙</m:t>
                      </m:r>
                      <m:f>
                        <m:fPr>
                          <m:ctrlPr>
                            <a:rPr lang="en-US" sz="3000" b="0" i="1" smtClean="0">
                              <a:latin typeface="Cambria Math" panose="02040503050406030204" pitchFamily="18" charset="0"/>
                              <a:ea typeface="Cambria Math" panose="02040503050406030204" pitchFamily="18" charset="0"/>
                            </a:rPr>
                          </m:ctrlPr>
                        </m:fPr>
                        <m:num>
                          <m:r>
                            <a:rPr lang="en-US" sz="3000" b="0" i="1" smtClean="0">
                              <a:latin typeface="Cambria Math" panose="02040503050406030204" pitchFamily="18" charset="0"/>
                              <a:ea typeface="Cambria Math" panose="02040503050406030204" pitchFamily="18" charset="0"/>
                            </a:rPr>
                            <m:t>4</m:t>
                          </m:r>
                        </m:num>
                        <m:den>
                          <m:r>
                            <a:rPr lang="en-US" sz="3000" b="0" i="1" smtClean="0">
                              <a:latin typeface="Cambria Math" panose="02040503050406030204" pitchFamily="18" charset="0"/>
                              <a:ea typeface="Cambria Math" panose="02040503050406030204" pitchFamily="18" charset="0"/>
                            </a:rPr>
                            <m:t>4</m:t>
                          </m:r>
                        </m:den>
                      </m:f>
                      <m:r>
                        <a:rPr lang="en-US" sz="3000" b="0" i="1" smtClean="0">
                          <a:latin typeface="Cambria Math" panose="02040503050406030204" pitchFamily="18" charset="0"/>
                          <a:ea typeface="Cambria Math" panose="02040503050406030204" pitchFamily="18" charset="0"/>
                        </a:rPr>
                        <m:t>=     </m:t>
                      </m:r>
                      <m:f>
                        <m:fPr>
                          <m:ctrlPr>
                            <a:rPr lang="en-US" sz="3000" b="0" i="1" smtClean="0">
                              <a:latin typeface="Cambria Math" panose="02040503050406030204" pitchFamily="18" charset="0"/>
                              <a:ea typeface="Cambria Math" panose="02040503050406030204" pitchFamily="18" charset="0"/>
                            </a:rPr>
                          </m:ctrlPr>
                        </m:fPr>
                        <m:num>
                          <m:r>
                            <a:rPr lang="en-US" sz="3000" b="0" i="1" smtClean="0">
                              <a:latin typeface="Cambria Math" panose="02040503050406030204" pitchFamily="18" charset="0"/>
                              <a:ea typeface="Cambria Math" panose="02040503050406030204" pitchFamily="18" charset="0"/>
                            </a:rPr>
                            <m:t>28</m:t>
                          </m:r>
                        </m:num>
                        <m:den>
                          <m:r>
                            <a:rPr lang="en-US" sz="3000" b="0" i="1" smtClean="0">
                              <a:latin typeface="Cambria Math" panose="02040503050406030204" pitchFamily="18" charset="0"/>
                              <a:ea typeface="Cambria Math" panose="02040503050406030204" pitchFamily="18" charset="0"/>
                            </a:rPr>
                            <m:t>180</m:t>
                          </m:r>
                        </m:den>
                      </m:f>
                    </m:oMath>
                  </m:oMathPara>
                </a14:m>
                <a:endParaRPr lang="en-US" sz="3000" dirty="0">
                  <a:ea typeface="Cambria Math" panose="02040503050406030204" pitchFamily="18" charset="0"/>
                </a:endParaRPr>
              </a:p>
              <a:p>
                <a:pPr>
                  <a:lnSpc>
                    <a:spcPct val="110000"/>
                  </a:lnSpc>
                  <a:spcBef>
                    <a:spcPts val="1200"/>
                  </a:spcBef>
                  <a:defRPr sz="2800"/>
                </a:pPr>
                <a14:m>
                  <m:oMathPara xmlns:m="http://schemas.openxmlformats.org/officeDocument/2006/math">
                    <m:oMathParaPr>
                      <m:jc m:val="left"/>
                    </m:oMathParaPr>
                    <m:oMath xmlns:m="http://schemas.openxmlformats.org/officeDocument/2006/math">
                      <m:r>
                        <a:rPr lang="en-US" sz="3000" b="0" i="1" smtClean="0">
                          <a:latin typeface="Cambria Math" panose="02040503050406030204" pitchFamily="18" charset="0"/>
                          <a:ea typeface="Cambria Math" panose="02040503050406030204" pitchFamily="18" charset="0"/>
                        </a:rPr>
                        <m:t>+</m:t>
                      </m:r>
                      <m:bar>
                        <m:barPr>
                          <m:ctrlPr>
                            <a:rPr lang="en-US" sz="3000" b="0" i="1" smtClean="0">
                              <a:latin typeface="Cambria Math" panose="02040503050406030204" pitchFamily="18" charset="0"/>
                              <a:ea typeface="Cambria Math" panose="02040503050406030204" pitchFamily="18" charset="0"/>
                            </a:rPr>
                          </m:ctrlPr>
                        </m:barPr>
                        <m:e>
                          <m:f>
                            <m:fPr>
                              <m:ctrlPr>
                                <a:rPr lang="en-US" sz="3000" i="1">
                                  <a:latin typeface="Cambria Math" panose="02040503050406030204" pitchFamily="18" charset="0"/>
                                  <a:ea typeface="Cambria Math" panose="02040503050406030204" pitchFamily="18" charset="0"/>
                                </a:rPr>
                              </m:ctrlPr>
                            </m:fPr>
                            <m:num>
                              <m:r>
                                <a:rPr lang="en-US" sz="3000" i="1">
                                  <a:latin typeface="Cambria Math" panose="02040503050406030204" pitchFamily="18" charset="0"/>
                                  <a:ea typeface="Cambria Math" panose="02040503050406030204" pitchFamily="18" charset="0"/>
                                </a:rPr>
                                <m:t>7</m:t>
                              </m:r>
                            </m:num>
                            <m:den>
                              <m:r>
                                <a:rPr lang="en-US" sz="3000" i="1">
                                  <a:latin typeface="Cambria Math" panose="02040503050406030204" pitchFamily="18" charset="0"/>
                                  <a:ea typeface="Cambria Math" panose="02040503050406030204" pitchFamily="18" charset="0"/>
                                </a:rPr>
                                <m:t>36</m:t>
                              </m:r>
                            </m:den>
                          </m:f>
                        </m:e>
                      </m:bar>
                      <m:r>
                        <a:rPr lang="en-US" sz="3000" b="0" i="1" smtClean="0">
                          <a:latin typeface="Cambria Math" panose="02040503050406030204" pitchFamily="18" charset="0"/>
                          <a:ea typeface="Cambria Math" panose="02040503050406030204" pitchFamily="18" charset="0"/>
                        </a:rPr>
                        <m:t>=+</m:t>
                      </m:r>
                      <m:bar>
                        <m:barPr>
                          <m:ctrlPr>
                            <a:rPr lang="en-US" sz="3000" b="0" i="1" smtClean="0">
                              <a:latin typeface="Cambria Math" panose="02040503050406030204" pitchFamily="18" charset="0"/>
                              <a:ea typeface="Cambria Math" panose="02040503050406030204" pitchFamily="18" charset="0"/>
                            </a:rPr>
                          </m:ctrlPr>
                        </m:barPr>
                        <m:e>
                          <m:f>
                            <m:fPr>
                              <m:ctrlPr>
                                <a:rPr lang="en-US" sz="3000" i="1">
                                  <a:latin typeface="Cambria Math" panose="02040503050406030204" pitchFamily="18" charset="0"/>
                                  <a:ea typeface="Cambria Math" panose="02040503050406030204" pitchFamily="18" charset="0"/>
                                </a:rPr>
                              </m:ctrlPr>
                            </m:fPr>
                            <m:num>
                              <m:r>
                                <a:rPr lang="en-US" sz="3000" i="1">
                                  <a:latin typeface="Cambria Math" panose="02040503050406030204" pitchFamily="18" charset="0"/>
                                  <a:ea typeface="Cambria Math" panose="02040503050406030204" pitchFamily="18" charset="0"/>
                                </a:rPr>
                                <m:t>7</m:t>
                              </m:r>
                            </m:num>
                            <m:den>
                              <m:r>
                                <a:rPr lang="en-US" sz="3000" b="0" i="1" smtClean="0">
                                  <a:latin typeface="Cambria Math" panose="02040503050406030204" pitchFamily="18" charset="0"/>
                                  <a:ea typeface="Cambria Math" panose="02040503050406030204" pitchFamily="18" charset="0"/>
                                </a:rPr>
                                <m:t>36</m:t>
                              </m:r>
                            </m:den>
                          </m:f>
                          <m:r>
                            <a:rPr lang="en-US" sz="3000" i="1" smtClean="0">
                              <a:latin typeface="Cambria Math" panose="02040503050406030204" pitchFamily="18" charset="0"/>
                              <a:ea typeface="Cambria Math" panose="02040503050406030204" pitchFamily="18" charset="0"/>
                            </a:rPr>
                            <m:t>∙</m:t>
                          </m:r>
                          <m:f>
                            <m:fPr>
                              <m:ctrlPr>
                                <a:rPr lang="en-US" sz="3000" i="1">
                                  <a:latin typeface="Cambria Math" panose="02040503050406030204" pitchFamily="18" charset="0"/>
                                  <a:ea typeface="Cambria Math" panose="02040503050406030204" pitchFamily="18" charset="0"/>
                                </a:rPr>
                              </m:ctrlPr>
                            </m:fPr>
                            <m:num>
                              <m:r>
                                <a:rPr lang="en-US" sz="3000" b="0" i="1" smtClean="0">
                                  <a:latin typeface="Cambria Math" panose="02040503050406030204" pitchFamily="18" charset="0"/>
                                  <a:ea typeface="Cambria Math" panose="02040503050406030204" pitchFamily="18" charset="0"/>
                                </a:rPr>
                                <m:t>5</m:t>
                              </m:r>
                            </m:num>
                            <m:den>
                              <m:r>
                                <a:rPr lang="en-US" sz="3000" b="0" i="1" smtClean="0">
                                  <a:latin typeface="Cambria Math" panose="02040503050406030204" pitchFamily="18" charset="0"/>
                                  <a:ea typeface="Cambria Math" panose="02040503050406030204" pitchFamily="18" charset="0"/>
                                </a:rPr>
                                <m:t>5</m:t>
                              </m:r>
                            </m:den>
                          </m:f>
                        </m:e>
                      </m:bar>
                      <m:r>
                        <a:rPr lang="en-US" sz="3000" b="0" i="1" smtClean="0">
                          <a:latin typeface="Cambria Math" panose="02040503050406030204" pitchFamily="18" charset="0"/>
                          <a:ea typeface="Cambria Math" panose="02040503050406030204" pitchFamily="18" charset="0"/>
                        </a:rPr>
                        <m:t>=+</m:t>
                      </m:r>
                      <m:bar>
                        <m:barPr>
                          <m:ctrlPr>
                            <a:rPr lang="en-US" sz="3000" b="0" i="1" smtClean="0">
                              <a:latin typeface="Cambria Math" panose="02040503050406030204" pitchFamily="18" charset="0"/>
                              <a:ea typeface="Cambria Math" panose="02040503050406030204" pitchFamily="18" charset="0"/>
                            </a:rPr>
                          </m:ctrlPr>
                        </m:barPr>
                        <m:e>
                          <m:f>
                            <m:fPr>
                              <m:ctrlPr>
                                <a:rPr lang="en-US" sz="3000" i="1">
                                  <a:latin typeface="Cambria Math" panose="02040503050406030204" pitchFamily="18" charset="0"/>
                                  <a:ea typeface="Cambria Math" panose="02040503050406030204" pitchFamily="18" charset="0"/>
                                </a:rPr>
                              </m:ctrlPr>
                            </m:fPr>
                            <m:num>
                              <m:r>
                                <a:rPr lang="en-US" sz="3000" i="1">
                                  <a:latin typeface="Cambria Math" panose="02040503050406030204" pitchFamily="18" charset="0"/>
                                  <a:ea typeface="Cambria Math" panose="02040503050406030204" pitchFamily="18" charset="0"/>
                                </a:rPr>
                                <m:t>35</m:t>
                              </m:r>
                            </m:num>
                            <m:den>
                              <m:r>
                                <a:rPr lang="en-US" sz="3000" i="1">
                                  <a:latin typeface="Cambria Math" panose="02040503050406030204" pitchFamily="18" charset="0"/>
                                  <a:ea typeface="Cambria Math" panose="02040503050406030204" pitchFamily="18" charset="0"/>
                                </a:rPr>
                                <m:t>180</m:t>
                              </m:r>
                            </m:den>
                          </m:f>
                        </m:e>
                      </m:bar>
                    </m:oMath>
                  </m:oMathPara>
                </a14:m>
                <a:endParaRPr lang="en-US" sz="3000" dirty="0">
                  <a:ea typeface="Cambria Math" panose="02040503050406030204" pitchFamily="18" charset="0"/>
                </a:endParaRPr>
              </a:p>
              <a:p>
                <a:pPr>
                  <a:lnSpc>
                    <a:spcPct val="110000"/>
                  </a:lnSpc>
                  <a:spcBef>
                    <a:spcPts val="1200"/>
                  </a:spcBef>
                  <a:defRPr sz="2800"/>
                </a:pPr>
                <a14:m>
                  <m:oMathPara xmlns:m="http://schemas.openxmlformats.org/officeDocument/2006/math">
                    <m:oMathParaPr>
                      <m:jc m:val="left"/>
                    </m:oMathParaPr>
                    <m:oMath xmlns:m="http://schemas.openxmlformats.org/officeDocument/2006/math">
                      <m:r>
                        <a:rPr lang="en-US" sz="3000" b="0" i="1" smtClean="0">
                          <a:latin typeface="Cambria Math" panose="02040503050406030204" pitchFamily="18" charset="0"/>
                          <a:ea typeface="Cambria Math" panose="02040503050406030204" pitchFamily="18" charset="0"/>
                        </a:rPr>
                        <m:t>                                        </m:t>
                      </m:r>
                      <m:f>
                        <m:fPr>
                          <m:ctrlPr>
                            <a:rPr lang="en-US" sz="3000" i="1">
                              <a:latin typeface="Cambria Math" panose="02040503050406030204" pitchFamily="18" charset="0"/>
                              <a:ea typeface="Cambria Math" panose="02040503050406030204" pitchFamily="18" charset="0"/>
                            </a:rPr>
                          </m:ctrlPr>
                        </m:fPr>
                        <m:num>
                          <m:r>
                            <a:rPr lang="en-US" sz="3000" b="0" i="1" smtClean="0">
                              <a:latin typeface="Cambria Math" panose="02040503050406030204" pitchFamily="18" charset="0"/>
                              <a:ea typeface="Cambria Math" panose="02040503050406030204" pitchFamily="18" charset="0"/>
                            </a:rPr>
                            <m:t>63</m:t>
                          </m:r>
                        </m:num>
                        <m:den>
                          <m:r>
                            <a:rPr lang="en-US" sz="3000" b="0" i="1" smtClean="0">
                              <a:latin typeface="Cambria Math" panose="02040503050406030204" pitchFamily="18" charset="0"/>
                              <a:ea typeface="Cambria Math" panose="02040503050406030204" pitchFamily="18" charset="0"/>
                            </a:rPr>
                            <m:t>180</m:t>
                          </m:r>
                        </m:den>
                      </m:f>
                      <m:r>
                        <a:rPr lang="en-US" sz="3000" b="0" i="1" smtClean="0">
                          <a:latin typeface="Cambria Math" panose="02040503050406030204" pitchFamily="18" charset="0"/>
                          <a:ea typeface="Cambria Math" panose="02040503050406030204" pitchFamily="18" charset="0"/>
                        </a:rPr>
                        <m:t>=</m:t>
                      </m:r>
                      <m:f>
                        <m:fPr>
                          <m:ctrlPr>
                            <a:rPr lang="en-US" sz="3000" b="0" i="1" smtClean="0">
                              <a:latin typeface="Cambria Math" panose="02040503050406030204" pitchFamily="18" charset="0"/>
                              <a:ea typeface="Cambria Math" panose="02040503050406030204" pitchFamily="18" charset="0"/>
                            </a:rPr>
                          </m:ctrlPr>
                        </m:fPr>
                        <m:num>
                          <m:r>
                            <a:rPr lang="en-US" sz="3000" b="0" i="1" smtClean="0">
                              <a:latin typeface="Cambria Math" panose="02040503050406030204" pitchFamily="18" charset="0"/>
                              <a:ea typeface="Cambria Math" panose="02040503050406030204" pitchFamily="18" charset="0"/>
                            </a:rPr>
                            <m:t>3</m:t>
                          </m:r>
                          <m:r>
                            <a:rPr lang="en-US" sz="3000" b="0" i="1" smtClean="0">
                              <a:latin typeface="Cambria Math" panose="02040503050406030204" pitchFamily="18" charset="0"/>
                              <a:ea typeface="Cambria Math" panose="02040503050406030204" pitchFamily="18" charset="0"/>
                            </a:rPr>
                            <m:t>∙</m:t>
                          </m:r>
                          <m:r>
                            <a:rPr lang="en-US" sz="3000" b="0" i="1" smtClean="0">
                              <a:latin typeface="Cambria Math" panose="02040503050406030204" pitchFamily="18" charset="0"/>
                              <a:ea typeface="Cambria Math" panose="02040503050406030204" pitchFamily="18" charset="0"/>
                            </a:rPr>
                            <m:t>3</m:t>
                          </m:r>
                          <m:r>
                            <a:rPr lang="en-US" sz="3000" b="0" i="1" smtClean="0">
                              <a:latin typeface="Cambria Math" panose="02040503050406030204" pitchFamily="18" charset="0"/>
                              <a:ea typeface="Cambria Math" panose="02040503050406030204" pitchFamily="18" charset="0"/>
                            </a:rPr>
                            <m:t>∙</m:t>
                          </m:r>
                          <m:r>
                            <a:rPr lang="en-US" sz="3000" b="0" i="1" smtClean="0">
                              <a:latin typeface="Cambria Math" panose="02040503050406030204" pitchFamily="18" charset="0"/>
                              <a:ea typeface="Cambria Math" panose="02040503050406030204" pitchFamily="18" charset="0"/>
                            </a:rPr>
                            <m:t>7</m:t>
                          </m:r>
                        </m:num>
                        <m:den>
                          <m:r>
                            <a:rPr lang="en-US" sz="3000" b="0" i="1" smtClean="0">
                              <a:latin typeface="Cambria Math" panose="02040503050406030204" pitchFamily="18" charset="0"/>
                              <a:ea typeface="Cambria Math" panose="02040503050406030204" pitchFamily="18" charset="0"/>
                            </a:rPr>
                            <m:t>2</m:t>
                          </m:r>
                          <m:r>
                            <a:rPr lang="en-US" sz="3000" b="0" i="1" smtClean="0">
                              <a:latin typeface="Cambria Math" panose="02040503050406030204" pitchFamily="18" charset="0"/>
                              <a:ea typeface="Cambria Math" panose="02040503050406030204" pitchFamily="18" charset="0"/>
                            </a:rPr>
                            <m:t>∙</m:t>
                          </m:r>
                          <m:r>
                            <a:rPr lang="en-US" sz="3000" b="0" i="1" smtClean="0">
                              <a:latin typeface="Cambria Math" panose="02040503050406030204" pitchFamily="18" charset="0"/>
                              <a:ea typeface="Cambria Math" panose="02040503050406030204" pitchFamily="18" charset="0"/>
                            </a:rPr>
                            <m:t>2</m:t>
                          </m:r>
                          <m:r>
                            <a:rPr lang="en-US" sz="3000" b="0" i="1" smtClean="0">
                              <a:latin typeface="Cambria Math" panose="02040503050406030204" pitchFamily="18" charset="0"/>
                              <a:ea typeface="Cambria Math" panose="02040503050406030204" pitchFamily="18" charset="0"/>
                            </a:rPr>
                            <m:t>∙</m:t>
                          </m:r>
                          <m:r>
                            <a:rPr lang="en-US" sz="3000" b="0" i="1" smtClean="0">
                              <a:latin typeface="Cambria Math" panose="02040503050406030204" pitchFamily="18" charset="0"/>
                              <a:ea typeface="Cambria Math" panose="02040503050406030204" pitchFamily="18" charset="0"/>
                            </a:rPr>
                            <m:t>3</m:t>
                          </m:r>
                          <m:r>
                            <a:rPr lang="en-US" sz="3000" b="0" i="1" smtClean="0">
                              <a:latin typeface="Cambria Math" panose="02040503050406030204" pitchFamily="18" charset="0"/>
                              <a:ea typeface="Cambria Math" panose="02040503050406030204" pitchFamily="18" charset="0"/>
                            </a:rPr>
                            <m:t>∙</m:t>
                          </m:r>
                          <m:r>
                            <a:rPr lang="en-US" sz="3000" b="0" i="1" smtClean="0">
                              <a:latin typeface="Cambria Math" panose="02040503050406030204" pitchFamily="18" charset="0"/>
                              <a:ea typeface="Cambria Math" panose="02040503050406030204" pitchFamily="18" charset="0"/>
                            </a:rPr>
                            <m:t>3</m:t>
                          </m:r>
                          <m:r>
                            <a:rPr lang="en-US" sz="3000" b="0" i="1" smtClean="0">
                              <a:latin typeface="Cambria Math" panose="02040503050406030204" pitchFamily="18" charset="0"/>
                              <a:ea typeface="Cambria Math" panose="02040503050406030204" pitchFamily="18" charset="0"/>
                            </a:rPr>
                            <m:t>∙</m:t>
                          </m:r>
                          <m:r>
                            <a:rPr lang="en-US" sz="3000" b="0" i="1" smtClean="0">
                              <a:latin typeface="Cambria Math" panose="02040503050406030204" pitchFamily="18" charset="0"/>
                              <a:ea typeface="Cambria Math" panose="02040503050406030204" pitchFamily="18" charset="0"/>
                            </a:rPr>
                            <m:t>5</m:t>
                          </m:r>
                        </m:den>
                      </m:f>
                      <m:r>
                        <a:rPr lang="en-US" sz="3000" b="0" i="1" smtClean="0">
                          <a:latin typeface="Cambria Math" panose="02040503050406030204" pitchFamily="18" charset="0"/>
                          <a:ea typeface="Cambria Math" panose="02040503050406030204" pitchFamily="18" charset="0"/>
                        </a:rPr>
                        <m:t>=</m:t>
                      </m:r>
                      <m:f>
                        <m:fPr>
                          <m:ctrlPr>
                            <a:rPr lang="en-US" sz="3000" b="0" i="1" smtClean="0">
                              <a:latin typeface="Cambria Math" panose="02040503050406030204" pitchFamily="18" charset="0"/>
                              <a:ea typeface="Cambria Math" panose="02040503050406030204" pitchFamily="18" charset="0"/>
                            </a:rPr>
                          </m:ctrlPr>
                        </m:fPr>
                        <m:num>
                          <m:r>
                            <a:rPr lang="en-US" sz="3000" b="0" i="1" smtClean="0">
                              <a:latin typeface="Cambria Math" panose="02040503050406030204" pitchFamily="18" charset="0"/>
                              <a:ea typeface="Cambria Math" panose="02040503050406030204" pitchFamily="18" charset="0"/>
                            </a:rPr>
                            <m:t>7</m:t>
                          </m:r>
                        </m:num>
                        <m:den>
                          <m:r>
                            <a:rPr lang="en-US" sz="3000" b="0" i="1" smtClean="0">
                              <a:latin typeface="Cambria Math" panose="02040503050406030204" pitchFamily="18" charset="0"/>
                              <a:ea typeface="Cambria Math" panose="02040503050406030204" pitchFamily="18" charset="0"/>
                            </a:rPr>
                            <m:t>20</m:t>
                          </m:r>
                        </m:den>
                      </m:f>
                    </m:oMath>
                  </m:oMathPara>
                </a14:m>
                <a:endParaRPr lang="en-US" sz="3000" dirty="0">
                  <a:ea typeface="Cambria Math" panose="02040503050406030204" pitchFamily="18" charset="0"/>
                </a:endParaRPr>
              </a:p>
              <a:p>
                <a:pPr>
                  <a:spcBef>
                    <a:spcPts val="1200"/>
                  </a:spcBef>
                  <a:defRPr sz="2800"/>
                </a:pPr>
                <a:endParaRPr lang="en-US" b="0" dirty="0">
                  <a:ea typeface="Cambria Math" panose="02040503050406030204" pitchFamily="18" charset="0"/>
                </a:endParaRPr>
              </a:p>
              <a:p>
                <a:pPr>
                  <a:spcBef>
                    <a:spcPts val="1200"/>
                  </a:spcBef>
                  <a:defRPr sz="2800"/>
                </a:pPr>
                <a:r>
                  <a:rPr lang="en-US" b="0" dirty="0">
                    <a:ea typeface="Cambria Math" panose="02040503050406030204" pitchFamily="18" charset="0"/>
                  </a:rPr>
                  <a:t>			</a:t>
                </a:r>
                <a:endParaRPr lang="en-IN" dirty="0"/>
              </a:p>
              <a:p>
                <a:pPr>
                  <a:defRPr sz="2800"/>
                </a:pPr>
                <a:endParaRPr sz="32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859"/>
                </a:stretch>
              </a:blipFill>
            </p:spPr>
            <p:txBody>
              <a:bodyPr/>
              <a:lstStyle/>
              <a:p>
                <a:r>
                  <a:rPr lang="en-US">
                    <a:noFill/>
                  </a:rPr>
                  <a:t> </a:t>
                </a:r>
              </a:p>
            </p:txBody>
          </p:sp>
        </mc:Fallback>
      </mc:AlternateContent>
      <p:cxnSp>
        <p:nvCxnSpPr>
          <p:cNvPr id="27" name="Straight Connector 26">
            <a:extLst>
              <a:ext uri="{FF2B5EF4-FFF2-40B4-BE49-F238E27FC236}">
                <a16:creationId xmlns:a16="http://schemas.microsoft.com/office/drawing/2014/main" id="{A8869CCF-0274-6A89-C9E6-EE61165EE5C5}"/>
              </a:ext>
            </a:extLst>
          </p:cNvPr>
          <p:cNvCxnSpPr>
            <a:cxnSpLocks/>
          </p:cNvCxnSpPr>
          <p:nvPr/>
        </p:nvCxnSpPr>
        <p:spPr>
          <a:xfrm flipH="1">
            <a:off x="5059603" y="3933902"/>
            <a:ext cx="304800" cy="457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F896F29D-A624-4623-B921-CAB21411EE82}"/>
              </a:ext>
            </a:extLst>
          </p:cNvPr>
          <p:cNvCxnSpPr>
            <a:cxnSpLocks/>
          </p:cNvCxnSpPr>
          <p:nvPr/>
        </p:nvCxnSpPr>
        <p:spPr>
          <a:xfrm flipH="1">
            <a:off x="5511228" y="3963065"/>
            <a:ext cx="304800" cy="457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12DAAF67-D12C-0EFF-7014-9891E4147418}"/>
              </a:ext>
            </a:extLst>
          </p:cNvPr>
          <p:cNvCxnSpPr>
            <a:cxnSpLocks/>
          </p:cNvCxnSpPr>
          <p:nvPr/>
        </p:nvCxnSpPr>
        <p:spPr>
          <a:xfrm flipH="1">
            <a:off x="5522379" y="4447572"/>
            <a:ext cx="304800" cy="457200"/>
          </a:xfrm>
          <a:prstGeom prst="line">
            <a:avLst/>
          </a:prstGeom>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934D63B9-1258-3264-8112-8ADC442D454A}"/>
              </a:ext>
            </a:extLst>
          </p:cNvPr>
          <p:cNvCxnSpPr>
            <a:cxnSpLocks/>
          </p:cNvCxnSpPr>
          <p:nvPr/>
        </p:nvCxnSpPr>
        <p:spPr>
          <a:xfrm flipH="1">
            <a:off x="6011174" y="4469875"/>
            <a:ext cx="304800" cy="45720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229592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5: Application: Adding Fractions</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2800" dirty="0"/>
                  <a:t>If Keith's total income for the year was </a:t>
                </a:r>
                <a14:m>
                  <m:oMath xmlns:m="http://schemas.openxmlformats.org/officeDocument/2006/math">
                    <m:r>
                      <a:rPr>
                        <a:latin typeface="Cambria Math" panose="02040503050406030204" pitchFamily="18" charset="0"/>
                      </a:rPr>
                      <m:t>$</m:t>
                    </m:r>
                    <m:r>
                      <a:rPr>
                        <a:latin typeface="Cambria Math" panose="02040503050406030204" pitchFamily="18" charset="0"/>
                      </a:rPr>
                      <m:t>48</m:t>
                    </m:r>
                    <m:r>
                      <a:rPr>
                        <a:latin typeface="Cambria Math" panose="02040503050406030204" pitchFamily="18" charset="0"/>
                      </a:rPr>
                      <m:t>,</m:t>
                    </m:r>
                    <m:r>
                      <a:rPr>
                        <a:latin typeface="Cambria Math" panose="02040503050406030204" pitchFamily="18" charset="0"/>
                      </a:rPr>
                      <m:t>000</m:t>
                    </m:r>
                  </m:oMath>
                </a14:m>
                <a:r>
                  <a:rPr sz="2800" dirty="0"/>
                  <a:t> and he spent </a:t>
                </a:r>
                <a14:m>
                  <m:oMath xmlns:m="http://schemas.openxmlformats.org/officeDocument/2006/math">
                    <m:f>
                      <m:fPr>
                        <m:ctrlPr>
                          <a:rPr sz="3200" i="1">
                            <a:latin typeface="Cambria Math" panose="02040503050406030204" pitchFamily="18" charset="0"/>
                          </a:rPr>
                        </m:ctrlPr>
                      </m:fPr>
                      <m:num>
                        <m:r>
                          <a:rPr sz="3200">
                            <a:latin typeface="Cambria Math" panose="02040503050406030204" pitchFamily="18" charset="0"/>
                          </a:rPr>
                          <m:t>1</m:t>
                        </m:r>
                      </m:num>
                      <m:den>
                        <m:r>
                          <a:rPr sz="3200">
                            <a:latin typeface="Cambria Math" panose="02040503050406030204" pitchFamily="18" charset="0"/>
                          </a:rPr>
                          <m:t>5</m:t>
                        </m:r>
                      </m:den>
                    </m:f>
                  </m:oMath>
                </a14:m>
                <a:r>
                  <a:rPr sz="3200" dirty="0"/>
                  <a:t> </a:t>
                </a:r>
                <a:r>
                  <a:rPr sz="2800" dirty="0"/>
                  <a:t>of his income on rent and </a:t>
                </a:r>
                <a14:m>
                  <m:oMath xmlns:m="http://schemas.openxmlformats.org/officeDocument/2006/math">
                    <m:f>
                      <m:fPr>
                        <m:ctrlPr>
                          <a:rPr sz="3200" i="1">
                            <a:latin typeface="Cambria Math" panose="02040503050406030204" pitchFamily="18" charset="0"/>
                          </a:rPr>
                        </m:ctrlPr>
                      </m:fPr>
                      <m:num>
                        <m:r>
                          <a:rPr sz="3200">
                            <a:latin typeface="Cambria Math" panose="02040503050406030204" pitchFamily="18" charset="0"/>
                          </a:rPr>
                          <m:t>1</m:t>
                        </m:r>
                      </m:num>
                      <m:den>
                        <m:r>
                          <a:rPr sz="3200">
                            <a:latin typeface="Cambria Math" panose="02040503050406030204" pitchFamily="18" charset="0"/>
                          </a:rPr>
                          <m:t>15</m:t>
                        </m:r>
                      </m:den>
                    </m:f>
                  </m:oMath>
                </a14:m>
                <a:r>
                  <a:rPr sz="2800" dirty="0"/>
                  <a:t> of his income on his car, what total amount did he spend on these two items?</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963"/>
                </a:stretch>
              </a:blipFill>
            </p:spPr>
            <p:txBody>
              <a:bodyPr/>
              <a:lstStyle/>
              <a:p>
                <a:r>
                  <a:rPr lang="en-US">
                    <a:noFill/>
                  </a:rPr>
                  <a:t> </a:t>
                </a:r>
              </a:p>
            </p:txBody>
          </p:sp>
        </mc:Fallback>
      </mc:AlternateContent>
      <p:pic>
        <p:nvPicPr>
          <p:cNvPr id="5" name="Picture 4">
            <a:extLst>
              <a:ext uri="{FF2B5EF4-FFF2-40B4-BE49-F238E27FC236}">
                <a16:creationId xmlns:a16="http://schemas.microsoft.com/office/drawing/2014/main" id="{7E14C52E-E608-D56C-7114-28C7182E1A08}"/>
              </a:ext>
            </a:extLst>
          </p:cNvPr>
          <p:cNvPicPr>
            <a:picLocks noChangeAspect="1"/>
          </p:cNvPicPr>
          <p:nvPr/>
        </p:nvPicPr>
        <p:blipFill>
          <a:blip r:embed="rId3"/>
          <a:stretch>
            <a:fillRect/>
          </a:stretch>
        </p:blipFill>
        <p:spPr>
          <a:xfrm>
            <a:off x="3443409" y="3048000"/>
            <a:ext cx="2257181" cy="2565479"/>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5: Application: Adding Fractions</a:t>
            </a:r>
            <a:r>
              <a:rPr lang="en-US" dirty="0"/>
              <a:t> (cont.)</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lnSpcReduction="10000"/>
              </a:bodyPr>
              <a:lstStyle/>
              <a:p>
                <a:pPr>
                  <a:defRPr sz="2800"/>
                </a:pPr>
                <a:r>
                  <a:rPr lang="en-US" sz="2800" b="1" dirty="0"/>
                  <a:t>Solution</a:t>
                </a:r>
              </a:p>
              <a:p>
                <a:pPr>
                  <a:defRPr sz="2800"/>
                </a:pPr>
                <a:r>
                  <a:rPr lang="en-US" sz="2800" dirty="0"/>
                  <a:t>We can add the two fractions and then multiply the sum by </a:t>
                </a:r>
                <a14:m>
                  <m:oMath xmlns:m="http://schemas.openxmlformats.org/officeDocument/2006/math">
                    <m:r>
                      <a:rPr lang="en-US" sz="2800" i="1" dirty="0" smtClean="0">
                        <a:latin typeface="Cambria Math" panose="02040503050406030204" pitchFamily="18" charset="0"/>
                      </a:rPr>
                      <m:t>$</m:t>
                    </m:r>
                    <m:r>
                      <a:rPr lang="en-US" sz="2800" i="1" dirty="0" smtClean="0">
                        <a:latin typeface="Cambria Math" panose="02040503050406030204" pitchFamily="18" charset="0"/>
                      </a:rPr>
                      <m:t>48</m:t>
                    </m:r>
                    <m:r>
                      <a:rPr lang="en-US" sz="2800" i="1" dirty="0" smtClean="0">
                        <a:latin typeface="Cambria Math" panose="02040503050406030204" pitchFamily="18" charset="0"/>
                      </a:rPr>
                      <m:t>,</m:t>
                    </m:r>
                    <m:r>
                      <a:rPr lang="en-US" sz="2800" i="1" dirty="0" smtClean="0">
                        <a:latin typeface="Cambria Math" panose="02040503050406030204" pitchFamily="18" charset="0"/>
                      </a:rPr>
                      <m:t>000</m:t>
                    </m:r>
                  </m:oMath>
                </a14:m>
                <a:r>
                  <a:rPr lang="en-US" sz="2800" dirty="0"/>
                  <a:t>. (Or we can multiply each fraction by </a:t>
                </a:r>
                <a14:m>
                  <m:oMath xmlns:m="http://schemas.openxmlformats.org/officeDocument/2006/math">
                    <m:r>
                      <a:rPr lang="en-US" sz="2800" i="1" dirty="0" smtClean="0">
                        <a:latin typeface="Cambria Math" panose="02040503050406030204" pitchFamily="18" charset="0"/>
                      </a:rPr>
                      <m:t>$</m:t>
                    </m:r>
                    <m:r>
                      <a:rPr lang="en-US" sz="2800" i="1" dirty="0" smtClean="0">
                        <a:latin typeface="Cambria Math" panose="02040503050406030204" pitchFamily="18" charset="0"/>
                      </a:rPr>
                      <m:t>48</m:t>
                    </m:r>
                    <m:r>
                      <a:rPr lang="en-US" sz="2800" i="1" dirty="0" smtClean="0">
                        <a:latin typeface="Cambria Math" panose="02040503050406030204" pitchFamily="18" charset="0"/>
                      </a:rPr>
                      <m:t>,</m:t>
                    </m:r>
                    <m:r>
                      <a:rPr lang="en-US" sz="2800" i="1" dirty="0" smtClean="0">
                        <a:latin typeface="Cambria Math" panose="02040503050406030204" pitchFamily="18" charset="0"/>
                      </a:rPr>
                      <m:t>000</m:t>
                    </m:r>
                  </m:oMath>
                </a14:m>
                <a:r>
                  <a:rPr lang="en-US" sz="2800" dirty="0"/>
                  <a:t>, and then add the results. We will get the same answer either way.) The LCD is </a:t>
                </a:r>
                <a14:m>
                  <m:oMath xmlns:m="http://schemas.openxmlformats.org/officeDocument/2006/math">
                    <m:r>
                      <a:rPr lang="en-US" sz="2800" i="1" dirty="0" smtClean="0">
                        <a:latin typeface="Cambria Math" panose="02040503050406030204" pitchFamily="18" charset="0"/>
                      </a:rPr>
                      <m:t>15</m:t>
                    </m:r>
                  </m:oMath>
                </a14:m>
                <a:r>
                  <a:rPr lang="en-US" sz="2800" dirty="0"/>
                  <a:t>.</a:t>
                </a:r>
              </a:p>
              <a:p>
                <a:pPr>
                  <a:defRPr sz="2800"/>
                </a:pPr>
                <a14:m>
                  <m:oMathPara xmlns:m="http://schemas.openxmlformats.org/officeDocument/2006/math">
                    <m:oMathParaPr>
                      <m:jc m:val="left"/>
                    </m:oMathParaPr>
                    <m:oMath xmlns:m="http://schemas.openxmlformats.org/officeDocument/2006/math">
                      <m:f>
                        <m:fPr>
                          <m:ctrlPr>
                            <a:rPr lang="en-US"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5</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15</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5</m:t>
                          </m:r>
                        </m:den>
                      </m:f>
                      <m:r>
                        <a:rPr lang="en-US" i="1">
                          <a:latin typeface="Cambria Math" panose="02040503050406030204" pitchFamily="18" charset="0"/>
                          <a:ea typeface="Cambria Math" panose="02040503050406030204" pitchFamily="18" charset="0"/>
                        </a:rPr>
                        <m:t>∙</m:t>
                      </m:r>
                      <m:f>
                        <m:fPr>
                          <m:ctrlPr>
                            <a:rPr lang="en-US"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3</m:t>
                          </m:r>
                        </m:num>
                        <m:den>
                          <m:r>
                            <a:rPr lang="en-US" b="0" i="1" smtClean="0">
                              <a:latin typeface="Cambria Math" panose="02040503050406030204" pitchFamily="18" charset="0"/>
                              <a:ea typeface="Cambria Math" panose="02040503050406030204" pitchFamily="18" charset="0"/>
                            </a:rPr>
                            <m:t>3</m:t>
                          </m:r>
                        </m:den>
                      </m:f>
                      <m:r>
                        <a:rPr lang="en-US" b="0" i="1" smtClean="0">
                          <a:latin typeface="Cambria Math" panose="02040503050406030204" pitchFamily="18" charset="0"/>
                          <a:ea typeface="Cambria Math" panose="02040503050406030204" pitchFamily="18" charset="0"/>
                        </a:rPr>
                        <m:t>+</m:t>
                      </m:r>
                      <m:f>
                        <m:fPr>
                          <m:ctrlPr>
                            <a:rPr lang="en-US" b="0"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1</m:t>
                          </m:r>
                        </m:num>
                        <m:den>
                          <m:r>
                            <a:rPr lang="en-US" b="0" i="1" smtClean="0">
                              <a:latin typeface="Cambria Math" panose="02040503050406030204" pitchFamily="18" charset="0"/>
                              <a:ea typeface="Cambria Math" panose="02040503050406030204" pitchFamily="18" charset="0"/>
                            </a:rPr>
                            <m:t>15</m:t>
                          </m:r>
                        </m:den>
                      </m:f>
                      <m:r>
                        <a:rPr lang="en-US" b="0" i="1" smtClean="0">
                          <a:latin typeface="Cambria Math" panose="02040503050406030204" pitchFamily="18" charset="0"/>
                          <a:ea typeface="Cambria Math" panose="02040503050406030204" pitchFamily="18" charset="0"/>
                        </a:rPr>
                        <m:t>=</m:t>
                      </m:r>
                      <m:f>
                        <m:fPr>
                          <m:ctrlPr>
                            <a:rPr lang="en-US" b="0"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3</m:t>
                          </m:r>
                        </m:num>
                        <m:den>
                          <m:r>
                            <a:rPr lang="en-US" b="0" i="1" smtClean="0">
                              <a:latin typeface="Cambria Math" panose="02040503050406030204" pitchFamily="18" charset="0"/>
                              <a:ea typeface="Cambria Math" panose="02040503050406030204" pitchFamily="18" charset="0"/>
                            </a:rPr>
                            <m:t>15</m:t>
                          </m:r>
                        </m:den>
                      </m:f>
                      <m:r>
                        <a:rPr lang="en-US" b="0" i="1" smtClean="0">
                          <a:latin typeface="Cambria Math" panose="02040503050406030204" pitchFamily="18" charset="0"/>
                          <a:ea typeface="Cambria Math" panose="02040503050406030204" pitchFamily="18" charset="0"/>
                        </a:rPr>
                        <m:t>+</m:t>
                      </m:r>
                      <m:f>
                        <m:fPr>
                          <m:ctrlPr>
                            <a:rPr lang="en-US" b="0"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1</m:t>
                          </m:r>
                        </m:num>
                        <m:den>
                          <m:r>
                            <a:rPr lang="en-US" b="0" i="1" smtClean="0">
                              <a:latin typeface="Cambria Math" panose="02040503050406030204" pitchFamily="18" charset="0"/>
                              <a:ea typeface="Cambria Math" panose="02040503050406030204" pitchFamily="18" charset="0"/>
                            </a:rPr>
                            <m:t>15</m:t>
                          </m:r>
                        </m:den>
                      </m:f>
                      <m:r>
                        <a:rPr lang="en-US" b="0" i="1" smtClean="0">
                          <a:latin typeface="Cambria Math" panose="02040503050406030204" pitchFamily="18" charset="0"/>
                          <a:ea typeface="Cambria Math" panose="02040503050406030204" pitchFamily="18" charset="0"/>
                        </a:rPr>
                        <m:t>=</m:t>
                      </m:r>
                      <m:f>
                        <m:fPr>
                          <m:ctrlPr>
                            <a:rPr lang="en-US" b="0"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4</m:t>
                          </m:r>
                        </m:num>
                        <m:den>
                          <m:r>
                            <a:rPr lang="en-US" b="0" i="1" smtClean="0">
                              <a:latin typeface="Cambria Math" panose="02040503050406030204" pitchFamily="18" charset="0"/>
                              <a:ea typeface="Cambria Math" panose="02040503050406030204" pitchFamily="18" charset="0"/>
                            </a:rPr>
                            <m:t>15</m:t>
                          </m:r>
                        </m:den>
                      </m:f>
                    </m:oMath>
                  </m:oMathPara>
                </a14:m>
                <a:endParaRPr lang="en-US" dirty="0"/>
              </a:p>
              <a:p>
                <a:pPr>
                  <a:spcBef>
                    <a:spcPts val="0"/>
                  </a:spcBef>
                  <a:defRPr sz="2800"/>
                </a:pPr>
                <a:r>
                  <a:rPr lang="en-US" sz="2800" dirty="0"/>
                  <a:t>Now multiply </a:t>
                </a:r>
                <a14:m>
                  <m:oMath xmlns:m="http://schemas.openxmlformats.org/officeDocument/2006/math">
                    <m:f>
                      <m:fPr>
                        <m:ctrlPr>
                          <a:rPr lang="en-US" sz="2800" i="1" smtClean="0">
                            <a:latin typeface="Cambria Math" panose="02040503050406030204" pitchFamily="18" charset="0"/>
                          </a:rPr>
                        </m:ctrlPr>
                      </m:fPr>
                      <m:num>
                        <m:r>
                          <a:rPr lang="en-US" sz="2800" b="0" i="1" smtClean="0">
                            <a:latin typeface="Cambria Math" panose="02040503050406030204" pitchFamily="18" charset="0"/>
                          </a:rPr>
                          <m:t>4</m:t>
                        </m:r>
                      </m:num>
                      <m:den>
                        <m:r>
                          <a:rPr lang="en-US" sz="2800" b="0" i="1" smtClean="0">
                            <a:latin typeface="Cambria Math" panose="02040503050406030204" pitchFamily="18" charset="0"/>
                          </a:rPr>
                          <m:t>15</m:t>
                        </m:r>
                      </m:den>
                    </m:f>
                  </m:oMath>
                </a14:m>
                <a:r>
                  <a:rPr lang="en-US" sz="2800" dirty="0"/>
                  <a:t> times </a:t>
                </a:r>
                <a14:m>
                  <m:oMath xmlns:m="http://schemas.openxmlformats.org/officeDocument/2006/math">
                    <m:r>
                      <a:rPr lang="en-US" sz="2800" b="0" i="1" smtClean="0">
                        <a:latin typeface="Cambria Math" panose="02040503050406030204" pitchFamily="18" charset="0"/>
                      </a:rPr>
                      <m:t>$</m:t>
                    </m:r>
                    <m:r>
                      <a:rPr lang="en-US" sz="2800" b="0" i="1" smtClean="0">
                        <a:latin typeface="Cambria Math" panose="02040503050406030204" pitchFamily="18" charset="0"/>
                      </a:rPr>
                      <m:t>48</m:t>
                    </m:r>
                    <m:r>
                      <a:rPr lang="en-US" sz="2800" b="0" i="1" smtClean="0">
                        <a:latin typeface="Cambria Math" panose="02040503050406030204" pitchFamily="18" charset="0"/>
                      </a:rPr>
                      <m:t>,</m:t>
                    </m:r>
                    <m:r>
                      <a:rPr lang="en-US" sz="2800" b="0" i="1" smtClean="0">
                        <a:latin typeface="Cambria Math" panose="02040503050406030204" pitchFamily="18" charset="0"/>
                      </a:rPr>
                      <m:t>000</m:t>
                    </m:r>
                    <m:r>
                      <a:rPr lang="en-US" sz="2800" b="0" i="1" smtClean="0">
                        <a:latin typeface="Cambria Math" panose="02040503050406030204" pitchFamily="18" charset="0"/>
                      </a:rPr>
                      <m:t>.</m:t>
                    </m:r>
                  </m:oMath>
                </a14:m>
                <a:endParaRPr lang="en-US" sz="2800" dirty="0"/>
              </a:p>
              <a:p>
                <a:pPr>
                  <a:spcBef>
                    <a:spcPts val="0"/>
                  </a:spcBef>
                  <a:defRPr sz="2800"/>
                </a:pPr>
                <a14:m>
                  <m:oMathPara xmlns:m="http://schemas.openxmlformats.org/officeDocument/2006/math">
                    <m:oMathParaPr>
                      <m:jc m:val="left"/>
                    </m:oMathParaPr>
                    <m:oMath xmlns:m="http://schemas.openxmlformats.org/officeDocument/2006/math">
                      <m:f>
                        <m:fPr>
                          <m:ctrlPr>
                            <a:rPr lang="en-IN" sz="2800" i="1" smtClean="0">
                              <a:latin typeface="Cambria Math" panose="02040503050406030204" pitchFamily="18" charset="0"/>
                            </a:rPr>
                          </m:ctrlPr>
                        </m:fPr>
                        <m:num>
                          <m:r>
                            <a:rPr lang="en-US" sz="2800" b="0" i="1" smtClean="0">
                              <a:latin typeface="Cambria Math" panose="02040503050406030204" pitchFamily="18" charset="0"/>
                            </a:rPr>
                            <m:t>4</m:t>
                          </m:r>
                        </m:num>
                        <m:den>
                          <m:r>
                            <a:rPr lang="en-US" sz="2800" b="0" i="1" smtClean="0">
                              <a:latin typeface="Cambria Math" panose="02040503050406030204" pitchFamily="18" charset="0"/>
                            </a:rPr>
                            <m:t>15</m:t>
                          </m:r>
                        </m:den>
                      </m:f>
                      <m:r>
                        <a:rPr lang="en-IN" sz="2800" i="1" smtClean="0">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48</m:t>
                      </m:r>
                      <m:r>
                        <a:rPr lang="en-US" sz="2800" b="0" i="1" smtClean="0">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000</m:t>
                      </m:r>
                      <m:r>
                        <a:rPr lang="en-US" sz="2800" b="0" i="1" smtClean="0">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4</m:t>
                      </m:r>
                      <m:r>
                        <a:rPr lang="en-US" sz="2800" b="0" i="1" smtClean="0">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3200</m:t>
                      </m:r>
                      <m:r>
                        <a:rPr lang="en-US" sz="2800" b="0" i="1" smtClean="0">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12</m:t>
                      </m:r>
                      <m:r>
                        <a:rPr lang="en-US" sz="2800" b="0" i="1" smtClean="0">
                          <a:latin typeface="Cambria Math" panose="02040503050406030204" pitchFamily="18" charset="0"/>
                          <a:ea typeface="Cambria Math" panose="02040503050406030204" pitchFamily="18" charset="0"/>
                        </a:rPr>
                        <m:t>,</m:t>
                      </m:r>
                      <m:r>
                        <a:rPr lang="en-US" sz="2800" b="0" i="1" smtClean="0">
                          <a:latin typeface="Cambria Math" panose="02040503050406030204" pitchFamily="18" charset="0"/>
                          <a:ea typeface="Cambria Math" panose="02040503050406030204" pitchFamily="18" charset="0"/>
                        </a:rPr>
                        <m:t>800</m:t>
                      </m:r>
                    </m:oMath>
                  </m:oMathPara>
                </a14:m>
                <a:endParaRPr lang="en-US" sz="2800" dirty="0"/>
              </a:p>
              <a:p>
                <a:pPr>
                  <a:defRPr sz="2800"/>
                </a:pPr>
                <a:r>
                  <a:rPr lang="en-US" sz="2800" dirty="0"/>
                  <a:t>Keith spent a total of </a:t>
                </a:r>
                <a14:m>
                  <m:oMath xmlns:m="http://schemas.openxmlformats.org/officeDocument/2006/math">
                    <m:r>
                      <a:rPr lang="en-US" sz="2800" i="1" dirty="0" smtClean="0">
                        <a:latin typeface="Cambria Math" panose="02040503050406030204" pitchFamily="18" charset="0"/>
                      </a:rPr>
                      <m:t>$</m:t>
                    </m:r>
                    <m:r>
                      <a:rPr lang="en-US" sz="2800" i="1" dirty="0" smtClean="0">
                        <a:latin typeface="Cambria Math" panose="02040503050406030204" pitchFamily="18" charset="0"/>
                      </a:rPr>
                      <m:t>12</m:t>
                    </m:r>
                    <m:r>
                      <a:rPr lang="en-US" sz="2800" i="1" dirty="0" smtClean="0">
                        <a:latin typeface="Cambria Math" panose="02040503050406030204" pitchFamily="18" charset="0"/>
                      </a:rPr>
                      <m:t>,</m:t>
                    </m:r>
                    <m:r>
                      <a:rPr lang="en-US" sz="2800" i="1" dirty="0" smtClean="0">
                        <a:latin typeface="Cambria Math" panose="02040503050406030204" pitchFamily="18" charset="0"/>
                      </a:rPr>
                      <m:t>800</m:t>
                    </m:r>
                    <m:r>
                      <a:rPr lang="en-US" sz="2800" i="1" dirty="0" smtClean="0">
                        <a:latin typeface="Cambria Math" panose="02040503050406030204" pitchFamily="18" charset="0"/>
                      </a:rPr>
                      <m:t> </m:t>
                    </m:r>
                  </m:oMath>
                </a14:m>
                <a:r>
                  <a:rPr lang="en-US" sz="2800" dirty="0"/>
                  <a:t>on rent and his car.</a:t>
                </a:r>
                <a:endParaRPr sz="28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2086"/>
                </a:stretch>
              </a:blipFill>
            </p:spPr>
            <p:txBody>
              <a:bodyPr/>
              <a:lstStyle/>
              <a:p>
                <a:r>
                  <a:rPr lang="en-US">
                    <a:noFill/>
                  </a:rPr>
                  <a:t> </a:t>
                </a:r>
              </a:p>
            </p:txBody>
          </p:sp>
        </mc:Fallback>
      </mc:AlternateContent>
      <p:cxnSp>
        <p:nvCxnSpPr>
          <p:cNvPr id="5" name="Straight Connector 4">
            <a:extLst>
              <a:ext uri="{FF2B5EF4-FFF2-40B4-BE49-F238E27FC236}">
                <a16:creationId xmlns:a16="http://schemas.microsoft.com/office/drawing/2014/main" id="{8BBBC8D4-5BCE-43E2-77B7-07A22A75840C}"/>
              </a:ext>
            </a:extLst>
          </p:cNvPr>
          <p:cNvCxnSpPr>
            <a:cxnSpLocks/>
          </p:cNvCxnSpPr>
          <p:nvPr/>
        </p:nvCxnSpPr>
        <p:spPr>
          <a:xfrm flipH="1">
            <a:off x="1190393" y="4691501"/>
            <a:ext cx="1040780" cy="315951"/>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E15AB4E7-327A-3EDB-E66C-5688F9DC0612}"/>
              </a:ext>
            </a:extLst>
          </p:cNvPr>
          <p:cNvCxnSpPr>
            <a:cxnSpLocks/>
          </p:cNvCxnSpPr>
          <p:nvPr/>
        </p:nvCxnSpPr>
        <p:spPr>
          <a:xfrm flipH="1">
            <a:off x="608205" y="4903455"/>
            <a:ext cx="381000" cy="381000"/>
          </a:xfrm>
          <a:prstGeom prst="line">
            <a:avLst/>
          </a:prstGeom>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11" name="TextBox 10">
                <a:extLst>
                  <a:ext uri="{FF2B5EF4-FFF2-40B4-BE49-F238E27FC236}">
                    <a16:creationId xmlns:a16="http://schemas.microsoft.com/office/drawing/2014/main" id="{6DAB5416-BD30-7100-9006-DB8C7EF5A7F9}"/>
                  </a:ext>
                </a:extLst>
              </p:cNvPr>
              <p:cNvSpPr txBox="1"/>
              <p:nvPr/>
            </p:nvSpPr>
            <p:spPr>
              <a:xfrm>
                <a:off x="1356731" y="4409563"/>
                <a:ext cx="708103" cy="307777"/>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1400" i="1" dirty="0" smtClean="0">
                          <a:latin typeface="Cambria Math" panose="02040503050406030204" pitchFamily="18" charset="0"/>
                        </a:rPr>
                        <m:t>3200</m:t>
                      </m:r>
                    </m:oMath>
                  </m:oMathPara>
                </a14:m>
                <a:endParaRPr lang="en-IN" sz="1400" dirty="0"/>
              </a:p>
            </p:txBody>
          </p:sp>
        </mc:Choice>
        <mc:Fallback xmlns="">
          <p:sp>
            <p:nvSpPr>
              <p:cNvPr id="11" name="TextBox 10">
                <a:extLst>
                  <a:ext uri="{FF2B5EF4-FFF2-40B4-BE49-F238E27FC236}">
                    <a16:creationId xmlns:a16="http://schemas.microsoft.com/office/drawing/2014/main" id="{6DAB5416-BD30-7100-9006-DB8C7EF5A7F9}"/>
                  </a:ext>
                </a:extLst>
              </p:cNvPr>
              <p:cNvSpPr txBox="1">
                <a:spLocks noRot="1" noChangeAspect="1" noMove="1" noResize="1" noEditPoints="1" noAdjustHandles="1" noChangeArrowheads="1" noChangeShapeType="1" noTextEdit="1"/>
              </p:cNvSpPr>
              <p:nvPr/>
            </p:nvSpPr>
            <p:spPr>
              <a:xfrm>
                <a:off x="1356731" y="4409563"/>
                <a:ext cx="708103" cy="307777"/>
              </a:xfrm>
              <a:prstGeom prst="rect">
                <a:avLst/>
              </a:prstGeom>
              <a:blipFill>
                <a:blip r:embed="rId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2" name="TextBox 11">
                <a:extLst>
                  <a:ext uri="{FF2B5EF4-FFF2-40B4-BE49-F238E27FC236}">
                    <a16:creationId xmlns:a16="http://schemas.microsoft.com/office/drawing/2014/main" id="{1E7A2641-BEF9-8CB7-5F4C-D4F819D4BFF1}"/>
                  </a:ext>
                </a:extLst>
              </p:cNvPr>
              <p:cNvSpPr txBox="1"/>
              <p:nvPr/>
            </p:nvSpPr>
            <p:spPr>
              <a:xfrm>
                <a:off x="744114" y="5093955"/>
                <a:ext cx="574284" cy="307777"/>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sz="1400" i="1" dirty="0" smtClean="0">
                          <a:latin typeface="Cambria Math" panose="02040503050406030204" pitchFamily="18" charset="0"/>
                        </a:rPr>
                        <m:t>1</m:t>
                      </m:r>
                    </m:oMath>
                  </m:oMathPara>
                </a14:m>
                <a:endParaRPr lang="en-IN" sz="1400" dirty="0"/>
              </a:p>
            </p:txBody>
          </p:sp>
        </mc:Choice>
        <mc:Fallback xmlns="">
          <p:sp>
            <p:nvSpPr>
              <p:cNvPr id="12" name="TextBox 11">
                <a:extLst>
                  <a:ext uri="{FF2B5EF4-FFF2-40B4-BE49-F238E27FC236}">
                    <a16:creationId xmlns:a16="http://schemas.microsoft.com/office/drawing/2014/main" id="{1E7A2641-BEF9-8CB7-5F4C-D4F819D4BFF1}"/>
                  </a:ext>
                </a:extLst>
              </p:cNvPr>
              <p:cNvSpPr txBox="1">
                <a:spLocks noRot="1" noChangeAspect="1" noMove="1" noResize="1" noEditPoints="1" noAdjustHandles="1" noChangeArrowheads="1" noChangeShapeType="1" noTextEdit="1"/>
              </p:cNvSpPr>
              <p:nvPr/>
            </p:nvSpPr>
            <p:spPr>
              <a:xfrm>
                <a:off x="744114" y="5093955"/>
                <a:ext cx="574284" cy="307777"/>
              </a:xfrm>
              <a:prstGeom prst="rect">
                <a:avLst/>
              </a:prstGeom>
              <a:blipFill>
                <a:blip r:embed="rId4"/>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275689874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200"/>
            </a:pPr>
            <a:r>
              <a:rPr lang="en-US" dirty="0"/>
              <a:t>Procedure: Subtracting </a:t>
            </a:r>
            <a:r>
              <a:rPr dirty="0"/>
              <a:t>Fractions with the Same Denominator</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a:xfrm>
                <a:off x="457200" y="1105524"/>
                <a:ext cx="8229600" cy="2345514"/>
              </a:xfrm>
            </p:spPr>
            <p:txBody>
              <a:bodyPr>
                <a:spAutoFit/>
              </a:bodyPr>
              <a:lstStyle/>
              <a:p>
                <a:pPr marL="514350" indent="-514350">
                  <a:buFont typeface="+mj-lt"/>
                  <a:buAutoNum type="arabicPeriod"/>
                  <a:defRPr sz="2800"/>
                </a:pPr>
                <a:r>
                  <a:rPr dirty="0"/>
                  <a:t>​</a:t>
                </a:r>
                <a:r>
                  <a:rPr sz="2800" dirty="0"/>
                  <a:t>Subtract the numerators.</a:t>
                </a:r>
              </a:p>
              <a:p>
                <a:pPr marL="514350" indent="-514350">
                  <a:buFont typeface="+mj-lt"/>
                  <a:buAutoNum type="arabicPeriod" startAt="2"/>
                  <a:defRPr sz="2800"/>
                </a:pPr>
                <a:r>
                  <a:rPr dirty="0"/>
                  <a:t>​</a:t>
                </a:r>
                <a:r>
                  <a:rPr sz="2800" dirty="0"/>
                  <a:t>Keep the common denominators.</a:t>
                </a:r>
                <a:endParaRPr lang="en-US" sz="2800" dirty="0"/>
              </a:p>
              <a:p>
                <a:pPr algn="ctr">
                  <a:defRPr sz="2800"/>
                </a:pPr>
                <a:r>
                  <a:rPr sz="2800" dirty="0"/>
                  <a:t> </a:t>
                </a:r>
                <a14:m>
                  <m:oMath xmlns:m="http://schemas.openxmlformats.org/officeDocument/2006/math">
                    <m:f>
                      <m:fPr>
                        <m:ctrlPr>
                          <a:rPr sz="3200" i="1">
                            <a:latin typeface="Cambria Math" panose="02040503050406030204" pitchFamily="18" charset="0"/>
                          </a:rPr>
                        </m:ctrlPr>
                      </m:fPr>
                      <m:num>
                        <m:r>
                          <a:rPr sz="3200">
                            <a:latin typeface="Cambria Math" panose="02040503050406030204" pitchFamily="18" charset="0"/>
                          </a:rPr>
                          <m:t>𝒂</m:t>
                        </m:r>
                      </m:num>
                      <m:den>
                        <m:r>
                          <a:rPr sz="3200">
                            <a:latin typeface="Cambria Math" panose="02040503050406030204" pitchFamily="18" charset="0"/>
                          </a:rPr>
                          <m:t>𝒃</m:t>
                        </m:r>
                      </m:den>
                    </m:f>
                    <m:r>
                      <a:rPr sz="3200">
                        <a:latin typeface="Cambria Math" panose="02040503050406030204" pitchFamily="18" charset="0"/>
                      </a:rPr>
                      <m:t>−</m:t>
                    </m:r>
                    <m:f>
                      <m:fPr>
                        <m:ctrlPr>
                          <a:rPr sz="3200" i="1">
                            <a:latin typeface="Cambria Math" panose="02040503050406030204" pitchFamily="18" charset="0"/>
                          </a:rPr>
                        </m:ctrlPr>
                      </m:fPr>
                      <m:num>
                        <m:r>
                          <a:rPr sz="3200">
                            <a:latin typeface="Cambria Math" panose="02040503050406030204" pitchFamily="18" charset="0"/>
                          </a:rPr>
                          <m:t>𝒄</m:t>
                        </m:r>
                      </m:num>
                      <m:den>
                        <m:r>
                          <a:rPr sz="3200">
                            <a:latin typeface="Cambria Math" panose="02040503050406030204" pitchFamily="18" charset="0"/>
                          </a:rPr>
                          <m:t>𝒃</m:t>
                        </m:r>
                      </m:den>
                    </m:f>
                    <m:r>
                      <a:rPr sz="3200">
                        <a:latin typeface="Cambria Math" panose="02040503050406030204" pitchFamily="18" charset="0"/>
                      </a:rPr>
                      <m:t>=</m:t>
                    </m:r>
                    <m:f>
                      <m:fPr>
                        <m:ctrlPr>
                          <a:rPr sz="3200" i="1">
                            <a:latin typeface="Cambria Math" panose="02040503050406030204" pitchFamily="18" charset="0"/>
                          </a:rPr>
                        </m:ctrlPr>
                      </m:fPr>
                      <m:num>
                        <m:r>
                          <a:rPr sz="3200">
                            <a:latin typeface="Cambria Math" panose="02040503050406030204" pitchFamily="18" charset="0"/>
                          </a:rPr>
                          <m:t>𝒂</m:t>
                        </m:r>
                        <m:r>
                          <a:rPr sz="3200">
                            <a:latin typeface="Cambria Math" panose="02040503050406030204" pitchFamily="18" charset="0"/>
                          </a:rPr>
                          <m:t>−</m:t>
                        </m:r>
                        <m:r>
                          <a:rPr sz="3200">
                            <a:latin typeface="Cambria Math" panose="02040503050406030204" pitchFamily="18" charset="0"/>
                          </a:rPr>
                          <m:t>𝒄</m:t>
                        </m:r>
                      </m:num>
                      <m:den>
                        <m:r>
                          <a:rPr sz="3200">
                            <a:latin typeface="Cambria Math" panose="02040503050406030204" pitchFamily="18" charset="0"/>
                          </a:rPr>
                          <m:t>𝒃</m:t>
                        </m:r>
                      </m:den>
                    </m:f>
                  </m:oMath>
                </a14:m>
                <a:r>
                  <a:rPr lang="en-US" sz="2800" dirty="0"/>
                  <a:t>,</a:t>
                </a:r>
                <a:r>
                  <a:rPr sz="2800" dirty="0"/>
                  <a:t> where </a:t>
                </a:r>
                <a14:m>
                  <m:oMath xmlns:m="http://schemas.openxmlformats.org/officeDocument/2006/math">
                    <m:r>
                      <a:rPr>
                        <a:latin typeface="Cambria Math" panose="02040503050406030204" pitchFamily="18" charset="0"/>
                      </a:rPr>
                      <m:t>𝑏</m:t>
                    </m:r>
                    <m:r>
                      <a:rPr>
                        <a:latin typeface="Cambria Math" panose="02040503050406030204" pitchFamily="18" charset="0"/>
                      </a:rPr>
                      <m:t>≠</m:t>
                    </m:r>
                    <m:r>
                      <a:rPr>
                        <a:latin typeface="Cambria Math" panose="02040503050406030204" pitchFamily="18" charset="0"/>
                      </a:rPr>
                      <m:t>0</m:t>
                    </m:r>
                  </m:oMath>
                </a14:m>
                <a:r>
                  <a:rPr sz="2800" dirty="0"/>
                  <a:t>.</a:t>
                </a:r>
              </a:p>
              <a:p>
                <a:pPr marL="514350" indent="-514350">
                  <a:buFont typeface="+mj-lt"/>
                  <a:buAutoNum type="arabicPeriod" startAt="3"/>
                  <a:defRPr sz="2800"/>
                </a:pPr>
                <a:r>
                  <a:rPr dirty="0"/>
                  <a:t>​</a:t>
                </a:r>
                <a:r>
                  <a:rPr sz="2800" dirty="0"/>
                  <a:t>Reduce, if possible.</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xfrm>
                <a:off x="457200" y="1105524"/>
                <a:ext cx="8229600" cy="2345514"/>
              </a:xfrm>
              <a:blipFill rotWithShape="0">
                <a:blip r:embed="rId2"/>
                <a:stretch>
                  <a:fillRect l="-1402" t="-2564" b="-5897"/>
                </a:stretch>
              </a:blipFill>
            </p:spPr>
            <p:txBody>
              <a:bodyPr/>
              <a:lstStyle/>
              <a:p>
                <a:r>
                  <a:rPr lang="en-US">
                    <a:noFill/>
                  </a:rPr>
                  <a:t> </a:t>
                </a:r>
              </a:p>
            </p:txBody>
          </p:sp>
        </mc:Fallback>
      </mc:AlternateContent>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a:t>
            </a:r>
            <a:r>
              <a:rPr lang="en-US" dirty="0"/>
              <a:t>6</a:t>
            </a:r>
            <a:r>
              <a:rPr dirty="0"/>
              <a:t>: Subtracting Fractions with the Same Denominator</a:t>
            </a:r>
          </a:p>
        </p:txBody>
      </p:sp>
      <mc:AlternateContent xmlns:mc="http://schemas.openxmlformats.org/markup-compatibility/2006">
        <mc:Choice xmlns:a14="http://schemas.microsoft.com/office/drawing/2010/main" Requires="a14">
          <p:sp>
            <p:nvSpPr>
              <p:cNvPr id="3" name="Text Placeholder 2"/>
              <p:cNvSpPr>
                <a:spLocks noGrp="1"/>
              </p:cNvSpPr>
              <p:nvPr>
                <p:ph type="body" sz="quarter" idx="10"/>
              </p:nvPr>
            </p:nvSpPr>
            <p:spPr/>
            <p:txBody>
              <a:bodyPr>
                <a:normAutofit/>
              </a:bodyPr>
              <a:lstStyle/>
              <a:p>
                <a:pPr>
                  <a:defRPr sz="2800"/>
                </a:pPr>
                <a:r>
                  <a:rPr lang="en-IN" sz="2800" dirty="0"/>
                  <a:t>Find the difference: </a:t>
                </a:r>
                <a14:m>
                  <m:oMath xmlns:m="http://schemas.openxmlformats.org/officeDocument/2006/math">
                    <m:f>
                      <m:fPr>
                        <m:ctrlPr>
                          <a:rPr lang="ar-AE" sz="3200" i="1">
                            <a:latin typeface="Cambria Math" panose="02040503050406030204" pitchFamily="18" charset="0"/>
                          </a:rPr>
                        </m:ctrlPr>
                      </m:fPr>
                      <m:num>
                        <m:r>
                          <a:rPr lang="ar-AE" sz="3200">
                            <a:latin typeface="Cambria Math" panose="02040503050406030204" pitchFamily="18" charset="0"/>
                          </a:rPr>
                          <m:t>9</m:t>
                        </m:r>
                      </m:num>
                      <m:den>
                        <m:r>
                          <a:rPr lang="ar-AE" sz="3200">
                            <a:latin typeface="Cambria Math" panose="02040503050406030204" pitchFamily="18" charset="0"/>
                          </a:rPr>
                          <m:t>10</m:t>
                        </m:r>
                      </m:den>
                    </m:f>
                    <m:r>
                      <a:rPr lang="ar-AE" sz="3200">
                        <a:latin typeface="Cambria Math" panose="02040503050406030204" pitchFamily="18" charset="0"/>
                      </a:rPr>
                      <m:t>−</m:t>
                    </m:r>
                    <m:f>
                      <m:fPr>
                        <m:ctrlPr>
                          <a:rPr lang="ar-AE" sz="3200" i="1">
                            <a:latin typeface="Cambria Math" panose="02040503050406030204" pitchFamily="18" charset="0"/>
                          </a:rPr>
                        </m:ctrlPr>
                      </m:fPr>
                      <m:num>
                        <m:r>
                          <a:rPr lang="ar-AE" sz="3200">
                            <a:latin typeface="Cambria Math" panose="02040503050406030204" pitchFamily="18" charset="0"/>
                          </a:rPr>
                          <m:t>7</m:t>
                        </m:r>
                      </m:num>
                      <m:den>
                        <m:r>
                          <a:rPr lang="ar-AE" sz="3200">
                            <a:latin typeface="Cambria Math" panose="02040503050406030204" pitchFamily="18" charset="0"/>
                          </a:rPr>
                          <m:t>10</m:t>
                        </m:r>
                      </m:den>
                    </m:f>
                  </m:oMath>
                </a14:m>
                <a:endParaRPr lang="ar-AE" sz="3200" dirty="0"/>
              </a:p>
              <a:p>
                <a:pPr>
                  <a:defRPr sz="2800"/>
                </a:pPr>
                <a:r>
                  <a:rPr lang="en-IN" b="1" dirty="0"/>
                  <a:t>Solution</a:t>
                </a:r>
              </a:p>
              <a:p>
                <a:pPr>
                  <a:defRPr sz="2800"/>
                </a:pPr>
                <a:endParaRPr lang="en-IN" b="1" dirty="0"/>
              </a:p>
              <a:p>
                <a:pPr>
                  <a:defRPr sz="2800"/>
                </a:pPr>
                <a14:m>
                  <m:oMathPara xmlns:m="http://schemas.openxmlformats.org/officeDocument/2006/math">
                    <m:oMathParaPr>
                      <m:jc m:val="left"/>
                    </m:oMathParaPr>
                    <m:oMath xmlns:m="http://schemas.openxmlformats.org/officeDocument/2006/math">
                      <m:f>
                        <m:fPr>
                          <m:ctrlPr>
                            <a:rPr lang="ar-AE" i="1" smtClean="0">
                              <a:latin typeface="Cambria Math" panose="02040503050406030204" pitchFamily="18" charset="0"/>
                            </a:rPr>
                          </m:ctrlPr>
                        </m:fPr>
                        <m:num>
                          <m:r>
                            <a:rPr lang="en-US" b="0" i="1" smtClean="0">
                              <a:latin typeface="Cambria Math" panose="02040503050406030204" pitchFamily="18" charset="0"/>
                            </a:rPr>
                            <m:t>9</m:t>
                          </m:r>
                        </m:num>
                        <m:den>
                          <m:r>
                            <a:rPr lang="en-US" b="0" i="1" smtClean="0">
                              <a:latin typeface="Cambria Math" panose="02040503050406030204" pitchFamily="18" charset="0"/>
                            </a:rPr>
                            <m:t>10</m:t>
                          </m:r>
                        </m:den>
                      </m:f>
                      <m:r>
                        <a:rPr lang="ar-AE" b="0" i="1" smtClean="0">
                          <a:latin typeface="Cambria Math" panose="02040503050406030204" pitchFamily="18" charset="0"/>
                        </a:rPr>
                        <m:t>−</m:t>
                      </m:r>
                      <m:f>
                        <m:fPr>
                          <m:ctrlPr>
                            <a:rPr lang="ar-AE" b="0" i="1" smtClean="0">
                              <a:latin typeface="Cambria Math" panose="02040503050406030204" pitchFamily="18" charset="0"/>
                            </a:rPr>
                          </m:ctrlPr>
                        </m:fPr>
                        <m:num>
                          <m:r>
                            <a:rPr lang="en-US" b="0" i="1" smtClean="0">
                              <a:latin typeface="Cambria Math" panose="02040503050406030204" pitchFamily="18" charset="0"/>
                            </a:rPr>
                            <m:t>7</m:t>
                          </m:r>
                        </m:num>
                        <m:den>
                          <m:r>
                            <a:rPr lang="en-US" b="0" i="1" smtClean="0">
                              <a:latin typeface="Cambria Math" panose="02040503050406030204" pitchFamily="18" charset="0"/>
                            </a:rPr>
                            <m:t>10</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9</m:t>
                          </m:r>
                          <m:r>
                            <a:rPr lang="en-US" b="0" i="1" smtClean="0">
                              <a:latin typeface="Cambria Math" panose="02040503050406030204" pitchFamily="18" charset="0"/>
                            </a:rPr>
                            <m:t>−</m:t>
                          </m:r>
                          <m:r>
                            <a:rPr lang="en-US" b="0" i="1" smtClean="0">
                              <a:latin typeface="Cambria Math" panose="02040503050406030204" pitchFamily="18" charset="0"/>
                            </a:rPr>
                            <m:t>7</m:t>
                          </m:r>
                        </m:num>
                        <m:den>
                          <m:r>
                            <a:rPr lang="en-US" b="0" i="1" smtClean="0">
                              <a:latin typeface="Cambria Math" panose="02040503050406030204" pitchFamily="18" charset="0"/>
                            </a:rPr>
                            <m:t>10</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2</m:t>
                          </m:r>
                        </m:num>
                        <m:den>
                          <m:r>
                            <a:rPr lang="en-US" b="0" i="1" smtClean="0">
                              <a:latin typeface="Cambria Math" panose="02040503050406030204" pitchFamily="18" charset="0"/>
                            </a:rPr>
                            <m:t>10</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1</m:t>
                          </m:r>
                        </m:num>
                        <m:den>
                          <m:r>
                            <a:rPr lang="en-US" b="0" i="1" smtClean="0">
                              <a:latin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5</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5</m:t>
                          </m:r>
                        </m:den>
                      </m:f>
                    </m:oMath>
                  </m:oMathPara>
                </a14:m>
                <a:endParaRPr lang="en-US" dirty="0"/>
              </a:p>
              <a:p>
                <a:pPr>
                  <a:defRPr sz="2800"/>
                </a:pPr>
                <a:endParaRPr lang="en-US" dirty="0"/>
              </a:p>
              <a:p>
                <a:pPr>
                  <a:defRPr sz="2800"/>
                </a:pPr>
                <a:r>
                  <a:rPr lang="en-US" dirty="0"/>
                  <a:t>The difference is reduced just as any fraction is reduced.</a:t>
                </a:r>
              </a:p>
              <a:p>
                <a:pPr>
                  <a:defRPr sz="2800"/>
                </a:pPr>
                <a:endParaRPr lang="ar-AE" dirty="0"/>
              </a:p>
              <a:p>
                <a:pPr>
                  <a:defRPr sz="2800"/>
                </a:pPr>
                <a:endParaRPr sz="3200" dirty="0"/>
              </a:p>
            </p:txBody>
          </p:sp>
        </mc:Choice>
        <mc:Fallback>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a:stretch>
              </a:blipFill>
            </p:spPr>
            <p:txBody>
              <a:bodyPr/>
              <a:lstStyle/>
              <a:p>
                <a:r>
                  <a:rPr lang="en-US">
                    <a:noFill/>
                  </a:rPr>
                  <a:t> </a:t>
                </a:r>
              </a:p>
            </p:txBody>
          </p:sp>
        </mc:Fallback>
      </mc:AlternateContent>
      <p:cxnSp>
        <p:nvCxnSpPr>
          <p:cNvPr id="5" name="Straight Connector 4">
            <a:extLst>
              <a:ext uri="{FF2B5EF4-FFF2-40B4-BE49-F238E27FC236}">
                <a16:creationId xmlns:a16="http://schemas.microsoft.com/office/drawing/2014/main" id="{4E327DE7-3206-BCEB-EBDA-13B1133C80D6}"/>
              </a:ext>
            </a:extLst>
          </p:cNvPr>
          <p:cNvCxnSpPr>
            <a:cxnSpLocks/>
          </p:cNvCxnSpPr>
          <p:nvPr/>
        </p:nvCxnSpPr>
        <p:spPr>
          <a:xfrm flipH="1">
            <a:off x="4343400" y="2743200"/>
            <a:ext cx="228600" cy="381000"/>
          </a:xfrm>
          <a:prstGeom prst="line">
            <a:avLst/>
          </a:prstGeom>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BD35A3B2-CE24-FBCE-8BC0-BA701572D764}"/>
              </a:ext>
            </a:extLst>
          </p:cNvPr>
          <p:cNvCxnSpPr>
            <a:cxnSpLocks/>
          </p:cNvCxnSpPr>
          <p:nvPr/>
        </p:nvCxnSpPr>
        <p:spPr>
          <a:xfrm flipH="1">
            <a:off x="4343400" y="3200400"/>
            <a:ext cx="228600" cy="38100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200"/>
            </a:pPr>
            <a:r>
              <a:rPr lang="en-US" dirty="0"/>
              <a:t>Procedure: Subtracting </a:t>
            </a:r>
            <a:r>
              <a:rPr dirty="0"/>
              <a:t>Fractions with Different Denominators</a:t>
            </a:r>
          </a:p>
        </p:txBody>
      </p:sp>
      <p:sp>
        <p:nvSpPr>
          <p:cNvPr id="3" name="Text Placeholder 2"/>
          <p:cNvSpPr>
            <a:spLocks noGrp="1"/>
          </p:cNvSpPr>
          <p:nvPr>
            <p:ph type="body" sz="quarter" idx="10"/>
          </p:nvPr>
        </p:nvSpPr>
        <p:spPr>
          <a:xfrm>
            <a:off x="457200" y="1105524"/>
            <a:ext cx="8229600" cy="2505301"/>
          </a:xfrm>
        </p:spPr>
        <p:txBody>
          <a:bodyPr>
            <a:spAutoFit/>
          </a:bodyPr>
          <a:lstStyle/>
          <a:p>
            <a:pPr marL="514350" indent="-514350">
              <a:buFont typeface="+mj-lt"/>
              <a:buAutoNum type="arabicPeriod"/>
              <a:defRPr sz="2800"/>
            </a:pPr>
            <a:r>
              <a:rPr dirty="0"/>
              <a:t>​</a:t>
            </a:r>
            <a:r>
              <a:rPr sz="2800" dirty="0"/>
              <a:t>Find the least common denominator (LCD).</a:t>
            </a:r>
          </a:p>
          <a:p>
            <a:pPr marL="514350" indent="-514350">
              <a:buFont typeface="+mj-lt"/>
              <a:buAutoNum type="arabicPeriod" startAt="2"/>
              <a:defRPr sz="2800"/>
            </a:pPr>
            <a:r>
              <a:rPr dirty="0"/>
              <a:t>​</a:t>
            </a:r>
            <a:r>
              <a:rPr sz="2800" dirty="0"/>
              <a:t>Change each fraction to an equivalent fraction with that denominator.</a:t>
            </a:r>
          </a:p>
          <a:p>
            <a:pPr marL="514350" indent="-514350">
              <a:buFont typeface="+mj-lt"/>
              <a:buAutoNum type="arabicPeriod" startAt="3"/>
              <a:defRPr sz="2800"/>
            </a:pPr>
            <a:r>
              <a:rPr dirty="0"/>
              <a:t>​</a:t>
            </a:r>
            <a:r>
              <a:rPr sz="2800" dirty="0"/>
              <a:t>Subtract the new fractions.</a:t>
            </a:r>
          </a:p>
          <a:p>
            <a:pPr marL="514350" indent="-514350">
              <a:buFont typeface="+mj-lt"/>
              <a:buAutoNum type="arabicPeriod" startAt="4"/>
              <a:defRPr sz="2800"/>
            </a:pPr>
            <a:r>
              <a:rPr dirty="0"/>
              <a:t>​</a:t>
            </a:r>
            <a:r>
              <a:rPr sz="2800" dirty="0"/>
              <a:t>Reduce, if possible.</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Example 7: Subtracting Fractions with Different Denominators</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fontScale="92500" lnSpcReduction="10000"/>
              </a:bodyPr>
              <a:lstStyle/>
              <a:p>
                <a:pPr>
                  <a:defRPr sz="2800"/>
                </a:pPr>
                <a:r>
                  <a:rPr lang="en-IN" dirty="0"/>
                  <a:t>Subtract: </a:t>
                </a:r>
                <a14:m>
                  <m:oMath xmlns:m="http://schemas.openxmlformats.org/officeDocument/2006/math">
                    <m:f>
                      <m:fPr>
                        <m:ctrlPr>
                          <a:rPr lang="ar-AE" i="1">
                            <a:latin typeface="Cambria Math" panose="02040503050406030204" pitchFamily="18" charset="0"/>
                          </a:rPr>
                        </m:ctrlPr>
                      </m:fPr>
                      <m:num>
                        <m:r>
                          <a:rPr lang="ar-AE">
                            <a:latin typeface="Cambria Math" panose="02040503050406030204" pitchFamily="18" charset="0"/>
                          </a:rPr>
                          <m:t>9</m:t>
                        </m:r>
                      </m:num>
                      <m:den>
                        <m:r>
                          <a:rPr lang="ar-AE">
                            <a:latin typeface="Cambria Math" panose="02040503050406030204" pitchFamily="18" charset="0"/>
                          </a:rPr>
                          <m:t>10</m:t>
                        </m:r>
                      </m:den>
                    </m:f>
                    <m:r>
                      <a:rPr lang="ar-AE">
                        <a:latin typeface="Cambria Math" panose="02040503050406030204" pitchFamily="18" charset="0"/>
                      </a:rPr>
                      <m:t>−</m:t>
                    </m:r>
                    <m:f>
                      <m:fPr>
                        <m:ctrlPr>
                          <a:rPr lang="ar-AE" i="1">
                            <a:latin typeface="Cambria Math" panose="02040503050406030204" pitchFamily="18" charset="0"/>
                          </a:rPr>
                        </m:ctrlPr>
                      </m:fPr>
                      <m:num>
                        <m:r>
                          <a:rPr lang="ar-AE">
                            <a:latin typeface="Cambria Math" panose="02040503050406030204" pitchFamily="18" charset="0"/>
                          </a:rPr>
                          <m:t>2</m:t>
                        </m:r>
                      </m:num>
                      <m:den>
                        <m:r>
                          <a:rPr lang="ar-AE">
                            <a:latin typeface="Cambria Math" panose="02040503050406030204" pitchFamily="18" charset="0"/>
                          </a:rPr>
                          <m:t>15</m:t>
                        </m:r>
                      </m:den>
                    </m:f>
                  </m:oMath>
                </a14:m>
                <a:endParaRPr lang="ar-AE" dirty="0"/>
              </a:p>
              <a:p>
                <a:pPr>
                  <a:defRPr sz="2800"/>
                </a:pPr>
                <a:r>
                  <a:rPr lang="en-IN" b="1" dirty="0"/>
                  <a:t>Solution</a:t>
                </a:r>
              </a:p>
              <a:p>
                <a:pPr>
                  <a:defRPr sz="2800"/>
                </a:pPr>
                <a:r>
                  <a:rPr lang="en-IN" b="1" dirty="0"/>
                  <a:t>Step 1</a:t>
                </a:r>
                <a:r>
                  <a:rPr lang="en-IN" dirty="0"/>
                  <a:t>: Find the LCD.</a:t>
                </a:r>
              </a:p>
              <a:p>
                <a:pPr>
                  <a:defRPr sz="2800"/>
                </a:pPr>
                <a14:m>
                  <m:oMath xmlns:m="http://schemas.openxmlformats.org/officeDocument/2006/math">
                    <m:d>
                      <m:dPr>
                        <m:begChr m:val=""/>
                        <m:endChr m:val="}"/>
                        <m:ctrlPr>
                          <a:rPr lang="ar-AE" i="1" smtClean="0">
                            <a:latin typeface="Cambria Math" panose="02040503050406030204" pitchFamily="18" charset="0"/>
                          </a:rPr>
                        </m:ctrlPr>
                      </m:dPr>
                      <m:e>
                        <m:eqArr>
                          <m:eqArrPr>
                            <m:ctrlPr>
                              <a:rPr lang="ar-AE" b="0" i="1" smtClean="0">
                                <a:latin typeface="Cambria Math" panose="02040503050406030204" pitchFamily="18" charset="0"/>
                              </a:rPr>
                            </m:ctrlPr>
                          </m:eqArrPr>
                          <m:e>
                            <m:r>
                              <a:rPr lang="ar-AE" b="0" i="1" smtClean="0">
                                <a:latin typeface="Cambria Math" panose="02040503050406030204" pitchFamily="18" charset="0"/>
                              </a:rPr>
                              <m:t>1</m:t>
                            </m:r>
                            <m:r>
                              <a:rPr lang="en-US" b="0" i="1" smtClean="0">
                                <a:latin typeface="Cambria Math" panose="02040503050406030204" pitchFamily="18" charset="0"/>
                              </a:rPr>
                              <m:t>0</m:t>
                            </m:r>
                            <m:r>
                              <a:rPr lang="en-US" b="0" i="1" smtClean="0">
                                <a:latin typeface="Cambria Math" panose="02040503050406030204" pitchFamily="18" charset="0"/>
                              </a:rPr>
                              <m:t>=</m:t>
                            </m:r>
                            <m:r>
                              <a:rPr lang="en-US" b="0" i="1" smtClean="0">
                                <a:latin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5</m:t>
                            </m:r>
                          </m:e>
                          <m:e>
                            <m:r>
                              <a:rPr lang="en-US" b="0" i="1" smtClean="0">
                                <a:latin typeface="Cambria Math" panose="02040503050406030204" pitchFamily="18" charset="0"/>
                                <a:ea typeface="Cambria Math" panose="02040503050406030204" pitchFamily="18" charset="0"/>
                              </a:rPr>
                              <m:t>15</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3</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5</m:t>
                            </m:r>
                          </m:e>
                        </m:eqArr>
                      </m:e>
                    </m:d>
                  </m:oMath>
                </a14:m>
                <a:r>
                  <a:rPr lang="en-US" dirty="0"/>
                  <a:t> </a:t>
                </a:r>
                <a14:m>
                  <m:oMath xmlns:m="http://schemas.openxmlformats.org/officeDocument/2006/math">
                    <m:r>
                      <m:rPr>
                        <m:sty m:val="p"/>
                      </m:rPr>
                      <a:rPr lang="en-US" b="0" i="0" dirty="0" smtClean="0">
                        <a:latin typeface="Cambria Math" panose="02040503050406030204" pitchFamily="18" charset="0"/>
                      </a:rPr>
                      <m:t>LCD</m:t>
                    </m:r>
                    <m:r>
                      <a:rPr lang="en-US" b="0" i="1" dirty="0" smtClean="0">
                        <a:latin typeface="Cambria Math" panose="02040503050406030204" pitchFamily="18" charset="0"/>
                      </a:rPr>
                      <m:t>=</m:t>
                    </m:r>
                    <m:r>
                      <a:rPr lang="en-US" b="0" i="1" dirty="0" smtClean="0">
                        <a:latin typeface="Cambria Math" panose="02040503050406030204" pitchFamily="18" charset="0"/>
                      </a:rPr>
                      <m:t>2</m:t>
                    </m:r>
                    <m:r>
                      <a:rPr lang="en-US" b="0" i="1" dirty="0" smtClean="0">
                        <a:latin typeface="Cambria Math" panose="02040503050406030204" pitchFamily="18" charset="0"/>
                        <a:ea typeface="Cambria Math" panose="02040503050406030204" pitchFamily="18" charset="0"/>
                      </a:rPr>
                      <m:t>∙</m:t>
                    </m:r>
                    <m:r>
                      <a:rPr lang="en-US" b="0" i="1" dirty="0" smtClean="0">
                        <a:latin typeface="Cambria Math" panose="02040503050406030204" pitchFamily="18" charset="0"/>
                        <a:ea typeface="Cambria Math" panose="02040503050406030204" pitchFamily="18" charset="0"/>
                      </a:rPr>
                      <m:t>3</m:t>
                    </m:r>
                    <m:r>
                      <a:rPr lang="en-US" b="0" i="1" dirty="0" smtClean="0">
                        <a:latin typeface="Cambria Math" panose="02040503050406030204" pitchFamily="18" charset="0"/>
                        <a:ea typeface="Cambria Math" panose="02040503050406030204" pitchFamily="18" charset="0"/>
                      </a:rPr>
                      <m:t>∙</m:t>
                    </m:r>
                    <m:r>
                      <a:rPr lang="en-US" b="0" i="1" dirty="0" smtClean="0">
                        <a:latin typeface="Cambria Math" panose="02040503050406030204" pitchFamily="18" charset="0"/>
                        <a:ea typeface="Cambria Math" panose="02040503050406030204" pitchFamily="18" charset="0"/>
                      </a:rPr>
                      <m:t>5</m:t>
                    </m:r>
                    <m:r>
                      <a:rPr lang="en-US" b="0" i="1" dirty="0" smtClean="0">
                        <a:latin typeface="Cambria Math" panose="02040503050406030204" pitchFamily="18" charset="0"/>
                        <a:ea typeface="Cambria Math" panose="02040503050406030204" pitchFamily="18" charset="0"/>
                      </a:rPr>
                      <m:t>=</m:t>
                    </m:r>
                    <m:r>
                      <a:rPr lang="en-US" b="0" i="1" dirty="0" smtClean="0">
                        <a:latin typeface="Cambria Math" panose="02040503050406030204" pitchFamily="18" charset="0"/>
                        <a:ea typeface="Cambria Math" panose="02040503050406030204" pitchFamily="18" charset="0"/>
                      </a:rPr>
                      <m:t>30</m:t>
                    </m:r>
                    <m:r>
                      <a:rPr lang="en-US" b="0" i="1" dirty="0" smtClean="0">
                        <a:latin typeface="Cambria Math" panose="02040503050406030204" pitchFamily="18" charset="0"/>
                      </a:rPr>
                      <m:t> </m:t>
                    </m:r>
                  </m:oMath>
                </a14:m>
                <a:endParaRPr lang="en-US" dirty="0"/>
              </a:p>
              <a:p>
                <a:pPr>
                  <a:defRPr sz="2800"/>
                </a:pPr>
                <a:r>
                  <a:rPr lang="en-US" b="1" dirty="0"/>
                  <a:t>Step 2</a:t>
                </a:r>
                <a:r>
                  <a:rPr lang="en-US" dirty="0"/>
                  <a:t>: Find fractions equivalent to </a:t>
                </a:r>
                <a14:m>
                  <m:oMath xmlns:m="http://schemas.openxmlformats.org/officeDocument/2006/math">
                    <m:f>
                      <m:fPr>
                        <m:ctrlPr>
                          <a:rPr lang="en-US" i="1" smtClean="0">
                            <a:latin typeface="Cambria Math" panose="02040503050406030204" pitchFamily="18" charset="0"/>
                          </a:rPr>
                        </m:ctrlPr>
                      </m:fPr>
                      <m:num>
                        <m:r>
                          <a:rPr lang="en-US" b="0" i="1" smtClean="0">
                            <a:latin typeface="Cambria Math" panose="02040503050406030204" pitchFamily="18" charset="0"/>
                          </a:rPr>
                          <m:t>9</m:t>
                        </m:r>
                      </m:num>
                      <m:den>
                        <m:r>
                          <a:rPr lang="en-US" b="0" i="1" smtClean="0">
                            <a:latin typeface="Cambria Math" panose="02040503050406030204" pitchFamily="18" charset="0"/>
                          </a:rPr>
                          <m:t>10</m:t>
                        </m:r>
                      </m:den>
                    </m:f>
                  </m:oMath>
                </a14:m>
                <a:r>
                  <a:rPr lang="en-US" dirty="0"/>
                  <a:t> and </a:t>
                </a:r>
                <a14:m>
                  <m:oMath xmlns:m="http://schemas.openxmlformats.org/officeDocument/2006/math">
                    <m:f>
                      <m:fPr>
                        <m:ctrlPr>
                          <a:rPr lang="en-US" i="1" smtClean="0">
                            <a:latin typeface="Cambria Math" panose="02040503050406030204" pitchFamily="18" charset="0"/>
                          </a:rPr>
                        </m:ctrlPr>
                      </m:fPr>
                      <m:num>
                        <m:r>
                          <a:rPr lang="en-US" b="0" i="1" smtClean="0">
                            <a:latin typeface="Cambria Math" panose="02040503050406030204" pitchFamily="18" charset="0"/>
                          </a:rPr>
                          <m:t>2</m:t>
                        </m:r>
                      </m:num>
                      <m:den>
                        <m:r>
                          <a:rPr lang="en-US" b="0" i="1" smtClean="0">
                            <a:latin typeface="Cambria Math" panose="02040503050406030204" pitchFamily="18" charset="0"/>
                          </a:rPr>
                          <m:t>15</m:t>
                        </m:r>
                      </m:den>
                    </m:f>
                  </m:oMath>
                </a14:m>
                <a:r>
                  <a:rPr lang="en-US" dirty="0"/>
                  <a:t> with denominator 30.</a:t>
                </a:r>
              </a:p>
              <a:p>
                <a:pPr>
                  <a:defRPr sz="2800"/>
                </a:pPr>
                <a14:m>
                  <m:oMathPara xmlns:m="http://schemas.openxmlformats.org/officeDocument/2006/math">
                    <m:oMathParaPr>
                      <m:jc m:val="left"/>
                    </m:oMathParaPr>
                    <m:oMath xmlns:m="http://schemas.openxmlformats.org/officeDocument/2006/math">
                      <m:f>
                        <m:fPr>
                          <m:ctrlPr>
                            <a:rPr lang="ar-AE" i="1" smtClean="0">
                              <a:latin typeface="Cambria Math" panose="02040503050406030204" pitchFamily="18" charset="0"/>
                            </a:rPr>
                          </m:ctrlPr>
                        </m:fPr>
                        <m:num>
                          <m:r>
                            <a:rPr lang="en-US" b="0" i="1" smtClean="0">
                              <a:latin typeface="Cambria Math" panose="02040503050406030204" pitchFamily="18" charset="0"/>
                            </a:rPr>
                            <m:t>9</m:t>
                          </m:r>
                        </m:num>
                        <m:den>
                          <m:r>
                            <a:rPr lang="en-US" b="0" i="1" smtClean="0">
                              <a:latin typeface="Cambria Math" panose="02040503050406030204" pitchFamily="18" charset="0"/>
                            </a:rPr>
                            <m:t>10</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9</m:t>
                          </m:r>
                        </m:num>
                        <m:den>
                          <m:r>
                            <a:rPr lang="en-US" b="0" i="1" smtClean="0">
                              <a:latin typeface="Cambria Math" panose="02040503050406030204" pitchFamily="18" charset="0"/>
                            </a:rPr>
                            <m:t>10</m:t>
                          </m:r>
                        </m:den>
                      </m:f>
                      <m:r>
                        <a:rPr lang="en-US" b="0" i="1" smtClean="0">
                          <a:latin typeface="Cambria Math" panose="02040503050406030204" pitchFamily="18" charset="0"/>
                          <a:ea typeface="Cambria Math" panose="02040503050406030204" pitchFamily="18" charset="0"/>
                        </a:rPr>
                        <m:t>∙</m:t>
                      </m:r>
                      <m:f>
                        <m:fPr>
                          <m:ctrlPr>
                            <a:rPr lang="en-US" b="0"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3</m:t>
                          </m:r>
                        </m:num>
                        <m:den>
                          <m:r>
                            <a:rPr lang="en-US" b="0" i="1" smtClean="0">
                              <a:latin typeface="Cambria Math" panose="02040503050406030204" pitchFamily="18" charset="0"/>
                              <a:ea typeface="Cambria Math" panose="02040503050406030204" pitchFamily="18" charset="0"/>
                            </a:rPr>
                            <m:t>3</m:t>
                          </m:r>
                        </m:den>
                      </m:f>
                      <m:r>
                        <a:rPr lang="en-US" b="0" i="1" smtClean="0">
                          <a:latin typeface="Cambria Math" panose="02040503050406030204" pitchFamily="18" charset="0"/>
                          <a:ea typeface="Cambria Math" panose="02040503050406030204" pitchFamily="18" charset="0"/>
                        </a:rPr>
                        <m:t>=</m:t>
                      </m:r>
                      <m:f>
                        <m:fPr>
                          <m:ctrlPr>
                            <a:rPr lang="en-US" b="0"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27</m:t>
                          </m:r>
                        </m:num>
                        <m:den>
                          <m:r>
                            <a:rPr lang="en-US" b="0" i="1" smtClean="0">
                              <a:latin typeface="Cambria Math" panose="02040503050406030204" pitchFamily="18" charset="0"/>
                              <a:ea typeface="Cambria Math" panose="02040503050406030204" pitchFamily="18" charset="0"/>
                            </a:rPr>
                            <m:t>30</m:t>
                          </m:r>
                        </m:den>
                      </m:f>
                    </m:oMath>
                  </m:oMathPara>
                </a14:m>
                <a:endParaRPr lang="en-US" b="0" dirty="0">
                  <a:ea typeface="Cambria Math" panose="02040503050406030204" pitchFamily="18" charset="0"/>
                </a:endParaRPr>
              </a:p>
              <a:p>
                <a:pPr>
                  <a:defRPr sz="2800"/>
                </a:pPr>
                <a14:m>
                  <m:oMathPara xmlns:m="http://schemas.openxmlformats.org/officeDocument/2006/math">
                    <m:oMathParaPr>
                      <m:jc m:val="left"/>
                    </m:oMathParaPr>
                    <m:oMath xmlns:m="http://schemas.openxmlformats.org/officeDocument/2006/math">
                      <m:f>
                        <m:fPr>
                          <m:ctrlPr>
                            <a:rPr lang="ar-AE" i="1" smtClean="0">
                              <a:latin typeface="Cambria Math" panose="02040503050406030204" pitchFamily="18" charset="0"/>
                            </a:rPr>
                          </m:ctrlPr>
                        </m:fPr>
                        <m:num>
                          <m:r>
                            <a:rPr lang="en-US" b="0" i="1" smtClean="0">
                              <a:latin typeface="Cambria Math" panose="02040503050406030204" pitchFamily="18" charset="0"/>
                            </a:rPr>
                            <m:t>2</m:t>
                          </m:r>
                        </m:num>
                        <m:den>
                          <m:r>
                            <a:rPr lang="en-US" b="0" i="1" smtClean="0">
                              <a:latin typeface="Cambria Math" panose="02040503050406030204" pitchFamily="18" charset="0"/>
                            </a:rPr>
                            <m:t>15</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2</m:t>
                          </m:r>
                        </m:num>
                        <m:den>
                          <m:r>
                            <a:rPr lang="en-US" b="0" i="1" smtClean="0">
                              <a:latin typeface="Cambria Math" panose="02040503050406030204" pitchFamily="18" charset="0"/>
                            </a:rPr>
                            <m:t>15</m:t>
                          </m:r>
                        </m:den>
                      </m:f>
                      <m:r>
                        <a:rPr lang="en-US" b="0" i="1" smtClean="0">
                          <a:latin typeface="Cambria Math" panose="02040503050406030204" pitchFamily="18" charset="0"/>
                          <a:ea typeface="Cambria Math" panose="02040503050406030204" pitchFamily="18" charset="0"/>
                        </a:rPr>
                        <m:t>∙</m:t>
                      </m:r>
                      <m:f>
                        <m:fPr>
                          <m:ctrlPr>
                            <a:rPr lang="en-US" b="0"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2</m:t>
                          </m:r>
                        </m:num>
                        <m:den>
                          <m:r>
                            <a:rPr lang="en-US" b="0" i="1" smtClean="0">
                              <a:latin typeface="Cambria Math" panose="02040503050406030204" pitchFamily="18" charset="0"/>
                              <a:ea typeface="Cambria Math" panose="02040503050406030204" pitchFamily="18" charset="0"/>
                            </a:rPr>
                            <m:t>2</m:t>
                          </m:r>
                        </m:den>
                      </m:f>
                      <m:r>
                        <a:rPr lang="en-US" b="0" i="1" smtClean="0">
                          <a:latin typeface="Cambria Math" panose="02040503050406030204" pitchFamily="18" charset="0"/>
                          <a:ea typeface="Cambria Math" panose="02040503050406030204" pitchFamily="18" charset="0"/>
                        </a:rPr>
                        <m:t>=</m:t>
                      </m:r>
                      <m:f>
                        <m:fPr>
                          <m:ctrlPr>
                            <a:rPr lang="en-US" b="0"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4</m:t>
                          </m:r>
                        </m:num>
                        <m:den>
                          <m:r>
                            <a:rPr lang="en-US" b="0" i="1" smtClean="0">
                              <a:latin typeface="Cambria Math" panose="02040503050406030204" pitchFamily="18" charset="0"/>
                              <a:ea typeface="Cambria Math" panose="02040503050406030204" pitchFamily="18" charset="0"/>
                            </a:rPr>
                            <m:t>30</m:t>
                          </m:r>
                        </m:den>
                      </m:f>
                    </m:oMath>
                  </m:oMathPara>
                </a14:m>
                <a:endParaRPr lang="ar-AE" dirty="0"/>
              </a:p>
              <a:p>
                <a:pPr>
                  <a:defRPr sz="2800"/>
                </a:pPr>
                <a:endParaRPr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333" t="-123"/>
                </a:stretch>
              </a:blipFill>
            </p:spPr>
            <p:txBody>
              <a:bodyPr/>
              <a:lstStyle/>
              <a:p>
                <a:r>
                  <a:rPr lang="en-US">
                    <a:noFill/>
                  </a:rPr>
                  <a:t> </a:t>
                </a:r>
              </a:p>
            </p:txBody>
          </p:sp>
        </mc:Fallback>
      </mc:AlternateContent>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7: Subtracting Fractions with Different Denominators</a:t>
            </a:r>
            <a:r>
              <a:rPr lang="en-US" dirty="0"/>
              <a:t> (cont.)</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spcBef>
                    <a:spcPts val="1200"/>
                  </a:spcBef>
                  <a:defRPr sz="2800"/>
                </a:pPr>
                <a:r>
                  <a:rPr lang="en-US" b="1" dirty="0"/>
                  <a:t>Step 3</a:t>
                </a:r>
                <a:r>
                  <a:rPr lang="en-US" dirty="0"/>
                  <a:t>: Subtract.</a:t>
                </a:r>
              </a:p>
              <a:p>
                <a:pPr>
                  <a:spcBef>
                    <a:spcPts val="1200"/>
                  </a:spcBef>
                  <a:defRPr sz="2800"/>
                </a:pPr>
                <a14:m>
                  <m:oMathPara xmlns:m="http://schemas.openxmlformats.org/officeDocument/2006/math">
                    <m:oMathParaPr>
                      <m:jc m:val="left"/>
                    </m:oMathParaPr>
                    <m:oMath xmlns:m="http://schemas.openxmlformats.org/officeDocument/2006/math">
                      <m:f>
                        <m:fPr>
                          <m:ctrlPr>
                            <a:rPr lang="ar-AE" i="1" smtClean="0">
                              <a:latin typeface="Cambria Math" panose="02040503050406030204" pitchFamily="18" charset="0"/>
                            </a:rPr>
                          </m:ctrlPr>
                        </m:fPr>
                        <m:num>
                          <m:r>
                            <a:rPr lang="en-US" b="0" i="1" smtClean="0">
                              <a:latin typeface="Cambria Math" panose="02040503050406030204" pitchFamily="18" charset="0"/>
                            </a:rPr>
                            <m:t>9</m:t>
                          </m:r>
                        </m:num>
                        <m:den>
                          <m:r>
                            <a:rPr lang="en-US" b="0" i="1" smtClean="0">
                              <a:latin typeface="Cambria Math" panose="02040503050406030204" pitchFamily="18" charset="0"/>
                            </a:rPr>
                            <m:t>10</m:t>
                          </m:r>
                        </m:den>
                      </m:f>
                      <m:r>
                        <a:rPr lang="en-US" b="0" i="1" smtClean="0">
                          <a:latin typeface="Cambria Math" panose="02040503050406030204" pitchFamily="18" charset="0"/>
                        </a:rPr>
                        <m:t>−</m:t>
                      </m:r>
                      <m:f>
                        <m:fPr>
                          <m:ctrlPr>
                            <a:rPr lang="en-US" i="1">
                              <a:latin typeface="Cambria Math" panose="02040503050406030204" pitchFamily="18" charset="0"/>
                            </a:rPr>
                          </m:ctrlPr>
                        </m:fPr>
                        <m:num>
                          <m:r>
                            <a:rPr lang="en-US" b="0" i="1" smtClean="0">
                              <a:latin typeface="Cambria Math" panose="02040503050406030204" pitchFamily="18" charset="0"/>
                            </a:rPr>
                            <m:t>2</m:t>
                          </m:r>
                        </m:num>
                        <m:den>
                          <m:r>
                            <a:rPr lang="en-US" b="0" i="1" smtClean="0">
                              <a:latin typeface="Cambria Math" panose="02040503050406030204" pitchFamily="18" charset="0"/>
                            </a:rPr>
                            <m:t>15</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27</m:t>
                          </m:r>
                        </m:num>
                        <m:den>
                          <m:r>
                            <a:rPr lang="en-US" b="0" i="1" smtClean="0">
                              <a:latin typeface="Cambria Math" panose="02040503050406030204" pitchFamily="18" charset="0"/>
                            </a:rPr>
                            <m:t>30</m:t>
                          </m:r>
                        </m:den>
                      </m:f>
                      <m:r>
                        <a:rPr lang="en-US" b="0" i="1" smtClean="0">
                          <a:latin typeface="Cambria Math" panose="02040503050406030204" pitchFamily="18" charset="0"/>
                        </a:rPr>
                        <m:t>−</m:t>
                      </m:r>
                      <m:f>
                        <m:fPr>
                          <m:ctrlPr>
                            <a:rPr lang="en-US" b="0"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4</m:t>
                          </m:r>
                        </m:num>
                        <m:den>
                          <m:r>
                            <a:rPr lang="en-US" b="0" i="1" smtClean="0">
                              <a:latin typeface="Cambria Math" panose="02040503050406030204" pitchFamily="18" charset="0"/>
                              <a:ea typeface="Cambria Math" panose="02040503050406030204" pitchFamily="18" charset="0"/>
                            </a:rPr>
                            <m:t>30</m:t>
                          </m:r>
                        </m:den>
                      </m:f>
                      <m:r>
                        <a:rPr lang="en-US" b="0" i="1" smtClean="0">
                          <a:latin typeface="Cambria Math" panose="02040503050406030204" pitchFamily="18" charset="0"/>
                          <a:ea typeface="Cambria Math" panose="02040503050406030204" pitchFamily="18" charset="0"/>
                        </a:rPr>
                        <m:t>=</m:t>
                      </m:r>
                      <m:f>
                        <m:fPr>
                          <m:ctrlPr>
                            <a:rPr lang="en-US" b="0"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23</m:t>
                          </m:r>
                        </m:num>
                        <m:den>
                          <m:r>
                            <a:rPr lang="en-US" b="0" i="1" smtClean="0">
                              <a:latin typeface="Cambria Math" panose="02040503050406030204" pitchFamily="18" charset="0"/>
                              <a:ea typeface="Cambria Math" panose="02040503050406030204" pitchFamily="18" charset="0"/>
                            </a:rPr>
                            <m:t>30</m:t>
                          </m:r>
                        </m:den>
                      </m:f>
                    </m:oMath>
                  </m:oMathPara>
                </a14:m>
                <a:endParaRPr lang="en-US" b="0" dirty="0">
                  <a:ea typeface="Cambria Math" panose="02040503050406030204" pitchFamily="18" charset="0"/>
                </a:endParaRPr>
              </a:p>
              <a:p>
                <a:pPr>
                  <a:spcBef>
                    <a:spcPts val="1200"/>
                  </a:spcBef>
                  <a:defRPr sz="2800"/>
                </a:pPr>
                <a:r>
                  <a:rPr lang="en-US" b="1" dirty="0">
                    <a:ea typeface="Cambria Math" panose="02040503050406030204" pitchFamily="18" charset="0"/>
                  </a:rPr>
                  <a:t>Step 4</a:t>
                </a:r>
                <a:r>
                  <a:rPr lang="en-US" dirty="0">
                    <a:ea typeface="Cambria Math" panose="02040503050406030204" pitchFamily="18" charset="0"/>
                  </a:rPr>
                  <a:t>: Reduce, if possible.</a:t>
                </a:r>
              </a:p>
              <a:p>
                <a:pPr>
                  <a:spcBef>
                    <a:spcPts val="1200"/>
                  </a:spcBef>
                  <a:defRPr sz="2800"/>
                </a:pPr>
                <a14:m>
                  <m:oMathPara xmlns:m="http://schemas.openxmlformats.org/officeDocument/2006/math">
                    <m:oMathParaPr>
                      <m:jc m:val="left"/>
                    </m:oMathParaPr>
                    <m:oMath xmlns:m="http://schemas.openxmlformats.org/officeDocument/2006/math">
                      <m:f>
                        <m:fPr>
                          <m:ctrlPr>
                            <a:rPr lang="ar-AE" i="1" smtClean="0">
                              <a:latin typeface="Cambria Math" panose="02040503050406030204" pitchFamily="18" charset="0"/>
                            </a:rPr>
                          </m:ctrlPr>
                        </m:fPr>
                        <m:num>
                          <m:r>
                            <a:rPr lang="en-US" b="0" i="1" smtClean="0">
                              <a:latin typeface="Cambria Math" panose="02040503050406030204" pitchFamily="18" charset="0"/>
                            </a:rPr>
                            <m:t>23</m:t>
                          </m:r>
                        </m:num>
                        <m:den>
                          <m:r>
                            <a:rPr lang="en-US" b="0" i="1" smtClean="0">
                              <a:latin typeface="Cambria Math" panose="02040503050406030204" pitchFamily="18" charset="0"/>
                            </a:rPr>
                            <m:t>30</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23</m:t>
                          </m:r>
                        </m:num>
                        <m:den>
                          <m:r>
                            <a:rPr lang="en-US" b="0" i="1" smtClean="0">
                              <a:latin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3</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5</m:t>
                          </m:r>
                        </m:den>
                      </m:f>
                      <m:r>
                        <a:rPr lang="en-US" b="0" i="1" smtClean="0">
                          <a:latin typeface="Cambria Math" panose="02040503050406030204" pitchFamily="18" charset="0"/>
                          <a:ea typeface="Cambria Math" panose="02040503050406030204" pitchFamily="18" charset="0"/>
                        </a:rPr>
                        <m:t>=</m:t>
                      </m:r>
                      <m:f>
                        <m:fPr>
                          <m:ctrlPr>
                            <a:rPr lang="en-US" b="0"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23</m:t>
                          </m:r>
                        </m:num>
                        <m:den>
                          <m:r>
                            <a:rPr lang="en-US" b="0" i="1" smtClean="0">
                              <a:latin typeface="Cambria Math" panose="02040503050406030204" pitchFamily="18" charset="0"/>
                              <a:ea typeface="Cambria Math" panose="02040503050406030204" pitchFamily="18" charset="0"/>
                            </a:rPr>
                            <m:t>30</m:t>
                          </m:r>
                        </m:den>
                      </m:f>
                    </m:oMath>
                  </m:oMathPara>
                </a14:m>
                <a:endParaRPr lang="ar-AE" dirty="0"/>
              </a:p>
              <a:p>
                <a:pPr>
                  <a:defRPr sz="2800"/>
                </a:pPr>
                <a:endParaRPr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IN">
                    <a:noFill/>
                  </a:rPr>
                  <a:t> </a:t>
                </a:r>
              </a:p>
            </p:txBody>
          </p:sp>
        </mc:Fallback>
      </mc:AlternateContent>
      <mc:AlternateContent xmlns:mc="http://schemas.openxmlformats.org/markup-compatibility/2006" xmlns:a14="http://schemas.microsoft.com/office/drawing/2010/main">
        <mc:Choice Requires="a14">
          <p:sp>
            <p:nvSpPr>
              <p:cNvPr id="4" name="TextBox 3">
                <a:extLst>
                  <a:ext uri="{FF2B5EF4-FFF2-40B4-BE49-F238E27FC236}">
                    <a16:creationId xmlns:a16="http://schemas.microsoft.com/office/drawing/2014/main" id="{5FC7C04B-8610-B393-5B29-3A8DC8ABA609}"/>
                  </a:ext>
                </a:extLst>
              </p:cNvPr>
              <p:cNvSpPr txBox="1"/>
              <p:nvPr/>
            </p:nvSpPr>
            <p:spPr>
              <a:xfrm>
                <a:off x="3962400" y="3105834"/>
                <a:ext cx="4724400" cy="646331"/>
              </a:xfrm>
              <a:prstGeom prst="rect">
                <a:avLst/>
              </a:prstGeom>
              <a:noFill/>
            </p:spPr>
            <p:txBody>
              <a:bodyPr wrap="square" rtlCol="0">
                <a:spAutoFit/>
              </a:bodyPr>
              <a:lstStyle/>
              <a:p>
                <a:r>
                  <a:rPr lang="en-US" dirty="0"/>
                  <a:t>The fraction cannot be reduced because </a:t>
                </a:r>
                <a14:m>
                  <m:oMath xmlns:m="http://schemas.openxmlformats.org/officeDocument/2006/math">
                    <m:r>
                      <a:rPr lang="en-US" i="1" dirty="0" smtClean="0">
                        <a:latin typeface="Cambria Math" panose="02040503050406030204" pitchFamily="18" charset="0"/>
                      </a:rPr>
                      <m:t>23</m:t>
                    </m:r>
                  </m:oMath>
                </a14:m>
                <a:r>
                  <a:rPr lang="en-US" dirty="0"/>
                  <a:t> and </a:t>
                </a:r>
                <a14:m>
                  <m:oMath xmlns:m="http://schemas.openxmlformats.org/officeDocument/2006/math">
                    <m:r>
                      <a:rPr lang="en-US" i="1" dirty="0" smtClean="0">
                        <a:latin typeface="Cambria Math" panose="02040503050406030204" pitchFamily="18" charset="0"/>
                      </a:rPr>
                      <m:t>30</m:t>
                    </m:r>
                  </m:oMath>
                </a14:m>
                <a:r>
                  <a:rPr lang="en-US" dirty="0"/>
                  <a:t> have only </a:t>
                </a:r>
                <a14:m>
                  <m:oMath xmlns:m="http://schemas.openxmlformats.org/officeDocument/2006/math">
                    <m:r>
                      <a:rPr lang="en-US" i="1" dirty="0" smtClean="0">
                        <a:latin typeface="Cambria Math" panose="02040503050406030204" pitchFamily="18" charset="0"/>
                      </a:rPr>
                      <m:t>1</m:t>
                    </m:r>
                  </m:oMath>
                </a14:m>
                <a:r>
                  <a:rPr lang="en-US" dirty="0"/>
                  <a:t> as a common denominator.</a:t>
                </a:r>
                <a:endParaRPr lang="en-IN" dirty="0"/>
              </a:p>
            </p:txBody>
          </p:sp>
        </mc:Choice>
        <mc:Fallback xmlns="">
          <p:sp>
            <p:nvSpPr>
              <p:cNvPr id="4" name="TextBox 3">
                <a:extLst>
                  <a:ext uri="{FF2B5EF4-FFF2-40B4-BE49-F238E27FC236}">
                    <a16:creationId xmlns:a16="http://schemas.microsoft.com/office/drawing/2014/main" id="{5FC7C04B-8610-B393-5B29-3A8DC8ABA609}"/>
                  </a:ext>
                </a:extLst>
              </p:cNvPr>
              <p:cNvSpPr txBox="1">
                <a:spLocks noRot="1" noChangeAspect="1" noMove="1" noResize="1" noEditPoints="1" noAdjustHandles="1" noChangeArrowheads="1" noChangeShapeType="1" noTextEdit="1"/>
              </p:cNvSpPr>
              <p:nvPr/>
            </p:nvSpPr>
            <p:spPr>
              <a:xfrm>
                <a:off x="3962400" y="3105834"/>
                <a:ext cx="4724400" cy="646331"/>
              </a:xfrm>
              <a:prstGeom prst="rect">
                <a:avLst/>
              </a:prstGeom>
              <a:blipFill>
                <a:blip r:embed="rId3"/>
                <a:stretch>
                  <a:fillRect l="-1032" t="-4673" r="-129" b="-13084"/>
                </a:stretch>
              </a:blipFill>
            </p:spPr>
            <p:txBody>
              <a:bodyPr/>
              <a:lstStyle/>
              <a:p>
                <a:r>
                  <a:rPr lang="en-US">
                    <a:noFill/>
                  </a:rPr>
                  <a:t> </a:t>
                </a:r>
              </a:p>
            </p:txBody>
          </p:sp>
        </mc:Fallback>
      </mc:AlternateContent>
    </p:spTree>
    <p:extLst>
      <p:ext uri="{BB962C8B-B14F-4D97-AF65-F5344CB8AC3E}">
        <p14:creationId xmlns:p14="http://schemas.microsoft.com/office/powerpoint/2010/main" val="5217889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Example 8: Subtracting Fractions with Different Denominators</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IN" sz="2800" dirty="0"/>
                  <a:t>Subtract: </a:t>
                </a:r>
                <a14:m>
                  <m:oMath xmlns:m="http://schemas.openxmlformats.org/officeDocument/2006/math">
                    <m:f>
                      <m:fPr>
                        <m:ctrlPr>
                          <a:rPr lang="ar-AE" sz="3200" i="1">
                            <a:latin typeface="Cambria Math" panose="02040503050406030204" pitchFamily="18" charset="0"/>
                          </a:rPr>
                        </m:ctrlPr>
                      </m:fPr>
                      <m:num>
                        <m:r>
                          <a:rPr lang="ar-AE" sz="3200">
                            <a:latin typeface="Cambria Math" panose="02040503050406030204" pitchFamily="18" charset="0"/>
                          </a:rPr>
                          <m:t>7</m:t>
                        </m:r>
                      </m:num>
                      <m:den>
                        <m:r>
                          <a:rPr lang="ar-AE" sz="3200">
                            <a:latin typeface="Cambria Math" panose="02040503050406030204" pitchFamily="18" charset="0"/>
                          </a:rPr>
                          <m:t>20</m:t>
                        </m:r>
                      </m:den>
                    </m:f>
                    <m:r>
                      <a:rPr lang="ar-AE" sz="3200">
                        <a:latin typeface="Cambria Math" panose="02040503050406030204" pitchFamily="18" charset="0"/>
                      </a:rPr>
                      <m:t>−</m:t>
                    </m:r>
                    <m:f>
                      <m:fPr>
                        <m:ctrlPr>
                          <a:rPr lang="ar-AE" sz="3200" i="1">
                            <a:latin typeface="Cambria Math" panose="02040503050406030204" pitchFamily="18" charset="0"/>
                          </a:rPr>
                        </m:ctrlPr>
                      </m:fPr>
                      <m:num>
                        <m:r>
                          <a:rPr lang="ar-AE" sz="3200">
                            <a:latin typeface="Cambria Math" panose="02040503050406030204" pitchFamily="18" charset="0"/>
                          </a:rPr>
                          <m:t>3</m:t>
                        </m:r>
                      </m:num>
                      <m:den>
                        <m:r>
                          <a:rPr lang="ar-AE" sz="3200">
                            <a:latin typeface="Cambria Math" panose="02040503050406030204" pitchFamily="18" charset="0"/>
                          </a:rPr>
                          <m:t>28</m:t>
                        </m:r>
                      </m:den>
                    </m:f>
                  </m:oMath>
                </a14:m>
                <a:endParaRPr lang="ar-AE" sz="3200" dirty="0"/>
              </a:p>
              <a:p>
                <a:pPr>
                  <a:defRPr sz="2800"/>
                </a:pPr>
                <a:r>
                  <a:rPr lang="en-IN" b="1" dirty="0"/>
                  <a:t>Solution</a:t>
                </a:r>
              </a:p>
              <a:p>
                <a:pPr>
                  <a:defRPr sz="2800"/>
                </a:pPr>
                <a:r>
                  <a:rPr lang="en-IN" b="1" dirty="0"/>
                  <a:t>Step 1</a:t>
                </a:r>
                <a:r>
                  <a:rPr lang="en-IN" dirty="0"/>
                  <a:t>: Find the LCD.</a:t>
                </a:r>
              </a:p>
              <a:p>
                <a:pPr>
                  <a:defRPr sz="2800"/>
                </a:pPr>
                <a:r>
                  <a:rPr lang="en-IN" dirty="0"/>
                  <a:t>	  </a:t>
                </a:r>
                <a14:m>
                  <m:oMath xmlns:m="http://schemas.openxmlformats.org/officeDocument/2006/math">
                    <m:d>
                      <m:dPr>
                        <m:begChr m:val=""/>
                        <m:endChr m:val="}"/>
                        <m:ctrlPr>
                          <a:rPr lang="ar-AE" i="1" smtClean="0">
                            <a:latin typeface="Cambria Math" panose="02040503050406030204" pitchFamily="18" charset="0"/>
                          </a:rPr>
                        </m:ctrlPr>
                      </m:dPr>
                      <m:e>
                        <m:eqArr>
                          <m:eqArrPr>
                            <m:ctrlPr>
                              <a:rPr lang="en-US" b="0" i="1" smtClean="0">
                                <a:latin typeface="Cambria Math" panose="02040503050406030204" pitchFamily="18" charset="0"/>
                              </a:rPr>
                            </m:ctrlPr>
                          </m:eqArrPr>
                          <m:e>
                            <m:r>
                              <a:rPr lang="en-US" b="0" i="1" smtClean="0">
                                <a:latin typeface="Cambria Math" panose="02040503050406030204" pitchFamily="18" charset="0"/>
                              </a:rPr>
                              <m:t>20</m:t>
                            </m:r>
                            <m:r>
                              <a:rPr lang="en-US" b="0" i="1" smtClean="0">
                                <a:latin typeface="Cambria Math" panose="02040503050406030204" pitchFamily="18" charset="0"/>
                              </a:rPr>
                              <m:t>=</m:t>
                            </m:r>
                            <m:r>
                              <a:rPr lang="en-US" b="0" i="1" smtClean="0">
                                <a:latin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5</m:t>
                            </m:r>
                          </m:e>
                          <m:e>
                            <m:r>
                              <a:rPr lang="en-US" b="0" i="1" smtClean="0">
                                <a:latin typeface="Cambria Math" panose="02040503050406030204" pitchFamily="18" charset="0"/>
                                <a:ea typeface="Cambria Math" panose="02040503050406030204" pitchFamily="18" charset="0"/>
                              </a:rPr>
                              <m:t>28</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7</m:t>
                            </m:r>
                          </m:e>
                        </m:eqArr>
                      </m:e>
                    </m:d>
                    <m:r>
                      <m:rPr>
                        <m:sty m:val="p"/>
                      </m:rPr>
                      <a:rPr lang="en-US" b="0" i="0" smtClean="0">
                        <a:latin typeface="Cambria Math" panose="02040503050406030204" pitchFamily="18" charset="0"/>
                      </a:rPr>
                      <m:t>LCD</m:t>
                    </m:r>
                    <m:r>
                      <a:rPr lang="en-US" b="0" i="1" smtClean="0">
                        <a:latin typeface="Cambria Math" panose="02040503050406030204" pitchFamily="18" charset="0"/>
                      </a:rPr>
                      <m:t>=</m:t>
                    </m:r>
                    <m:r>
                      <a:rPr lang="en-US" b="0" i="1" smtClean="0">
                        <a:latin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5</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7</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140</m:t>
                    </m:r>
                  </m:oMath>
                </a14:m>
                <a:endParaRPr lang="en-US" dirty="0"/>
              </a:p>
              <a:p>
                <a:pPr>
                  <a:defRPr sz="2800"/>
                </a:pPr>
                <a:endParaRPr lang="ar-AE" dirty="0"/>
              </a:p>
              <a:p>
                <a:pPr>
                  <a:defRPr sz="2800"/>
                </a:pPr>
                <a:endParaRPr sz="32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a:stretch>
              </a:blipFill>
            </p:spPr>
            <p:txBody>
              <a:bodyPr/>
              <a:lstStyle/>
              <a:p>
                <a:r>
                  <a:rPr lang="en-US">
                    <a:noFill/>
                  </a:rPr>
                  <a:t> </a:t>
                </a:r>
              </a:p>
            </p:txBody>
          </p:sp>
        </mc:Fallback>
      </mc:AlternateContent>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200"/>
            </a:pPr>
            <a:r>
              <a:rPr lang="en-US" dirty="0"/>
              <a:t>Procedure: Adding </a:t>
            </a:r>
            <a:r>
              <a:rPr dirty="0"/>
              <a:t>Fractions with the Same Denominator</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a:xfrm>
                <a:off x="457200" y="1105524"/>
                <a:ext cx="8229600" cy="2377061"/>
              </a:xfrm>
            </p:spPr>
            <p:txBody>
              <a:bodyPr>
                <a:spAutoFit/>
              </a:bodyPr>
              <a:lstStyle/>
              <a:p>
                <a:pPr marL="514350" indent="-514350">
                  <a:buFont typeface="+mj-lt"/>
                  <a:buAutoNum type="arabicPeriod"/>
                  <a:defRPr sz="2800"/>
                </a:pPr>
                <a:r>
                  <a:rPr dirty="0"/>
                  <a:t>​</a:t>
                </a:r>
                <a:r>
                  <a:rPr sz="2800" dirty="0"/>
                  <a:t>Add the numerators.</a:t>
                </a:r>
              </a:p>
              <a:p>
                <a:pPr marL="514350" indent="-514350">
                  <a:buFont typeface="+mj-lt"/>
                  <a:buAutoNum type="arabicPeriod" startAt="2"/>
                  <a:defRPr sz="2800"/>
                </a:pPr>
                <a:r>
                  <a:rPr dirty="0"/>
                  <a:t>​</a:t>
                </a:r>
                <a:r>
                  <a:rPr sz="2800" dirty="0"/>
                  <a:t>Keep the common denominator.</a:t>
                </a:r>
                <a:endParaRPr lang="en-US" sz="2800" dirty="0"/>
              </a:p>
              <a:p>
                <a:pPr algn="ctr">
                  <a:defRPr sz="2800"/>
                </a:pPr>
                <a:r>
                  <a:rPr sz="3200" dirty="0"/>
                  <a:t> </a:t>
                </a:r>
                <a14:m>
                  <m:oMath xmlns:m="http://schemas.openxmlformats.org/officeDocument/2006/math">
                    <m:f>
                      <m:fPr>
                        <m:ctrlPr>
                          <a:rPr sz="3200" i="1">
                            <a:latin typeface="Cambria Math" panose="02040503050406030204" pitchFamily="18" charset="0"/>
                          </a:rPr>
                        </m:ctrlPr>
                      </m:fPr>
                      <m:num>
                        <m:r>
                          <a:rPr sz="3200">
                            <a:latin typeface="Cambria Math" panose="02040503050406030204" pitchFamily="18" charset="0"/>
                          </a:rPr>
                          <m:t>𝒂</m:t>
                        </m:r>
                      </m:num>
                      <m:den>
                        <m:r>
                          <a:rPr sz="3200">
                            <a:latin typeface="Cambria Math" panose="02040503050406030204" pitchFamily="18" charset="0"/>
                          </a:rPr>
                          <m:t>𝒃</m:t>
                        </m:r>
                      </m:den>
                    </m:f>
                    <m:r>
                      <a:rPr sz="3200">
                        <a:latin typeface="Cambria Math" panose="02040503050406030204" pitchFamily="18" charset="0"/>
                      </a:rPr>
                      <m:t>+</m:t>
                    </m:r>
                    <m:f>
                      <m:fPr>
                        <m:ctrlPr>
                          <a:rPr sz="3200" i="1">
                            <a:latin typeface="Cambria Math" panose="02040503050406030204" pitchFamily="18" charset="0"/>
                          </a:rPr>
                        </m:ctrlPr>
                      </m:fPr>
                      <m:num>
                        <m:r>
                          <a:rPr sz="3200">
                            <a:latin typeface="Cambria Math" panose="02040503050406030204" pitchFamily="18" charset="0"/>
                          </a:rPr>
                          <m:t>𝒄</m:t>
                        </m:r>
                      </m:num>
                      <m:den>
                        <m:r>
                          <a:rPr sz="3200">
                            <a:latin typeface="Cambria Math" panose="02040503050406030204" pitchFamily="18" charset="0"/>
                          </a:rPr>
                          <m:t>𝒃</m:t>
                        </m:r>
                      </m:den>
                    </m:f>
                    <m:r>
                      <a:rPr sz="3200">
                        <a:latin typeface="Cambria Math" panose="02040503050406030204" pitchFamily="18" charset="0"/>
                      </a:rPr>
                      <m:t>=</m:t>
                    </m:r>
                    <m:f>
                      <m:fPr>
                        <m:ctrlPr>
                          <a:rPr sz="3200" i="1">
                            <a:latin typeface="Cambria Math" panose="02040503050406030204" pitchFamily="18" charset="0"/>
                          </a:rPr>
                        </m:ctrlPr>
                      </m:fPr>
                      <m:num>
                        <m:r>
                          <a:rPr sz="3200">
                            <a:latin typeface="Cambria Math" panose="02040503050406030204" pitchFamily="18" charset="0"/>
                          </a:rPr>
                          <m:t>𝒂</m:t>
                        </m:r>
                        <m:r>
                          <a:rPr sz="3200">
                            <a:latin typeface="Cambria Math" panose="02040503050406030204" pitchFamily="18" charset="0"/>
                          </a:rPr>
                          <m:t>+</m:t>
                        </m:r>
                        <m:r>
                          <a:rPr sz="3200">
                            <a:latin typeface="Cambria Math" panose="02040503050406030204" pitchFamily="18" charset="0"/>
                          </a:rPr>
                          <m:t>𝒄</m:t>
                        </m:r>
                      </m:num>
                      <m:den>
                        <m:r>
                          <a:rPr sz="3200">
                            <a:latin typeface="Cambria Math" panose="02040503050406030204" pitchFamily="18" charset="0"/>
                          </a:rPr>
                          <m:t>𝒃</m:t>
                        </m:r>
                      </m:den>
                    </m:f>
                  </m:oMath>
                </a14:m>
                <a:r>
                  <a:rPr sz="2800" dirty="0"/>
                  <a:t>, where </a:t>
                </a:r>
                <a14:m>
                  <m:oMath xmlns:m="http://schemas.openxmlformats.org/officeDocument/2006/math">
                    <m:r>
                      <a:rPr>
                        <a:latin typeface="Cambria Math" panose="02040503050406030204" pitchFamily="18" charset="0"/>
                      </a:rPr>
                      <m:t>𝑏</m:t>
                    </m:r>
                    <m:r>
                      <a:rPr>
                        <a:latin typeface="Cambria Math" panose="02040503050406030204" pitchFamily="18" charset="0"/>
                      </a:rPr>
                      <m:t>≠</m:t>
                    </m:r>
                    <m:r>
                      <m:rPr>
                        <m:nor/>
                      </m:rPr>
                      <a:rPr/>
                      <m:t>0</m:t>
                    </m:r>
                  </m:oMath>
                </a14:m>
                <a:r>
                  <a:rPr sz="2800" dirty="0"/>
                  <a:t>.</a:t>
                </a:r>
              </a:p>
              <a:p>
                <a:pPr marL="514350" indent="-514350">
                  <a:buFont typeface="+mj-lt"/>
                  <a:buAutoNum type="arabicPeriod" startAt="3"/>
                  <a:defRPr sz="2800"/>
                </a:pPr>
                <a:r>
                  <a:rPr dirty="0"/>
                  <a:t>​</a:t>
                </a:r>
                <a:r>
                  <a:rPr sz="2800" dirty="0"/>
                  <a:t>Reduce, if possible.</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xfrm>
                <a:off x="457200" y="1105524"/>
                <a:ext cx="8229600" cy="2377061"/>
              </a:xfrm>
              <a:blipFill rotWithShape="0">
                <a:blip r:embed="rId2"/>
                <a:stretch>
                  <a:fillRect l="-1402" t="-2532" b="-5823"/>
                </a:stretch>
              </a:blipFill>
            </p:spPr>
            <p:txBody>
              <a:bodyPr/>
              <a:lstStyle/>
              <a:p>
                <a:r>
                  <a:rPr lang="en-US">
                    <a:noFill/>
                  </a:rPr>
                  <a:t> </a:t>
                </a:r>
              </a:p>
            </p:txBody>
          </p:sp>
        </mc:Fallback>
      </mc:AlternateContent>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8: Subtracting Fractions with Different Denominators</a:t>
            </a:r>
            <a:r>
              <a:rPr lang="en-US" dirty="0"/>
              <a:t> (cont.)</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IN" b="1" dirty="0"/>
                  <a:t>Step 2</a:t>
                </a:r>
                <a:r>
                  <a:rPr lang="en-IN" dirty="0"/>
                  <a:t>: </a:t>
                </a:r>
                <a:r>
                  <a:rPr lang="en-US" dirty="0"/>
                  <a:t>Steps 2, 3, and 4 can be written in one step.</a:t>
                </a:r>
                <a:endParaRPr lang="en-IN" dirty="0"/>
              </a:p>
              <a:p>
                <a:pPr>
                  <a:defRPr sz="2800"/>
                </a:pPr>
                <a14:m>
                  <m:oMathPara xmlns:m="http://schemas.openxmlformats.org/officeDocument/2006/math">
                    <m:oMathParaPr>
                      <m:jc m:val="centerGroup"/>
                    </m:oMathParaPr>
                    <m:oMath xmlns:m="http://schemas.openxmlformats.org/officeDocument/2006/math">
                      <m:f>
                        <m:fPr>
                          <m:ctrlPr>
                            <a:rPr lang="ar-AE" i="1" smtClean="0">
                              <a:latin typeface="Cambria Math" panose="02040503050406030204" pitchFamily="18" charset="0"/>
                            </a:rPr>
                          </m:ctrlPr>
                        </m:fPr>
                        <m:num>
                          <m:r>
                            <a:rPr lang="en-US" b="0" i="1" smtClean="0">
                              <a:latin typeface="Cambria Math" panose="02040503050406030204" pitchFamily="18" charset="0"/>
                            </a:rPr>
                            <m:t>7</m:t>
                          </m:r>
                        </m:num>
                        <m:den>
                          <m:r>
                            <a:rPr lang="en-US" b="0" i="1" smtClean="0">
                              <a:latin typeface="Cambria Math" panose="02040503050406030204" pitchFamily="18" charset="0"/>
                            </a:rPr>
                            <m:t>20</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3</m:t>
                          </m:r>
                        </m:num>
                        <m:den>
                          <m:r>
                            <a:rPr lang="en-US" b="0" i="1" smtClean="0">
                              <a:latin typeface="Cambria Math" panose="02040503050406030204" pitchFamily="18" charset="0"/>
                            </a:rPr>
                            <m:t>28</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7</m:t>
                          </m:r>
                        </m:num>
                        <m:den>
                          <m:r>
                            <a:rPr lang="en-US" b="0" i="1" smtClean="0">
                              <a:latin typeface="Cambria Math" panose="02040503050406030204" pitchFamily="18" charset="0"/>
                            </a:rPr>
                            <m:t>20</m:t>
                          </m:r>
                        </m:den>
                      </m:f>
                      <m:r>
                        <a:rPr lang="en-US" b="0" i="1" smtClean="0">
                          <a:latin typeface="Cambria Math" panose="02040503050406030204" pitchFamily="18" charset="0"/>
                          <a:ea typeface="Cambria Math" panose="02040503050406030204" pitchFamily="18" charset="0"/>
                        </a:rPr>
                        <m:t>∙</m:t>
                      </m:r>
                      <m:f>
                        <m:fPr>
                          <m:ctrlPr>
                            <a:rPr lang="en-US" b="0"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7</m:t>
                          </m:r>
                        </m:num>
                        <m:den>
                          <m:r>
                            <a:rPr lang="en-US" b="0" i="1" smtClean="0">
                              <a:latin typeface="Cambria Math" panose="02040503050406030204" pitchFamily="18" charset="0"/>
                              <a:ea typeface="Cambria Math" panose="02040503050406030204" pitchFamily="18" charset="0"/>
                            </a:rPr>
                            <m:t>7</m:t>
                          </m:r>
                        </m:den>
                      </m:f>
                      <m:r>
                        <a:rPr lang="en-US" b="0" i="1" smtClean="0">
                          <a:latin typeface="Cambria Math" panose="02040503050406030204" pitchFamily="18" charset="0"/>
                          <a:ea typeface="Cambria Math" panose="02040503050406030204" pitchFamily="18" charset="0"/>
                        </a:rPr>
                        <m:t>−</m:t>
                      </m:r>
                      <m:f>
                        <m:fPr>
                          <m:ctrlPr>
                            <a:rPr lang="en-US" b="0"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3</m:t>
                          </m:r>
                        </m:num>
                        <m:den>
                          <m:r>
                            <a:rPr lang="en-US" b="0" i="1" smtClean="0">
                              <a:latin typeface="Cambria Math" panose="02040503050406030204" pitchFamily="18" charset="0"/>
                              <a:ea typeface="Cambria Math" panose="02040503050406030204" pitchFamily="18" charset="0"/>
                            </a:rPr>
                            <m:t>28</m:t>
                          </m:r>
                        </m:den>
                      </m:f>
                      <m:r>
                        <a:rPr lang="en-US" b="0" i="1" smtClean="0">
                          <a:latin typeface="Cambria Math" panose="02040503050406030204" pitchFamily="18" charset="0"/>
                          <a:ea typeface="Cambria Math" panose="02040503050406030204" pitchFamily="18" charset="0"/>
                        </a:rPr>
                        <m:t>∙</m:t>
                      </m:r>
                      <m:f>
                        <m:fPr>
                          <m:ctrlPr>
                            <a:rPr lang="en-US" b="0"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5</m:t>
                          </m:r>
                        </m:num>
                        <m:den>
                          <m:r>
                            <a:rPr lang="en-US" b="0" i="1" smtClean="0">
                              <a:latin typeface="Cambria Math" panose="02040503050406030204" pitchFamily="18" charset="0"/>
                              <a:ea typeface="Cambria Math" panose="02040503050406030204" pitchFamily="18" charset="0"/>
                            </a:rPr>
                            <m:t>5</m:t>
                          </m:r>
                        </m:den>
                      </m:f>
                    </m:oMath>
                  </m:oMathPara>
                </a14:m>
                <a:endParaRPr lang="en-US" dirty="0"/>
              </a:p>
              <a:p>
                <a:pPr>
                  <a:defRPr sz="2800"/>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           =</m:t>
                      </m:r>
                      <m:f>
                        <m:fPr>
                          <m:ctrlPr>
                            <a:rPr lang="en-US" b="0" i="1" smtClean="0">
                              <a:latin typeface="Cambria Math" panose="02040503050406030204" pitchFamily="18" charset="0"/>
                            </a:rPr>
                          </m:ctrlPr>
                        </m:fPr>
                        <m:num>
                          <m:r>
                            <a:rPr lang="en-US" b="0" i="1" smtClean="0">
                              <a:latin typeface="Cambria Math" panose="02040503050406030204" pitchFamily="18" charset="0"/>
                            </a:rPr>
                            <m:t>49</m:t>
                          </m:r>
                        </m:num>
                        <m:den>
                          <m:r>
                            <a:rPr lang="en-US" b="0" i="1" smtClean="0">
                              <a:latin typeface="Cambria Math" panose="02040503050406030204" pitchFamily="18" charset="0"/>
                            </a:rPr>
                            <m:t>140</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15</m:t>
                          </m:r>
                        </m:num>
                        <m:den>
                          <m:r>
                            <a:rPr lang="en-US" b="0" i="1" smtClean="0">
                              <a:latin typeface="Cambria Math" panose="02040503050406030204" pitchFamily="18" charset="0"/>
                            </a:rPr>
                            <m:t>140</m:t>
                          </m:r>
                        </m:den>
                      </m:f>
                    </m:oMath>
                  </m:oMathPara>
                </a14:m>
                <a:endParaRPr lang="en-US" dirty="0"/>
              </a:p>
              <a:p>
                <a:pPr>
                  <a:defRPr sz="2800"/>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                          =</m:t>
                      </m:r>
                      <m:f>
                        <m:fPr>
                          <m:ctrlPr>
                            <a:rPr lang="en-US" b="0" i="1" smtClean="0">
                              <a:latin typeface="Cambria Math" panose="02040503050406030204" pitchFamily="18" charset="0"/>
                            </a:rPr>
                          </m:ctrlPr>
                        </m:fPr>
                        <m:num>
                          <m:r>
                            <a:rPr lang="en-US" b="0" i="1" smtClean="0">
                              <a:latin typeface="Cambria Math" panose="02040503050406030204" pitchFamily="18" charset="0"/>
                            </a:rPr>
                            <m:t>34</m:t>
                          </m:r>
                        </m:num>
                        <m:den>
                          <m:r>
                            <a:rPr lang="en-US" b="0" i="1" smtClean="0">
                              <a:latin typeface="Cambria Math" panose="02040503050406030204" pitchFamily="18" charset="0"/>
                            </a:rPr>
                            <m:t>140</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17</m:t>
                          </m:r>
                        </m:num>
                        <m:den>
                          <m:r>
                            <a:rPr lang="en-US" b="0" i="1" smtClean="0">
                              <a:latin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70</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17</m:t>
                          </m:r>
                        </m:num>
                        <m:den>
                          <m:r>
                            <a:rPr lang="en-US" b="0" i="1" smtClean="0">
                              <a:latin typeface="Cambria Math" panose="02040503050406030204" pitchFamily="18" charset="0"/>
                            </a:rPr>
                            <m:t>70</m:t>
                          </m:r>
                        </m:den>
                      </m:f>
                    </m:oMath>
                  </m:oMathPara>
                </a14:m>
                <a:endParaRPr lang="en-US" dirty="0"/>
              </a:p>
              <a:p>
                <a:pPr>
                  <a:defRPr sz="2800"/>
                </a:pPr>
                <a:r>
                  <a:rPr lang="en-US" dirty="0"/>
                  <a:t>			    </a:t>
                </a:r>
                <a:endParaRPr lang="ar-AE" dirty="0"/>
              </a:p>
              <a:p>
                <a:pPr>
                  <a:defRPr sz="2800"/>
                </a:pPr>
                <a:endParaRPr sz="32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US">
                    <a:noFill/>
                  </a:rPr>
                  <a:t> </a:t>
                </a:r>
              </a:p>
            </p:txBody>
          </p:sp>
        </mc:Fallback>
      </mc:AlternateContent>
      <p:cxnSp>
        <p:nvCxnSpPr>
          <p:cNvPr id="7" name="Straight Connector 6">
            <a:extLst>
              <a:ext uri="{FF2B5EF4-FFF2-40B4-BE49-F238E27FC236}">
                <a16:creationId xmlns:a16="http://schemas.microsoft.com/office/drawing/2014/main" id="{ECB1D4C2-E9D9-DF51-7B76-5DAEB781DAD3}"/>
              </a:ext>
            </a:extLst>
          </p:cNvPr>
          <p:cNvCxnSpPr>
            <a:cxnSpLocks/>
          </p:cNvCxnSpPr>
          <p:nvPr/>
        </p:nvCxnSpPr>
        <p:spPr>
          <a:xfrm flipV="1">
            <a:off x="5323515" y="3135351"/>
            <a:ext cx="436756" cy="327102"/>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A050D7D4-68BA-0471-477E-D1E6E22841F8}"/>
              </a:ext>
            </a:extLst>
          </p:cNvPr>
          <p:cNvCxnSpPr>
            <a:cxnSpLocks/>
          </p:cNvCxnSpPr>
          <p:nvPr/>
        </p:nvCxnSpPr>
        <p:spPr>
          <a:xfrm flipV="1">
            <a:off x="5345818" y="3657600"/>
            <a:ext cx="436756" cy="327102"/>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345260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8: Subtracting Fractions with Different Denominators</a:t>
            </a:r>
            <a:r>
              <a:rPr lang="en-US" dirty="0"/>
              <a:t> (cont.)</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lnSpc>
                    <a:spcPct val="150000"/>
                  </a:lnSpc>
                  <a:defRPr sz="2800"/>
                </a:pPr>
                <a:r>
                  <a:rPr lang="en-US" dirty="0"/>
                  <a:t>Or we can write the fractions vertically.</a:t>
                </a:r>
                <a:endParaRPr lang="en-IN" dirty="0"/>
              </a:p>
              <a:p>
                <a:pPr>
                  <a:lnSpc>
                    <a:spcPct val="110000"/>
                  </a:lnSpc>
                  <a:spcBef>
                    <a:spcPts val="1800"/>
                  </a:spcBef>
                  <a:defRPr sz="2800"/>
                </a:pPr>
                <a14:m>
                  <m:oMathPara xmlns:m="http://schemas.openxmlformats.org/officeDocument/2006/math">
                    <m:oMathParaPr>
                      <m:jc m:val="left"/>
                    </m:oMathParaPr>
                    <m:oMath xmlns:m="http://schemas.openxmlformats.org/officeDocument/2006/math">
                      <m:r>
                        <a:rPr lang="en-US" b="0" i="1" smtClean="0">
                          <a:latin typeface="Cambria Math" panose="02040503050406030204" pitchFamily="18" charset="0"/>
                        </a:rPr>
                        <m:t>    </m:t>
                      </m:r>
                      <m:f>
                        <m:fPr>
                          <m:ctrlPr>
                            <a:rPr lang="ar-AE" i="1" smtClean="0">
                              <a:latin typeface="Cambria Math" panose="02040503050406030204" pitchFamily="18" charset="0"/>
                            </a:rPr>
                          </m:ctrlPr>
                        </m:fPr>
                        <m:num>
                          <m:r>
                            <a:rPr lang="en-US" b="0" i="1" smtClean="0">
                              <a:latin typeface="Cambria Math" panose="02040503050406030204" pitchFamily="18" charset="0"/>
                            </a:rPr>
                            <m:t>7</m:t>
                          </m:r>
                        </m:num>
                        <m:den>
                          <m:r>
                            <a:rPr lang="en-US" b="0" i="1" smtClean="0">
                              <a:latin typeface="Cambria Math" panose="02040503050406030204" pitchFamily="18" charset="0"/>
                            </a:rPr>
                            <m:t>20</m:t>
                          </m:r>
                        </m:den>
                      </m:f>
                      <m:r>
                        <a:rPr lang="en-US" b="0" i="1" smtClean="0">
                          <a:latin typeface="Cambria Math" panose="02040503050406030204" pitchFamily="18" charset="0"/>
                        </a:rPr>
                        <m:t>=    </m:t>
                      </m:r>
                      <m:f>
                        <m:fPr>
                          <m:ctrlPr>
                            <a:rPr lang="en-US" b="0" i="1" smtClean="0">
                              <a:latin typeface="Cambria Math" panose="02040503050406030204" pitchFamily="18" charset="0"/>
                            </a:rPr>
                          </m:ctrlPr>
                        </m:fPr>
                        <m:num>
                          <m:r>
                            <a:rPr lang="en-US" b="0" i="1" smtClean="0">
                              <a:latin typeface="Cambria Math" panose="02040503050406030204" pitchFamily="18" charset="0"/>
                            </a:rPr>
                            <m:t>7</m:t>
                          </m:r>
                        </m:num>
                        <m:den>
                          <m:r>
                            <a:rPr lang="en-US" b="0" i="1" smtClean="0">
                              <a:latin typeface="Cambria Math" panose="02040503050406030204" pitchFamily="18" charset="0"/>
                            </a:rPr>
                            <m:t>20</m:t>
                          </m:r>
                        </m:den>
                      </m:f>
                      <m:r>
                        <a:rPr lang="en-US" b="0" i="1" smtClean="0">
                          <a:latin typeface="Cambria Math" panose="02040503050406030204" pitchFamily="18" charset="0"/>
                          <a:ea typeface="Cambria Math" panose="02040503050406030204" pitchFamily="18" charset="0"/>
                        </a:rPr>
                        <m:t>∙</m:t>
                      </m:r>
                      <m:f>
                        <m:fPr>
                          <m:ctrlPr>
                            <a:rPr lang="en-US" b="0"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7</m:t>
                          </m:r>
                        </m:num>
                        <m:den>
                          <m:r>
                            <a:rPr lang="en-US" b="0" i="1" smtClean="0">
                              <a:latin typeface="Cambria Math" panose="02040503050406030204" pitchFamily="18" charset="0"/>
                              <a:ea typeface="Cambria Math" panose="02040503050406030204" pitchFamily="18" charset="0"/>
                            </a:rPr>
                            <m:t>7</m:t>
                          </m:r>
                        </m:den>
                      </m:f>
                      <m:r>
                        <a:rPr lang="en-US" b="0" i="1" smtClean="0">
                          <a:latin typeface="Cambria Math" panose="02040503050406030204" pitchFamily="18" charset="0"/>
                          <a:ea typeface="Cambria Math" panose="02040503050406030204" pitchFamily="18" charset="0"/>
                        </a:rPr>
                        <m:t>=     </m:t>
                      </m:r>
                      <m:f>
                        <m:fPr>
                          <m:ctrlPr>
                            <a:rPr lang="en-US" b="0"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49</m:t>
                          </m:r>
                        </m:num>
                        <m:den>
                          <m:r>
                            <a:rPr lang="en-US" b="0" i="1" smtClean="0">
                              <a:latin typeface="Cambria Math" panose="02040503050406030204" pitchFamily="18" charset="0"/>
                              <a:ea typeface="Cambria Math" panose="02040503050406030204" pitchFamily="18" charset="0"/>
                            </a:rPr>
                            <m:t>140</m:t>
                          </m:r>
                        </m:den>
                      </m:f>
                    </m:oMath>
                  </m:oMathPara>
                </a14:m>
                <a:endParaRPr lang="en-US" dirty="0"/>
              </a:p>
              <a:p>
                <a:pPr>
                  <a:lnSpc>
                    <a:spcPct val="110000"/>
                  </a:lnSpc>
                  <a:spcBef>
                    <a:spcPts val="1800"/>
                  </a:spcBef>
                  <a:defRPr sz="2800"/>
                </a:pPr>
                <a14:m>
                  <m:oMathPara xmlns:m="http://schemas.openxmlformats.org/officeDocument/2006/math">
                    <m:oMathParaPr>
                      <m:jc m:val="left"/>
                    </m:oMathParaPr>
                    <m:oMath xmlns:m="http://schemas.openxmlformats.org/officeDocument/2006/math">
                      <m:r>
                        <a:rPr lang="en-US" b="0" i="1" smtClean="0">
                          <a:latin typeface="Cambria Math" panose="02040503050406030204" pitchFamily="18" charset="0"/>
                        </a:rPr>
                        <m:t>−</m:t>
                      </m:r>
                      <m:bar>
                        <m:barPr>
                          <m:ctrlPr>
                            <a:rPr lang="en-US" b="0" i="1" smtClean="0">
                              <a:latin typeface="Cambria Math" panose="02040503050406030204" pitchFamily="18" charset="0"/>
                            </a:rPr>
                          </m:ctrlPr>
                        </m:barPr>
                        <m:e>
                          <m:f>
                            <m:fPr>
                              <m:ctrlPr>
                                <a:rPr lang="en-US" b="0" i="1" smtClean="0">
                                  <a:latin typeface="Cambria Math" panose="02040503050406030204" pitchFamily="18" charset="0"/>
                                </a:rPr>
                              </m:ctrlPr>
                            </m:fPr>
                            <m:num>
                              <m:r>
                                <a:rPr lang="en-US" b="0" i="1" smtClean="0">
                                  <a:latin typeface="Cambria Math" panose="02040503050406030204" pitchFamily="18" charset="0"/>
                                </a:rPr>
                                <m:t>3</m:t>
                              </m:r>
                            </m:num>
                            <m:den>
                              <m:r>
                                <a:rPr lang="en-US" b="0" i="1" smtClean="0">
                                  <a:latin typeface="Cambria Math" panose="02040503050406030204" pitchFamily="18" charset="0"/>
                                </a:rPr>
                                <m:t>28</m:t>
                              </m:r>
                            </m:den>
                          </m:f>
                        </m:e>
                      </m:bar>
                      <m:r>
                        <a:rPr lang="en-US" b="0" i="1" smtClean="0">
                          <a:latin typeface="Cambria Math" panose="02040503050406030204" pitchFamily="18" charset="0"/>
                        </a:rPr>
                        <m:t>=</m:t>
                      </m:r>
                      <m:bar>
                        <m:barPr>
                          <m:ctrlPr>
                            <a:rPr lang="en-US" b="0" i="1" smtClean="0">
                              <a:latin typeface="Cambria Math" panose="02040503050406030204" pitchFamily="18" charset="0"/>
                            </a:rPr>
                          </m:ctrlPr>
                        </m:barPr>
                        <m:e>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3</m:t>
                              </m:r>
                            </m:num>
                            <m:den>
                              <m:r>
                                <a:rPr lang="en-US" b="0" i="1" smtClean="0">
                                  <a:latin typeface="Cambria Math" panose="02040503050406030204" pitchFamily="18" charset="0"/>
                                </a:rPr>
                                <m:t>28</m:t>
                              </m:r>
                            </m:den>
                          </m:f>
                          <m:r>
                            <a:rPr lang="en-US" b="0" i="1" smtClean="0">
                              <a:latin typeface="Cambria Math" panose="02040503050406030204" pitchFamily="18" charset="0"/>
                              <a:ea typeface="Cambria Math" panose="02040503050406030204" pitchFamily="18" charset="0"/>
                            </a:rPr>
                            <m:t>∙</m:t>
                          </m:r>
                          <m:f>
                            <m:fPr>
                              <m:ctrlPr>
                                <a:rPr lang="en-US" b="0"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5</m:t>
                              </m:r>
                            </m:num>
                            <m:den>
                              <m:r>
                                <a:rPr lang="en-US" b="0" i="1" smtClean="0">
                                  <a:latin typeface="Cambria Math" panose="02040503050406030204" pitchFamily="18" charset="0"/>
                                  <a:ea typeface="Cambria Math" panose="02040503050406030204" pitchFamily="18" charset="0"/>
                                </a:rPr>
                                <m:t>5</m:t>
                              </m:r>
                            </m:den>
                          </m:f>
                        </m:e>
                      </m:bar>
                      <m:r>
                        <a:rPr lang="en-US" b="0" i="1" smtClean="0">
                          <a:latin typeface="Cambria Math" panose="02040503050406030204" pitchFamily="18" charset="0"/>
                        </a:rPr>
                        <m:t>=−</m:t>
                      </m:r>
                      <m:bar>
                        <m:barPr>
                          <m:ctrlPr>
                            <a:rPr lang="en-US" b="0" i="1" smtClean="0">
                              <a:latin typeface="Cambria Math" panose="02040503050406030204" pitchFamily="18" charset="0"/>
                            </a:rPr>
                          </m:ctrlPr>
                        </m:barPr>
                        <m:e>
                          <m:f>
                            <m:fPr>
                              <m:ctrlPr>
                                <a:rPr lang="en-US" b="0" i="1" smtClean="0">
                                  <a:latin typeface="Cambria Math" panose="02040503050406030204" pitchFamily="18" charset="0"/>
                                </a:rPr>
                              </m:ctrlPr>
                            </m:fPr>
                            <m:num>
                              <m:r>
                                <a:rPr lang="en-US" b="0" i="1" smtClean="0">
                                  <a:latin typeface="Cambria Math" panose="02040503050406030204" pitchFamily="18" charset="0"/>
                                </a:rPr>
                                <m:t>15</m:t>
                              </m:r>
                            </m:num>
                            <m:den>
                              <m:r>
                                <a:rPr lang="en-US" b="0" i="1" smtClean="0">
                                  <a:latin typeface="Cambria Math" panose="02040503050406030204" pitchFamily="18" charset="0"/>
                                </a:rPr>
                                <m:t>140</m:t>
                              </m:r>
                            </m:den>
                          </m:f>
                        </m:e>
                      </m:bar>
                    </m:oMath>
                  </m:oMathPara>
                </a14:m>
                <a:endParaRPr lang="en-US" dirty="0"/>
              </a:p>
              <a:p>
                <a:pPr>
                  <a:lnSpc>
                    <a:spcPct val="150000"/>
                  </a:lnSpc>
                  <a:spcBef>
                    <a:spcPts val="1800"/>
                  </a:spcBef>
                  <a:defRPr sz="2800"/>
                </a:pPr>
                <a14:m>
                  <m:oMathPara xmlns:m="http://schemas.openxmlformats.org/officeDocument/2006/math">
                    <m:oMathParaPr>
                      <m:jc m:val="left"/>
                    </m:oMathParaPr>
                    <m:oMath xmlns:m="http://schemas.openxmlformats.org/officeDocument/2006/math">
                      <m:r>
                        <a:rPr lang="en-US" b="0" i="1" smtClean="0">
                          <a:latin typeface="Cambria Math" panose="02040503050406030204" pitchFamily="18" charset="0"/>
                        </a:rPr>
                        <m:t>                                        </m:t>
                      </m:r>
                      <m:f>
                        <m:fPr>
                          <m:ctrlPr>
                            <a:rPr lang="en-US" b="0" i="1" smtClean="0">
                              <a:latin typeface="Cambria Math" panose="02040503050406030204" pitchFamily="18" charset="0"/>
                            </a:rPr>
                          </m:ctrlPr>
                        </m:fPr>
                        <m:num>
                          <m:r>
                            <a:rPr lang="en-US" b="0" i="1" smtClean="0">
                              <a:latin typeface="Cambria Math" panose="02040503050406030204" pitchFamily="18" charset="0"/>
                            </a:rPr>
                            <m:t>34</m:t>
                          </m:r>
                        </m:num>
                        <m:den>
                          <m:r>
                            <a:rPr lang="en-US" b="0" i="1" smtClean="0">
                              <a:latin typeface="Cambria Math" panose="02040503050406030204" pitchFamily="18" charset="0"/>
                            </a:rPr>
                            <m:t>140</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17</m:t>
                          </m:r>
                        </m:num>
                        <m:den>
                          <m:r>
                            <a:rPr lang="en-US" b="0" i="1" smtClean="0">
                              <a:latin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70</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17</m:t>
                          </m:r>
                        </m:num>
                        <m:den>
                          <m:r>
                            <a:rPr lang="en-US" b="0" i="1" smtClean="0">
                              <a:latin typeface="Cambria Math" panose="02040503050406030204" pitchFamily="18" charset="0"/>
                            </a:rPr>
                            <m:t>70</m:t>
                          </m:r>
                        </m:den>
                      </m:f>
                    </m:oMath>
                  </m:oMathPara>
                </a14:m>
                <a:endParaRPr lang="en-US" dirty="0"/>
              </a:p>
              <a:p>
                <a:pPr>
                  <a:defRPr sz="2800"/>
                </a:pPr>
                <a:r>
                  <a:rPr lang="en-US" dirty="0"/>
                  <a:t>			    </a:t>
                </a:r>
                <a:endParaRPr lang="ar-AE" dirty="0"/>
              </a:p>
              <a:p>
                <a:pPr>
                  <a:defRPr sz="2800"/>
                </a:pPr>
                <a:endParaRPr sz="32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a:stretch>
              </a:blipFill>
            </p:spPr>
            <p:txBody>
              <a:bodyPr/>
              <a:lstStyle/>
              <a:p>
                <a:r>
                  <a:rPr lang="en-US">
                    <a:noFill/>
                  </a:rPr>
                  <a:t> </a:t>
                </a:r>
              </a:p>
            </p:txBody>
          </p:sp>
        </mc:Fallback>
      </mc:AlternateContent>
      <p:cxnSp>
        <p:nvCxnSpPr>
          <p:cNvPr id="5" name="Straight Connector 4">
            <a:extLst>
              <a:ext uri="{FF2B5EF4-FFF2-40B4-BE49-F238E27FC236}">
                <a16:creationId xmlns:a16="http://schemas.microsoft.com/office/drawing/2014/main" id="{BC17A6CA-F59D-A713-7486-C4EAE3986CBB}"/>
              </a:ext>
            </a:extLst>
          </p:cNvPr>
          <p:cNvCxnSpPr>
            <a:cxnSpLocks/>
          </p:cNvCxnSpPr>
          <p:nvPr/>
        </p:nvCxnSpPr>
        <p:spPr>
          <a:xfrm flipV="1">
            <a:off x="4592444" y="3928231"/>
            <a:ext cx="436756" cy="327102"/>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E4B595EC-343D-7DD3-6D1C-664DDF9A8A6D}"/>
              </a:ext>
            </a:extLst>
          </p:cNvPr>
          <p:cNvCxnSpPr>
            <a:cxnSpLocks/>
          </p:cNvCxnSpPr>
          <p:nvPr/>
        </p:nvCxnSpPr>
        <p:spPr>
          <a:xfrm flipV="1">
            <a:off x="4592444" y="4402873"/>
            <a:ext cx="436756" cy="327102"/>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712214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Example 1: Adding Fractions with the Same Denominator</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IN" sz="2800" dirty="0"/>
                  <a:t>Add: </a:t>
                </a:r>
                <a14:m>
                  <m:oMath xmlns:m="http://schemas.openxmlformats.org/officeDocument/2006/math">
                    <m:f>
                      <m:fPr>
                        <m:ctrlPr>
                          <a:rPr lang="ar-AE" sz="3200" i="1">
                            <a:latin typeface="Cambria Math" panose="02040503050406030204" pitchFamily="18" charset="0"/>
                          </a:rPr>
                        </m:ctrlPr>
                      </m:fPr>
                      <m:num>
                        <m:r>
                          <a:rPr lang="ar-AE" sz="3200">
                            <a:latin typeface="Cambria Math" panose="02040503050406030204" pitchFamily="18" charset="0"/>
                          </a:rPr>
                          <m:t>1</m:t>
                        </m:r>
                      </m:num>
                      <m:den>
                        <m:r>
                          <a:rPr lang="ar-AE" sz="3200">
                            <a:latin typeface="Cambria Math" panose="02040503050406030204" pitchFamily="18" charset="0"/>
                          </a:rPr>
                          <m:t>5</m:t>
                        </m:r>
                      </m:den>
                    </m:f>
                    <m:r>
                      <a:rPr lang="ar-AE" sz="3200">
                        <a:latin typeface="Cambria Math" panose="02040503050406030204" pitchFamily="18" charset="0"/>
                      </a:rPr>
                      <m:t>+</m:t>
                    </m:r>
                    <m:f>
                      <m:fPr>
                        <m:ctrlPr>
                          <a:rPr lang="ar-AE" sz="3200" i="1">
                            <a:latin typeface="Cambria Math" panose="02040503050406030204" pitchFamily="18" charset="0"/>
                          </a:rPr>
                        </m:ctrlPr>
                      </m:fPr>
                      <m:num>
                        <m:r>
                          <a:rPr lang="ar-AE" sz="3200">
                            <a:latin typeface="Cambria Math" panose="02040503050406030204" pitchFamily="18" charset="0"/>
                          </a:rPr>
                          <m:t>2</m:t>
                        </m:r>
                      </m:num>
                      <m:den>
                        <m:r>
                          <a:rPr lang="ar-AE" sz="3200">
                            <a:latin typeface="Cambria Math" panose="02040503050406030204" pitchFamily="18" charset="0"/>
                          </a:rPr>
                          <m:t>5</m:t>
                        </m:r>
                      </m:den>
                    </m:f>
                  </m:oMath>
                </a14:m>
                <a:endParaRPr lang="ar-AE" sz="3200" dirty="0"/>
              </a:p>
              <a:p>
                <a:pPr>
                  <a:defRPr sz="2800"/>
                </a:pPr>
                <a:r>
                  <a:rPr lang="en-IN" b="1" dirty="0"/>
                  <a:t>Solution</a:t>
                </a:r>
              </a:p>
              <a:p>
                <a:pPr>
                  <a:defRPr sz="2800"/>
                </a:pPr>
                <a14:m>
                  <m:oMathPara xmlns:m="http://schemas.openxmlformats.org/officeDocument/2006/math">
                    <m:oMathParaPr>
                      <m:jc m:val="left"/>
                    </m:oMathParaPr>
                    <m:oMath xmlns:m="http://schemas.openxmlformats.org/officeDocument/2006/math">
                      <m:f>
                        <m:fPr>
                          <m:ctrlPr>
                            <a:rPr lang="ar-AE"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5</m:t>
                          </m:r>
                        </m:den>
                      </m:f>
                      <m:r>
                        <a:rPr lang="ar-AE" b="0" i="1" smtClean="0">
                          <a:latin typeface="Cambria Math" panose="02040503050406030204" pitchFamily="18" charset="0"/>
                        </a:rPr>
                        <m:t>+</m:t>
                      </m:r>
                      <m:f>
                        <m:fPr>
                          <m:ctrlPr>
                            <a:rPr lang="ar-AE" b="0" i="1" smtClean="0">
                              <a:latin typeface="Cambria Math" panose="02040503050406030204" pitchFamily="18" charset="0"/>
                            </a:rPr>
                          </m:ctrlPr>
                        </m:fPr>
                        <m:num>
                          <m:r>
                            <a:rPr lang="en-US" b="0" i="1" smtClean="0">
                              <a:latin typeface="Cambria Math" panose="02040503050406030204" pitchFamily="18" charset="0"/>
                            </a:rPr>
                            <m:t>2</m:t>
                          </m:r>
                        </m:num>
                        <m:den>
                          <m:r>
                            <a:rPr lang="en-US" b="0" i="1" smtClean="0">
                              <a:latin typeface="Cambria Math" panose="02040503050406030204" pitchFamily="18" charset="0"/>
                            </a:rPr>
                            <m:t>5</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m:t>
                          </m:r>
                          <m:r>
                            <a:rPr lang="en-US" b="0" i="1" smtClean="0">
                              <a:latin typeface="Cambria Math" panose="02040503050406030204" pitchFamily="18" charset="0"/>
                            </a:rPr>
                            <m:t>+</m:t>
                          </m:r>
                          <m:r>
                            <a:rPr lang="en-US" b="0" i="1" smtClean="0">
                              <a:latin typeface="Cambria Math" panose="02040503050406030204" pitchFamily="18" charset="0"/>
                            </a:rPr>
                            <m:t>2</m:t>
                          </m:r>
                        </m:num>
                        <m:den>
                          <m:r>
                            <a:rPr lang="en-US" b="0" i="1" smtClean="0">
                              <a:latin typeface="Cambria Math" panose="02040503050406030204" pitchFamily="18" charset="0"/>
                            </a:rPr>
                            <m:t>5</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3</m:t>
                          </m:r>
                        </m:num>
                        <m:den>
                          <m:r>
                            <a:rPr lang="en-US" b="0" i="1" smtClean="0">
                              <a:latin typeface="Cambria Math" panose="02040503050406030204" pitchFamily="18" charset="0"/>
                            </a:rPr>
                            <m:t>5</m:t>
                          </m:r>
                        </m:den>
                      </m:f>
                    </m:oMath>
                  </m:oMathPara>
                </a14:m>
                <a:endParaRPr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a:stretch>
              </a:blipFill>
            </p:spPr>
            <p:txBody>
              <a:bodyPr/>
              <a:lstStyle/>
              <a:p>
                <a:r>
                  <a:rPr lang="en-US">
                    <a:noFill/>
                  </a:rPr>
                  <a:t> </a:t>
                </a:r>
              </a:p>
            </p:txBody>
          </p:sp>
        </mc:Fallback>
      </mc:AlternateContent>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Example 2: Adding Fractions with the Same Denominator</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IN" sz="2800" dirty="0"/>
                  <a:t>Add: </a:t>
                </a:r>
                <a14:m>
                  <m:oMath xmlns:m="http://schemas.openxmlformats.org/officeDocument/2006/math">
                    <m:f>
                      <m:fPr>
                        <m:ctrlPr>
                          <a:rPr lang="ar-AE" sz="3200" i="1">
                            <a:latin typeface="Cambria Math" panose="02040503050406030204" pitchFamily="18" charset="0"/>
                          </a:rPr>
                        </m:ctrlPr>
                      </m:fPr>
                      <m:num>
                        <m:r>
                          <a:rPr lang="ar-AE" sz="3200">
                            <a:latin typeface="Cambria Math" panose="02040503050406030204" pitchFamily="18" charset="0"/>
                          </a:rPr>
                          <m:t>1</m:t>
                        </m:r>
                      </m:num>
                      <m:den>
                        <m:r>
                          <a:rPr lang="ar-AE" sz="3200">
                            <a:latin typeface="Cambria Math" panose="02040503050406030204" pitchFamily="18" charset="0"/>
                          </a:rPr>
                          <m:t>11</m:t>
                        </m:r>
                      </m:den>
                    </m:f>
                    <m:r>
                      <a:rPr lang="ar-AE" sz="3200">
                        <a:latin typeface="Cambria Math" panose="02040503050406030204" pitchFamily="18" charset="0"/>
                      </a:rPr>
                      <m:t>+</m:t>
                    </m:r>
                    <m:f>
                      <m:fPr>
                        <m:ctrlPr>
                          <a:rPr lang="ar-AE" sz="3200" i="1">
                            <a:latin typeface="Cambria Math" panose="02040503050406030204" pitchFamily="18" charset="0"/>
                          </a:rPr>
                        </m:ctrlPr>
                      </m:fPr>
                      <m:num>
                        <m:r>
                          <a:rPr lang="ar-AE" sz="3200">
                            <a:latin typeface="Cambria Math" panose="02040503050406030204" pitchFamily="18" charset="0"/>
                          </a:rPr>
                          <m:t>2</m:t>
                        </m:r>
                      </m:num>
                      <m:den>
                        <m:r>
                          <a:rPr lang="ar-AE" sz="3200">
                            <a:latin typeface="Cambria Math" panose="02040503050406030204" pitchFamily="18" charset="0"/>
                          </a:rPr>
                          <m:t>11</m:t>
                        </m:r>
                      </m:den>
                    </m:f>
                    <m:r>
                      <a:rPr lang="ar-AE" sz="3200">
                        <a:latin typeface="Cambria Math" panose="02040503050406030204" pitchFamily="18" charset="0"/>
                      </a:rPr>
                      <m:t>+</m:t>
                    </m:r>
                    <m:f>
                      <m:fPr>
                        <m:ctrlPr>
                          <a:rPr lang="ar-AE" sz="3200" i="1">
                            <a:latin typeface="Cambria Math" panose="02040503050406030204" pitchFamily="18" charset="0"/>
                          </a:rPr>
                        </m:ctrlPr>
                      </m:fPr>
                      <m:num>
                        <m:r>
                          <a:rPr lang="ar-AE" sz="3200">
                            <a:latin typeface="Cambria Math" panose="02040503050406030204" pitchFamily="18" charset="0"/>
                          </a:rPr>
                          <m:t>3</m:t>
                        </m:r>
                      </m:num>
                      <m:den>
                        <m:r>
                          <a:rPr lang="ar-AE" sz="3200">
                            <a:latin typeface="Cambria Math" panose="02040503050406030204" pitchFamily="18" charset="0"/>
                          </a:rPr>
                          <m:t>11</m:t>
                        </m:r>
                      </m:den>
                    </m:f>
                  </m:oMath>
                </a14:m>
                <a:endParaRPr lang="ar-AE" sz="3200" dirty="0"/>
              </a:p>
              <a:p>
                <a:pPr>
                  <a:defRPr sz="2800"/>
                </a:pPr>
                <a:r>
                  <a:rPr lang="en-IN" b="1" dirty="0"/>
                  <a:t>Solution</a:t>
                </a:r>
              </a:p>
              <a:p>
                <a:pPr>
                  <a:defRPr sz="2800"/>
                </a:pPr>
                <a14:m>
                  <m:oMathPara xmlns:m="http://schemas.openxmlformats.org/officeDocument/2006/math">
                    <m:oMathParaPr>
                      <m:jc m:val="left"/>
                    </m:oMathParaPr>
                    <m:oMath xmlns:m="http://schemas.openxmlformats.org/officeDocument/2006/math">
                      <m:f>
                        <m:fPr>
                          <m:ctrlPr>
                            <a:rPr lang="ar-AE" i="1" smtClean="0">
                              <a:latin typeface="Cambria Math" panose="02040503050406030204" pitchFamily="18" charset="0"/>
                            </a:rPr>
                          </m:ctrlPr>
                        </m:fPr>
                        <m:num>
                          <m:r>
                            <a:rPr lang="en-US" b="0" i="1" smtClean="0">
                              <a:latin typeface="Cambria Math" panose="02040503050406030204" pitchFamily="18" charset="0"/>
                            </a:rPr>
                            <m:t>1</m:t>
                          </m:r>
                        </m:num>
                        <m:den>
                          <m:r>
                            <a:rPr lang="en-US" b="0" i="1" smtClean="0">
                              <a:latin typeface="Cambria Math" panose="02040503050406030204" pitchFamily="18" charset="0"/>
                            </a:rPr>
                            <m:t>11</m:t>
                          </m:r>
                        </m:den>
                      </m:f>
                      <m:r>
                        <a:rPr lang="ar-AE" b="0" i="1" smtClean="0">
                          <a:latin typeface="Cambria Math" panose="02040503050406030204" pitchFamily="18" charset="0"/>
                        </a:rPr>
                        <m:t>+</m:t>
                      </m:r>
                      <m:f>
                        <m:fPr>
                          <m:ctrlPr>
                            <a:rPr lang="ar-AE" b="0" i="1" smtClean="0">
                              <a:latin typeface="Cambria Math" panose="02040503050406030204" pitchFamily="18" charset="0"/>
                            </a:rPr>
                          </m:ctrlPr>
                        </m:fPr>
                        <m:num>
                          <m:r>
                            <a:rPr lang="en-US" b="0" i="1" smtClean="0">
                              <a:latin typeface="Cambria Math" panose="02040503050406030204" pitchFamily="18" charset="0"/>
                            </a:rPr>
                            <m:t>2</m:t>
                          </m:r>
                        </m:num>
                        <m:den>
                          <m:r>
                            <a:rPr lang="en-US" b="0" i="1" smtClean="0">
                              <a:latin typeface="Cambria Math" panose="02040503050406030204" pitchFamily="18" charset="0"/>
                            </a:rPr>
                            <m:t>11</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3</m:t>
                          </m:r>
                        </m:num>
                        <m:den>
                          <m:r>
                            <a:rPr lang="en-US" b="0" i="1" smtClean="0">
                              <a:latin typeface="Cambria Math" panose="02040503050406030204" pitchFamily="18" charset="0"/>
                            </a:rPr>
                            <m:t>11</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1</m:t>
                          </m:r>
                          <m:r>
                            <a:rPr lang="en-US" b="0" i="1" smtClean="0">
                              <a:latin typeface="Cambria Math" panose="02040503050406030204" pitchFamily="18" charset="0"/>
                            </a:rPr>
                            <m:t>+</m:t>
                          </m:r>
                          <m:r>
                            <a:rPr lang="en-US" b="0" i="1" smtClean="0">
                              <a:latin typeface="Cambria Math" panose="02040503050406030204" pitchFamily="18" charset="0"/>
                            </a:rPr>
                            <m:t>2</m:t>
                          </m:r>
                          <m:r>
                            <a:rPr lang="en-US" b="0" i="1" smtClean="0">
                              <a:latin typeface="Cambria Math" panose="02040503050406030204" pitchFamily="18" charset="0"/>
                            </a:rPr>
                            <m:t>+</m:t>
                          </m:r>
                          <m:r>
                            <a:rPr lang="en-US" b="0" i="1" smtClean="0">
                              <a:latin typeface="Cambria Math" panose="02040503050406030204" pitchFamily="18" charset="0"/>
                            </a:rPr>
                            <m:t>3</m:t>
                          </m:r>
                        </m:num>
                        <m:den>
                          <m:r>
                            <a:rPr lang="en-US" b="0" i="1" smtClean="0">
                              <a:latin typeface="Cambria Math" panose="02040503050406030204" pitchFamily="18" charset="0"/>
                            </a:rPr>
                            <m:t>11</m:t>
                          </m:r>
                        </m:den>
                      </m:f>
                      <m:r>
                        <a:rPr lang="en-US" b="0" i="1" smtClean="0">
                          <a:latin typeface="Cambria Math" panose="02040503050406030204" pitchFamily="18" charset="0"/>
                        </a:rPr>
                        <m:t>=</m:t>
                      </m:r>
                      <m:f>
                        <m:fPr>
                          <m:ctrlPr>
                            <a:rPr lang="en-US" b="0" i="1" smtClean="0">
                              <a:latin typeface="Cambria Math" panose="02040503050406030204" pitchFamily="18" charset="0"/>
                            </a:rPr>
                          </m:ctrlPr>
                        </m:fPr>
                        <m:num>
                          <m:r>
                            <a:rPr lang="en-US" b="0" i="1" smtClean="0">
                              <a:latin typeface="Cambria Math" panose="02040503050406030204" pitchFamily="18" charset="0"/>
                            </a:rPr>
                            <m:t>6</m:t>
                          </m:r>
                        </m:num>
                        <m:den>
                          <m:r>
                            <a:rPr lang="en-US" b="0" i="1" smtClean="0">
                              <a:latin typeface="Cambria Math" panose="02040503050406030204" pitchFamily="18" charset="0"/>
                            </a:rPr>
                            <m:t>11</m:t>
                          </m:r>
                        </m:den>
                      </m:f>
                    </m:oMath>
                  </m:oMathPara>
                </a14:m>
                <a:endParaRPr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a:stretch>
              </a:blipFill>
            </p:spPr>
            <p:txBody>
              <a:bodyPr/>
              <a:lstStyle/>
              <a:p>
                <a:r>
                  <a:rPr lang="en-US">
                    <a:noFill/>
                  </a:rPr>
                  <a:t> </a:t>
                </a:r>
              </a:p>
            </p:txBody>
          </p:sp>
        </mc:Fallback>
      </mc:AlternateContent>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200"/>
            </a:pPr>
            <a:r>
              <a:rPr lang="en-US" dirty="0"/>
              <a:t>Procedure: Adding </a:t>
            </a:r>
            <a:r>
              <a:rPr dirty="0"/>
              <a:t>Fractions with Different Denominators</a:t>
            </a:r>
          </a:p>
        </p:txBody>
      </p:sp>
      <p:sp>
        <p:nvSpPr>
          <p:cNvPr id="3" name="Text Placeholder 2"/>
          <p:cNvSpPr>
            <a:spLocks noGrp="1"/>
          </p:cNvSpPr>
          <p:nvPr>
            <p:ph type="body" sz="quarter" idx="10"/>
          </p:nvPr>
        </p:nvSpPr>
        <p:spPr>
          <a:xfrm>
            <a:off x="457200" y="1105524"/>
            <a:ext cx="8229600" cy="2505301"/>
          </a:xfrm>
        </p:spPr>
        <p:txBody>
          <a:bodyPr>
            <a:spAutoFit/>
          </a:bodyPr>
          <a:lstStyle/>
          <a:p>
            <a:pPr marL="514350" indent="-514350">
              <a:buFont typeface="+mj-lt"/>
              <a:buAutoNum type="arabicPeriod"/>
              <a:defRPr sz="2800"/>
            </a:pPr>
            <a:r>
              <a:rPr dirty="0"/>
              <a:t>​</a:t>
            </a:r>
            <a:r>
              <a:rPr sz="2800" dirty="0"/>
              <a:t>Find the least common denominator (LCD).</a:t>
            </a:r>
          </a:p>
          <a:p>
            <a:pPr marL="514350" indent="-514350">
              <a:buFont typeface="+mj-lt"/>
              <a:buAutoNum type="arabicPeriod" startAt="2"/>
              <a:defRPr sz="2800"/>
            </a:pPr>
            <a:r>
              <a:rPr dirty="0"/>
              <a:t>​</a:t>
            </a:r>
            <a:r>
              <a:rPr sz="2800" dirty="0"/>
              <a:t>Change each fraction into an equivalent fraction with that denominator.</a:t>
            </a:r>
          </a:p>
          <a:p>
            <a:pPr marL="514350" indent="-514350">
              <a:buFont typeface="+mj-lt"/>
              <a:buAutoNum type="arabicPeriod" startAt="3"/>
              <a:defRPr sz="2800"/>
            </a:pPr>
            <a:r>
              <a:rPr dirty="0"/>
              <a:t>​</a:t>
            </a:r>
            <a:r>
              <a:rPr sz="2800" dirty="0"/>
              <a:t>Add the new fractions.</a:t>
            </a:r>
          </a:p>
          <a:p>
            <a:pPr marL="514350" indent="-514350">
              <a:buFont typeface="+mj-lt"/>
              <a:buAutoNum type="arabicPeriod" startAt="4"/>
              <a:defRPr sz="2800"/>
            </a:pPr>
            <a:r>
              <a:rPr dirty="0"/>
              <a:t>​</a:t>
            </a:r>
            <a:r>
              <a:rPr sz="2800" dirty="0"/>
              <a:t>Reduce, if possible.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3: Adding Fractions with Different Denominators</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spcBef>
                    <a:spcPts val="0"/>
                  </a:spcBef>
                  <a:defRPr sz="2800"/>
                </a:pPr>
                <a:r>
                  <a:rPr lang="en-IN" sz="2800" dirty="0"/>
                  <a:t>Add: </a:t>
                </a:r>
                <a14:m>
                  <m:oMath xmlns:m="http://schemas.openxmlformats.org/officeDocument/2006/math">
                    <m:f>
                      <m:fPr>
                        <m:ctrlPr>
                          <a:rPr lang="ar-AE" sz="3200" i="1">
                            <a:latin typeface="Cambria Math" panose="02040503050406030204" pitchFamily="18" charset="0"/>
                          </a:rPr>
                        </m:ctrlPr>
                      </m:fPr>
                      <m:num>
                        <m:r>
                          <a:rPr lang="ar-AE" sz="3200">
                            <a:latin typeface="Cambria Math" panose="02040503050406030204" pitchFamily="18" charset="0"/>
                          </a:rPr>
                          <m:t>3</m:t>
                        </m:r>
                      </m:num>
                      <m:den>
                        <m:r>
                          <a:rPr lang="ar-AE" sz="3200">
                            <a:latin typeface="Cambria Math" panose="02040503050406030204" pitchFamily="18" charset="0"/>
                          </a:rPr>
                          <m:t>8</m:t>
                        </m:r>
                      </m:den>
                    </m:f>
                    <m:r>
                      <a:rPr lang="ar-AE" sz="3200">
                        <a:latin typeface="Cambria Math" panose="02040503050406030204" pitchFamily="18" charset="0"/>
                      </a:rPr>
                      <m:t>+</m:t>
                    </m:r>
                    <m:d>
                      <m:dPr>
                        <m:ctrlPr>
                          <a:rPr lang="ar-AE" sz="3200" i="1" smtClean="0">
                            <a:latin typeface="Cambria Math" panose="02040503050406030204" pitchFamily="18" charset="0"/>
                          </a:rPr>
                        </m:ctrlPr>
                      </m:dPr>
                      <m:e>
                        <m:r>
                          <a:rPr lang="en-US" sz="3200" b="0" i="1" smtClean="0">
                            <a:latin typeface="Cambria Math" panose="02040503050406030204" pitchFamily="18" charset="0"/>
                          </a:rPr>
                          <m:t>−</m:t>
                        </m:r>
                        <m:f>
                          <m:fPr>
                            <m:ctrlPr>
                              <a:rPr lang="ar-AE" sz="3200" i="1" smtClean="0">
                                <a:latin typeface="Cambria Math" panose="02040503050406030204" pitchFamily="18" charset="0"/>
                              </a:rPr>
                            </m:ctrlPr>
                          </m:fPr>
                          <m:num>
                            <m:r>
                              <a:rPr lang="en-US" sz="3200" b="0" i="1" smtClean="0">
                                <a:latin typeface="Cambria Math" panose="02040503050406030204" pitchFamily="18" charset="0"/>
                              </a:rPr>
                              <m:t>11</m:t>
                            </m:r>
                          </m:num>
                          <m:den>
                            <m:r>
                              <a:rPr lang="en-US" sz="3200" b="0" i="1" smtClean="0">
                                <a:latin typeface="Cambria Math" panose="02040503050406030204" pitchFamily="18" charset="0"/>
                              </a:rPr>
                              <m:t>12</m:t>
                            </m:r>
                          </m:den>
                        </m:f>
                      </m:e>
                    </m:d>
                  </m:oMath>
                </a14:m>
                <a:endParaRPr lang="ar-AE" sz="3200" dirty="0"/>
              </a:p>
              <a:p>
                <a:pPr>
                  <a:spcBef>
                    <a:spcPts val="0"/>
                  </a:spcBef>
                  <a:defRPr sz="2800"/>
                </a:pPr>
                <a:r>
                  <a:rPr lang="en-IN" b="1" dirty="0"/>
                  <a:t>Solution</a:t>
                </a:r>
              </a:p>
              <a:p>
                <a:pPr>
                  <a:spcBef>
                    <a:spcPts val="0"/>
                  </a:spcBef>
                  <a:defRPr sz="2800"/>
                </a:pPr>
                <a:r>
                  <a:rPr lang="en-IN" b="1" dirty="0"/>
                  <a:t>Step 1</a:t>
                </a:r>
                <a:r>
                  <a:rPr lang="en-IN" dirty="0"/>
                  <a:t>: Find the LCD.</a:t>
                </a:r>
              </a:p>
              <a:p>
                <a:pPr>
                  <a:spcBef>
                    <a:spcPts val="0"/>
                  </a:spcBef>
                  <a:defRPr sz="2800"/>
                </a:pPr>
                <a14:m>
                  <m:oMath xmlns:m="http://schemas.openxmlformats.org/officeDocument/2006/math">
                    <m:d>
                      <m:dPr>
                        <m:begChr m:val=""/>
                        <m:endChr m:val="}"/>
                        <m:ctrlPr>
                          <a:rPr lang="en-US" i="1" smtClean="0">
                            <a:latin typeface="Cambria Math" panose="02040503050406030204" pitchFamily="18" charset="0"/>
                            <a:ea typeface="Cambria Math" panose="02040503050406030204" pitchFamily="18" charset="0"/>
                          </a:rPr>
                        </m:ctrlPr>
                      </m:dPr>
                      <m:e>
                        <m:eqArr>
                          <m:eqArrPr>
                            <m:ctrlPr>
                              <a:rPr lang="en-US" b="0" i="1" smtClean="0">
                                <a:latin typeface="Cambria Math" panose="02040503050406030204" pitchFamily="18" charset="0"/>
                                <a:ea typeface="Cambria Math" panose="02040503050406030204" pitchFamily="18" charset="0"/>
                              </a:rPr>
                            </m:ctrlPr>
                          </m:eqArrPr>
                          <m:e>
                            <m:r>
                              <a:rPr lang="en-US" b="0" i="1" smtClean="0">
                                <a:latin typeface="Cambria Math" panose="02040503050406030204" pitchFamily="18" charset="0"/>
                                <a:ea typeface="Cambria Math" panose="02040503050406030204" pitchFamily="18" charset="0"/>
                              </a:rPr>
                              <m:t>8</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2</m:t>
                            </m:r>
                          </m:e>
                          <m:e>
                            <m:r>
                              <a:rPr lang="en-US" b="0" i="1" smtClean="0">
                                <a:latin typeface="Cambria Math" panose="02040503050406030204" pitchFamily="18" charset="0"/>
                                <a:ea typeface="Cambria Math" panose="02040503050406030204" pitchFamily="18" charset="0"/>
                              </a:rPr>
                              <m:t>12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3</m:t>
                            </m:r>
                          </m:e>
                        </m:eqArr>
                      </m:e>
                    </m:d>
                  </m:oMath>
                </a14:m>
                <a:r>
                  <a:rPr lang="en-US" dirty="0">
                    <a:ea typeface="Cambria Math" panose="02040503050406030204" pitchFamily="18" charset="0"/>
                  </a:rPr>
                  <a:t> </a:t>
                </a:r>
                <a14:m>
                  <m:oMath xmlns:m="http://schemas.openxmlformats.org/officeDocument/2006/math">
                    <m:r>
                      <m:rPr>
                        <m:sty m:val="p"/>
                      </m:rPr>
                      <a:rPr lang="en-US" b="0" i="0" dirty="0" smtClean="0">
                        <a:latin typeface="Cambria Math" panose="02040503050406030204" pitchFamily="18" charset="0"/>
                        <a:ea typeface="Cambria Math" panose="02040503050406030204" pitchFamily="18" charset="0"/>
                      </a:rPr>
                      <m:t>LCD</m:t>
                    </m:r>
                    <m:r>
                      <a:rPr lang="en-US" b="0" i="1" dirty="0" smtClean="0">
                        <a:latin typeface="Cambria Math" panose="02040503050406030204" pitchFamily="18" charset="0"/>
                        <a:ea typeface="Cambria Math" panose="02040503050406030204" pitchFamily="18" charset="0"/>
                      </a:rPr>
                      <m:t>=</m:t>
                    </m:r>
                    <m:r>
                      <a:rPr lang="en-US" b="0" i="1" dirty="0" smtClean="0">
                        <a:latin typeface="Cambria Math" panose="02040503050406030204" pitchFamily="18" charset="0"/>
                        <a:ea typeface="Cambria Math" panose="02040503050406030204" pitchFamily="18" charset="0"/>
                      </a:rPr>
                      <m:t>2</m:t>
                    </m:r>
                    <m:r>
                      <a:rPr lang="en-US" b="0" i="1" dirty="0" smtClean="0">
                        <a:latin typeface="Cambria Math" panose="02040503050406030204" pitchFamily="18" charset="0"/>
                        <a:ea typeface="Cambria Math" panose="02040503050406030204" pitchFamily="18" charset="0"/>
                      </a:rPr>
                      <m:t>∙</m:t>
                    </m:r>
                    <m:r>
                      <a:rPr lang="en-US" b="0" i="1" dirty="0" smtClean="0">
                        <a:latin typeface="Cambria Math" panose="02040503050406030204" pitchFamily="18" charset="0"/>
                        <a:ea typeface="Cambria Math" panose="02040503050406030204" pitchFamily="18" charset="0"/>
                      </a:rPr>
                      <m:t>2</m:t>
                    </m:r>
                    <m:r>
                      <a:rPr lang="en-US" b="0" i="1" dirty="0" smtClean="0">
                        <a:latin typeface="Cambria Math" panose="02040503050406030204" pitchFamily="18" charset="0"/>
                        <a:ea typeface="Cambria Math" panose="02040503050406030204" pitchFamily="18" charset="0"/>
                      </a:rPr>
                      <m:t>∙</m:t>
                    </m:r>
                    <m:r>
                      <a:rPr lang="en-US" b="0" i="1" dirty="0" smtClean="0">
                        <a:latin typeface="Cambria Math" panose="02040503050406030204" pitchFamily="18" charset="0"/>
                        <a:ea typeface="Cambria Math" panose="02040503050406030204" pitchFamily="18" charset="0"/>
                      </a:rPr>
                      <m:t>2</m:t>
                    </m:r>
                    <m:r>
                      <a:rPr lang="en-US" b="0" i="1" dirty="0" smtClean="0">
                        <a:latin typeface="Cambria Math" panose="02040503050406030204" pitchFamily="18" charset="0"/>
                        <a:ea typeface="Cambria Math" panose="02040503050406030204" pitchFamily="18" charset="0"/>
                      </a:rPr>
                      <m:t>∙</m:t>
                    </m:r>
                    <m:r>
                      <a:rPr lang="en-US" b="0" i="1" dirty="0" smtClean="0">
                        <a:latin typeface="Cambria Math" panose="02040503050406030204" pitchFamily="18" charset="0"/>
                        <a:ea typeface="Cambria Math" panose="02040503050406030204" pitchFamily="18" charset="0"/>
                      </a:rPr>
                      <m:t>3</m:t>
                    </m:r>
                    <m:r>
                      <a:rPr lang="en-US" b="0" i="1" dirty="0" smtClean="0">
                        <a:latin typeface="Cambria Math" panose="02040503050406030204" pitchFamily="18" charset="0"/>
                        <a:ea typeface="Cambria Math" panose="02040503050406030204" pitchFamily="18" charset="0"/>
                      </a:rPr>
                      <m:t>=</m:t>
                    </m:r>
                    <m:r>
                      <a:rPr lang="en-US" b="0" i="1" dirty="0" smtClean="0">
                        <a:latin typeface="Cambria Math" panose="02040503050406030204" pitchFamily="18" charset="0"/>
                        <a:ea typeface="Cambria Math" panose="02040503050406030204" pitchFamily="18" charset="0"/>
                      </a:rPr>
                      <m:t>24</m:t>
                    </m:r>
                  </m:oMath>
                </a14:m>
                <a:endParaRPr lang="en-US" dirty="0">
                  <a:ea typeface="Cambria Math" panose="02040503050406030204" pitchFamily="18" charset="0"/>
                </a:endParaRPr>
              </a:p>
              <a:p>
                <a:pPr>
                  <a:spcBef>
                    <a:spcPts val="0"/>
                  </a:spcBef>
                  <a:defRPr sz="2800"/>
                </a:pPr>
                <a:r>
                  <a:rPr lang="en-US" b="1" dirty="0">
                    <a:ea typeface="Cambria Math" panose="02040503050406030204" pitchFamily="18" charset="0"/>
                  </a:rPr>
                  <a:t>			  </a:t>
                </a:r>
                <a14:m>
                  <m:oMath xmlns:m="http://schemas.openxmlformats.org/officeDocument/2006/math">
                    <m:r>
                      <a:rPr lang="en-US" b="0" i="1" smtClean="0">
                        <a:latin typeface="Cambria Math" panose="02040503050406030204" pitchFamily="18" charset="0"/>
                        <a:ea typeface="Cambria Math" panose="02040503050406030204" pitchFamily="18" charset="0"/>
                      </a:rPr>
                      <m:t>=</m:t>
                    </m:r>
                    <m:d>
                      <m:dPr>
                        <m:ctrlPr>
                          <a:rPr lang="en-US" b="0" i="1" smtClean="0">
                            <a:latin typeface="Cambria Math" panose="02040503050406030204" pitchFamily="18" charset="0"/>
                            <a:ea typeface="Cambria Math" panose="02040503050406030204" pitchFamily="18" charset="0"/>
                          </a:rPr>
                        </m:ctrlPr>
                      </m:dPr>
                      <m:e>
                        <m:r>
                          <a:rPr lang="en-US" b="0" i="1" smtClean="0">
                            <a:latin typeface="Cambria Math" panose="02040503050406030204" pitchFamily="18" charset="0"/>
                            <a:ea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2</m:t>
                        </m:r>
                      </m:e>
                    </m:d>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3</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8</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3</m:t>
                    </m:r>
                  </m:oMath>
                </a14:m>
                <a:endParaRPr lang="en-US" dirty="0">
                  <a:ea typeface="Cambria Math" panose="02040503050406030204" pitchFamily="18" charset="0"/>
                </a:endParaRPr>
              </a:p>
              <a:p>
                <a:pPr>
                  <a:spcBef>
                    <a:spcPts val="0"/>
                  </a:spcBef>
                  <a:defRPr sz="2800"/>
                </a:pPr>
                <a:r>
                  <a:rPr lang="en-US" dirty="0">
                    <a:ea typeface="Cambria Math" panose="02040503050406030204" pitchFamily="18" charset="0"/>
                  </a:rPr>
                  <a:t>			  </a:t>
                </a:r>
                <a14:m>
                  <m:oMath xmlns:m="http://schemas.openxmlformats.org/officeDocument/2006/math">
                    <m:r>
                      <a:rPr lang="en-US" b="0" i="1" smtClean="0">
                        <a:latin typeface="Cambria Math" panose="02040503050406030204" pitchFamily="18" charset="0"/>
                        <a:ea typeface="Cambria Math" panose="02040503050406030204" pitchFamily="18" charset="0"/>
                      </a:rPr>
                      <m:t>=</m:t>
                    </m:r>
                    <m:d>
                      <m:dPr>
                        <m:ctrlPr>
                          <a:rPr lang="en-US" i="1">
                            <a:latin typeface="Cambria Math" panose="02040503050406030204" pitchFamily="18" charset="0"/>
                            <a:ea typeface="Cambria Math" panose="02040503050406030204" pitchFamily="18" charset="0"/>
                          </a:rPr>
                        </m:ctrlPr>
                      </m:dPr>
                      <m:e>
                        <m:r>
                          <a:rPr lang="en-US" i="1">
                            <a:latin typeface="Cambria Math" panose="02040503050406030204" pitchFamily="18" charset="0"/>
                            <a:ea typeface="Cambria Math" panose="02040503050406030204" pitchFamily="18" charset="0"/>
                          </a:rPr>
                          <m:t>2</m:t>
                        </m:r>
                        <m:r>
                          <a:rPr lang="en-US" i="1">
                            <a:latin typeface="Cambria Math" panose="02040503050406030204" pitchFamily="18" charset="0"/>
                            <a:ea typeface="Cambria Math" panose="02040503050406030204" pitchFamily="18" charset="0"/>
                          </a:rPr>
                          <m:t>∙</m:t>
                        </m:r>
                        <m:r>
                          <a:rPr lang="en-US" i="1">
                            <a:latin typeface="Cambria Math" panose="02040503050406030204" pitchFamily="18" charset="0"/>
                            <a:ea typeface="Cambria Math" panose="02040503050406030204" pitchFamily="18" charset="0"/>
                          </a:rPr>
                          <m:t>2</m:t>
                        </m:r>
                        <m:r>
                          <a:rPr lang="en-US" i="1">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3</m:t>
                        </m:r>
                      </m:e>
                    </m:d>
                    <m:r>
                      <a:rPr lang="en-US" i="1">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2</m:t>
                    </m:r>
                    <m:r>
                      <a:rPr lang="en-US" i="1">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12</m:t>
                    </m:r>
                    <m:r>
                      <a:rPr lang="en-US" i="1">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2</m:t>
                    </m:r>
                  </m:oMath>
                </a14:m>
                <a:endParaRPr lang="en-US" dirty="0">
                  <a:ea typeface="Cambria Math" panose="02040503050406030204" pitchFamily="18" charset="0"/>
                </a:endParaRPr>
              </a:p>
              <a:p>
                <a:pPr>
                  <a:defRPr sz="2800"/>
                </a:pPr>
                <a:endParaRPr lang="en-US" dirty="0">
                  <a:ea typeface="Cambria Math" panose="02040503050406030204" pitchFamily="18" charset="0"/>
                </a:endParaRPr>
              </a:p>
              <a:p>
                <a:pPr>
                  <a:defRPr sz="2800"/>
                </a:pPr>
                <a:endParaRPr lang="en-US" b="0" dirty="0">
                  <a:ea typeface="Cambria Math" panose="02040503050406030204" pitchFamily="18" charset="0"/>
                </a:endParaRPr>
              </a:p>
              <a:p>
                <a:pPr>
                  <a:defRPr sz="2800"/>
                </a:pPr>
                <a:endParaRPr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a:stretch>
              </a:blipFill>
            </p:spPr>
            <p:txBody>
              <a:bodyPr/>
              <a:lstStyle/>
              <a:p>
                <a:r>
                  <a:rPr lang="en-US">
                    <a:noFill/>
                  </a:rPr>
                  <a:t> </a:t>
                </a:r>
              </a:p>
            </p:txBody>
          </p:sp>
        </mc:Fallback>
      </mc:AlternateContent>
      <p:sp>
        <p:nvSpPr>
          <p:cNvPr id="6" name="TextBox 5">
            <a:extLst>
              <a:ext uri="{FF2B5EF4-FFF2-40B4-BE49-F238E27FC236}">
                <a16:creationId xmlns:a16="http://schemas.microsoft.com/office/drawing/2014/main" id="{B2C0D793-88F1-8502-DB3F-7653D323C81B}"/>
              </a:ext>
            </a:extLst>
          </p:cNvPr>
          <p:cNvSpPr txBox="1"/>
          <p:nvPr/>
        </p:nvSpPr>
        <p:spPr>
          <a:xfrm>
            <a:off x="762000" y="4824201"/>
            <a:ext cx="7391400" cy="1015663"/>
          </a:xfrm>
          <a:prstGeom prst="rect">
            <a:avLst/>
          </a:prstGeom>
          <a:noFill/>
        </p:spPr>
        <p:txBody>
          <a:bodyPr wrap="square" rtlCol="0">
            <a:spAutoFit/>
          </a:bodyPr>
          <a:lstStyle/>
          <a:p>
            <a:r>
              <a:rPr lang="en-US" sz="2000" b="1" dirty="0"/>
              <a:t>Note</a:t>
            </a:r>
            <a:r>
              <a:rPr lang="en-US" sz="2000" dirty="0"/>
              <a:t>: You might not need to use prime factorizations to find the LCD. If the denominators are numbers that are familiar to you, then you might be able to find the LCD simply by inspection.</a:t>
            </a:r>
            <a:endParaRPr lang="en-IN" sz="2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3: Adding Fractions with Different Denominators</a:t>
            </a:r>
            <a:r>
              <a:rPr lang="en-US" dirty="0"/>
              <a:t> (cont.)</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IN" b="1" dirty="0"/>
                  <a:t>Step 2</a:t>
                </a:r>
                <a:r>
                  <a:rPr lang="en-IN" dirty="0"/>
                  <a:t>: Find fractions equivalent to </a:t>
                </a:r>
                <a14:m>
                  <m:oMath xmlns:m="http://schemas.openxmlformats.org/officeDocument/2006/math">
                    <m:f>
                      <m:fPr>
                        <m:ctrlPr>
                          <a:rPr lang="en-IN" i="1" smtClean="0">
                            <a:latin typeface="Cambria Math" panose="02040503050406030204" pitchFamily="18" charset="0"/>
                          </a:rPr>
                        </m:ctrlPr>
                      </m:fPr>
                      <m:num>
                        <m:r>
                          <a:rPr lang="en-US" b="0" i="1" smtClean="0">
                            <a:latin typeface="Cambria Math" panose="02040503050406030204" pitchFamily="18" charset="0"/>
                          </a:rPr>
                          <m:t>3</m:t>
                        </m:r>
                      </m:num>
                      <m:den>
                        <m:r>
                          <a:rPr lang="en-US" b="0" i="1" smtClean="0">
                            <a:latin typeface="Cambria Math" panose="02040503050406030204" pitchFamily="18" charset="0"/>
                          </a:rPr>
                          <m:t>8</m:t>
                        </m:r>
                      </m:den>
                    </m:f>
                  </m:oMath>
                </a14:m>
                <a:r>
                  <a:rPr lang="en-IN" dirty="0"/>
                  <a:t> and </a:t>
                </a:r>
                <a14:m>
                  <m:oMath xmlns:m="http://schemas.openxmlformats.org/officeDocument/2006/math">
                    <m:r>
                      <a:rPr lang="en-US" b="0" i="0" smtClean="0">
                        <a:latin typeface="Cambria Math" panose="02040503050406030204" pitchFamily="18" charset="0"/>
                      </a:rPr>
                      <m:t>−</m:t>
                    </m:r>
                    <m:f>
                      <m:fPr>
                        <m:ctrlPr>
                          <a:rPr lang="en-IN" i="1" smtClean="0">
                            <a:latin typeface="Cambria Math" panose="02040503050406030204" pitchFamily="18" charset="0"/>
                          </a:rPr>
                        </m:ctrlPr>
                      </m:fPr>
                      <m:num>
                        <m:r>
                          <a:rPr lang="en-US" b="0" i="1" smtClean="0">
                            <a:latin typeface="Cambria Math" panose="02040503050406030204" pitchFamily="18" charset="0"/>
                          </a:rPr>
                          <m:t>11</m:t>
                        </m:r>
                      </m:num>
                      <m:den>
                        <m:r>
                          <a:rPr lang="en-US" b="0" i="1" smtClean="0">
                            <a:latin typeface="Cambria Math" panose="02040503050406030204" pitchFamily="18" charset="0"/>
                          </a:rPr>
                          <m:t>12</m:t>
                        </m:r>
                      </m:den>
                    </m:f>
                  </m:oMath>
                </a14:m>
                <a:r>
                  <a:rPr lang="en-IN" dirty="0"/>
                  <a:t> with denominator 24. </a:t>
                </a:r>
              </a:p>
              <a:p>
                <a:pPr>
                  <a:lnSpc>
                    <a:spcPct val="150000"/>
                  </a:lnSpc>
                  <a:defRPr sz="2800"/>
                </a:pPr>
                <a14:m>
                  <m:oMathPara xmlns:m="http://schemas.openxmlformats.org/officeDocument/2006/math">
                    <m:oMathParaPr>
                      <m:jc m:val="left"/>
                    </m:oMathParaPr>
                    <m:oMath xmlns:m="http://schemas.openxmlformats.org/officeDocument/2006/math">
                      <m:f>
                        <m:fPr>
                          <m:ctrlPr>
                            <a:rPr lang="en-US"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3</m:t>
                          </m:r>
                        </m:num>
                        <m:den>
                          <m:r>
                            <a:rPr lang="en-US" b="0" i="1" smtClean="0">
                              <a:latin typeface="Cambria Math" panose="02040503050406030204" pitchFamily="18" charset="0"/>
                              <a:ea typeface="Cambria Math" panose="02040503050406030204" pitchFamily="18" charset="0"/>
                            </a:rPr>
                            <m:t>8</m:t>
                          </m:r>
                        </m:den>
                      </m:f>
                      <m:r>
                        <a:rPr lang="en-US" b="0" i="1" smtClean="0">
                          <a:latin typeface="Cambria Math" panose="02040503050406030204" pitchFamily="18" charset="0"/>
                          <a:ea typeface="Cambria Math" panose="02040503050406030204" pitchFamily="18" charset="0"/>
                        </a:rPr>
                        <m:t>=</m:t>
                      </m:r>
                      <m:f>
                        <m:fPr>
                          <m:ctrlPr>
                            <a:rPr lang="en-US" b="0"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3</m:t>
                          </m:r>
                        </m:num>
                        <m:den>
                          <m:r>
                            <a:rPr lang="en-US" b="0" i="1" smtClean="0">
                              <a:latin typeface="Cambria Math" panose="02040503050406030204" pitchFamily="18" charset="0"/>
                              <a:ea typeface="Cambria Math" panose="02040503050406030204" pitchFamily="18" charset="0"/>
                            </a:rPr>
                            <m:t>8</m:t>
                          </m:r>
                        </m:den>
                      </m:f>
                      <m:r>
                        <a:rPr lang="en-US" b="0" i="1" smtClean="0">
                          <a:latin typeface="Cambria Math" panose="02040503050406030204" pitchFamily="18" charset="0"/>
                          <a:ea typeface="Cambria Math" panose="02040503050406030204" pitchFamily="18" charset="0"/>
                        </a:rPr>
                        <m:t>∙</m:t>
                      </m:r>
                      <m:f>
                        <m:fPr>
                          <m:ctrlPr>
                            <a:rPr lang="en-US" b="0"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3</m:t>
                          </m:r>
                        </m:num>
                        <m:den>
                          <m:r>
                            <a:rPr lang="en-US" b="0" i="1" smtClean="0">
                              <a:latin typeface="Cambria Math" panose="02040503050406030204" pitchFamily="18" charset="0"/>
                              <a:ea typeface="Cambria Math" panose="02040503050406030204" pitchFamily="18" charset="0"/>
                            </a:rPr>
                            <m:t>3</m:t>
                          </m:r>
                        </m:den>
                      </m:f>
                      <m:r>
                        <a:rPr lang="en-US" b="0" i="1" smtClean="0">
                          <a:latin typeface="Cambria Math" panose="02040503050406030204" pitchFamily="18" charset="0"/>
                          <a:ea typeface="Cambria Math" panose="02040503050406030204" pitchFamily="18" charset="0"/>
                        </a:rPr>
                        <m:t>=</m:t>
                      </m:r>
                      <m:f>
                        <m:fPr>
                          <m:ctrlPr>
                            <a:rPr lang="en-US" b="0"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9</m:t>
                          </m:r>
                        </m:num>
                        <m:den>
                          <m:r>
                            <a:rPr lang="en-US" b="0" i="1" smtClean="0">
                              <a:latin typeface="Cambria Math" panose="02040503050406030204" pitchFamily="18" charset="0"/>
                              <a:ea typeface="Cambria Math" panose="02040503050406030204" pitchFamily="18" charset="0"/>
                            </a:rPr>
                            <m:t>24</m:t>
                          </m:r>
                        </m:den>
                      </m:f>
                    </m:oMath>
                  </m:oMathPara>
                </a14:m>
                <a:endParaRPr lang="en-US" dirty="0">
                  <a:ea typeface="Cambria Math" panose="02040503050406030204" pitchFamily="18" charset="0"/>
                </a:endParaRPr>
              </a:p>
              <a:p>
                <a:pPr>
                  <a:lnSpc>
                    <a:spcPct val="150000"/>
                  </a:lnSpc>
                  <a:defRPr sz="2800"/>
                </a:pPr>
                <a14:m>
                  <m:oMathPara xmlns:m="http://schemas.openxmlformats.org/officeDocument/2006/math">
                    <m:oMathParaPr>
                      <m:jc m:val="left"/>
                    </m:oMathParaPr>
                    <m:oMath xmlns:m="http://schemas.openxmlformats.org/officeDocument/2006/math">
                      <m:r>
                        <a:rPr lang="en-US" b="0" i="1" smtClean="0">
                          <a:latin typeface="Cambria Math" panose="02040503050406030204" pitchFamily="18" charset="0"/>
                          <a:ea typeface="Cambria Math" panose="02040503050406030204" pitchFamily="18" charset="0"/>
                        </a:rPr>
                        <m:t>−</m:t>
                      </m:r>
                      <m:f>
                        <m:fPr>
                          <m:ctrlPr>
                            <a:rPr lang="en-US"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11</m:t>
                          </m:r>
                        </m:num>
                        <m:den>
                          <m:r>
                            <a:rPr lang="en-US" b="0" i="1" smtClean="0">
                              <a:latin typeface="Cambria Math" panose="02040503050406030204" pitchFamily="18" charset="0"/>
                              <a:ea typeface="Cambria Math" panose="02040503050406030204" pitchFamily="18" charset="0"/>
                            </a:rPr>
                            <m:t>12</m:t>
                          </m:r>
                        </m:den>
                      </m:f>
                      <m:r>
                        <a:rPr lang="en-US" b="0" i="1" smtClean="0">
                          <a:latin typeface="Cambria Math" panose="02040503050406030204" pitchFamily="18" charset="0"/>
                          <a:ea typeface="Cambria Math" panose="02040503050406030204" pitchFamily="18" charset="0"/>
                        </a:rPr>
                        <m:t>=−</m:t>
                      </m:r>
                      <m:f>
                        <m:fPr>
                          <m:ctrlPr>
                            <a:rPr lang="en-US" b="0"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11</m:t>
                          </m:r>
                        </m:num>
                        <m:den>
                          <m:r>
                            <a:rPr lang="en-US" b="0" i="1" smtClean="0">
                              <a:latin typeface="Cambria Math" panose="02040503050406030204" pitchFamily="18" charset="0"/>
                              <a:ea typeface="Cambria Math" panose="02040503050406030204" pitchFamily="18" charset="0"/>
                            </a:rPr>
                            <m:t>12</m:t>
                          </m:r>
                        </m:den>
                      </m:f>
                      <m:r>
                        <a:rPr lang="en-US" b="0" i="1" smtClean="0">
                          <a:latin typeface="Cambria Math" panose="02040503050406030204" pitchFamily="18" charset="0"/>
                          <a:ea typeface="Cambria Math" panose="02040503050406030204" pitchFamily="18" charset="0"/>
                        </a:rPr>
                        <m:t>∙</m:t>
                      </m:r>
                      <m:f>
                        <m:fPr>
                          <m:ctrlPr>
                            <a:rPr lang="en-US" b="0"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2</m:t>
                          </m:r>
                        </m:num>
                        <m:den>
                          <m:r>
                            <a:rPr lang="en-US" b="0" i="1" smtClean="0">
                              <a:latin typeface="Cambria Math" panose="02040503050406030204" pitchFamily="18" charset="0"/>
                              <a:ea typeface="Cambria Math" panose="02040503050406030204" pitchFamily="18" charset="0"/>
                            </a:rPr>
                            <m:t>2</m:t>
                          </m:r>
                        </m:den>
                      </m:f>
                      <m:r>
                        <a:rPr lang="en-US" b="0" i="1" smtClean="0">
                          <a:latin typeface="Cambria Math" panose="02040503050406030204" pitchFamily="18" charset="0"/>
                          <a:ea typeface="Cambria Math" panose="02040503050406030204" pitchFamily="18" charset="0"/>
                        </a:rPr>
                        <m:t>=−</m:t>
                      </m:r>
                      <m:f>
                        <m:fPr>
                          <m:ctrlPr>
                            <a:rPr lang="en-US" b="0"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22</m:t>
                          </m:r>
                        </m:num>
                        <m:den>
                          <m:r>
                            <a:rPr lang="en-US" b="0" i="1" smtClean="0">
                              <a:latin typeface="Cambria Math" panose="02040503050406030204" pitchFamily="18" charset="0"/>
                              <a:ea typeface="Cambria Math" panose="02040503050406030204" pitchFamily="18" charset="0"/>
                            </a:rPr>
                            <m:t>24</m:t>
                          </m:r>
                        </m:den>
                      </m:f>
                    </m:oMath>
                  </m:oMathPara>
                </a14:m>
                <a:endParaRPr lang="en-US" dirty="0">
                  <a:ea typeface="Cambria Math" panose="02040503050406030204" pitchFamily="18" charset="0"/>
                </a:endParaRPr>
              </a:p>
              <a:p>
                <a:pPr>
                  <a:defRPr sz="2800"/>
                </a:pPr>
                <a:endParaRPr lang="en-US" b="0" dirty="0">
                  <a:ea typeface="Cambria Math" panose="02040503050406030204" pitchFamily="18" charset="0"/>
                </a:endParaRPr>
              </a:p>
              <a:p>
                <a:pPr>
                  <a:defRPr sz="2800"/>
                </a:pPr>
                <a:endParaRPr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7B957C55-4184-D1A0-16E0-571066AEEB60}"/>
                  </a:ext>
                </a:extLst>
              </p:cNvPr>
              <p:cNvSpPr txBox="1"/>
              <p:nvPr/>
            </p:nvSpPr>
            <p:spPr>
              <a:xfrm>
                <a:off x="4267200" y="2574676"/>
                <a:ext cx="3984702" cy="529184"/>
              </a:xfrm>
              <a:prstGeom prst="rect">
                <a:avLst/>
              </a:prstGeom>
              <a:noFill/>
            </p:spPr>
            <p:txBody>
              <a:bodyPr wrap="square" rtlCol="0">
                <a:spAutoFit/>
              </a:bodyPr>
              <a:lstStyle/>
              <a:p>
                <a:r>
                  <a:rPr lang="en-US" sz="2000" dirty="0"/>
                  <a:t>Multiply by </a:t>
                </a:r>
                <a14:m>
                  <m:oMath xmlns:m="http://schemas.openxmlformats.org/officeDocument/2006/math">
                    <m:f>
                      <m:fPr>
                        <m:ctrlPr>
                          <a:rPr lang="en-US" sz="2000" i="1" smtClean="0">
                            <a:latin typeface="Cambria Math" panose="02040503050406030204" pitchFamily="18" charset="0"/>
                          </a:rPr>
                        </m:ctrlPr>
                      </m:fPr>
                      <m:num>
                        <m:r>
                          <a:rPr lang="en-US" sz="2000" b="0" i="1" smtClean="0">
                            <a:latin typeface="Cambria Math" panose="02040503050406030204" pitchFamily="18" charset="0"/>
                          </a:rPr>
                          <m:t>3</m:t>
                        </m:r>
                      </m:num>
                      <m:den>
                        <m:r>
                          <a:rPr lang="en-US" sz="2000" b="0" i="1" smtClean="0">
                            <a:latin typeface="Cambria Math" panose="02040503050406030204" pitchFamily="18" charset="0"/>
                          </a:rPr>
                          <m:t>3</m:t>
                        </m:r>
                      </m:den>
                    </m:f>
                    <m:r>
                      <a:rPr lang="en-US" sz="2000" b="0" i="1" smtClean="0">
                        <a:latin typeface="Cambria Math" panose="02040503050406030204" pitchFamily="18" charset="0"/>
                      </a:rPr>
                      <m:t> </m:t>
                    </m:r>
                    <m:r>
                      <m:rPr>
                        <m:sty m:val="p"/>
                      </m:rPr>
                      <a:rPr lang="en-US" sz="2000" b="0" i="0" smtClean="0">
                        <a:latin typeface="Cambria Math" panose="02040503050406030204" pitchFamily="18" charset="0"/>
                      </a:rPr>
                      <m:t>because</m:t>
                    </m:r>
                    <m:r>
                      <a:rPr lang="en-US" sz="2000" b="0" i="0" smtClean="0">
                        <a:latin typeface="Cambria Math" panose="02040503050406030204" pitchFamily="18" charset="0"/>
                      </a:rPr>
                      <m:t> </m:t>
                    </m:r>
                    <m:r>
                      <a:rPr lang="en-US" sz="2000" b="0" i="0" smtClean="0">
                        <a:latin typeface="Cambria Math" panose="02040503050406030204" pitchFamily="18" charset="0"/>
                      </a:rPr>
                      <m:t>8</m:t>
                    </m:r>
                    <m:r>
                      <a:rPr lang="en-US" sz="2000" b="0" i="1" smtClean="0">
                        <a:latin typeface="Cambria Math" panose="02040503050406030204" pitchFamily="18" charset="0"/>
                        <a:ea typeface="Cambria Math" panose="02040503050406030204" pitchFamily="18" charset="0"/>
                      </a:rPr>
                      <m:t>∙</m:t>
                    </m:r>
                    <m:r>
                      <a:rPr lang="en-US" sz="2000" b="0" i="1" smtClean="0">
                        <a:latin typeface="Cambria Math" panose="02040503050406030204" pitchFamily="18" charset="0"/>
                        <a:ea typeface="Cambria Math" panose="02040503050406030204" pitchFamily="18" charset="0"/>
                      </a:rPr>
                      <m:t>3</m:t>
                    </m:r>
                    <m:r>
                      <a:rPr lang="en-US" sz="2000" b="0" i="1" smtClean="0">
                        <a:latin typeface="Cambria Math" panose="02040503050406030204" pitchFamily="18" charset="0"/>
                        <a:ea typeface="Cambria Math" panose="02040503050406030204" pitchFamily="18" charset="0"/>
                      </a:rPr>
                      <m:t>=</m:t>
                    </m:r>
                    <m:r>
                      <a:rPr lang="en-US" sz="2000" b="0" i="1" smtClean="0">
                        <a:latin typeface="Cambria Math" panose="02040503050406030204" pitchFamily="18" charset="0"/>
                        <a:ea typeface="Cambria Math" panose="02040503050406030204" pitchFamily="18" charset="0"/>
                      </a:rPr>
                      <m:t>24</m:t>
                    </m:r>
                    <m:r>
                      <a:rPr lang="en-US" sz="2000" b="0" i="1" smtClean="0">
                        <a:latin typeface="Cambria Math" panose="02040503050406030204" pitchFamily="18" charset="0"/>
                        <a:ea typeface="Cambria Math" panose="02040503050406030204" pitchFamily="18" charset="0"/>
                      </a:rPr>
                      <m:t>.</m:t>
                    </m:r>
                  </m:oMath>
                </a14:m>
                <a:endParaRPr lang="en-IN" sz="2000" dirty="0"/>
              </a:p>
            </p:txBody>
          </p:sp>
        </mc:Choice>
        <mc:Fallback xmlns="">
          <p:sp>
            <p:nvSpPr>
              <p:cNvPr id="6" name="TextBox 5">
                <a:extLst>
                  <a:ext uri="{FF2B5EF4-FFF2-40B4-BE49-F238E27FC236}">
                    <a16:creationId xmlns:a16="http://schemas.microsoft.com/office/drawing/2014/main" id="{7B957C55-4184-D1A0-16E0-571066AEEB60}"/>
                  </a:ext>
                </a:extLst>
              </p:cNvPr>
              <p:cNvSpPr txBox="1">
                <a:spLocks noRot="1" noChangeAspect="1" noMove="1" noResize="1" noEditPoints="1" noAdjustHandles="1" noChangeArrowheads="1" noChangeShapeType="1" noTextEdit="1"/>
              </p:cNvSpPr>
              <p:nvPr/>
            </p:nvSpPr>
            <p:spPr>
              <a:xfrm>
                <a:off x="4267200" y="2574676"/>
                <a:ext cx="3984702" cy="529184"/>
              </a:xfrm>
              <a:prstGeom prst="rect">
                <a:avLst/>
              </a:prstGeom>
              <a:blipFill>
                <a:blip r:embed="rId3"/>
                <a:stretch>
                  <a:fillRect l="-1529" b="-8046"/>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173AF5C4-6691-5886-F7FF-2E24647BE378}"/>
                  </a:ext>
                </a:extLst>
              </p:cNvPr>
              <p:cNvSpPr txBox="1"/>
              <p:nvPr/>
            </p:nvSpPr>
            <p:spPr>
              <a:xfrm>
                <a:off x="4267200" y="3742638"/>
                <a:ext cx="4085063" cy="527580"/>
              </a:xfrm>
              <a:prstGeom prst="rect">
                <a:avLst/>
              </a:prstGeom>
              <a:noFill/>
            </p:spPr>
            <p:txBody>
              <a:bodyPr wrap="square" rtlCol="0">
                <a:spAutoFit/>
              </a:bodyPr>
              <a:lstStyle/>
              <a:p>
                <a:r>
                  <a:rPr lang="en-US" sz="2000" dirty="0"/>
                  <a:t>Multiply by </a:t>
                </a:r>
                <a14:m>
                  <m:oMath xmlns:m="http://schemas.openxmlformats.org/officeDocument/2006/math">
                    <m:f>
                      <m:fPr>
                        <m:ctrlPr>
                          <a:rPr lang="en-US" sz="2000" i="1" smtClean="0">
                            <a:latin typeface="Cambria Math" panose="02040503050406030204" pitchFamily="18" charset="0"/>
                          </a:rPr>
                        </m:ctrlPr>
                      </m:fPr>
                      <m:num>
                        <m:r>
                          <a:rPr lang="en-US" sz="2000" b="0" i="1" smtClean="0">
                            <a:latin typeface="Cambria Math" panose="02040503050406030204" pitchFamily="18" charset="0"/>
                          </a:rPr>
                          <m:t>2</m:t>
                        </m:r>
                      </m:num>
                      <m:den>
                        <m:r>
                          <a:rPr lang="en-US" sz="2000" b="0" i="1" smtClean="0">
                            <a:latin typeface="Cambria Math" panose="02040503050406030204" pitchFamily="18" charset="0"/>
                          </a:rPr>
                          <m:t>2</m:t>
                        </m:r>
                      </m:den>
                    </m:f>
                    <m:r>
                      <a:rPr lang="en-US" sz="2000" b="0" i="1" smtClean="0">
                        <a:latin typeface="Cambria Math" panose="02040503050406030204" pitchFamily="18" charset="0"/>
                      </a:rPr>
                      <m:t> </m:t>
                    </m:r>
                    <m:r>
                      <m:rPr>
                        <m:sty m:val="p"/>
                      </m:rPr>
                      <a:rPr lang="en-US" sz="2000" b="0" i="0" smtClean="0">
                        <a:latin typeface="Cambria Math" panose="02040503050406030204" pitchFamily="18" charset="0"/>
                      </a:rPr>
                      <m:t>because</m:t>
                    </m:r>
                    <m:r>
                      <a:rPr lang="en-US" sz="2000" b="0" i="0" smtClean="0">
                        <a:latin typeface="Cambria Math" panose="02040503050406030204" pitchFamily="18" charset="0"/>
                      </a:rPr>
                      <m:t> </m:t>
                    </m:r>
                    <m:r>
                      <a:rPr lang="en-US" sz="2000" b="0" i="0" smtClean="0">
                        <a:latin typeface="Cambria Math" panose="02040503050406030204" pitchFamily="18" charset="0"/>
                      </a:rPr>
                      <m:t>12</m:t>
                    </m:r>
                    <m:r>
                      <a:rPr lang="en-US" sz="2000" b="0" i="1" smtClean="0">
                        <a:latin typeface="Cambria Math" panose="02040503050406030204" pitchFamily="18" charset="0"/>
                        <a:ea typeface="Cambria Math" panose="02040503050406030204" pitchFamily="18" charset="0"/>
                      </a:rPr>
                      <m:t>∙</m:t>
                    </m:r>
                    <m:r>
                      <a:rPr lang="en-US" sz="2000" b="0" i="1" smtClean="0">
                        <a:latin typeface="Cambria Math" panose="02040503050406030204" pitchFamily="18" charset="0"/>
                        <a:ea typeface="Cambria Math" panose="02040503050406030204" pitchFamily="18" charset="0"/>
                      </a:rPr>
                      <m:t>2</m:t>
                    </m:r>
                    <m:r>
                      <a:rPr lang="en-US" sz="2000" b="0" i="1" smtClean="0">
                        <a:latin typeface="Cambria Math" panose="02040503050406030204" pitchFamily="18" charset="0"/>
                        <a:ea typeface="Cambria Math" panose="02040503050406030204" pitchFamily="18" charset="0"/>
                      </a:rPr>
                      <m:t>=</m:t>
                    </m:r>
                    <m:r>
                      <a:rPr lang="en-US" sz="2000" b="0" i="1" smtClean="0">
                        <a:latin typeface="Cambria Math" panose="02040503050406030204" pitchFamily="18" charset="0"/>
                        <a:ea typeface="Cambria Math" panose="02040503050406030204" pitchFamily="18" charset="0"/>
                      </a:rPr>
                      <m:t>24</m:t>
                    </m:r>
                    <m:r>
                      <a:rPr lang="en-US" sz="2000" b="0" i="1" smtClean="0">
                        <a:latin typeface="Cambria Math" panose="02040503050406030204" pitchFamily="18" charset="0"/>
                        <a:ea typeface="Cambria Math" panose="02040503050406030204" pitchFamily="18" charset="0"/>
                      </a:rPr>
                      <m:t>.</m:t>
                    </m:r>
                  </m:oMath>
                </a14:m>
                <a:endParaRPr lang="en-IN" sz="2000" dirty="0"/>
              </a:p>
            </p:txBody>
          </p:sp>
        </mc:Choice>
        <mc:Fallback xmlns="">
          <p:sp>
            <p:nvSpPr>
              <p:cNvPr id="7" name="TextBox 6">
                <a:extLst>
                  <a:ext uri="{FF2B5EF4-FFF2-40B4-BE49-F238E27FC236}">
                    <a16:creationId xmlns:a16="http://schemas.microsoft.com/office/drawing/2014/main" id="{173AF5C4-6691-5886-F7FF-2E24647BE378}"/>
                  </a:ext>
                </a:extLst>
              </p:cNvPr>
              <p:cNvSpPr txBox="1">
                <a:spLocks noRot="1" noChangeAspect="1" noMove="1" noResize="1" noEditPoints="1" noAdjustHandles="1" noChangeArrowheads="1" noChangeShapeType="1" noTextEdit="1"/>
              </p:cNvSpPr>
              <p:nvPr/>
            </p:nvSpPr>
            <p:spPr>
              <a:xfrm>
                <a:off x="4267200" y="3742638"/>
                <a:ext cx="4085063" cy="527580"/>
              </a:xfrm>
              <a:prstGeom prst="rect">
                <a:avLst/>
              </a:prstGeom>
              <a:blipFill>
                <a:blip r:embed="rId4"/>
                <a:stretch>
                  <a:fillRect l="-1493" b="-9302"/>
                </a:stretch>
              </a:blipFill>
            </p:spPr>
            <p:txBody>
              <a:bodyPr/>
              <a:lstStyle/>
              <a:p>
                <a:r>
                  <a:rPr lang="en-US">
                    <a:noFill/>
                  </a:rPr>
                  <a:t> </a:t>
                </a:r>
              </a:p>
            </p:txBody>
          </p:sp>
        </mc:Fallback>
      </mc:AlternateContent>
    </p:spTree>
    <p:extLst>
      <p:ext uri="{BB962C8B-B14F-4D97-AF65-F5344CB8AC3E}">
        <p14:creationId xmlns:p14="http://schemas.microsoft.com/office/powerpoint/2010/main" val="28445622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3: Adding Fractions with Different Denominators</a:t>
            </a:r>
            <a:r>
              <a:rPr lang="en-US" dirty="0"/>
              <a:t> (cont.)</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IN" b="1" dirty="0"/>
                  <a:t>Step 3</a:t>
                </a:r>
                <a:r>
                  <a:rPr lang="en-IN" dirty="0"/>
                  <a:t>: </a:t>
                </a:r>
                <a:r>
                  <a:rPr lang="en-US" dirty="0"/>
                  <a:t>Add</a:t>
                </a:r>
                <a:r>
                  <a:rPr lang="en-IN" dirty="0"/>
                  <a:t> </a:t>
                </a:r>
              </a:p>
              <a:p>
                <a:pPr>
                  <a:lnSpc>
                    <a:spcPct val="150000"/>
                  </a:lnSpc>
                  <a:defRPr sz="2800"/>
                </a:pPr>
                <a14:m>
                  <m:oMathPara xmlns:m="http://schemas.openxmlformats.org/officeDocument/2006/math">
                    <m:oMathParaPr>
                      <m:jc m:val="left"/>
                    </m:oMathParaPr>
                    <m:oMath xmlns:m="http://schemas.openxmlformats.org/officeDocument/2006/math">
                      <m:f>
                        <m:fPr>
                          <m:ctrlPr>
                            <a:rPr lang="en-US"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3</m:t>
                          </m:r>
                        </m:num>
                        <m:den>
                          <m:r>
                            <a:rPr lang="en-US" b="0" i="1" smtClean="0">
                              <a:latin typeface="Cambria Math" panose="02040503050406030204" pitchFamily="18" charset="0"/>
                              <a:ea typeface="Cambria Math" panose="02040503050406030204" pitchFamily="18" charset="0"/>
                            </a:rPr>
                            <m:t>8</m:t>
                          </m:r>
                        </m:den>
                      </m:f>
                      <m:r>
                        <a:rPr lang="en-US" b="0" i="1" smtClean="0">
                          <a:latin typeface="Cambria Math" panose="02040503050406030204" pitchFamily="18" charset="0"/>
                          <a:ea typeface="Cambria Math" panose="02040503050406030204" pitchFamily="18" charset="0"/>
                        </a:rPr>
                        <m:t>+</m:t>
                      </m:r>
                      <m:d>
                        <m:dPr>
                          <m:ctrlPr>
                            <a:rPr lang="en-US" b="0" i="1" smtClean="0">
                              <a:latin typeface="Cambria Math" panose="02040503050406030204" pitchFamily="18" charset="0"/>
                              <a:ea typeface="Cambria Math" panose="02040503050406030204" pitchFamily="18" charset="0"/>
                            </a:rPr>
                          </m:ctrlPr>
                        </m:dPr>
                        <m:e>
                          <m:r>
                            <a:rPr lang="en-US" b="0" i="1" smtClean="0">
                              <a:latin typeface="Cambria Math" panose="02040503050406030204" pitchFamily="18" charset="0"/>
                              <a:ea typeface="Cambria Math" panose="02040503050406030204" pitchFamily="18" charset="0"/>
                            </a:rPr>
                            <m:t>−</m:t>
                          </m:r>
                          <m:f>
                            <m:fPr>
                              <m:ctrlPr>
                                <a:rPr lang="en-US" b="0"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11</m:t>
                              </m:r>
                            </m:num>
                            <m:den>
                              <m:r>
                                <a:rPr lang="en-US" b="0" i="1" smtClean="0">
                                  <a:latin typeface="Cambria Math" panose="02040503050406030204" pitchFamily="18" charset="0"/>
                                  <a:ea typeface="Cambria Math" panose="02040503050406030204" pitchFamily="18" charset="0"/>
                                </a:rPr>
                                <m:t>12</m:t>
                              </m:r>
                            </m:den>
                          </m:f>
                        </m:e>
                      </m:d>
                      <m:r>
                        <a:rPr lang="en-US" b="0" i="1" smtClean="0">
                          <a:latin typeface="Cambria Math" panose="02040503050406030204" pitchFamily="18" charset="0"/>
                          <a:ea typeface="Cambria Math" panose="02040503050406030204" pitchFamily="18" charset="0"/>
                        </a:rPr>
                        <m:t>=</m:t>
                      </m:r>
                      <m:f>
                        <m:fPr>
                          <m:ctrlPr>
                            <a:rPr lang="en-US" b="0"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9</m:t>
                          </m:r>
                        </m:num>
                        <m:den>
                          <m:r>
                            <a:rPr lang="en-US" b="0" i="1" smtClean="0">
                              <a:latin typeface="Cambria Math" panose="02040503050406030204" pitchFamily="18" charset="0"/>
                              <a:ea typeface="Cambria Math" panose="02040503050406030204" pitchFamily="18" charset="0"/>
                            </a:rPr>
                            <m:t>24</m:t>
                          </m:r>
                        </m:den>
                      </m:f>
                      <m:r>
                        <a:rPr lang="en-US" b="0" i="1" smtClean="0">
                          <a:latin typeface="Cambria Math" panose="02040503050406030204" pitchFamily="18" charset="0"/>
                          <a:ea typeface="Cambria Math" panose="02040503050406030204" pitchFamily="18" charset="0"/>
                        </a:rPr>
                        <m:t>+</m:t>
                      </m:r>
                      <m:d>
                        <m:dPr>
                          <m:ctrlPr>
                            <a:rPr lang="en-US" b="0" i="1" smtClean="0">
                              <a:latin typeface="Cambria Math" panose="02040503050406030204" pitchFamily="18" charset="0"/>
                              <a:ea typeface="Cambria Math" panose="02040503050406030204" pitchFamily="18" charset="0"/>
                            </a:rPr>
                          </m:ctrlPr>
                        </m:dPr>
                        <m:e>
                          <m:r>
                            <a:rPr lang="en-US" b="0" i="1" smtClean="0">
                              <a:latin typeface="Cambria Math" panose="02040503050406030204" pitchFamily="18" charset="0"/>
                              <a:ea typeface="Cambria Math" panose="02040503050406030204" pitchFamily="18" charset="0"/>
                            </a:rPr>
                            <m:t>−</m:t>
                          </m:r>
                          <m:f>
                            <m:fPr>
                              <m:ctrlPr>
                                <a:rPr lang="en-US" b="0"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22</m:t>
                              </m:r>
                            </m:num>
                            <m:den>
                              <m:r>
                                <a:rPr lang="en-US" b="0" i="1" smtClean="0">
                                  <a:latin typeface="Cambria Math" panose="02040503050406030204" pitchFamily="18" charset="0"/>
                                  <a:ea typeface="Cambria Math" panose="02040503050406030204" pitchFamily="18" charset="0"/>
                                </a:rPr>
                                <m:t>24</m:t>
                              </m:r>
                            </m:den>
                          </m:f>
                        </m:e>
                      </m:d>
                      <m:r>
                        <a:rPr lang="en-US" b="0" i="1" smtClean="0">
                          <a:latin typeface="Cambria Math" panose="02040503050406030204" pitchFamily="18" charset="0"/>
                          <a:ea typeface="Cambria Math" panose="02040503050406030204" pitchFamily="18" charset="0"/>
                        </a:rPr>
                        <m:t>=</m:t>
                      </m:r>
                      <m:f>
                        <m:fPr>
                          <m:ctrlPr>
                            <a:rPr lang="en-US" i="1">
                              <a:latin typeface="Cambria Math" panose="02040503050406030204" pitchFamily="18" charset="0"/>
                              <a:ea typeface="Cambria Math" panose="02040503050406030204" pitchFamily="18" charset="0"/>
                            </a:rPr>
                          </m:ctrlPr>
                        </m:fPr>
                        <m:num>
                          <m:r>
                            <a:rPr lang="en-US" i="1">
                              <a:latin typeface="Cambria Math" panose="02040503050406030204" pitchFamily="18" charset="0"/>
                              <a:ea typeface="Cambria Math" panose="02040503050406030204" pitchFamily="18" charset="0"/>
                            </a:rPr>
                            <m:t>9</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22</m:t>
                          </m:r>
                        </m:num>
                        <m:den>
                          <m:r>
                            <a:rPr lang="en-US" i="1">
                              <a:latin typeface="Cambria Math" panose="02040503050406030204" pitchFamily="18" charset="0"/>
                              <a:ea typeface="Cambria Math" panose="02040503050406030204" pitchFamily="18" charset="0"/>
                            </a:rPr>
                            <m:t>24</m:t>
                          </m:r>
                        </m:den>
                      </m:f>
                      <m:r>
                        <a:rPr lang="en-US" b="0" i="1" smtClean="0">
                          <a:latin typeface="Cambria Math" panose="02040503050406030204" pitchFamily="18" charset="0"/>
                          <a:ea typeface="Cambria Math" panose="02040503050406030204" pitchFamily="18" charset="0"/>
                        </a:rPr>
                        <m:t>=−</m:t>
                      </m:r>
                      <m:f>
                        <m:fPr>
                          <m:ctrlPr>
                            <a:rPr lang="en-US" b="0"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13</m:t>
                          </m:r>
                        </m:num>
                        <m:den>
                          <m:r>
                            <a:rPr lang="en-US" b="0" i="1" smtClean="0">
                              <a:latin typeface="Cambria Math" panose="02040503050406030204" pitchFamily="18" charset="0"/>
                              <a:ea typeface="Cambria Math" panose="02040503050406030204" pitchFamily="18" charset="0"/>
                            </a:rPr>
                            <m:t>24</m:t>
                          </m:r>
                        </m:den>
                      </m:f>
                    </m:oMath>
                  </m:oMathPara>
                </a14:m>
                <a:endParaRPr lang="en-US" dirty="0">
                  <a:ea typeface="Cambria Math" panose="02040503050406030204" pitchFamily="18" charset="0"/>
                </a:endParaRPr>
              </a:p>
              <a:p>
                <a:pPr>
                  <a:lnSpc>
                    <a:spcPct val="150000"/>
                  </a:lnSpc>
                  <a:defRPr sz="2800"/>
                </a:pPr>
                <a:r>
                  <a:rPr lang="en-US" b="1" dirty="0">
                    <a:ea typeface="Cambria Math" panose="02040503050406030204" pitchFamily="18" charset="0"/>
                  </a:rPr>
                  <a:t>Step 4</a:t>
                </a:r>
                <a:r>
                  <a:rPr lang="en-US" dirty="0">
                    <a:ea typeface="Cambria Math" panose="02040503050406030204" pitchFamily="18" charset="0"/>
                  </a:rPr>
                  <a:t>: Reduce, if possible.</a:t>
                </a:r>
              </a:p>
              <a:p>
                <a:pPr>
                  <a:lnSpc>
                    <a:spcPct val="150000"/>
                  </a:lnSpc>
                  <a:defRPr sz="2800"/>
                </a:pPr>
                <a14:m>
                  <m:oMathPara xmlns:m="http://schemas.openxmlformats.org/officeDocument/2006/math">
                    <m:oMathParaPr>
                      <m:jc m:val="left"/>
                    </m:oMathParaPr>
                    <m:oMath xmlns:m="http://schemas.openxmlformats.org/officeDocument/2006/math">
                      <m:r>
                        <a:rPr lang="en-US" b="0" i="1" smtClean="0">
                          <a:latin typeface="Cambria Math" panose="02040503050406030204" pitchFamily="18" charset="0"/>
                          <a:ea typeface="Cambria Math" panose="02040503050406030204" pitchFamily="18" charset="0"/>
                        </a:rPr>
                        <m:t>−</m:t>
                      </m:r>
                      <m:f>
                        <m:fPr>
                          <m:ctrlPr>
                            <a:rPr lang="en-US"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13</m:t>
                          </m:r>
                        </m:num>
                        <m:den>
                          <m:r>
                            <a:rPr lang="en-US" b="0" i="1" smtClean="0">
                              <a:latin typeface="Cambria Math" panose="02040503050406030204" pitchFamily="18" charset="0"/>
                              <a:ea typeface="Cambria Math" panose="02040503050406030204" pitchFamily="18" charset="0"/>
                            </a:rPr>
                            <m:t>24</m:t>
                          </m:r>
                        </m:den>
                      </m:f>
                      <m:r>
                        <a:rPr lang="en-US" b="0" i="1" smtClean="0">
                          <a:latin typeface="Cambria Math" panose="02040503050406030204" pitchFamily="18" charset="0"/>
                          <a:ea typeface="Cambria Math" panose="02040503050406030204" pitchFamily="18" charset="0"/>
                        </a:rPr>
                        <m:t>=−</m:t>
                      </m:r>
                      <m:f>
                        <m:fPr>
                          <m:ctrlPr>
                            <a:rPr lang="en-US" b="0"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13</m:t>
                          </m:r>
                        </m:num>
                        <m:den>
                          <m:r>
                            <a:rPr lang="en-US" b="0" i="1" smtClean="0">
                              <a:latin typeface="Cambria Math" panose="02040503050406030204" pitchFamily="18" charset="0"/>
                              <a:ea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3</m:t>
                          </m:r>
                        </m:den>
                      </m:f>
                      <m:r>
                        <a:rPr lang="en-US" b="0" i="1" smtClean="0">
                          <a:latin typeface="Cambria Math" panose="02040503050406030204" pitchFamily="18" charset="0"/>
                          <a:ea typeface="Cambria Math" panose="02040503050406030204" pitchFamily="18" charset="0"/>
                        </a:rPr>
                        <m:t>=−</m:t>
                      </m:r>
                      <m:f>
                        <m:fPr>
                          <m:ctrlPr>
                            <a:rPr lang="en-US" b="0" i="1" smtClean="0">
                              <a:latin typeface="Cambria Math" panose="02040503050406030204" pitchFamily="18" charset="0"/>
                              <a:ea typeface="Cambria Math" panose="02040503050406030204" pitchFamily="18" charset="0"/>
                            </a:rPr>
                          </m:ctrlPr>
                        </m:fPr>
                        <m:num>
                          <m:r>
                            <a:rPr lang="en-US" b="0" i="1" smtClean="0">
                              <a:latin typeface="Cambria Math" panose="02040503050406030204" pitchFamily="18" charset="0"/>
                              <a:ea typeface="Cambria Math" panose="02040503050406030204" pitchFamily="18" charset="0"/>
                            </a:rPr>
                            <m:t>13</m:t>
                          </m:r>
                        </m:num>
                        <m:den>
                          <m:r>
                            <a:rPr lang="en-US" b="0" i="1" smtClean="0">
                              <a:latin typeface="Cambria Math" panose="02040503050406030204" pitchFamily="18" charset="0"/>
                              <a:ea typeface="Cambria Math" panose="02040503050406030204" pitchFamily="18" charset="0"/>
                            </a:rPr>
                            <m:t>24</m:t>
                          </m:r>
                        </m:den>
                      </m:f>
                    </m:oMath>
                  </m:oMathPara>
                </a14:m>
                <a:endParaRPr lang="en-US" dirty="0">
                  <a:ea typeface="Cambria Math" panose="02040503050406030204" pitchFamily="18" charset="0"/>
                </a:endParaRPr>
              </a:p>
              <a:p>
                <a:pPr>
                  <a:defRPr sz="2800"/>
                </a:pPr>
                <a:endParaRPr lang="en-US" b="0" dirty="0">
                  <a:ea typeface="Cambria Math" panose="02040503050406030204" pitchFamily="18" charset="0"/>
                </a:endParaRPr>
              </a:p>
              <a:p>
                <a:pPr>
                  <a:defRPr sz="2800"/>
                </a:pPr>
                <a:endParaRPr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173AF5C4-6691-5886-F7FF-2E24647BE378}"/>
                  </a:ext>
                </a:extLst>
              </p:cNvPr>
              <p:cNvSpPr txBox="1"/>
              <p:nvPr/>
            </p:nvSpPr>
            <p:spPr>
              <a:xfrm>
                <a:off x="457200" y="4960416"/>
                <a:ext cx="7772400" cy="707886"/>
              </a:xfrm>
              <a:prstGeom prst="rect">
                <a:avLst/>
              </a:prstGeom>
              <a:noFill/>
            </p:spPr>
            <p:txBody>
              <a:bodyPr wrap="square" rtlCol="0">
                <a:spAutoFit/>
              </a:bodyPr>
              <a:lstStyle/>
              <a:p>
                <a:r>
                  <a:rPr lang="en-US" sz="2000" dirty="0"/>
                  <a:t>The fraction cannot be reduced because </a:t>
                </a:r>
                <a14:m>
                  <m:oMath xmlns:m="http://schemas.openxmlformats.org/officeDocument/2006/math">
                    <m:r>
                      <a:rPr lang="en-US" sz="2000" b="0" i="0" dirty="0" smtClean="0">
                        <a:latin typeface="Cambria Math" panose="02040503050406030204" pitchFamily="18" charset="0"/>
                      </a:rPr>
                      <m:t>13</m:t>
                    </m:r>
                  </m:oMath>
                </a14:m>
                <a:r>
                  <a:rPr lang="en-US" sz="2000" dirty="0"/>
                  <a:t> and </a:t>
                </a:r>
                <a14:m>
                  <m:oMath xmlns:m="http://schemas.openxmlformats.org/officeDocument/2006/math">
                    <m:r>
                      <a:rPr lang="en-US" sz="2000" i="1" dirty="0" smtClean="0">
                        <a:latin typeface="Cambria Math" panose="02040503050406030204" pitchFamily="18" charset="0"/>
                      </a:rPr>
                      <m:t>24</m:t>
                    </m:r>
                  </m:oMath>
                </a14:m>
                <a:r>
                  <a:rPr lang="en-US" sz="2000" dirty="0"/>
                  <a:t> have only </a:t>
                </a:r>
                <a14:m>
                  <m:oMath xmlns:m="http://schemas.openxmlformats.org/officeDocument/2006/math">
                    <m:r>
                      <a:rPr lang="en-US" sz="2000" i="1" dirty="0" smtClean="0">
                        <a:latin typeface="Cambria Math" panose="02040503050406030204" pitchFamily="18" charset="0"/>
                      </a:rPr>
                      <m:t>1</m:t>
                    </m:r>
                  </m:oMath>
                </a14:m>
                <a:r>
                  <a:rPr lang="en-US" sz="2000" dirty="0"/>
                  <a:t> as a common factor.</a:t>
                </a:r>
                <a:endParaRPr lang="en-IN" sz="2000" dirty="0"/>
              </a:p>
            </p:txBody>
          </p:sp>
        </mc:Choice>
        <mc:Fallback xmlns="">
          <p:sp>
            <p:nvSpPr>
              <p:cNvPr id="7" name="TextBox 6">
                <a:extLst>
                  <a:ext uri="{FF2B5EF4-FFF2-40B4-BE49-F238E27FC236}">
                    <a16:creationId xmlns:a16="http://schemas.microsoft.com/office/drawing/2014/main" id="{173AF5C4-6691-5886-F7FF-2E24647BE378}"/>
                  </a:ext>
                </a:extLst>
              </p:cNvPr>
              <p:cNvSpPr txBox="1">
                <a:spLocks noRot="1" noChangeAspect="1" noMove="1" noResize="1" noEditPoints="1" noAdjustHandles="1" noChangeArrowheads="1" noChangeShapeType="1" noTextEdit="1"/>
              </p:cNvSpPr>
              <p:nvPr/>
            </p:nvSpPr>
            <p:spPr>
              <a:xfrm>
                <a:off x="457200" y="4960416"/>
                <a:ext cx="7772400" cy="707886"/>
              </a:xfrm>
              <a:prstGeom prst="rect">
                <a:avLst/>
              </a:prstGeom>
              <a:blipFill>
                <a:blip r:embed="rId3"/>
                <a:stretch>
                  <a:fillRect l="-784" t="-5172" b="-14655"/>
                </a:stretch>
              </a:blipFill>
            </p:spPr>
            <p:txBody>
              <a:bodyPr/>
              <a:lstStyle/>
              <a:p>
                <a:r>
                  <a:rPr lang="en-US">
                    <a:noFill/>
                  </a:rPr>
                  <a:t> </a:t>
                </a:r>
              </a:p>
            </p:txBody>
          </p:sp>
        </mc:Fallback>
      </mc:AlternateContent>
    </p:spTree>
    <p:extLst>
      <p:ext uri="{BB962C8B-B14F-4D97-AF65-F5344CB8AC3E}">
        <p14:creationId xmlns:p14="http://schemas.microsoft.com/office/powerpoint/2010/main" val="33005387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Example 4: Adding Fractions with Different Denominators</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lang="en-IN" sz="2800" dirty="0"/>
                  <a:t>Add: </a:t>
                </a:r>
                <a14:m>
                  <m:oMath xmlns:m="http://schemas.openxmlformats.org/officeDocument/2006/math">
                    <m:f>
                      <m:fPr>
                        <m:ctrlPr>
                          <a:rPr lang="en-IN" sz="2800" i="1" smtClean="0">
                            <a:latin typeface="Cambria Math" panose="02040503050406030204" pitchFamily="18" charset="0"/>
                          </a:rPr>
                        </m:ctrlPr>
                      </m:fPr>
                      <m:num>
                        <m:r>
                          <a:rPr lang="en-US" sz="2800" b="0" i="1" smtClean="0">
                            <a:latin typeface="Cambria Math" panose="02040503050406030204" pitchFamily="18" charset="0"/>
                          </a:rPr>
                          <m:t>7</m:t>
                        </m:r>
                      </m:num>
                      <m:den>
                        <m:r>
                          <a:rPr lang="en-US" sz="2800" b="0" i="1" smtClean="0">
                            <a:latin typeface="Cambria Math" panose="02040503050406030204" pitchFamily="18" charset="0"/>
                          </a:rPr>
                          <m:t>45</m:t>
                        </m:r>
                      </m:den>
                    </m:f>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7</m:t>
                        </m:r>
                      </m:num>
                      <m:den>
                        <m:r>
                          <a:rPr lang="en-US" sz="2800" b="0" i="1" smtClean="0">
                            <a:latin typeface="Cambria Math" panose="02040503050406030204" pitchFamily="18" charset="0"/>
                          </a:rPr>
                          <m:t>36</m:t>
                        </m:r>
                      </m:den>
                    </m:f>
                  </m:oMath>
                </a14:m>
                <a:endParaRPr lang="ar-AE" dirty="0">
                  <a:latin typeface="Cambria Math" panose="02040503050406030204" pitchFamily="18" charset="0"/>
                  <a:ea typeface="Cambria Math" panose="02040503050406030204" pitchFamily="18" charset="0"/>
                </a:endParaRPr>
              </a:p>
              <a:p>
                <a:pPr>
                  <a:spcBef>
                    <a:spcPts val="1200"/>
                  </a:spcBef>
                  <a:defRPr sz="2800"/>
                </a:pPr>
                <a:r>
                  <a:rPr lang="en-IN" b="1" dirty="0"/>
                  <a:t>Solution</a:t>
                </a:r>
              </a:p>
              <a:p>
                <a:pPr>
                  <a:spcBef>
                    <a:spcPts val="1200"/>
                  </a:spcBef>
                  <a:defRPr sz="2800"/>
                </a:pPr>
                <a:r>
                  <a:rPr lang="en-IN" b="1" dirty="0"/>
                  <a:t>Step 1</a:t>
                </a:r>
                <a:r>
                  <a:rPr lang="en-IN" dirty="0"/>
                  <a:t>: Find the LCD.</a:t>
                </a:r>
              </a:p>
              <a:p>
                <a:pPr>
                  <a:spcBef>
                    <a:spcPts val="1200"/>
                  </a:spcBef>
                  <a:defRPr sz="2800"/>
                </a:pPr>
                <a14:m>
                  <m:oMathPara xmlns:m="http://schemas.openxmlformats.org/officeDocument/2006/math">
                    <m:oMathParaPr>
                      <m:jc m:val="left"/>
                    </m:oMathParaPr>
                    <m:oMath xmlns:m="http://schemas.openxmlformats.org/officeDocument/2006/math">
                      <m:d>
                        <m:dPr>
                          <m:begChr m:val=""/>
                          <m:endChr m:val="}"/>
                          <m:ctrlPr>
                            <a:rPr lang="en-US" b="0" i="1" smtClean="0">
                              <a:latin typeface="Cambria Math" panose="02040503050406030204" pitchFamily="18" charset="0"/>
                              <a:ea typeface="Cambria Math" panose="02040503050406030204" pitchFamily="18" charset="0"/>
                            </a:rPr>
                          </m:ctrlPr>
                        </m:dPr>
                        <m:e>
                          <m:eqArr>
                            <m:eqArrPr>
                              <m:ctrlPr>
                                <a:rPr lang="en-US" b="0" i="1" smtClean="0">
                                  <a:latin typeface="Cambria Math" panose="02040503050406030204" pitchFamily="18" charset="0"/>
                                  <a:ea typeface="Cambria Math" panose="02040503050406030204" pitchFamily="18" charset="0"/>
                                </a:rPr>
                              </m:ctrlPr>
                            </m:eqArrPr>
                            <m:e>
                              <m:r>
                                <a:rPr lang="en-US" b="0" i="1" smtClean="0">
                                  <a:latin typeface="Cambria Math" panose="02040503050406030204" pitchFamily="18" charset="0"/>
                                  <a:ea typeface="Cambria Math" panose="02040503050406030204" pitchFamily="18" charset="0"/>
                                </a:rPr>
                                <m:t>45</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3</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3</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5</m:t>
                              </m:r>
                            </m:e>
                            <m:e>
                              <m:r>
                                <a:rPr lang="en-US" b="0" i="1" smtClean="0">
                                  <a:latin typeface="Cambria Math" panose="02040503050406030204" pitchFamily="18" charset="0"/>
                                  <a:ea typeface="Cambria Math" panose="02040503050406030204" pitchFamily="18" charset="0"/>
                                </a:rPr>
                                <m:t>36</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3</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3</m:t>
                              </m:r>
                            </m:e>
                          </m:eqArr>
                        </m:e>
                      </m:d>
                      <m:r>
                        <m:rPr>
                          <m:sty m:val="p"/>
                        </m:rPr>
                        <a:rPr lang="en-US" b="0" i="0" dirty="0" smtClean="0">
                          <a:latin typeface="Cambria Math" panose="02040503050406030204" pitchFamily="18" charset="0"/>
                          <a:ea typeface="Cambria Math" panose="02040503050406030204" pitchFamily="18" charset="0"/>
                        </a:rPr>
                        <m:t>LCD</m:t>
                      </m:r>
                      <m:r>
                        <a:rPr lang="en-US" b="0" i="1" dirty="0" smtClean="0">
                          <a:latin typeface="Cambria Math" panose="02040503050406030204" pitchFamily="18" charset="0"/>
                          <a:ea typeface="Cambria Math" panose="02040503050406030204" pitchFamily="18" charset="0"/>
                        </a:rPr>
                        <m:t>=</m:t>
                      </m:r>
                      <m:r>
                        <a:rPr lang="en-US" b="0" i="0" dirty="0" smtClean="0">
                          <a:latin typeface="Cambria Math" panose="02040503050406030204" pitchFamily="18" charset="0"/>
                          <a:ea typeface="Cambria Math" panose="02040503050406030204" pitchFamily="18" charset="0"/>
                        </a:rPr>
                        <m:t>2</m:t>
                      </m:r>
                      <m:r>
                        <a:rPr lang="en-US" b="0" i="1" dirty="0" smtClean="0">
                          <a:latin typeface="Cambria Math" panose="02040503050406030204" pitchFamily="18" charset="0"/>
                          <a:ea typeface="Cambria Math" panose="02040503050406030204" pitchFamily="18" charset="0"/>
                        </a:rPr>
                        <m:t>∙</m:t>
                      </m:r>
                      <m:r>
                        <a:rPr lang="en-US" b="0" i="1" dirty="0" smtClean="0">
                          <a:latin typeface="Cambria Math" panose="02040503050406030204" pitchFamily="18" charset="0"/>
                          <a:ea typeface="Cambria Math" panose="02040503050406030204" pitchFamily="18" charset="0"/>
                        </a:rPr>
                        <m:t>2</m:t>
                      </m:r>
                      <m:r>
                        <a:rPr lang="en-US" b="0" i="1" dirty="0" smtClean="0">
                          <a:latin typeface="Cambria Math" panose="02040503050406030204" pitchFamily="18" charset="0"/>
                          <a:ea typeface="Cambria Math" panose="02040503050406030204" pitchFamily="18" charset="0"/>
                        </a:rPr>
                        <m:t>∙</m:t>
                      </m:r>
                      <m:r>
                        <a:rPr lang="en-US" b="0" i="1" dirty="0" smtClean="0">
                          <a:latin typeface="Cambria Math" panose="02040503050406030204" pitchFamily="18" charset="0"/>
                          <a:ea typeface="Cambria Math" panose="02040503050406030204" pitchFamily="18" charset="0"/>
                        </a:rPr>
                        <m:t>3</m:t>
                      </m:r>
                      <m:r>
                        <a:rPr lang="en-US" b="0" i="1" dirty="0" smtClean="0">
                          <a:latin typeface="Cambria Math" panose="02040503050406030204" pitchFamily="18" charset="0"/>
                          <a:ea typeface="Cambria Math" panose="02040503050406030204" pitchFamily="18" charset="0"/>
                        </a:rPr>
                        <m:t>∙</m:t>
                      </m:r>
                      <m:r>
                        <a:rPr lang="en-US" b="0" i="1" dirty="0" smtClean="0">
                          <a:latin typeface="Cambria Math" panose="02040503050406030204" pitchFamily="18" charset="0"/>
                          <a:ea typeface="Cambria Math" panose="02040503050406030204" pitchFamily="18" charset="0"/>
                        </a:rPr>
                        <m:t>3</m:t>
                      </m:r>
                      <m:r>
                        <a:rPr lang="en-US" b="0" i="1" dirty="0" smtClean="0">
                          <a:latin typeface="Cambria Math" panose="02040503050406030204" pitchFamily="18" charset="0"/>
                          <a:ea typeface="Cambria Math" panose="02040503050406030204" pitchFamily="18" charset="0"/>
                        </a:rPr>
                        <m:t>∙</m:t>
                      </m:r>
                      <m:r>
                        <a:rPr lang="en-US" b="0" i="1" dirty="0" smtClean="0">
                          <a:latin typeface="Cambria Math" panose="02040503050406030204" pitchFamily="18" charset="0"/>
                          <a:ea typeface="Cambria Math" panose="02040503050406030204" pitchFamily="18" charset="0"/>
                        </a:rPr>
                        <m:t>5</m:t>
                      </m:r>
                      <m:r>
                        <a:rPr lang="en-US" b="0" i="1" dirty="0" smtClean="0">
                          <a:latin typeface="Cambria Math" panose="02040503050406030204" pitchFamily="18" charset="0"/>
                          <a:ea typeface="Cambria Math" panose="02040503050406030204" pitchFamily="18" charset="0"/>
                        </a:rPr>
                        <m:t>=</m:t>
                      </m:r>
                      <m:r>
                        <a:rPr lang="en-US" b="0" i="1" dirty="0" smtClean="0">
                          <a:latin typeface="Cambria Math" panose="02040503050406030204" pitchFamily="18" charset="0"/>
                          <a:ea typeface="Cambria Math" panose="02040503050406030204" pitchFamily="18" charset="0"/>
                        </a:rPr>
                        <m:t>180</m:t>
                      </m:r>
                    </m:oMath>
                  </m:oMathPara>
                </a14:m>
                <a:endParaRPr lang="en-US" b="0" dirty="0">
                  <a:ea typeface="Cambria Math" panose="02040503050406030204" pitchFamily="18" charset="0"/>
                </a:endParaRPr>
              </a:p>
              <a:p>
                <a:pPr>
                  <a:spcBef>
                    <a:spcPts val="1200"/>
                  </a:spcBef>
                  <a:defRPr sz="2800"/>
                </a:pPr>
                <a:r>
                  <a:rPr lang="en-US" b="0" dirty="0">
                    <a:ea typeface="Cambria Math" panose="02040503050406030204" pitchFamily="18" charset="0"/>
                  </a:rPr>
                  <a:t>			       </a:t>
                </a:r>
                <a14:m>
                  <m:oMath xmlns:m="http://schemas.openxmlformats.org/officeDocument/2006/math">
                    <m:r>
                      <a:rPr lang="en-US" b="0" i="1" smtClean="0">
                        <a:latin typeface="Cambria Math" panose="02040503050406030204" pitchFamily="18" charset="0"/>
                        <a:ea typeface="Cambria Math" panose="02040503050406030204" pitchFamily="18" charset="0"/>
                      </a:rPr>
                      <m:t>=</m:t>
                    </m:r>
                    <m:d>
                      <m:dPr>
                        <m:ctrlPr>
                          <a:rPr lang="en-US" b="0" i="1" smtClean="0">
                            <a:latin typeface="Cambria Math" panose="02040503050406030204" pitchFamily="18" charset="0"/>
                            <a:ea typeface="Cambria Math" panose="02040503050406030204" pitchFamily="18" charset="0"/>
                          </a:rPr>
                        </m:ctrlPr>
                      </m:dPr>
                      <m:e>
                        <m:r>
                          <a:rPr lang="en-US" b="0" i="1" smtClean="0">
                            <a:latin typeface="Cambria Math" panose="02040503050406030204" pitchFamily="18" charset="0"/>
                            <a:ea typeface="Cambria Math" panose="02040503050406030204" pitchFamily="18" charset="0"/>
                          </a:rPr>
                          <m:t>3</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3</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5</m:t>
                        </m:r>
                      </m:e>
                    </m:d>
                    <m:d>
                      <m:dPr>
                        <m:ctrlPr>
                          <a:rPr lang="en-US" b="0" i="1" smtClean="0">
                            <a:latin typeface="Cambria Math" panose="02040503050406030204" pitchFamily="18" charset="0"/>
                            <a:ea typeface="Cambria Math" panose="02040503050406030204" pitchFamily="18" charset="0"/>
                          </a:rPr>
                        </m:ctrlPr>
                      </m:dPr>
                      <m:e>
                        <m:r>
                          <a:rPr lang="en-US" b="0" i="1" smtClean="0">
                            <a:latin typeface="Cambria Math" panose="02040503050406030204" pitchFamily="18" charset="0"/>
                            <a:ea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2</m:t>
                        </m:r>
                      </m:e>
                    </m:d>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45</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4</m:t>
                    </m:r>
                  </m:oMath>
                </a14:m>
                <a:endParaRPr lang="en-US" b="0" dirty="0">
                  <a:ea typeface="Cambria Math" panose="02040503050406030204" pitchFamily="18" charset="0"/>
                </a:endParaRPr>
              </a:p>
              <a:p>
                <a:pPr>
                  <a:spcBef>
                    <a:spcPts val="1200"/>
                  </a:spcBef>
                  <a:defRPr sz="2800"/>
                </a:pPr>
                <a:r>
                  <a:rPr lang="en-US" b="0" dirty="0">
                    <a:ea typeface="Cambria Math" panose="02040503050406030204" pitchFamily="18" charset="0"/>
                  </a:rPr>
                  <a:t>			       </a:t>
                </a:r>
                <a14:m>
                  <m:oMath xmlns:m="http://schemas.openxmlformats.org/officeDocument/2006/math">
                    <m:r>
                      <a:rPr lang="en-US" b="0" i="1" smtClean="0">
                        <a:latin typeface="Cambria Math" panose="02040503050406030204" pitchFamily="18" charset="0"/>
                        <a:ea typeface="Cambria Math" panose="02040503050406030204" pitchFamily="18" charset="0"/>
                      </a:rPr>
                      <m:t>=</m:t>
                    </m:r>
                    <m:d>
                      <m:dPr>
                        <m:ctrlPr>
                          <a:rPr lang="en-US" b="0" i="1" smtClean="0">
                            <a:latin typeface="Cambria Math" panose="02040503050406030204" pitchFamily="18" charset="0"/>
                            <a:ea typeface="Cambria Math" panose="02040503050406030204" pitchFamily="18" charset="0"/>
                          </a:rPr>
                        </m:ctrlPr>
                      </m:dPr>
                      <m:e>
                        <m:r>
                          <a:rPr lang="en-US" b="0" i="1" smtClean="0">
                            <a:latin typeface="Cambria Math" panose="02040503050406030204" pitchFamily="18" charset="0"/>
                            <a:ea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2</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3</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3</m:t>
                        </m:r>
                      </m:e>
                    </m:d>
                    <m:d>
                      <m:dPr>
                        <m:ctrlPr>
                          <a:rPr lang="en-US" b="0" i="1" smtClean="0">
                            <a:latin typeface="Cambria Math" panose="02040503050406030204" pitchFamily="18" charset="0"/>
                            <a:ea typeface="Cambria Math" panose="02040503050406030204" pitchFamily="18" charset="0"/>
                          </a:rPr>
                        </m:ctrlPr>
                      </m:dPr>
                      <m:e>
                        <m:r>
                          <a:rPr lang="en-US" b="0" i="1" smtClean="0">
                            <a:latin typeface="Cambria Math" panose="02040503050406030204" pitchFamily="18" charset="0"/>
                            <a:ea typeface="Cambria Math" panose="02040503050406030204" pitchFamily="18" charset="0"/>
                          </a:rPr>
                          <m:t>5</m:t>
                        </m:r>
                      </m:e>
                    </m:d>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36</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5</m:t>
                    </m:r>
                  </m:oMath>
                </a14:m>
                <a:endParaRPr lang="en-US" b="0" dirty="0">
                  <a:ea typeface="Cambria Math" panose="02040503050406030204" pitchFamily="18" charset="0"/>
                </a:endParaRPr>
              </a:p>
              <a:p>
                <a:pPr>
                  <a:defRPr sz="2800"/>
                </a:pPr>
                <a:endParaRPr lang="en-IN" dirty="0"/>
              </a:p>
              <a:p>
                <a:pPr>
                  <a:defRPr sz="2800"/>
                </a:pPr>
                <a:endParaRPr sz="3200" dirty="0"/>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a:stretch>
              </a:blipFill>
            </p:spPr>
            <p:txBody>
              <a:bodyPr/>
              <a:lstStyle/>
              <a:p>
                <a:r>
                  <a:rPr lang="en-US">
                    <a:noFill/>
                  </a:rPr>
                  <a:t> </a:t>
                </a:r>
              </a:p>
            </p:txBody>
          </p:sp>
        </mc:Fallback>
      </mc:AlternateContent>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633a2773a9f76dfd71188a0563b3e502">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923767ee85a3fd3d8ff712a3e992742a"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08B8A865-0468-4CE7-9B1B-C6C88FF7AD7A}"/>
</file>

<file path=customXml/itemProps2.xml><?xml version="1.0" encoding="utf-8"?>
<ds:datastoreItem xmlns:ds="http://schemas.openxmlformats.org/officeDocument/2006/customXml" ds:itemID="{3FED22CE-3744-4FE5-988F-4C5A69A62401}"/>
</file>

<file path=customXml/itemProps3.xml><?xml version="1.0" encoding="utf-8"?>
<ds:datastoreItem xmlns:ds="http://schemas.openxmlformats.org/officeDocument/2006/customXml" ds:itemID="{4AA2161A-1E6B-48CE-B896-845AB3EF4FEE}"/>
</file>

<file path=docProps/app.xml><?xml version="1.0" encoding="utf-8"?>
<Properties xmlns="http://schemas.openxmlformats.org/officeDocument/2006/extended-properties" xmlns:vt="http://schemas.openxmlformats.org/officeDocument/2006/docPropsVTypes">
  <TotalTime>850</TotalTime>
  <Words>1013</Words>
  <Application>Microsoft Office PowerPoint</Application>
  <PresentationFormat>On-screen Show (4:3)</PresentationFormat>
  <Paragraphs>121</Paragraphs>
  <Slides>21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Courier New</vt:lpstr>
      <vt:lpstr>Arial</vt:lpstr>
      <vt:lpstr>Calibri</vt:lpstr>
      <vt:lpstr>Cambria Math</vt:lpstr>
      <vt:lpstr>Office Theme</vt:lpstr>
      <vt:lpstr>Section 1.4</vt:lpstr>
      <vt:lpstr>Procedure: Adding Fractions with the Same Denominator</vt:lpstr>
      <vt:lpstr>Example 1: Adding Fractions with the Same Denominator</vt:lpstr>
      <vt:lpstr>Example 2: Adding Fractions with the Same Denominator</vt:lpstr>
      <vt:lpstr>Procedure: Adding Fractions with Different Denominators</vt:lpstr>
      <vt:lpstr>Example 3: Adding Fractions with Different Denominators</vt:lpstr>
      <vt:lpstr>Example 3: Adding Fractions with Different Denominators (cont.)</vt:lpstr>
      <vt:lpstr>Example 3: Adding Fractions with Different Denominators (cont.)</vt:lpstr>
      <vt:lpstr>Example 4: Adding Fractions with Different Denominators</vt:lpstr>
      <vt:lpstr>Example 4: Adding Fractions with Different Denominators (cont.)</vt:lpstr>
      <vt:lpstr>Example 4: Adding Fractions with Different Denominators (cont.)</vt:lpstr>
      <vt:lpstr>Example 5: Application: Adding Fractions</vt:lpstr>
      <vt:lpstr>Example 5: Application: Adding Fractions (cont.)</vt:lpstr>
      <vt:lpstr>Procedure: Subtracting Fractions with the Same Denominator</vt:lpstr>
      <vt:lpstr>Example 6: Subtracting Fractions with the Same Denominator</vt:lpstr>
      <vt:lpstr>Procedure: Subtracting Fractions with Different Denominators</vt:lpstr>
      <vt:lpstr>Example 7: Subtracting Fractions with Different Denominators</vt:lpstr>
      <vt:lpstr>Example 7: Subtracting Fractions with Different Denominators (cont.)</vt:lpstr>
      <vt:lpstr>Example 8: Subtracting Fractions with Different Denominators</vt:lpstr>
      <vt:lpstr>Example 8: Subtracting Fractions with Different Denominators (cont.)</vt:lpstr>
      <vt:lpstr>Example 8: Subtracting Fractions with Different Denominators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Introductory Algebra, 7th Edition</dc:title>
  <dc:creator>Hawkes Learning</dc:creator>
  <cp:lastModifiedBy>Jolie Even</cp:lastModifiedBy>
  <cp:revision>128</cp:revision>
  <dcterms:created xsi:type="dcterms:W3CDTF">2013-04-26T14:43:13Z</dcterms:created>
  <dcterms:modified xsi:type="dcterms:W3CDTF">2024-08-26T16:23:36Z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