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4" r:id="rId1"/>
  </p:sldMasterIdLst>
  <p:notesMasterIdLst>
    <p:notesMasterId r:id="rId23"/>
  </p:notesMasterIdLst>
  <p:handoutMasterIdLst>
    <p:handoutMasterId r:id="rId24"/>
  </p:handoutMasterIdLst>
  <p:sldIdLst>
    <p:sldId id="256" r:id="rId2"/>
    <p:sldId id="260" r:id="rId3"/>
    <p:sldId id="279" r:id="rId4"/>
    <p:sldId id="261" r:id="rId5"/>
    <p:sldId id="262" r:id="rId6"/>
    <p:sldId id="263" r:id="rId7"/>
    <p:sldId id="264" r:id="rId8"/>
    <p:sldId id="265" r:id="rId9"/>
    <p:sldId id="266" r:id="rId10"/>
    <p:sldId id="267" r:id="rId11"/>
    <p:sldId id="268" r:id="rId12"/>
    <p:sldId id="269" r:id="rId13"/>
    <p:sldId id="270" r:id="rId14"/>
    <p:sldId id="271" r:id="rId15"/>
    <p:sldId id="272" r:id="rId16"/>
    <p:sldId id="280" r:id="rId17"/>
    <p:sldId id="273" r:id="rId18"/>
    <p:sldId id="274" r:id="rId19"/>
    <p:sldId id="275" r:id="rId20"/>
    <p:sldId id="276" r:id="rId21"/>
    <p:sldId id="278"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0000FF"/>
    <a:srgbClr val="366092"/>
    <a:srgbClr val="2D7D9F"/>
    <a:srgbClr val="000099"/>
    <a:srgbClr val="1F497D"/>
    <a:srgbClr val="000000"/>
    <a:srgbClr val="FFFFCC"/>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39" autoAdjust="0"/>
    <p:restoredTop sz="94660"/>
  </p:normalViewPr>
  <p:slideViewPr>
    <p:cSldViewPr>
      <p:cViewPr varScale="1">
        <p:scale>
          <a:sx n="111" d="100"/>
          <a:sy n="111" d="100"/>
        </p:scale>
        <p:origin x="1812"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9/9/2024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1095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28D2C31-E073-4E0D-AB3D-89EC191ACEFF}" type="datetimeFigureOut">
              <a:rPr lang="en-US" smtClean="0"/>
              <a:pPr/>
              <a:t>9/9/2024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8F95A7-6458-4399-86C2-048870897054}" type="slidenum">
              <a:rPr lang="en-US" smtClean="0"/>
              <a:pPr/>
              <a:t>‹#›</a:t>
            </a:fld>
            <a:endParaRPr lang="en-US"/>
          </a:p>
        </p:txBody>
      </p:sp>
    </p:spTree>
    <p:extLst>
      <p:ext uri="{BB962C8B-B14F-4D97-AF65-F5344CB8AC3E}">
        <p14:creationId xmlns:p14="http://schemas.microsoft.com/office/powerpoint/2010/main" val="15958706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TextBox 5"/>
          <p:cNvSpPr txBox="1">
            <a:spLocks noChangeArrowheads="1"/>
          </p:cNvSpPr>
          <p:nvPr/>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Click to edit Master title style</a:t>
            </a:r>
            <a:endParaRPr lang="en-US" b="1" dirty="0">
              <a:solidFill>
                <a:srgbClr val="1F497D"/>
              </a:solidFill>
              <a:latin typeface="Arial" charset="0"/>
              <a:cs typeface="Arial" charset="0"/>
            </a:endParaRPr>
          </a:p>
        </p:txBody>
      </p:sp>
      <p:sp>
        <p:nvSpPr>
          <p:cNvPr id="1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a:solidFill>
                  <a:srgbClr val="1F497D"/>
                </a:solidFill>
              </a:rPr>
              <a:t>Click to edit Master subtitle style</a:t>
            </a:r>
            <a:endParaRPr lang="en-US" b="1" i="1" dirty="0">
              <a:solidFill>
                <a:srgbClr val="1F497D"/>
              </a:solidFill>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Box 5">
            <a:extLst>
              <a:ext uri="{FF2B5EF4-FFF2-40B4-BE49-F238E27FC236}">
                <a16:creationId xmlns:a16="http://schemas.microsoft.com/office/drawing/2014/main" id="{BC693550-796F-54E2-62B2-F41CD6FA10EC}"/>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4" name="Title 1">
            <a:extLst>
              <a:ext uri="{FF2B5EF4-FFF2-40B4-BE49-F238E27FC236}">
                <a16:creationId xmlns:a16="http://schemas.microsoft.com/office/drawing/2014/main" id="{CD7F6055-CDFF-EEFC-2CB3-00CCCA6D0774}"/>
              </a:ext>
            </a:extLst>
          </p:cNvPr>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5" name="Subtitle 2">
            <a:extLst>
              <a:ext uri="{FF2B5EF4-FFF2-40B4-BE49-F238E27FC236}">
                <a16:creationId xmlns:a16="http://schemas.microsoft.com/office/drawing/2014/main" id="{B7B3AB21-2818-84B8-7E4B-AE26E873257A}"/>
              </a:ext>
            </a:extLst>
          </p:cNvPr>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6" name="Picture 5">
            <a:extLst>
              <a:ext uri="{FF2B5EF4-FFF2-40B4-BE49-F238E27FC236}">
                <a16:creationId xmlns:a16="http://schemas.microsoft.com/office/drawing/2014/main" id="{A4B15F00-4157-90EB-C18F-310D8246870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4015022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a:t>Click to edit Master title style</a:t>
            </a:r>
            <a:endParaRPr lang="en-US" dirty="0"/>
          </a:p>
        </p:txBody>
      </p:sp>
      <p:sp>
        <p:nvSpPr>
          <p:cNvPr id="12" name="TextBox 5"/>
          <p:cNvSpPr txBox="1">
            <a:spLocks noChangeArrowheads="1"/>
          </p:cNvSpPr>
          <p:nvPr/>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a:t>Click to edit Master text styles</a:t>
            </a:r>
          </a:p>
        </p:txBody>
      </p:sp>
      <p:cxnSp>
        <p:nvCxnSpPr>
          <p:cNvPr id="15" name="Straight Connector 14"/>
          <p:cNvCxnSpPr/>
          <p:nvPr/>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2" name="TextBox 5">
            <a:extLst>
              <a:ext uri="{FF2B5EF4-FFF2-40B4-BE49-F238E27FC236}">
                <a16:creationId xmlns:a16="http://schemas.microsoft.com/office/drawing/2014/main" id="{B464FE5A-EE51-30E1-77A2-A8397D13D108}"/>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3" name="Straight Connector 2">
            <a:extLst>
              <a:ext uri="{FF2B5EF4-FFF2-40B4-BE49-F238E27FC236}">
                <a16:creationId xmlns:a16="http://schemas.microsoft.com/office/drawing/2014/main" id="{7C5DE1A6-0630-4690-1E2B-2EC150968342}"/>
              </a:ext>
            </a:extLst>
          </p:cNvPr>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519F7C32-34CC-299E-26B0-0D883BD89D95}"/>
              </a:ext>
            </a:extLst>
          </p:cNvPr>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320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1797403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772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8996"/>
            <a:ext cx="1828649" cy="457162"/>
          </a:xfrm>
          <a:prstGeom prst="rect">
            <a:avLst/>
          </a:prstGeom>
        </p:spPr>
      </p:pic>
    </p:spTree>
    <p:extLst>
      <p:ext uri="{BB962C8B-B14F-4D97-AF65-F5344CB8AC3E}">
        <p14:creationId xmlns:p14="http://schemas.microsoft.com/office/powerpoint/2010/main" val="3553433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7890832"/>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0" r:id="rId5"/>
    <p:sldLayoutId id="2147483650" r:id="rId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5.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1.bin"/><Relationship Id="rId18" Type="http://schemas.openxmlformats.org/officeDocument/2006/relationships/image" Target="../media/image16.wmf"/><Relationship Id="rId3" Type="http://schemas.openxmlformats.org/officeDocument/2006/relationships/oleObject" Target="../embeddings/oleObject6.bin"/><Relationship Id="rId7" Type="http://schemas.openxmlformats.org/officeDocument/2006/relationships/oleObject" Target="../embeddings/oleObject8.bin"/><Relationship Id="rId12" Type="http://schemas.openxmlformats.org/officeDocument/2006/relationships/image" Target="../media/image13.wmf"/><Relationship Id="rId17" Type="http://schemas.openxmlformats.org/officeDocument/2006/relationships/oleObject" Target="../embeddings/oleObject13.bin"/><Relationship Id="rId2" Type="http://schemas.openxmlformats.org/officeDocument/2006/relationships/image" Target="../media/image8.png"/><Relationship Id="rId16" Type="http://schemas.openxmlformats.org/officeDocument/2006/relationships/image" Target="../media/image15.wmf"/><Relationship Id="rId1" Type="http://schemas.openxmlformats.org/officeDocument/2006/relationships/slideLayout" Target="../slideLayouts/slideLayout2.xml"/><Relationship Id="rId6" Type="http://schemas.openxmlformats.org/officeDocument/2006/relationships/image" Target="../media/image10.wmf"/><Relationship Id="rId11" Type="http://schemas.openxmlformats.org/officeDocument/2006/relationships/oleObject" Target="../embeddings/oleObject10.bin"/><Relationship Id="rId5" Type="http://schemas.openxmlformats.org/officeDocument/2006/relationships/oleObject" Target="../embeddings/oleObject7.bin"/><Relationship Id="rId15" Type="http://schemas.openxmlformats.org/officeDocument/2006/relationships/oleObject" Target="../embeddings/oleObject12.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9.bin"/><Relationship Id="rId14" Type="http://schemas.openxmlformats.org/officeDocument/2006/relationships/image" Target="../media/image14.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image" Target="../media/image17.wmf"/><Relationship Id="rId7" Type="http://schemas.openxmlformats.org/officeDocument/2006/relationships/image" Target="../media/image19.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21.wmf"/><Relationship Id="rId5" Type="http://schemas.openxmlformats.org/officeDocument/2006/relationships/image" Target="../media/image18.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20.wmf"/></Relationships>
</file>

<file path=ppt/slides/_rels/slide14.xml.rels><?xml version="1.0" encoding="UTF-8" standalone="yes"?>
<Relationships xmlns="http://schemas.openxmlformats.org/package/2006/relationships"><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3.wmf"/><Relationship Id="rId4" Type="http://schemas.openxmlformats.org/officeDocument/2006/relationships/oleObject" Target="../embeddings/oleObject20.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Prime Factorization and Least Common Multiple</a:t>
            </a:r>
          </a:p>
        </p:txBody>
      </p:sp>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itle 1"/>
          <p:cNvSpPr>
            <a:spLocks noGrp="1"/>
          </p:cNvSpPr>
          <p:nvPr>
            <p:ph type="title"/>
          </p:nvPr>
        </p:nvSpPr>
        <p:spPr/>
        <p:txBody>
          <a:bodyPr/>
          <a:lstStyle/>
          <a:p>
            <a:r>
              <a:rPr lang="en-US" dirty="0"/>
              <a:t>Example 3: Finding the Prime Factorization of a Number (cont.)</a:t>
            </a:r>
          </a:p>
        </p:txBody>
      </p:sp>
      <p:sp>
        <p:nvSpPr>
          <p:cNvPr id="20" name="Content Placeholder 19"/>
          <p:cNvSpPr>
            <a:spLocks noGrp="1"/>
          </p:cNvSpPr>
          <p:nvPr>
            <p:ph idx="1"/>
          </p:nvPr>
        </p:nvSpPr>
        <p:spPr/>
        <p:txBody>
          <a:bodyPr/>
          <a:lstStyle/>
          <a:p>
            <a:r>
              <a:rPr lang="en-US" dirty="0"/>
              <a:t>Or</a:t>
            </a:r>
          </a:p>
          <a:p>
            <a:endParaRPr lang="en-US" dirty="0"/>
          </a:p>
          <a:p>
            <a:endParaRPr lang="en-US" dirty="0"/>
          </a:p>
          <a:p>
            <a:endParaRPr lang="en-US" dirty="0"/>
          </a:p>
          <a:p>
            <a:endParaRPr lang="en-US" dirty="0"/>
          </a:p>
          <a:p>
            <a:endParaRPr lang="en-US" dirty="0"/>
          </a:p>
          <a:p>
            <a:r>
              <a:rPr lang="en-US" dirty="0"/>
              <a:t>Notice that the final prime factorization was the same in both factor trees even though the first pair of factors was different.</a:t>
            </a:r>
          </a:p>
          <a:p>
            <a:endParaRPr lang="en-US" dirty="0"/>
          </a:p>
        </p:txBody>
      </p:sp>
      <p:sp>
        <p:nvSpPr>
          <p:cNvPr id="2054" name="TextBox 5"/>
          <p:cNvSpPr txBox="1">
            <a:spLocks noChangeArrowheads="1"/>
          </p:cNvSpPr>
          <p:nvPr/>
        </p:nvSpPr>
        <p:spPr bwMode="auto">
          <a:xfrm>
            <a:off x="4983163" y="1905000"/>
            <a:ext cx="3048000" cy="400050"/>
          </a:xfrm>
          <a:prstGeom prst="rect">
            <a:avLst/>
          </a:prstGeom>
          <a:noFill/>
          <a:ln w="9525">
            <a:noFill/>
            <a:miter lim="800000"/>
            <a:headEnd/>
            <a:tailEnd/>
          </a:ln>
        </p:spPr>
        <p:txBody>
          <a:bodyPr>
            <a:spAutoFit/>
          </a:bodyPr>
          <a:lstStyle/>
          <a:p>
            <a:r>
              <a:rPr lang="en-US" sz="2000" dirty="0">
                <a:solidFill>
                  <a:srgbClr val="008080"/>
                </a:solidFill>
              </a:rPr>
              <a:t>3 is prime, but 30 is not.</a:t>
            </a:r>
          </a:p>
        </p:txBody>
      </p:sp>
      <p:sp>
        <p:nvSpPr>
          <p:cNvPr id="2055" name="TextBox 6"/>
          <p:cNvSpPr txBox="1">
            <a:spLocks noChangeArrowheads="1"/>
          </p:cNvSpPr>
          <p:nvPr/>
        </p:nvSpPr>
        <p:spPr bwMode="auto">
          <a:xfrm>
            <a:off x="4983163" y="2743200"/>
            <a:ext cx="3124200" cy="400050"/>
          </a:xfrm>
          <a:prstGeom prst="rect">
            <a:avLst/>
          </a:prstGeom>
          <a:noFill/>
          <a:ln w="9525">
            <a:noFill/>
            <a:miter lim="800000"/>
            <a:headEnd/>
            <a:tailEnd/>
          </a:ln>
        </p:spPr>
        <p:txBody>
          <a:bodyPr>
            <a:spAutoFit/>
          </a:bodyPr>
          <a:lstStyle/>
          <a:p>
            <a:r>
              <a:rPr lang="en-US" sz="2000">
                <a:solidFill>
                  <a:srgbClr val="008080"/>
                </a:solidFill>
              </a:rPr>
              <a:t>10 is not prime.</a:t>
            </a:r>
          </a:p>
        </p:txBody>
      </p:sp>
      <p:sp>
        <p:nvSpPr>
          <p:cNvPr id="2056" name="TextBox 13"/>
          <p:cNvSpPr txBox="1">
            <a:spLocks noChangeArrowheads="1"/>
          </p:cNvSpPr>
          <p:nvPr/>
        </p:nvSpPr>
        <p:spPr bwMode="auto">
          <a:xfrm>
            <a:off x="4983163" y="3790950"/>
            <a:ext cx="2355850" cy="400050"/>
          </a:xfrm>
          <a:prstGeom prst="rect">
            <a:avLst/>
          </a:prstGeom>
          <a:noFill/>
          <a:ln w="9525">
            <a:noFill/>
            <a:miter lim="800000"/>
            <a:headEnd/>
            <a:tailEnd/>
          </a:ln>
        </p:spPr>
        <p:txBody>
          <a:bodyPr wrap="none">
            <a:spAutoFit/>
          </a:bodyPr>
          <a:lstStyle/>
          <a:p>
            <a:r>
              <a:rPr lang="en-US" sz="2000">
                <a:solidFill>
                  <a:srgbClr val="008080"/>
                </a:solidFill>
              </a:rPr>
              <a:t>All factors are prime.</a:t>
            </a:r>
          </a:p>
        </p:txBody>
      </p:sp>
      <p:graphicFrame>
        <p:nvGraphicFramePr>
          <p:cNvPr id="2050" name="Object 2"/>
          <p:cNvGraphicFramePr>
            <a:graphicFrameLocks noChangeAspect="1"/>
          </p:cNvGraphicFramePr>
          <p:nvPr/>
        </p:nvGraphicFramePr>
        <p:xfrm>
          <a:off x="1182688" y="1981200"/>
          <a:ext cx="2184483" cy="381000"/>
        </p:xfrm>
        <a:graphic>
          <a:graphicData uri="http://schemas.openxmlformats.org/presentationml/2006/ole">
            <mc:AlternateContent xmlns:mc="http://schemas.openxmlformats.org/markup-compatibility/2006">
              <mc:Choice xmlns:v="urn:schemas-microsoft-com:vml" Requires="v">
                <p:oleObj name="Equation" r:id="rId2" imgW="2184120" imgH="380880" progId="Equation.DSMT4">
                  <p:embed/>
                </p:oleObj>
              </mc:Choice>
              <mc:Fallback>
                <p:oleObj name="Equation" r:id="rId2" imgW="2184120" imgH="38088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2688" y="1981200"/>
                        <a:ext cx="2184483"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1" name="Object 3"/>
          <p:cNvGraphicFramePr>
            <a:graphicFrameLocks noChangeAspect="1"/>
          </p:cNvGraphicFramePr>
          <p:nvPr/>
        </p:nvGraphicFramePr>
        <p:xfrm>
          <a:off x="1701693" y="3846513"/>
          <a:ext cx="2819507" cy="381000"/>
        </p:xfrm>
        <a:graphic>
          <a:graphicData uri="http://schemas.openxmlformats.org/presentationml/2006/ole">
            <mc:AlternateContent xmlns:mc="http://schemas.openxmlformats.org/markup-compatibility/2006">
              <mc:Choice xmlns:v="urn:schemas-microsoft-com:vml" Requires="v">
                <p:oleObj name="Equation" r:id="rId4" imgW="2819160" imgH="380880" progId="Equation.DSMT4">
                  <p:embed/>
                </p:oleObj>
              </mc:Choice>
              <mc:Fallback>
                <p:oleObj name="Equation" r:id="rId4" imgW="2819160" imgH="3808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693" y="3846513"/>
                        <a:ext cx="2819507"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2052" name="Object 4"/>
          <p:cNvGraphicFramePr>
            <a:graphicFrameLocks noChangeAspect="1"/>
          </p:cNvGraphicFramePr>
          <p:nvPr/>
        </p:nvGraphicFramePr>
        <p:xfrm>
          <a:off x="1702722" y="2844114"/>
          <a:ext cx="2476594" cy="381000"/>
        </p:xfrm>
        <a:graphic>
          <a:graphicData uri="http://schemas.openxmlformats.org/presentationml/2006/ole">
            <mc:AlternateContent xmlns:mc="http://schemas.openxmlformats.org/markup-compatibility/2006">
              <mc:Choice xmlns:v="urn:schemas-microsoft-com:vml" Requires="v">
                <p:oleObj name="Equation" r:id="rId6" imgW="2476440" imgH="380880" progId="Equation.DSMT4">
                  <p:embed/>
                </p:oleObj>
              </mc:Choice>
              <mc:Fallback>
                <p:oleObj name="Equation" r:id="rId6" imgW="2476440" imgH="38088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2722" y="2844114"/>
                        <a:ext cx="2476594"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cxnSp>
        <p:nvCxnSpPr>
          <p:cNvPr id="18" name="Straight Connector 17"/>
          <p:cNvCxnSpPr/>
          <p:nvPr/>
        </p:nvCxnSpPr>
        <p:spPr bwMode="auto">
          <a:xfrm rot="5400000">
            <a:off x="2056607" y="2515394"/>
            <a:ext cx="4572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auto">
          <a:xfrm rot="5400000">
            <a:off x="2018507" y="3467894"/>
            <a:ext cx="5334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rot="5400000">
            <a:off x="2856707" y="2553494"/>
            <a:ext cx="5334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a:off x="3352800" y="2286000"/>
            <a:ext cx="609600" cy="5334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rot="5400000">
            <a:off x="2819400" y="3429000"/>
            <a:ext cx="5334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bwMode="auto">
          <a:xfrm rot="16200000" flipH="1">
            <a:off x="3200400" y="3276600"/>
            <a:ext cx="609600" cy="457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bwMode="auto">
          <a:xfrm rot="16200000" flipH="1">
            <a:off x="3962400" y="3352800"/>
            <a:ext cx="6096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5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5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4" grpId="0"/>
      <p:bldP spid="2055" grpId="0"/>
      <p:bldP spid="205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title"/>
          </p:nvPr>
        </p:nvSpPr>
        <p:spPr/>
        <p:txBody>
          <a:bodyPr/>
          <a:lstStyle/>
          <a:p>
            <a:r>
              <a:rPr lang="en-US" dirty="0"/>
              <a:t>Example 3: Finding the Prime Factorization of a Number (cont.)</a:t>
            </a:r>
          </a:p>
        </p:txBody>
      </p:sp>
      <mc:AlternateContent xmlns:mc="http://schemas.openxmlformats.org/markup-compatibility/2006" xmlns:a14="http://schemas.microsoft.com/office/drawing/2010/main">
        <mc:Choice Requires="a14">
          <p:sp>
            <p:nvSpPr>
              <p:cNvPr id="6" name="Content Placeholder 5"/>
              <p:cNvSpPr>
                <a:spLocks noGrp="1"/>
              </p:cNvSpPr>
              <p:nvPr>
                <p:ph idx="1"/>
              </p:nvPr>
            </p:nvSpPr>
            <p:spPr/>
            <p:txBody>
              <a:bodyPr/>
              <a:lstStyle/>
              <a:p>
                <a:r>
                  <a:rPr lang="en-US" dirty="0"/>
                  <a:t>Since multiplication is commutative, the order of the factors is not important. What is important is that </a:t>
                </a:r>
                <a:r>
                  <a:rPr lang="en-US" b="1" dirty="0"/>
                  <a:t>all the factors are prime</a:t>
                </a:r>
                <a:r>
                  <a:rPr lang="en-US" dirty="0"/>
                  <a:t>. Writing the factors in order, we can write </a:t>
                </a:r>
                <a14:m>
                  <m:oMath xmlns:m="http://schemas.openxmlformats.org/officeDocument/2006/math">
                    <m:r>
                      <a:rPr lang="en-US" b="0" i="1" smtClean="0">
                        <a:solidFill>
                          <a:srgbClr val="0000FF"/>
                        </a:solidFill>
                        <a:latin typeface="Cambria Math" panose="02040503050406030204" pitchFamily="18" charset="0"/>
                      </a:rPr>
                      <m:t>90</m:t>
                    </m:r>
                    <m:r>
                      <a:rPr lang="en-US" b="0" i="1" smtClean="0">
                        <a:solidFill>
                          <a:srgbClr val="0000FF"/>
                        </a:solidFill>
                        <a:latin typeface="Cambria Math" panose="02040503050406030204" pitchFamily="18" charset="0"/>
                      </a:rPr>
                      <m:t>=</m:t>
                    </m:r>
                    <m:r>
                      <a:rPr lang="en-US" b="0" i="1" smtClean="0">
                        <a:solidFill>
                          <a:srgbClr val="0000FF"/>
                        </a:solidFill>
                        <a:latin typeface="Cambria Math" panose="02040503050406030204" pitchFamily="18" charset="0"/>
                      </a:rPr>
                      <m:t>2</m:t>
                    </m:r>
                    <m:r>
                      <a:rPr lang="en-US" i="1">
                        <a:solidFill>
                          <a:srgbClr val="0000FF"/>
                        </a:solidFill>
                        <a:latin typeface="Cambria Math" panose="02040503050406030204" pitchFamily="18" charset="0"/>
                        <a:ea typeface="Cambria Math" panose="02040503050406030204" pitchFamily="18" charset="0"/>
                      </a:rPr>
                      <m:t>∙</m:t>
                    </m:r>
                    <m:r>
                      <a:rPr lang="en-US" i="1">
                        <a:solidFill>
                          <a:srgbClr val="0000FF"/>
                        </a:solidFill>
                        <a:latin typeface="Cambria Math" panose="02040503050406030204" pitchFamily="18" charset="0"/>
                        <a:ea typeface="Cambria Math" panose="02040503050406030204" pitchFamily="18" charset="0"/>
                      </a:rPr>
                      <m:t>3</m:t>
                    </m:r>
                    <m:r>
                      <a:rPr lang="en-US" i="1">
                        <a:solidFill>
                          <a:srgbClr val="0000FF"/>
                        </a:solidFill>
                        <a:latin typeface="Cambria Math" panose="02040503050406030204" pitchFamily="18" charset="0"/>
                        <a:ea typeface="Cambria Math" panose="02040503050406030204" pitchFamily="18" charset="0"/>
                      </a:rPr>
                      <m:t>∙</m:t>
                    </m:r>
                  </m:oMath>
                </a14:m>
                <a:r>
                  <a:rPr lang="en-US" dirty="0">
                    <a:solidFill>
                      <a:srgbClr val="0000FF"/>
                    </a:solidFill>
                  </a:rPr>
                  <a:t>3</a:t>
                </a:r>
                <a:r>
                  <a:rPr lang="en-US" dirty="0">
                    <a:solidFill>
                      <a:srgbClr val="0000FF"/>
                    </a:solidFill>
                    <a:ea typeface="Cambria Math" panose="02040503050406030204" pitchFamily="18" charset="0"/>
                  </a:rPr>
                  <a:t> </a:t>
                </a:r>
                <a14:m>
                  <m:oMath xmlns:m="http://schemas.openxmlformats.org/officeDocument/2006/math">
                    <m:r>
                      <a:rPr lang="en-US" i="1">
                        <a:solidFill>
                          <a:srgbClr val="0000FF"/>
                        </a:solidFill>
                        <a:latin typeface="Cambria Math" panose="02040503050406030204" pitchFamily="18" charset="0"/>
                        <a:ea typeface="Cambria Math" panose="02040503050406030204" pitchFamily="18" charset="0"/>
                      </a:rPr>
                      <m:t>∙</m:t>
                    </m:r>
                  </m:oMath>
                </a14:m>
                <a:r>
                  <a:rPr lang="en-US" dirty="0">
                    <a:solidFill>
                      <a:srgbClr val="0000FF"/>
                    </a:solidFill>
                  </a:rPr>
                  <a:t>5 </a:t>
                </a:r>
                <a:r>
                  <a:rPr lang="en-US" dirty="0"/>
                  <a:t>or, with exponents,          </a:t>
                </a:r>
                <a14:m>
                  <m:oMath xmlns:m="http://schemas.openxmlformats.org/officeDocument/2006/math">
                    <m:r>
                      <a:rPr lang="en-US" b="0" i="1" smtClean="0">
                        <a:solidFill>
                          <a:srgbClr val="0000FF"/>
                        </a:solidFill>
                        <a:latin typeface="Cambria Math" panose="02040503050406030204" pitchFamily="18" charset="0"/>
                      </a:rPr>
                      <m:t>90</m:t>
                    </m:r>
                    <m:r>
                      <a:rPr lang="en-US" b="0" i="1" smtClean="0">
                        <a:solidFill>
                          <a:srgbClr val="0000FF"/>
                        </a:solidFill>
                        <a:latin typeface="Cambria Math" panose="02040503050406030204" pitchFamily="18" charset="0"/>
                      </a:rPr>
                      <m:t>=</m:t>
                    </m:r>
                    <m:r>
                      <a:rPr lang="en-US" b="0" i="1" smtClean="0">
                        <a:solidFill>
                          <a:srgbClr val="0000FF"/>
                        </a:solidFill>
                        <a:latin typeface="Cambria Math" panose="02040503050406030204" pitchFamily="18" charset="0"/>
                      </a:rPr>
                      <m:t>2</m:t>
                    </m:r>
                    <m:r>
                      <a:rPr lang="en-US" b="0" i="1" smtClean="0">
                        <a:solidFill>
                          <a:srgbClr val="0000FF"/>
                        </a:solidFill>
                        <a:latin typeface="Cambria Math" panose="02040503050406030204" pitchFamily="18" charset="0"/>
                        <a:ea typeface="Cambria Math" panose="02040503050406030204" pitchFamily="18" charset="0"/>
                      </a:rPr>
                      <m:t>∙</m:t>
                    </m:r>
                    <m:sSup>
                      <m:sSupPr>
                        <m:ctrlPr>
                          <a:rPr lang="en-US" b="0" i="1" smtClean="0">
                            <a:solidFill>
                              <a:srgbClr val="0000FF"/>
                            </a:solidFill>
                            <a:latin typeface="Cambria Math" panose="02040503050406030204" pitchFamily="18" charset="0"/>
                            <a:ea typeface="Cambria Math" panose="02040503050406030204" pitchFamily="18" charset="0"/>
                          </a:rPr>
                        </m:ctrlPr>
                      </m:sSupPr>
                      <m:e>
                        <m:r>
                          <a:rPr lang="en-US" b="0" i="1" smtClean="0">
                            <a:solidFill>
                              <a:srgbClr val="0000FF"/>
                            </a:solidFill>
                            <a:latin typeface="Cambria Math" panose="02040503050406030204" pitchFamily="18" charset="0"/>
                            <a:ea typeface="Cambria Math" panose="02040503050406030204" pitchFamily="18" charset="0"/>
                          </a:rPr>
                          <m:t>3</m:t>
                        </m:r>
                      </m:e>
                      <m:sup>
                        <m:r>
                          <a:rPr lang="en-US" b="0" i="1" smtClean="0">
                            <a:solidFill>
                              <a:srgbClr val="0000FF"/>
                            </a:solidFill>
                            <a:latin typeface="Cambria Math" panose="02040503050406030204" pitchFamily="18" charset="0"/>
                            <a:ea typeface="Cambria Math" panose="02040503050406030204" pitchFamily="18" charset="0"/>
                          </a:rPr>
                          <m:t>2</m:t>
                        </m:r>
                      </m:sup>
                    </m:sSup>
                    <m:r>
                      <a:rPr lang="en-US" b="0" i="1" smtClean="0">
                        <a:solidFill>
                          <a:srgbClr val="0000FF"/>
                        </a:solidFill>
                        <a:latin typeface="Cambria Math" panose="02040503050406030204" pitchFamily="18" charset="0"/>
                        <a:ea typeface="Cambria Math" panose="02040503050406030204" pitchFamily="18" charset="0"/>
                      </a:rPr>
                      <m:t>∙</m:t>
                    </m:r>
                    <m:r>
                      <a:rPr lang="en-US" b="0" i="1" smtClean="0">
                        <a:solidFill>
                          <a:srgbClr val="0000FF"/>
                        </a:solidFill>
                        <a:latin typeface="Cambria Math" panose="02040503050406030204" pitchFamily="18" charset="0"/>
                        <a:ea typeface="Cambria Math" panose="02040503050406030204" pitchFamily="18" charset="0"/>
                      </a:rPr>
                      <m:t>5</m:t>
                    </m:r>
                  </m:oMath>
                </a14:m>
                <a:r>
                  <a:rPr lang="en-US" dirty="0"/>
                  <a:t>.</a:t>
                </a:r>
              </a:p>
              <a:p>
                <a:endParaRPr lang="en-US" b="1" dirty="0"/>
              </a:p>
              <a:p>
                <a:pPr>
                  <a:lnSpc>
                    <a:spcPct val="200000"/>
                  </a:lnSpc>
                </a:pPr>
                <a:endParaRPr lang="en-US" dirty="0"/>
              </a:p>
            </p:txBody>
          </p:sp>
        </mc:Choice>
        <mc:Fallback xmlns="">
          <p:sp>
            <p:nvSpPr>
              <p:cNvPr id="6" name="Content Placeholder 5"/>
              <p:cNvSpPr>
                <a:spLocks noGrp="1" noRot="1" noChangeAspect="1" noMove="1" noResize="1" noEditPoints="1" noAdjustHandles="1" noChangeArrowheads="1" noChangeShapeType="1" noTextEdit="1"/>
              </p:cNvSpPr>
              <p:nvPr>
                <p:ph idx="1"/>
              </p:nvPr>
            </p:nvSpPr>
            <p:spPr>
              <a:blipFill>
                <a:blip r:embed="rId2"/>
                <a:stretch>
                  <a:fillRect l="-1481" t="-1200"/>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dirty="0"/>
              <a:t>Example 4: Finding the Prime Factorization of a Number</a:t>
            </a:r>
          </a:p>
        </p:txBody>
      </p:sp>
      <mc:AlternateContent xmlns:mc="http://schemas.openxmlformats.org/markup-compatibility/2006">
        <mc:Choice xmlns:a14="http://schemas.microsoft.com/office/drawing/2010/main" Requires="a14">
          <p:sp>
            <p:nvSpPr>
              <p:cNvPr id="4101" name="Content Placeholder 2"/>
              <p:cNvSpPr>
                <a:spLocks noGrp="1"/>
              </p:cNvSpPr>
              <p:nvPr>
                <p:ph idx="1"/>
              </p:nvPr>
            </p:nvSpPr>
            <p:spPr>
              <a:xfrm>
                <a:off x="457200" y="1065650"/>
                <a:ext cx="8229600" cy="4572000"/>
              </a:xfrm>
            </p:spPr>
            <p:txBody>
              <a:bodyPr/>
              <a:lstStyle/>
              <a:p>
                <a:r>
                  <a:rPr lang="en-US" dirty="0"/>
                  <a:t>Find the prime factorization of each number.</a:t>
                </a:r>
              </a:p>
              <a:p>
                <a:r>
                  <a:rPr lang="en-US" b="1" dirty="0"/>
                  <a:t>a.  </a:t>
                </a:r>
                <a14:m>
                  <m:oMath xmlns:m="http://schemas.openxmlformats.org/officeDocument/2006/math">
                    <m:r>
                      <a:rPr lang="en-US" i="1" dirty="0" smtClean="0">
                        <a:solidFill>
                          <a:srgbClr val="0000FF"/>
                        </a:solidFill>
                        <a:latin typeface="Cambria Math" panose="02040503050406030204" pitchFamily="18" charset="0"/>
                      </a:rPr>
                      <m:t>65</m:t>
                    </m:r>
                  </m:oMath>
                </a14:m>
                <a:r>
                  <a:rPr lang="en-US" dirty="0"/>
                  <a:t>			</a:t>
                </a:r>
                <a:r>
                  <a:rPr lang="en-US" b="1" dirty="0"/>
                  <a:t>b.  </a:t>
                </a:r>
                <a14:m>
                  <m:oMath xmlns:m="http://schemas.openxmlformats.org/officeDocument/2006/math">
                    <m:r>
                      <a:rPr lang="en-US" b="0" i="1" smtClean="0">
                        <a:solidFill>
                          <a:srgbClr val="0000FF"/>
                        </a:solidFill>
                        <a:latin typeface="Cambria Math" panose="02040503050406030204" pitchFamily="18" charset="0"/>
                      </a:rPr>
                      <m:t>−</m:t>
                    </m:r>
                    <m:r>
                      <a:rPr lang="en-US" b="0" i="1" smtClean="0">
                        <a:solidFill>
                          <a:srgbClr val="0000FF"/>
                        </a:solidFill>
                        <a:latin typeface="Cambria Math" panose="02040503050406030204" pitchFamily="18" charset="0"/>
                      </a:rPr>
                      <m:t>72</m:t>
                    </m:r>
                  </m:oMath>
                </a14:m>
                <a:r>
                  <a:rPr lang="en-US" dirty="0"/>
                  <a:t>			</a:t>
                </a:r>
                <a:r>
                  <a:rPr lang="en-US" b="1" dirty="0"/>
                  <a:t>c.  </a:t>
                </a:r>
                <a14:m>
                  <m:oMath xmlns:m="http://schemas.openxmlformats.org/officeDocument/2006/math">
                    <m:r>
                      <a:rPr lang="en-US" i="1" dirty="0" smtClean="0">
                        <a:solidFill>
                          <a:srgbClr val="0000FF"/>
                        </a:solidFill>
                        <a:latin typeface="Cambria Math" panose="02040503050406030204" pitchFamily="18" charset="0"/>
                      </a:rPr>
                      <m:t>294</m:t>
                    </m:r>
                  </m:oMath>
                </a14:m>
                <a:endParaRPr lang="en-US" dirty="0">
                  <a:solidFill>
                    <a:srgbClr val="0000FF"/>
                  </a:solidFill>
                </a:endParaRPr>
              </a:p>
              <a:p>
                <a:r>
                  <a:rPr lang="en-US" b="1" dirty="0"/>
                  <a:t>Solution</a:t>
                </a:r>
                <a:endParaRPr lang="en-US" dirty="0"/>
              </a:p>
            </p:txBody>
          </p:sp>
        </mc:Choice>
        <mc:Fallback>
          <p:sp>
            <p:nvSpPr>
              <p:cNvPr id="4101" name="Content Placeholder 2"/>
              <p:cNvSpPr>
                <a:spLocks noGrp="1" noRot="1" noChangeAspect="1" noMove="1" noResize="1" noEditPoints="1" noAdjustHandles="1" noChangeArrowheads="1" noChangeShapeType="1" noTextEdit="1"/>
              </p:cNvSpPr>
              <p:nvPr>
                <p:ph idx="1"/>
              </p:nvPr>
            </p:nvSpPr>
            <p:spPr>
              <a:xfrm>
                <a:off x="457200" y="1065650"/>
                <a:ext cx="8229600" cy="4572000"/>
              </a:xfrm>
              <a:blipFill>
                <a:blip r:embed="rId2"/>
                <a:stretch>
                  <a:fillRect l="-1481" t="-1333"/>
                </a:stretch>
              </a:blipFill>
            </p:spPr>
            <p:txBody>
              <a:bodyPr/>
              <a:lstStyle/>
              <a:p>
                <a:r>
                  <a:rPr lang="en-US">
                    <a:noFill/>
                  </a:rPr>
                  <a:t> </a:t>
                </a:r>
              </a:p>
            </p:txBody>
          </p:sp>
        </mc:Fallback>
      </mc:AlternateContent>
      <p:graphicFrame>
        <p:nvGraphicFramePr>
          <p:cNvPr id="4098" name="Object 2"/>
          <p:cNvGraphicFramePr>
            <a:graphicFrameLocks noChangeAspect="1"/>
          </p:cNvGraphicFramePr>
          <p:nvPr>
            <p:extLst>
              <p:ext uri="{D42A27DB-BD31-4B8C-83A1-F6EECF244321}">
                <p14:modId xmlns:p14="http://schemas.microsoft.com/office/powerpoint/2010/main" val="3834164684"/>
              </p:ext>
            </p:extLst>
          </p:nvPr>
        </p:nvGraphicFramePr>
        <p:xfrm>
          <a:off x="530352" y="2590800"/>
          <a:ext cx="863600" cy="292100"/>
        </p:xfrm>
        <a:graphic>
          <a:graphicData uri="http://schemas.openxmlformats.org/presentationml/2006/ole">
            <mc:AlternateContent xmlns:mc="http://schemas.openxmlformats.org/markup-compatibility/2006">
              <mc:Choice xmlns:v="urn:schemas-microsoft-com:vml" Requires="v">
                <p:oleObj name="Equation" r:id="rId3" imgW="863280" imgH="291960" progId="Equation.DSMT4">
                  <p:embed/>
                </p:oleObj>
              </mc:Choice>
              <mc:Fallback>
                <p:oleObj name="Equation" r:id="rId3" imgW="863280" imgH="2919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590800"/>
                        <a:ext cx="863600" cy="2921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4102" name="TextBox 4"/>
          <p:cNvSpPr txBox="1">
            <a:spLocks noChangeArrowheads="1"/>
          </p:cNvSpPr>
          <p:nvPr/>
        </p:nvSpPr>
        <p:spPr bwMode="auto">
          <a:xfrm>
            <a:off x="4081569" y="2465898"/>
            <a:ext cx="5281168" cy="1016000"/>
          </a:xfrm>
          <a:prstGeom prst="rect">
            <a:avLst/>
          </a:prstGeom>
          <a:noFill/>
          <a:ln w="9525">
            <a:noFill/>
            <a:miter lim="800000"/>
            <a:headEnd/>
            <a:tailEnd/>
          </a:ln>
        </p:spPr>
        <p:txBody>
          <a:bodyPr wrap="square">
            <a:spAutoFit/>
          </a:bodyPr>
          <a:lstStyle/>
          <a:p>
            <a:r>
              <a:rPr lang="en-US" sz="2000" dirty="0">
                <a:solidFill>
                  <a:srgbClr val="008080"/>
                </a:solidFill>
              </a:rPr>
              <a:t>5 is a factor because the units digit is 5. Since both 5 and 13 are prime, 5 ⋅ 13 is the prime factorization.</a:t>
            </a:r>
          </a:p>
        </p:txBody>
      </p:sp>
      <p:cxnSp>
        <p:nvCxnSpPr>
          <p:cNvPr id="12" name="Straight Connector 11"/>
          <p:cNvCxnSpPr/>
          <p:nvPr/>
        </p:nvCxnSpPr>
        <p:spPr bwMode="auto">
          <a:xfrm rot="5400000">
            <a:off x="1946867" y="5084717"/>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bwMode="auto">
          <a:xfrm>
            <a:off x="3542018" y="4173983"/>
            <a:ext cx="772136" cy="38939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cxnSpLocks/>
          </p:cNvCxnSpPr>
          <p:nvPr/>
        </p:nvCxnSpPr>
        <p:spPr bwMode="auto">
          <a:xfrm>
            <a:off x="3350347" y="4895009"/>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bwMode="auto">
          <a:xfrm rot="5400000">
            <a:off x="2558133" y="5072496"/>
            <a:ext cx="3810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3" name="Object 4"/>
          <p:cNvGraphicFramePr>
            <a:graphicFrameLocks noChangeAspect="1"/>
          </p:cNvGraphicFramePr>
          <p:nvPr>
            <p:extLst>
              <p:ext uri="{D42A27DB-BD31-4B8C-83A1-F6EECF244321}">
                <p14:modId xmlns:p14="http://schemas.microsoft.com/office/powerpoint/2010/main" val="2095598926"/>
              </p:ext>
            </p:extLst>
          </p:nvPr>
        </p:nvGraphicFramePr>
        <p:xfrm>
          <a:off x="1569720" y="2590800"/>
          <a:ext cx="1676400" cy="381000"/>
        </p:xfrm>
        <a:graphic>
          <a:graphicData uri="http://schemas.openxmlformats.org/presentationml/2006/ole">
            <mc:AlternateContent xmlns:mc="http://schemas.openxmlformats.org/markup-compatibility/2006">
              <mc:Choice xmlns:v="urn:schemas-microsoft-com:vml" Requires="v">
                <p:oleObj name="Equation" r:id="rId5" imgW="1676160" imgH="380880" progId="Equation.DSMT4">
                  <p:embed/>
                </p:oleObj>
              </mc:Choice>
              <mc:Fallback>
                <p:oleObj name="Equation" r:id="rId5" imgW="167616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69720" y="2590800"/>
                        <a:ext cx="1676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5"/>
          <p:cNvGraphicFramePr>
            <a:graphicFrameLocks noChangeAspect="1"/>
          </p:cNvGraphicFramePr>
          <p:nvPr>
            <p:extLst>
              <p:ext uri="{D42A27DB-BD31-4B8C-83A1-F6EECF244321}">
                <p14:modId xmlns:p14="http://schemas.microsoft.com/office/powerpoint/2010/main" val="523685265"/>
              </p:ext>
            </p:extLst>
          </p:nvPr>
        </p:nvGraphicFramePr>
        <p:xfrm>
          <a:off x="428625" y="3144838"/>
          <a:ext cx="1066800" cy="304800"/>
        </p:xfrm>
        <a:graphic>
          <a:graphicData uri="http://schemas.openxmlformats.org/presentationml/2006/ole">
            <mc:AlternateContent xmlns:mc="http://schemas.openxmlformats.org/markup-compatibility/2006">
              <mc:Choice xmlns:v="urn:schemas-microsoft-com:vml" Requires="v">
                <p:oleObj name="Equation" r:id="rId7" imgW="1066680" imgH="304560" progId="Equation.DSMT4">
                  <p:embed/>
                </p:oleObj>
              </mc:Choice>
              <mc:Fallback>
                <p:oleObj name="Equation" r:id="rId7" imgW="1066680" imgH="304560" progId="Equation.DSMT4">
                  <p:embed/>
                  <p:pic>
                    <p:nvPicPr>
                      <p:cNvPr id="0" name="Picture 5"/>
                      <p:cNvPicPr>
                        <a:picLocks noChangeAspect="1" noChangeArrowheads="1"/>
                      </p:cNvPicPr>
                      <p:nvPr/>
                    </p:nvPicPr>
                    <p:blipFill>
                      <a:blip r:embed="rId8"/>
                      <a:srcRect/>
                      <a:stretch>
                        <a:fillRect/>
                      </a:stretch>
                    </p:blipFill>
                    <p:spPr bwMode="auto">
                      <a:xfrm>
                        <a:off x="428625" y="3144838"/>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6"/>
          <p:cNvGraphicFramePr>
            <a:graphicFrameLocks noChangeAspect="1"/>
          </p:cNvGraphicFramePr>
          <p:nvPr>
            <p:extLst>
              <p:ext uri="{D42A27DB-BD31-4B8C-83A1-F6EECF244321}">
                <p14:modId xmlns:p14="http://schemas.microsoft.com/office/powerpoint/2010/main" val="1150746107"/>
              </p:ext>
            </p:extLst>
          </p:nvPr>
        </p:nvGraphicFramePr>
        <p:xfrm>
          <a:off x="1524000" y="4580626"/>
          <a:ext cx="2946400" cy="381000"/>
        </p:xfrm>
        <a:graphic>
          <a:graphicData uri="http://schemas.openxmlformats.org/presentationml/2006/ole">
            <mc:AlternateContent xmlns:mc="http://schemas.openxmlformats.org/markup-compatibility/2006">
              <mc:Choice xmlns:v="urn:schemas-microsoft-com:vml" Requires="v">
                <p:oleObj name="Equation" r:id="rId9" imgW="2946240" imgH="380880" progId="Equation.DSMT4">
                  <p:embed/>
                </p:oleObj>
              </mc:Choice>
              <mc:Fallback>
                <p:oleObj name="Equation" r:id="rId9" imgW="2946240" imgH="380880" progId="Equation.DSMT4">
                  <p:embed/>
                  <p:pic>
                    <p:nvPicPr>
                      <p:cNvPr id="0" name="Picture 6"/>
                      <p:cNvPicPr>
                        <a:picLocks noChangeAspect="1" noChangeArrowheads="1"/>
                      </p:cNvPicPr>
                      <p:nvPr/>
                    </p:nvPicPr>
                    <p:blipFill>
                      <a:blip r:embed="rId10"/>
                      <a:srcRect/>
                      <a:stretch>
                        <a:fillRect/>
                      </a:stretch>
                    </p:blipFill>
                    <p:spPr bwMode="auto">
                      <a:xfrm>
                        <a:off x="1524000" y="4580626"/>
                        <a:ext cx="2946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2125050771"/>
              </p:ext>
            </p:extLst>
          </p:nvPr>
        </p:nvGraphicFramePr>
        <p:xfrm>
          <a:off x="1524000" y="5359878"/>
          <a:ext cx="3454400" cy="381000"/>
        </p:xfrm>
        <a:graphic>
          <a:graphicData uri="http://schemas.openxmlformats.org/presentationml/2006/ole">
            <mc:AlternateContent xmlns:mc="http://schemas.openxmlformats.org/markup-compatibility/2006">
              <mc:Choice xmlns:v="urn:schemas-microsoft-com:vml" Requires="v">
                <p:oleObj name="Equation" r:id="rId11" imgW="3454200" imgH="380880" progId="Equation.DSMT4">
                  <p:embed/>
                </p:oleObj>
              </mc:Choice>
              <mc:Fallback>
                <p:oleObj name="Equation" r:id="rId11" imgW="3454200" imgH="380880" progId="Equation.DSMT4">
                  <p:embed/>
                  <p:pic>
                    <p:nvPicPr>
                      <p:cNvPr id="0" name="Picture 7"/>
                      <p:cNvPicPr>
                        <a:picLocks noChangeAspect="1" noChangeArrowheads="1"/>
                      </p:cNvPicPr>
                      <p:nvPr/>
                    </p:nvPicPr>
                    <p:blipFill>
                      <a:blip r:embed="rId12"/>
                      <a:srcRect/>
                      <a:stretch>
                        <a:fillRect/>
                      </a:stretch>
                    </p:blipFill>
                    <p:spPr bwMode="auto">
                      <a:xfrm>
                        <a:off x="1524000" y="5359878"/>
                        <a:ext cx="345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extLst>
              <p:ext uri="{D42A27DB-BD31-4B8C-83A1-F6EECF244321}">
                <p14:modId xmlns:p14="http://schemas.microsoft.com/office/powerpoint/2010/main" val="1572927638"/>
              </p:ext>
            </p:extLst>
          </p:nvPr>
        </p:nvGraphicFramePr>
        <p:xfrm>
          <a:off x="1532148" y="5626100"/>
          <a:ext cx="2108200" cy="469900"/>
        </p:xfrm>
        <a:graphic>
          <a:graphicData uri="http://schemas.openxmlformats.org/presentationml/2006/ole">
            <mc:AlternateContent xmlns:mc="http://schemas.openxmlformats.org/markup-compatibility/2006">
              <mc:Choice xmlns:v="urn:schemas-microsoft-com:vml" Requires="v">
                <p:oleObj name="Equation" r:id="rId13" imgW="2108160" imgH="469800" progId="Equation.DSMT4">
                  <p:embed/>
                </p:oleObj>
              </mc:Choice>
              <mc:Fallback>
                <p:oleObj name="Equation" r:id="rId13" imgW="2108160" imgH="469800" progId="Equation.DSMT4">
                  <p:embed/>
                  <p:pic>
                    <p:nvPicPr>
                      <p:cNvPr id="0" name="Picture 8"/>
                      <p:cNvPicPr>
                        <a:picLocks noChangeAspect="1" noChangeArrowheads="1"/>
                      </p:cNvPicPr>
                      <p:nvPr/>
                    </p:nvPicPr>
                    <p:blipFill>
                      <a:blip r:embed="rId14"/>
                      <a:srcRect/>
                      <a:stretch>
                        <a:fillRect/>
                      </a:stretch>
                    </p:blipFill>
                    <p:spPr bwMode="auto">
                      <a:xfrm>
                        <a:off x="1532148" y="5626100"/>
                        <a:ext cx="2108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1945106207"/>
              </p:ext>
            </p:extLst>
          </p:nvPr>
        </p:nvGraphicFramePr>
        <p:xfrm>
          <a:off x="1526868" y="3879008"/>
          <a:ext cx="1879600" cy="381000"/>
        </p:xfrm>
        <a:graphic>
          <a:graphicData uri="http://schemas.openxmlformats.org/presentationml/2006/ole">
            <mc:AlternateContent xmlns:mc="http://schemas.openxmlformats.org/markup-compatibility/2006">
              <mc:Choice xmlns:v="urn:schemas-microsoft-com:vml" Requires="v">
                <p:oleObj name="Equation" r:id="rId15" imgW="1879560" imgH="380880" progId="Equation.DSMT4">
                  <p:embed/>
                </p:oleObj>
              </mc:Choice>
              <mc:Fallback>
                <p:oleObj name="Equation" r:id="rId15" imgW="1879560" imgH="380880" progId="Equation.DSMT4">
                  <p:embed/>
                  <p:pic>
                    <p:nvPicPr>
                      <p:cNvPr id="0" name="Picture 9"/>
                      <p:cNvPicPr>
                        <a:picLocks noChangeAspect="1" noChangeArrowheads="1"/>
                      </p:cNvPicPr>
                      <p:nvPr/>
                    </p:nvPicPr>
                    <p:blipFill>
                      <a:blip r:embed="rId16"/>
                      <a:srcRect/>
                      <a:stretch>
                        <a:fillRect/>
                      </a:stretch>
                    </p:blipFill>
                    <p:spPr bwMode="auto">
                      <a:xfrm>
                        <a:off x="1526868" y="3879008"/>
                        <a:ext cx="187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9">
            <a:extLst>
              <a:ext uri="{FF2B5EF4-FFF2-40B4-BE49-F238E27FC236}">
                <a16:creationId xmlns:a16="http://schemas.microsoft.com/office/drawing/2014/main" id="{77021C1F-3820-7E2B-C192-6AE9753C54F5}"/>
              </a:ext>
            </a:extLst>
          </p:cNvPr>
          <p:cNvGraphicFramePr>
            <a:graphicFrameLocks noChangeAspect="1"/>
          </p:cNvGraphicFramePr>
          <p:nvPr>
            <p:extLst>
              <p:ext uri="{D42A27DB-BD31-4B8C-83A1-F6EECF244321}">
                <p14:modId xmlns:p14="http://schemas.microsoft.com/office/powerpoint/2010/main" val="3614787999"/>
              </p:ext>
            </p:extLst>
          </p:nvPr>
        </p:nvGraphicFramePr>
        <p:xfrm>
          <a:off x="1535023" y="3168650"/>
          <a:ext cx="1498600" cy="381000"/>
        </p:xfrm>
        <a:graphic>
          <a:graphicData uri="http://schemas.openxmlformats.org/presentationml/2006/ole">
            <mc:AlternateContent xmlns:mc="http://schemas.openxmlformats.org/markup-compatibility/2006">
              <mc:Choice xmlns:v="urn:schemas-microsoft-com:vml" Requires="v">
                <p:oleObj name="Equation" r:id="rId17" imgW="1498320" imgH="380880" progId="Equation.DSMT4">
                  <p:embed/>
                </p:oleObj>
              </mc:Choice>
              <mc:Fallback>
                <p:oleObj name="Equation" r:id="rId17" imgW="1498320" imgH="380880" progId="Equation.DSMT4">
                  <p:embed/>
                  <p:pic>
                    <p:nvPicPr>
                      <p:cNvPr id="4105" name="Object 9"/>
                      <p:cNvPicPr>
                        <a:picLocks noChangeAspect="1" noChangeArrowheads="1"/>
                      </p:cNvPicPr>
                      <p:nvPr/>
                    </p:nvPicPr>
                    <p:blipFill>
                      <a:blip r:embed="rId18"/>
                      <a:srcRect/>
                      <a:stretch>
                        <a:fillRect/>
                      </a:stretch>
                    </p:blipFill>
                    <p:spPr bwMode="auto">
                      <a:xfrm>
                        <a:off x="1535023" y="3168650"/>
                        <a:ext cx="1498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6" name="Straight Connector 5">
            <a:extLst>
              <a:ext uri="{FF2B5EF4-FFF2-40B4-BE49-F238E27FC236}">
                <a16:creationId xmlns:a16="http://schemas.microsoft.com/office/drawing/2014/main" id="{13B0622C-E785-18FB-34FE-156037159C9C}"/>
              </a:ext>
            </a:extLst>
          </p:cNvPr>
          <p:cNvCxnSpPr/>
          <p:nvPr/>
        </p:nvCxnSpPr>
        <p:spPr bwMode="auto">
          <a:xfrm rot="5400000">
            <a:off x="3084993" y="5081958"/>
            <a:ext cx="38100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C3B4C07-3571-5198-A634-AAD721A04532}"/>
              </a:ext>
            </a:extLst>
          </p:cNvPr>
          <p:cNvCxnSpPr>
            <a:cxnSpLocks/>
          </p:cNvCxnSpPr>
          <p:nvPr/>
        </p:nvCxnSpPr>
        <p:spPr bwMode="auto">
          <a:xfrm>
            <a:off x="3879754" y="4904593"/>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34FEC25-3DB6-E8C6-74EE-FBA33BB19FDB}"/>
              </a:ext>
            </a:extLst>
          </p:cNvPr>
          <p:cNvCxnSpPr>
            <a:cxnSpLocks/>
          </p:cNvCxnSpPr>
          <p:nvPr/>
        </p:nvCxnSpPr>
        <p:spPr bwMode="auto">
          <a:xfrm>
            <a:off x="4444010" y="4892848"/>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1A69C06-7333-37A8-2BFD-F4436BC85C97}"/>
              </a:ext>
            </a:extLst>
          </p:cNvPr>
          <p:cNvCxnSpPr/>
          <p:nvPr/>
        </p:nvCxnSpPr>
        <p:spPr bwMode="auto">
          <a:xfrm rot="5400000">
            <a:off x="1952519" y="3663277"/>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E2EECE8A-8E1F-33BA-06DA-26865CBD134D}"/>
              </a:ext>
            </a:extLst>
          </p:cNvPr>
          <p:cNvCxnSpPr/>
          <p:nvPr/>
        </p:nvCxnSpPr>
        <p:spPr bwMode="auto">
          <a:xfrm rot="5400000">
            <a:off x="2559721" y="3684122"/>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723412A0-8898-EBE6-C74E-639E85638862}"/>
              </a:ext>
            </a:extLst>
          </p:cNvPr>
          <p:cNvCxnSpPr/>
          <p:nvPr/>
        </p:nvCxnSpPr>
        <p:spPr bwMode="auto">
          <a:xfrm rot="5400000">
            <a:off x="1952518" y="4364171"/>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00049AA-52D8-F451-331A-4CBD9D6C58CD}"/>
              </a:ext>
            </a:extLst>
          </p:cNvPr>
          <p:cNvCxnSpPr>
            <a:cxnSpLocks/>
          </p:cNvCxnSpPr>
          <p:nvPr/>
        </p:nvCxnSpPr>
        <p:spPr bwMode="auto">
          <a:xfrm>
            <a:off x="2924343" y="3494414"/>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7A53DA89-1EB6-53ED-8FF5-08C0907528DC}"/>
              </a:ext>
            </a:extLst>
          </p:cNvPr>
          <p:cNvCxnSpPr/>
          <p:nvPr/>
        </p:nvCxnSpPr>
        <p:spPr bwMode="auto">
          <a:xfrm rot="5400000">
            <a:off x="2558133" y="4363933"/>
            <a:ext cx="3810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7530299B-ADE0-0E92-ACCB-5DECD2288379}"/>
              </a:ext>
            </a:extLst>
          </p:cNvPr>
          <p:cNvCxnSpPr>
            <a:cxnSpLocks/>
          </p:cNvCxnSpPr>
          <p:nvPr/>
        </p:nvCxnSpPr>
        <p:spPr bwMode="auto">
          <a:xfrm>
            <a:off x="2859010" y="4173983"/>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3BA0B1F-D616-552F-EDAD-1B8FB6F2D595}"/>
              </a:ext>
            </a:extLst>
          </p:cNvPr>
          <p:cNvCxnSpPr>
            <a:cxnSpLocks/>
          </p:cNvCxnSpPr>
          <p:nvPr/>
        </p:nvCxnSpPr>
        <p:spPr bwMode="auto">
          <a:xfrm>
            <a:off x="3364783" y="4182374"/>
            <a:ext cx="354470" cy="38100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7" name="TextBox 4">
            <a:extLst>
              <a:ext uri="{FF2B5EF4-FFF2-40B4-BE49-F238E27FC236}">
                <a16:creationId xmlns:a16="http://schemas.microsoft.com/office/drawing/2014/main" id="{1D94524D-1D7F-B50A-4020-3D57FB60E3A9}"/>
              </a:ext>
            </a:extLst>
          </p:cNvPr>
          <p:cNvSpPr txBox="1">
            <a:spLocks noChangeArrowheads="1"/>
          </p:cNvSpPr>
          <p:nvPr/>
        </p:nvSpPr>
        <p:spPr bwMode="auto">
          <a:xfrm>
            <a:off x="4081569" y="3809066"/>
            <a:ext cx="4978785" cy="400110"/>
          </a:xfrm>
          <a:prstGeom prst="rect">
            <a:avLst/>
          </a:prstGeom>
          <a:noFill/>
          <a:ln w="9525">
            <a:noFill/>
            <a:miter lim="800000"/>
            <a:headEnd/>
            <a:tailEnd/>
          </a:ln>
        </p:spPr>
        <p:txBody>
          <a:bodyPr wrap="square">
            <a:spAutoFit/>
          </a:bodyPr>
          <a:lstStyle/>
          <a:p>
            <a:r>
              <a:rPr lang="en-US" sz="2000" dirty="0">
                <a:solidFill>
                  <a:srgbClr val="008080"/>
                </a:solidFill>
              </a:rPr>
              <a:t>9 is a factor because the sum of the digits is 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10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10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1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1"/>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3"/>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P spid="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lstStyle/>
          <a:p>
            <a:r>
              <a:rPr lang="en-US" dirty="0"/>
              <a:t>Example 4: Finding the Prime Factorization of a Number (cont.)</a:t>
            </a:r>
          </a:p>
        </p:txBody>
      </p:sp>
      <p:sp>
        <p:nvSpPr>
          <p:cNvPr id="5124" name="TextBox 8"/>
          <p:cNvSpPr txBox="1">
            <a:spLocks noChangeArrowheads="1"/>
          </p:cNvSpPr>
          <p:nvPr/>
        </p:nvSpPr>
        <p:spPr bwMode="auto">
          <a:xfrm>
            <a:off x="4846638" y="1447800"/>
            <a:ext cx="3886200" cy="708025"/>
          </a:xfrm>
          <a:prstGeom prst="rect">
            <a:avLst/>
          </a:prstGeom>
          <a:noFill/>
          <a:ln w="9525">
            <a:noFill/>
            <a:miter lim="800000"/>
            <a:headEnd/>
            <a:tailEnd/>
          </a:ln>
        </p:spPr>
        <p:txBody>
          <a:bodyPr>
            <a:spAutoFit/>
          </a:bodyPr>
          <a:lstStyle/>
          <a:p>
            <a:r>
              <a:rPr lang="en-US" sz="2000" dirty="0">
                <a:solidFill>
                  <a:srgbClr val="008080"/>
                </a:solidFill>
              </a:rPr>
              <a:t>2 is a factor because the units digits is even.</a:t>
            </a:r>
          </a:p>
        </p:txBody>
      </p:sp>
      <p:sp>
        <p:nvSpPr>
          <p:cNvPr id="5125" name="TextBox 9"/>
          <p:cNvSpPr txBox="1">
            <a:spLocks noChangeArrowheads="1"/>
          </p:cNvSpPr>
          <p:nvPr/>
        </p:nvSpPr>
        <p:spPr bwMode="auto">
          <a:xfrm>
            <a:off x="4846638" y="2514600"/>
            <a:ext cx="4068762" cy="708025"/>
          </a:xfrm>
          <a:prstGeom prst="rect">
            <a:avLst/>
          </a:prstGeom>
          <a:noFill/>
          <a:ln w="9525">
            <a:noFill/>
            <a:miter lim="800000"/>
            <a:headEnd/>
            <a:tailEnd/>
          </a:ln>
        </p:spPr>
        <p:txBody>
          <a:bodyPr>
            <a:spAutoFit/>
          </a:bodyPr>
          <a:lstStyle/>
          <a:p>
            <a:r>
              <a:rPr lang="en-US" sz="2000" dirty="0">
                <a:solidFill>
                  <a:srgbClr val="008080"/>
                </a:solidFill>
              </a:rPr>
              <a:t>3 is a factor of 147 because the sum of the digits is divisible by 3.</a:t>
            </a:r>
          </a:p>
        </p:txBody>
      </p:sp>
      <p:sp>
        <p:nvSpPr>
          <p:cNvPr id="5126" name="TextBox 10"/>
          <p:cNvSpPr txBox="1">
            <a:spLocks noChangeArrowheads="1"/>
          </p:cNvSpPr>
          <p:nvPr/>
        </p:nvSpPr>
        <p:spPr bwMode="auto">
          <a:xfrm>
            <a:off x="4846638" y="4144752"/>
            <a:ext cx="1909762" cy="400050"/>
          </a:xfrm>
          <a:prstGeom prst="rect">
            <a:avLst/>
          </a:prstGeom>
          <a:noFill/>
          <a:ln w="9525">
            <a:noFill/>
            <a:miter lim="800000"/>
            <a:headEnd/>
            <a:tailEnd/>
          </a:ln>
        </p:spPr>
        <p:txBody>
          <a:bodyPr wrap="none">
            <a:spAutoFit/>
          </a:bodyPr>
          <a:lstStyle/>
          <a:p>
            <a:r>
              <a:rPr lang="en-US" sz="2000" dirty="0">
                <a:solidFill>
                  <a:srgbClr val="008080"/>
                </a:solidFill>
              </a:rPr>
              <a:t>Using exponents</a:t>
            </a:r>
          </a:p>
        </p:txBody>
      </p:sp>
      <p:cxnSp>
        <p:nvCxnSpPr>
          <p:cNvPr id="13" name="Straight Connector 12"/>
          <p:cNvCxnSpPr/>
          <p:nvPr/>
        </p:nvCxnSpPr>
        <p:spPr bwMode="auto">
          <a:xfrm rot="5400000">
            <a:off x="1878807" y="2190274"/>
            <a:ext cx="6858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auto">
          <a:xfrm rot="5400000">
            <a:off x="2743200" y="2075180"/>
            <a:ext cx="609600" cy="1524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bwMode="auto">
          <a:xfrm rot="16200000" flipH="1">
            <a:off x="3162300" y="196088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bwMode="auto">
          <a:xfrm rot="5400000">
            <a:off x="1943100" y="3230880"/>
            <a:ext cx="611188"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bwMode="auto">
          <a:xfrm rot="5400000">
            <a:off x="2577307" y="3257074"/>
            <a:ext cx="685800" cy="158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bwMode="auto">
          <a:xfrm rot="5400000">
            <a:off x="3390900" y="3180080"/>
            <a:ext cx="6096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bwMode="auto">
          <a:xfrm rot="16200000" flipH="1">
            <a:off x="3733800" y="2989580"/>
            <a:ext cx="609600" cy="457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3" name="Object 3"/>
          <p:cNvGraphicFramePr>
            <a:graphicFrameLocks noChangeAspect="1"/>
          </p:cNvGraphicFramePr>
          <p:nvPr/>
        </p:nvGraphicFramePr>
        <p:xfrm>
          <a:off x="1798320" y="4127500"/>
          <a:ext cx="1320800" cy="469900"/>
        </p:xfrm>
        <a:graphic>
          <a:graphicData uri="http://schemas.openxmlformats.org/presentationml/2006/ole">
            <mc:AlternateContent xmlns:mc="http://schemas.openxmlformats.org/markup-compatibility/2006">
              <mc:Choice xmlns:v="urn:schemas-microsoft-com:vml" Requires="v">
                <p:oleObj name="Equation" r:id="rId2" imgW="1320480" imgH="469800" progId="Equation.DSMT4">
                  <p:embed/>
                </p:oleObj>
              </mc:Choice>
              <mc:Fallback>
                <p:oleObj name="Equation" r:id="rId2" imgW="1320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8320" y="412750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4"/>
          <p:cNvGraphicFramePr>
            <a:graphicFrameLocks noChangeAspect="1"/>
          </p:cNvGraphicFramePr>
          <p:nvPr/>
        </p:nvGraphicFramePr>
        <p:xfrm>
          <a:off x="1798320" y="3662680"/>
          <a:ext cx="2628900" cy="381000"/>
        </p:xfrm>
        <a:graphic>
          <a:graphicData uri="http://schemas.openxmlformats.org/presentationml/2006/ole">
            <mc:AlternateContent xmlns:mc="http://schemas.openxmlformats.org/markup-compatibility/2006">
              <mc:Choice xmlns:v="urn:schemas-microsoft-com:vml" Requires="v">
                <p:oleObj name="Equation" r:id="rId4" imgW="2628720" imgH="380880" progId="Equation.DSMT4">
                  <p:embed/>
                </p:oleObj>
              </mc:Choice>
              <mc:Fallback>
                <p:oleObj name="Equation" r:id="rId4" imgW="262872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8320" y="3662680"/>
                        <a:ext cx="262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5"/>
          <p:cNvGraphicFramePr>
            <a:graphicFrameLocks noChangeAspect="1"/>
          </p:cNvGraphicFramePr>
          <p:nvPr/>
        </p:nvGraphicFramePr>
        <p:xfrm>
          <a:off x="1798320" y="2608580"/>
          <a:ext cx="2120900" cy="381000"/>
        </p:xfrm>
        <a:graphic>
          <a:graphicData uri="http://schemas.openxmlformats.org/presentationml/2006/ole">
            <mc:AlternateContent xmlns:mc="http://schemas.openxmlformats.org/markup-compatibility/2006">
              <mc:Choice xmlns:v="urn:schemas-microsoft-com:vml" Requires="v">
                <p:oleObj name="Equation" r:id="rId6" imgW="2120760" imgH="380880" progId="Equation.DSMT4">
                  <p:embed/>
                </p:oleObj>
              </mc:Choice>
              <mc:Fallback>
                <p:oleObj name="Equation" r:id="rId6" imgW="212076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98320" y="2608580"/>
                        <a:ext cx="212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6"/>
          <p:cNvGraphicFramePr>
            <a:graphicFrameLocks noChangeAspect="1"/>
          </p:cNvGraphicFramePr>
          <p:nvPr/>
        </p:nvGraphicFramePr>
        <p:xfrm>
          <a:off x="1798320" y="1511300"/>
          <a:ext cx="1701800" cy="381000"/>
        </p:xfrm>
        <a:graphic>
          <a:graphicData uri="http://schemas.openxmlformats.org/presentationml/2006/ole">
            <mc:AlternateContent xmlns:mc="http://schemas.openxmlformats.org/markup-compatibility/2006">
              <mc:Choice xmlns:v="urn:schemas-microsoft-com:vml" Requires="v">
                <p:oleObj name="Equation" r:id="rId8" imgW="1701720" imgH="380880" progId="Equation.DSMT4">
                  <p:embed/>
                </p:oleObj>
              </mc:Choice>
              <mc:Fallback>
                <p:oleObj name="Equation" r:id="rId8" imgW="1701720" imgH="3808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8320" y="1511300"/>
                        <a:ext cx="170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640080" y="1496060"/>
          <a:ext cx="1054100" cy="292100"/>
        </p:xfrm>
        <a:graphic>
          <a:graphicData uri="http://schemas.openxmlformats.org/presentationml/2006/ole">
            <mc:AlternateContent xmlns:mc="http://schemas.openxmlformats.org/markup-compatibility/2006">
              <mc:Choice xmlns:v="urn:schemas-microsoft-com:vml" Requires="v">
                <p:oleObj name="Equation" r:id="rId10" imgW="1054080" imgH="291960" progId="Equation.DSMT4">
                  <p:embed/>
                </p:oleObj>
              </mc:Choice>
              <mc:Fallback>
                <p:oleObj name="Equation" r:id="rId10" imgW="105408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40080" y="1496060"/>
                        <a:ext cx="1054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4">
            <a:extLst>
              <a:ext uri="{FF2B5EF4-FFF2-40B4-BE49-F238E27FC236}">
                <a16:creationId xmlns:a16="http://schemas.microsoft.com/office/drawing/2014/main" id="{073108E9-5949-A0EC-4C83-27569EB60653}"/>
              </a:ext>
            </a:extLst>
          </p:cNvPr>
          <p:cNvSpPr txBox="1">
            <a:spLocks noChangeArrowheads="1"/>
          </p:cNvSpPr>
          <p:nvPr/>
        </p:nvSpPr>
        <p:spPr bwMode="auto">
          <a:xfrm>
            <a:off x="4846638" y="3615904"/>
            <a:ext cx="2270760" cy="400110"/>
          </a:xfrm>
          <a:prstGeom prst="rect">
            <a:avLst/>
          </a:prstGeom>
          <a:noFill/>
          <a:ln w="9525">
            <a:noFill/>
            <a:miter lim="800000"/>
            <a:headEnd/>
            <a:tailEnd/>
          </a:ln>
        </p:spPr>
        <p:txBody>
          <a:bodyPr wrap="square">
            <a:spAutoFit/>
          </a:bodyPr>
          <a:lstStyle/>
          <a:p>
            <a:r>
              <a:rPr lang="en-US" sz="2000" dirty="0">
                <a:solidFill>
                  <a:srgbClr val="008080"/>
                </a:solidFill>
              </a:rPr>
              <a:t>Prime factorization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12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p:bldP spid="5125" grpId="0"/>
      <p:bldP spid="5126"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a:t>Example 4: Finding the Prime Factorization of a Number (cont.)</a:t>
            </a:r>
          </a:p>
        </p:txBody>
      </p:sp>
      <p:sp>
        <p:nvSpPr>
          <p:cNvPr id="10" name="Content Placeholder 9"/>
          <p:cNvSpPr>
            <a:spLocks noGrp="1"/>
          </p:cNvSpPr>
          <p:nvPr>
            <p:ph idx="1"/>
          </p:nvPr>
        </p:nvSpPr>
        <p:spPr/>
        <p:txBody>
          <a:bodyPr/>
          <a:lstStyle/>
          <a:p>
            <a:r>
              <a:rPr lang="en-US" dirty="0"/>
              <a:t>If we begin with the product </a:t>
            </a:r>
            <a:r>
              <a:rPr lang="en-US" dirty="0">
                <a:solidFill>
                  <a:srgbClr val="0000FF"/>
                </a:solidFill>
              </a:rPr>
              <a:t>294</a:t>
            </a:r>
            <a:r>
              <a:rPr lang="en-US" dirty="0"/>
              <a:t> </a:t>
            </a:r>
            <a:r>
              <a:rPr lang="en-US" dirty="0">
                <a:solidFill>
                  <a:srgbClr val="000099"/>
                </a:solidFill>
              </a:rPr>
              <a:t>= 6 </a:t>
            </a:r>
            <a:r>
              <a:rPr lang="en-US" dirty="0">
                <a:solidFill>
                  <a:srgbClr val="000099"/>
                </a:solidFill>
                <a:sym typeface="Symbol" pitchFamily="18" charset="2"/>
              </a:rPr>
              <a:t> </a:t>
            </a:r>
            <a:r>
              <a:rPr lang="en-US" dirty="0">
                <a:solidFill>
                  <a:srgbClr val="000099"/>
                </a:solidFill>
              </a:rPr>
              <a:t>49</a:t>
            </a:r>
            <a:r>
              <a:rPr lang="en-US" dirty="0"/>
              <a:t>, we see that the prime factorization is the same.</a:t>
            </a:r>
          </a:p>
          <a:p>
            <a:endParaRPr lang="en-US" dirty="0"/>
          </a:p>
        </p:txBody>
      </p:sp>
      <p:grpSp>
        <p:nvGrpSpPr>
          <p:cNvPr id="2" name="Group 19"/>
          <p:cNvGrpSpPr>
            <a:grpSpLocks/>
          </p:cNvGrpSpPr>
          <p:nvPr/>
        </p:nvGrpSpPr>
        <p:grpSpPr bwMode="auto">
          <a:xfrm>
            <a:off x="3733800" y="2971800"/>
            <a:ext cx="2362200" cy="685800"/>
            <a:chOff x="1828800" y="3657600"/>
            <a:chExt cx="2362200" cy="685800"/>
          </a:xfrm>
        </p:grpSpPr>
        <p:cxnSp>
          <p:nvCxnSpPr>
            <p:cNvPr id="13" name="Straight Connector 12"/>
            <p:cNvCxnSpPr/>
            <p:nvPr/>
          </p:nvCxnSpPr>
          <p:spPr>
            <a:xfrm rot="5400000">
              <a:off x="1638300" y="3848100"/>
              <a:ext cx="6858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6200000" flipH="1">
              <a:off x="1981200" y="3810000"/>
              <a:ext cx="6858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314700" y="377190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3695700" y="3771900"/>
              <a:ext cx="609600" cy="3810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graphicFrame>
        <p:nvGraphicFramePr>
          <p:cNvPr id="3" name="Object 3"/>
          <p:cNvGraphicFramePr>
            <a:graphicFrameLocks noChangeAspect="1"/>
          </p:cNvGraphicFramePr>
          <p:nvPr/>
        </p:nvGraphicFramePr>
        <p:xfrm>
          <a:off x="3230880" y="4160520"/>
          <a:ext cx="1320800" cy="469900"/>
        </p:xfrm>
        <a:graphic>
          <a:graphicData uri="http://schemas.openxmlformats.org/presentationml/2006/ole">
            <mc:AlternateContent xmlns:mc="http://schemas.openxmlformats.org/markup-compatibility/2006">
              <mc:Choice xmlns:v="urn:schemas-microsoft-com:vml" Requires="v">
                <p:oleObj name="Equation" r:id="rId2" imgW="1320480" imgH="469800" progId="Equation.DSMT4">
                  <p:embed/>
                </p:oleObj>
              </mc:Choice>
              <mc:Fallback>
                <p:oleObj name="Equation" r:id="rId2" imgW="1320480" imgH="469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0880" y="4160520"/>
                        <a:ext cx="132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30880" y="3657600"/>
          <a:ext cx="2971800" cy="381000"/>
        </p:xfrm>
        <a:graphic>
          <a:graphicData uri="http://schemas.openxmlformats.org/presentationml/2006/ole">
            <mc:AlternateContent xmlns:mc="http://schemas.openxmlformats.org/markup-compatibility/2006">
              <mc:Choice xmlns:v="urn:schemas-microsoft-com:vml" Requires="v">
                <p:oleObj name="Equation" r:id="rId4" imgW="2971800" imgH="380880" progId="Equation.DSMT4">
                  <p:embed/>
                </p:oleObj>
              </mc:Choice>
              <mc:Fallback>
                <p:oleObj name="Equation" r:id="rId4" imgW="2971800" imgH="3808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0880" y="3657600"/>
                        <a:ext cx="2971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514600" y="2621280"/>
          <a:ext cx="3416300" cy="381000"/>
        </p:xfrm>
        <a:graphic>
          <a:graphicData uri="http://schemas.openxmlformats.org/presentationml/2006/ole">
            <mc:AlternateContent xmlns:mc="http://schemas.openxmlformats.org/markup-compatibility/2006">
              <mc:Choice xmlns:v="urn:schemas-microsoft-com:vml" Requires="v">
                <p:oleObj name="Equation" r:id="rId6" imgW="3416040" imgH="380880" progId="Equation.DSMT4">
                  <p:embed/>
                </p:oleObj>
              </mc:Choice>
              <mc:Fallback>
                <p:oleObj name="Equation" r:id="rId6" imgW="3416040" imgH="3808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262128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t>Definition: Least Common Multiple (LCM)</a:t>
            </a:r>
          </a:p>
        </p:txBody>
      </p:sp>
      <p:sp>
        <p:nvSpPr>
          <p:cNvPr id="5" name="Content Placeholder 2">
            <a:extLst>
              <a:ext uri="{FF2B5EF4-FFF2-40B4-BE49-F238E27FC236}">
                <a16:creationId xmlns:a16="http://schemas.microsoft.com/office/drawing/2014/main" id="{94FFA34C-D249-8C18-5186-917210FE0F16}"/>
              </a:ext>
            </a:extLst>
          </p:cNvPr>
          <p:cNvSpPr txBox="1">
            <a:spLocks/>
          </p:cNvSpPr>
          <p:nvPr/>
        </p:nvSpPr>
        <p:spPr>
          <a:xfrm>
            <a:off x="457200" y="1280160"/>
            <a:ext cx="8229600" cy="1384995"/>
          </a:xfrm>
          <a:prstGeom prst="rect">
            <a:avLst/>
          </a:prstGeom>
          <a:solidFill>
            <a:srgbClr val="FFFFCC"/>
          </a:solidFill>
          <a:ln w="28575">
            <a:solidFill>
              <a:srgbClr val="000000"/>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rgbClr val="000000"/>
                </a:solidFill>
              </a:rPr>
              <a:t>The </a:t>
            </a:r>
            <a:r>
              <a:rPr lang="en-US" b="1" dirty="0">
                <a:solidFill>
                  <a:srgbClr val="C00000"/>
                </a:solidFill>
              </a:rPr>
              <a:t>least common multiple (LCM)</a:t>
            </a:r>
            <a:r>
              <a:rPr lang="en-US" dirty="0">
                <a:solidFill>
                  <a:srgbClr val="000000"/>
                </a:solidFill>
              </a:rPr>
              <a:t> of two (or more) counting numbers is the smallest number that is a multiple of each of these numbers.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dirty="0"/>
              <a:t>Procedure: Finding the LCM of a Set of Counting Numbers</a:t>
            </a:r>
          </a:p>
        </p:txBody>
      </p:sp>
      <p:sp>
        <p:nvSpPr>
          <p:cNvPr id="3" name="Content Placeholder 2"/>
          <p:cNvSpPr>
            <a:spLocks noGrp="1"/>
          </p:cNvSpPr>
          <p:nvPr>
            <p:ph idx="1"/>
          </p:nvPr>
        </p:nvSpPr>
        <p:spPr>
          <a:xfrm>
            <a:off x="457200" y="1280160"/>
            <a:ext cx="8229600" cy="2850011"/>
          </a:xfrm>
          <a:solidFill>
            <a:srgbClr val="FFFFCC"/>
          </a:solidFill>
          <a:ln w="28575">
            <a:solidFill>
              <a:srgbClr val="000000"/>
            </a:solidFill>
          </a:ln>
        </p:spPr>
        <p:txBody>
          <a:bodyPr wrap="square">
            <a:spAutoFit/>
          </a:bodyPr>
          <a:lstStyle/>
          <a:p>
            <a:pPr marL="463550" indent="-463550">
              <a:defRPr/>
            </a:pPr>
            <a:r>
              <a:rPr lang="en-US" b="1" dirty="0">
                <a:solidFill>
                  <a:srgbClr val="000000"/>
                </a:solidFill>
              </a:rPr>
              <a:t>1.	</a:t>
            </a:r>
            <a:r>
              <a:rPr lang="en-US" dirty="0">
                <a:solidFill>
                  <a:srgbClr val="000000"/>
                </a:solidFill>
              </a:rPr>
              <a:t>Find the prime factorization of each number. </a:t>
            </a:r>
          </a:p>
          <a:p>
            <a:pPr marL="463550" indent="-463550">
              <a:defRPr/>
            </a:pPr>
            <a:r>
              <a:rPr lang="en-US" b="1" dirty="0">
                <a:solidFill>
                  <a:srgbClr val="000000"/>
                </a:solidFill>
              </a:rPr>
              <a:t>2.	</a:t>
            </a:r>
            <a:r>
              <a:rPr lang="en-US" dirty="0">
                <a:solidFill>
                  <a:srgbClr val="000000"/>
                </a:solidFill>
              </a:rPr>
              <a:t>List the prime factors that appear in any one of the prime factorizations. </a:t>
            </a:r>
          </a:p>
          <a:p>
            <a:pPr marL="463550" indent="-463550">
              <a:defRPr/>
            </a:pPr>
            <a:r>
              <a:rPr lang="en-US" b="1" dirty="0">
                <a:solidFill>
                  <a:srgbClr val="000000"/>
                </a:solidFill>
              </a:rPr>
              <a:t>3.	</a:t>
            </a:r>
            <a:r>
              <a:rPr lang="en-US" dirty="0">
                <a:solidFill>
                  <a:srgbClr val="000000"/>
                </a:solidFill>
              </a:rPr>
              <a:t>Find the product of these primes using each prime the most number of times it appears in any one of the prime factorizations.</a:t>
            </a:r>
          </a:p>
        </p:txBody>
      </p:sp>
    </p:spTree>
    <p:extLst>
      <p:ext uri="{BB962C8B-B14F-4D97-AF65-F5344CB8AC3E}">
        <p14:creationId xmlns:p14="http://schemas.microsoft.com/office/powerpoint/2010/main" val="3763258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dirty="0"/>
              <a:t>Example 5: Finding the Least Common Multiple (LCM)</a:t>
            </a:r>
          </a:p>
        </p:txBody>
      </p:sp>
      <p:sp>
        <p:nvSpPr>
          <p:cNvPr id="19459" name="Content Placeholder 2"/>
          <p:cNvSpPr>
            <a:spLocks noGrp="1"/>
          </p:cNvSpPr>
          <p:nvPr>
            <p:ph idx="1"/>
          </p:nvPr>
        </p:nvSpPr>
        <p:spPr/>
        <p:txBody>
          <a:bodyPr/>
          <a:lstStyle/>
          <a:p>
            <a:pPr>
              <a:tabLst>
                <a:tab pos="465138" algn="l"/>
              </a:tabLst>
            </a:pPr>
            <a:r>
              <a:rPr lang="en-US" dirty="0"/>
              <a:t>Find the LCM of </a:t>
            </a:r>
            <a:r>
              <a:rPr lang="en-US" dirty="0">
                <a:solidFill>
                  <a:srgbClr val="0000FF"/>
                </a:solidFill>
              </a:rPr>
              <a:t>8</a:t>
            </a:r>
            <a:r>
              <a:rPr lang="en-US" dirty="0"/>
              <a:t>, </a:t>
            </a:r>
            <a:r>
              <a:rPr lang="en-US" dirty="0">
                <a:solidFill>
                  <a:srgbClr val="0000FF"/>
                </a:solidFill>
              </a:rPr>
              <a:t>10</a:t>
            </a:r>
            <a:r>
              <a:rPr lang="en-US" dirty="0"/>
              <a:t>, and </a:t>
            </a:r>
            <a:r>
              <a:rPr lang="en-US" dirty="0">
                <a:solidFill>
                  <a:srgbClr val="0000FF"/>
                </a:solidFill>
              </a:rPr>
              <a:t>30</a:t>
            </a:r>
            <a:r>
              <a:rPr lang="en-US" dirty="0"/>
              <a:t>.</a:t>
            </a:r>
          </a:p>
          <a:p>
            <a:pPr>
              <a:tabLst>
                <a:tab pos="465138" algn="l"/>
              </a:tabLst>
            </a:pPr>
            <a:r>
              <a:rPr lang="en-US" b="1" dirty="0"/>
              <a:t>Solution</a:t>
            </a:r>
          </a:p>
          <a:p>
            <a:pPr>
              <a:tabLst>
                <a:tab pos="465138" algn="l"/>
              </a:tabLst>
            </a:pPr>
            <a:r>
              <a:rPr lang="en-US" b="1" dirty="0"/>
              <a:t>Step 1:  </a:t>
            </a:r>
            <a:r>
              <a:rPr lang="en-US" dirty="0"/>
              <a:t>Prime factorizations:</a:t>
            </a:r>
          </a:p>
          <a:p>
            <a:pPr>
              <a:tabLst>
                <a:tab pos="465138" algn="l"/>
              </a:tabLst>
            </a:pPr>
            <a:r>
              <a:rPr lang="en-US" dirty="0">
                <a:solidFill>
                  <a:srgbClr val="0000FF"/>
                </a:solidFill>
              </a:rPr>
              <a:t>	  8</a:t>
            </a:r>
            <a:r>
              <a:rPr lang="en-US" dirty="0"/>
              <a:t>  =  </a:t>
            </a:r>
            <a:r>
              <a:rPr lang="en-US" dirty="0">
                <a:solidFill>
                  <a:srgbClr val="FF00FF"/>
                </a:solidFill>
              </a:rPr>
              <a:t>2 ⋅ 2 ⋅ 2</a:t>
            </a:r>
            <a:r>
              <a:rPr lang="en-US" dirty="0"/>
              <a:t>	</a:t>
            </a:r>
            <a:r>
              <a:rPr lang="en-US" sz="2000" dirty="0">
                <a:solidFill>
                  <a:srgbClr val="008080"/>
                </a:solidFill>
              </a:rPr>
              <a:t>Three 2s</a:t>
            </a:r>
            <a:r>
              <a:rPr lang="en-US" dirty="0"/>
              <a:t> </a:t>
            </a:r>
          </a:p>
          <a:p>
            <a:pPr>
              <a:tabLst>
                <a:tab pos="465138" algn="l"/>
              </a:tabLst>
            </a:pPr>
            <a:r>
              <a:rPr lang="en-US" dirty="0">
                <a:solidFill>
                  <a:srgbClr val="0000FF"/>
                </a:solidFill>
              </a:rPr>
              <a:t>	10</a:t>
            </a:r>
            <a:r>
              <a:rPr lang="en-US" dirty="0"/>
              <a:t>  =  </a:t>
            </a:r>
            <a:r>
              <a:rPr lang="en-US" dirty="0">
                <a:solidFill>
                  <a:srgbClr val="FF00FF"/>
                </a:solidFill>
              </a:rPr>
              <a:t>2 ⋅ 5 </a:t>
            </a:r>
            <a:r>
              <a:rPr lang="en-US" dirty="0"/>
              <a:t>	</a:t>
            </a:r>
            <a:r>
              <a:rPr lang="en-US" sz="2000" dirty="0">
                <a:solidFill>
                  <a:srgbClr val="008080"/>
                </a:solidFill>
              </a:rPr>
              <a:t>One 2, one 5</a:t>
            </a:r>
            <a:r>
              <a:rPr lang="en-US" dirty="0"/>
              <a:t> </a:t>
            </a:r>
          </a:p>
          <a:p>
            <a:pPr>
              <a:tabLst>
                <a:tab pos="465138" algn="l"/>
              </a:tabLst>
            </a:pPr>
            <a:r>
              <a:rPr lang="en-US" dirty="0">
                <a:solidFill>
                  <a:srgbClr val="0000FF"/>
                </a:solidFill>
              </a:rPr>
              <a:t>	30</a:t>
            </a:r>
            <a:r>
              <a:rPr lang="en-US" dirty="0"/>
              <a:t>  =  </a:t>
            </a:r>
            <a:r>
              <a:rPr lang="en-US" dirty="0">
                <a:solidFill>
                  <a:srgbClr val="FF00FF"/>
                </a:solidFill>
              </a:rPr>
              <a:t>2 ⋅ 3 ⋅ 5 </a:t>
            </a:r>
            <a:r>
              <a:rPr lang="en-US" dirty="0"/>
              <a:t>	</a:t>
            </a:r>
            <a:r>
              <a:rPr lang="en-US" sz="2000" dirty="0">
                <a:solidFill>
                  <a:srgbClr val="008080"/>
                </a:solidFill>
              </a:rPr>
              <a:t>One 2, one 3, one 5</a:t>
            </a:r>
          </a:p>
          <a:p>
            <a:pPr>
              <a:lnSpc>
                <a:spcPct val="150000"/>
              </a:lnSpc>
              <a:tabLst>
                <a:tab pos="465138" algn="l"/>
              </a:tabLst>
            </a:pPr>
            <a:r>
              <a:rPr lang="en-US" b="1" dirty="0"/>
              <a:t>Step 2:  </a:t>
            </a:r>
            <a:r>
              <a:rPr lang="en-US" dirty="0">
                <a:solidFill>
                  <a:srgbClr val="FF00FF"/>
                </a:solidFill>
              </a:rPr>
              <a:t>2</a:t>
            </a:r>
            <a:r>
              <a:rPr lang="en-US" dirty="0"/>
              <a:t>, </a:t>
            </a:r>
            <a:r>
              <a:rPr lang="en-US" dirty="0">
                <a:solidFill>
                  <a:srgbClr val="FF00FF"/>
                </a:solidFill>
              </a:rPr>
              <a:t>3</a:t>
            </a:r>
            <a:r>
              <a:rPr lang="en-US" dirty="0"/>
              <a:t>, and </a:t>
            </a:r>
            <a:r>
              <a:rPr lang="en-US" dirty="0">
                <a:solidFill>
                  <a:srgbClr val="FF00FF"/>
                </a:solidFill>
              </a:rPr>
              <a:t>5</a:t>
            </a:r>
            <a:r>
              <a:rPr lang="en-US" dirty="0"/>
              <a:t> are the prime factors.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5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normAutofit/>
          </a:bodyPr>
          <a:lstStyle/>
          <a:p>
            <a:pPr>
              <a:lnSpc>
                <a:spcPts val="3000"/>
              </a:lnSpc>
            </a:pPr>
            <a:r>
              <a:rPr lang="en-US" dirty="0"/>
              <a:t>Example 5: Finding the Least Common Multiple (LCM)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280160"/>
                <a:ext cx="8229600" cy="4401205"/>
              </a:xfrm>
            </p:spPr>
            <p:txBody>
              <a:bodyPr>
                <a:spAutoFit/>
              </a:bodyPr>
              <a:lstStyle/>
              <a:p>
                <a:pPr marL="463550" indent="-463550">
                  <a:defRPr/>
                </a:pPr>
                <a:r>
                  <a:rPr lang="en-US" b="1" dirty="0"/>
                  <a:t>Step 3:  </a:t>
                </a:r>
                <a:r>
                  <a:rPr lang="en-US" dirty="0"/>
                  <a:t>The most number of times each prime factor is    	   used in any one factorization:</a:t>
                </a:r>
              </a:p>
              <a:p>
                <a:pPr>
                  <a:tabLst>
                    <a:tab pos="463550" algn="l"/>
                    <a:tab pos="2743200" algn="l"/>
                  </a:tabLst>
                  <a:defRPr/>
                </a:pPr>
                <a:r>
                  <a:rPr lang="en-US" dirty="0"/>
                  <a:t>	         three 2s	(in </a:t>
                </a:r>
                <a:r>
                  <a:rPr lang="en-US" dirty="0">
                    <a:solidFill>
                      <a:srgbClr val="0000FF"/>
                    </a:solidFill>
                  </a:rPr>
                  <a:t>8</a:t>
                </a:r>
                <a:r>
                  <a:rPr lang="en-US" dirty="0"/>
                  <a:t>) </a:t>
                </a:r>
              </a:p>
              <a:p>
                <a:pPr>
                  <a:tabLst>
                    <a:tab pos="463550" algn="l"/>
                    <a:tab pos="2743200" algn="l"/>
                  </a:tabLst>
                  <a:defRPr/>
                </a:pPr>
                <a:r>
                  <a:rPr lang="en-US" dirty="0"/>
                  <a:t>	         one 3 	(in </a:t>
                </a:r>
                <a:r>
                  <a:rPr lang="en-US" dirty="0">
                    <a:solidFill>
                      <a:srgbClr val="0000FF"/>
                    </a:solidFill>
                  </a:rPr>
                  <a:t>30</a:t>
                </a:r>
                <a:r>
                  <a:rPr lang="en-US" dirty="0"/>
                  <a:t>) </a:t>
                </a:r>
              </a:p>
              <a:p>
                <a:pPr>
                  <a:tabLst>
                    <a:tab pos="463550" algn="l"/>
                    <a:tab pos="2743200" algn="l"/>
                  </a:tabLst>
                  <a:defRPr/>
                </a:pPr>
                <a:r>
                  <a:rPr lang="en-US" dirty="0"/>
                  <a:t>	         one 5 	(in </a:t>
                </a:r>
                <a:r>
                  <a:rPr lang="en-US" dirty="0">
                    <a:solidFill>
                      <a:srgbClr val="0000FF"/>
                    </a:solidFill>
                  </a:rPr>
                  <a:t>10</a:t>
                </a:r>
                <a:r>
                  <a:rPr lang="en-US" dirty="0"/>
                  <a:t> and in </a:t>
                </a:r>
                <a:r>
                  <a:rPr lang="en-US" dirty="0">
                    <a:solidFill>
                      <a:srgbClr val="0000FF"/>
                    </a:solidFill>
                  </a:rPr>
                  <a:t>30</a:t>
                </a:r>
                <a:r>
                  <a:rPr lang="en-US" dirty="0"/>
                  <a:t>)</a:t>
                </a:r>
              </a:p>
              <a:p>
                <a:pPr>
                  <a:tabLst>
                    <a:tab pos="463550" algn="l"/>
                    <a:tab pos="2743200" algn="l"/>
                  </a:tabLst>
                  <a:defRPr/>
                </a:pPr>
                <a:r>
                  <a:rPr lang="en-US" dirty="0"/>
                  <a:t>	         So, </a:t>
                </a:r>
                <a14:m>
                  <m:oMath xmlns:m="http://schemas.openxmlformats.org/officeDocument/2006/math">
                    <m:r>
                      <m:rPr>
                        <m:sty m:val="p"/>
                      </m:rPr>
                      <a:rPr lang="en-US" b="0" i="0" smtClean="0">
                        <a:latin typeface="Cambria Math" panose="02040503050406030204" pitchFamily="18" charset="0"/>
                      </a:rPr>
                      <m:t>LCM</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∙2∙2∙3∙5</m:t>
                    </m:r>
                  </m:oMath>
                </a14:m>
                <a:br>
                  <a:rPr lang="en-US" b="0" dirty="0">
                    <a:ea typeface="Cambria Math" panose="02040503050406030204" pitchFamily="18" charset="0"/>
                  </a:rPr>
                </a:br>
                <a14:m>
                  <m:oMathPara xmlns:m="http://schemas.openxmlformats.org/officeDocument/2006/math">
                    <m:oMathParaPr>
                      <m:jc m:val="left"/>
                    </m:oMathParaPr>
                    <m:oMath xmlns:m="http://schemas.openxmlformats.org/officeDocument/2006/math">
                      <m:r>
                        <a:rPr lang="en-US" b="0" i="0" smtClean="0">
                          <a:latin typeface="Cambria Math" panose="02040503050406030204" pitchFamily="18" charset="0"/>
                          <a:ea typeface="Cambria Math" panose="02040503050406030204" pitchFamily="18" charset="0"/>
                        </a:rPr>
                        <m:t>                                </m:t>
                      </m:r>
                      <m:r>
                        <a:rPr lang="en-US" b="0" i="1" smtClean="0">
                          <a:latin typeface="Cambria Math" panose="02040503050406030204" pitchFamily="18" charset="0"/>
                          <a:ea typeface="Cambria Math" panose="02040503050406030204" pitchFamily="18" charset="0"/>
                        </a:rPr>
                        <m:t>=</m:t>
                      </m:r>
                      <m:sSup>
                        <m:sSupPr>
                          <m:ctrlPr>
                            <a:rPr lang="en-US" b="0" i="1" smtClean="0">
                              <a:latin typeface="Cambria Math" panose="02040503050406030204" pitchFamily="18" charset="0"/>
                              <a:ea typeface="Cambria Math" panose="02040503050406030204" pitchFamily="18" charset="0"/>
                            </a:rPr>
                          </m:ctrlPr>
                        </m:sSupPr>
                        <m:e>
                          <m:r>
                            <a:rPr lang="en-US" b="0" i="1" smtClean="0">
                              <a:latin typeface="Cambria Math" panose="02040503050406030204" pitchFamily="18" charset="0"/>
                              <a:ea typeface="Cambria Math" panose="02040503050406030204" pitchFamily="18" charset="0"/>
                            </a:rPr>
                            <m:t>2</m:t>
                          </m:r>
                        </m:e>
                        <m:sup>
                          <m:r>
                            <a:rPr lang="en-US" b="0" i="1" smtClean="0">
                              <a:latin typeface="Cambria Math" panose="02040503050406030204" pitchFamily="18" charset="0"/>
                              <a:ea typeface="Cambria Math" panose="02040503050406030204" pitchFamily="18" charset="0"/>
                            </a:rPr>
                            <m:t>3</m:t>
                          </m:r>
                        </m:sup>
                      </m:sSup>
                      <m:r>
                        <a:rPr lang="en-US" i="1">
                          <a:latin typeface="Cambria Math" panose="02040503050406030204" pitchFamily="18" charset="0"/>
                          <a:ea typeface="Cambria Math" panose="02040503050406030204" pitchFamily="18" charset="0"/>
                        </a:rPr>
                        <m:t>∙3∙5</m:t>
                      </m:r>
                      <m:r>
                        <a:rPr lang="en-US" b="0" i="1" smtClean="0">
                          <a:latin typeface="Cambria Math" panose="02040503050406030204" pitchFamily="18" charset="0"/>
                          <a:ea typeface="Cambria Math" panose="02040503050406030204" pitchFamily="18" charset="0"/>
                        </a:rPr>
                        <m:t>=120</m:t>
                      </m:r>
                    </m:oMath>
                  </m:oMathPara>
                </a14:m>
                <a:endParaRPr lang="en-US" dirty="0"/>
              </a:p>
              <a:p>
                <a:pPr>
                  <a:tabLst>
                    <a:tab pos="463550" algn="l"/>
                  </a:tabLst>
                  <a:defRPr/>
                </a:pPr>
                <a:r>
                  <a:rPr lang="en-US" dirty="0">
                    <a:solidFill>
                      <a:srgbClr val="FF0000"/>
                    </a:solidFill>
                  </a:rPr>
                  <a:t>	120</a:t>
                </a:r>
                <a:r>
                  <a:rPr lang="en-US" dirty="0"/>
                  <a:t> is the LCM and, therefore, the smallest number 	divisible by </a:t>
                </a:r>
                <a:r>
                  <a:rPr lang="en-US" dirty="0">
                    <a:solidFill>
                      <a:srgbClr val="0000FF"/>
                    </a:solidFill>
                  </a:rPr>
                  <a:t>8</a:t>
                </a:r>
                <a:r>
                  <a:rPr lang="en-US" dirty="0"/>
                  <a:t>, </a:t>
                </a:r>
                <a:r>
                  <a:rPr lang="en-US" dirty="0">
                    <a:solidFill>
                      <a:srgbClr val="0000FF"/>
                    </a:solidFill>
                  </a:rPr>
                  <a:t>10</a:t>
                </a:r>
                <a:r>
                  <a:rPr lang="en-US" dirty="0"/>
                  <a:t>, and </a:t>
                </a:r>
                <a:r>
                  <a:rPr lang="en-US" dirty="0">
                    <a:solidFill>
                      <a:srgbClr val="0000FF"/>
                    </a:solidFill>
                  </a:rPr>
                  <a:t>30</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280160"/>
                <a:ext cx="8229600" cy="4401205"/>
              </a:xfrm>
              <a:blipFill>
                <a:blip r:embed="rId2"/>
                <a:stretch>
                  <a:fillRect l="-1481" t="-1247" r="-1111" b="-3047"/>
                </a:stretch>
              </a:blipFill>
            </p:spPr>
            <p:txBody>
              <a:bodyPr/>
              <a:lstStyle/>
              <a:p>
                <a:r>
                  <a:rPr lang="en-US">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a:t>Example 6: Finding the Least Common Multiple (LCM)</a:t>
            </a:r>
          </a:p>
        </p:txBody>
      </p:sp>
      <p:sp>
        <p:nvSpPr>
          <p:cNvPr id="21507" name="Content Placeholder 2"/>
          <p:cNvSpPr>
            <a:spLocks noGrp="1"/>
          </p:cNvSpPr>
          <p:nvPr>
            <p:ph idx="1"/>
          </p:nvPr>
        </p:nvSpPr>
        <p:spPr/>
        <p:txBody>
          <a:bodyPr>
            <a:normAutofit/>
          </a:bodyPr>
          <a:lstStyle/>
          <a:p>
            <a:pPr>
              <a:tabLst>
                <a:tab pos="465138" algn="l"/>
              </a:tabLst>
            </a:pPr>
            <a:r>
              <a:rPr lang="en-US" dirty="0"/>
              <a:t>Find the LCM of </a:t>
            </a:r>
            <a:r>
              <a:rPr lang="en-US" dirty="0">
                <a:solidFill>
                  <a:srgbClr val="0000FF"/>
                </a:solidFill>
              </a:rPr>
              <a:t>27</a:t>
            </a:r>
            <a:r>
              <a:rPr lang="en-US" dirty="0"/>
              <a:t>, </a:t>
            </a:r>
            <a:r>
              <a:rPr lang="en-US" dirty="0">
                <a:solidFill>
                  <a:srgbClr val="0000FF"/>
                </a:solidFill>
              </a:rPr>
              <a:t>30</a:t>
            </a:r>
            <a:r>
              <a:rPr lang="en-US" dirty="0"/>
              <a:t>, </a:t>
            </a:r>
            <a:r>
              <a:rPr lang="en-US" dirty="0">
                <a:solidFill>
                  <a:srgbClr val="0000FF"/>
                </a:solidFill>
              </a:rPr>
              <a:t>35</a:t>
            </a:r>
            <a:r>
              <a:rPr lang="en-US" dirty="0"/>
              <a:t>, and </a:t>
            </a:r>
            <a:r>
              <a:rPr lang="en-US" dirty="0">
                <a:solidFill>
                  <a:srgbClr val="0000FF"/>
                </a:solidFill>
              </a:rPr>
              <a:t>42</a:t>
            </a:r>
            <a:r>
              <a:rPr lang="en-US" dirty="0"/>
              <a:t>.</a:t>
            </a:r>
          </a:p>
          <a:p>
            <a:pPr>
              <a:tabLst>
                <a:tab pos="465138" algn="l"/>
              </a:tabLst>
            </a:pPr>
            <a:r>
              <a:rPr lang="en-US" b="1" dirty="0"/>
              <a:t>Solution</a:t>
            </a:r>
          </a:p>
          <a:p>
            <a:pPr>
              <a:tabLst>
                <a:tab pos="465138" algn="l"/>
              </a:tabLst>
            </a:pPr>
            <a:r>
              <a:rPr lang="en-US" b="1" dirty="0"/>
              <a:t>Step 1:  </a:t>
            </a:r>
            <a:r>
              <a:rPr lang="en-US" dirty="0"/>
              <a:t>Prime factorizations:</a:t>
            </a:r>
          </a:p>
          <a:p>
            <a:pPr>
              <a:tabLst>
                <a:tab pos="465138" algn="l"/>
                <a:tab pos="2971800" algn="l"/>
              </a:tabLst>
            </a:pPr>
            <a:r>
              <a:rPr lang="en-US" dirty="0"/>
              <a:t>	         </a:t>
            </a:r>
            <a:r>
              <a:rPr lang="en-US" dirty="0">
                <a:solidFill>
                  <a:srgbClr val="0000FF"/>
                </a:solidFill>
              </a:rPr>
              <a:t>27</a:t>
            </a:r>
            <a:r>
              <a:rPr lang="en-US" dirty="0"/>
              <a:t> = </a:t>
            </a:r>
            <a:r>
              <a:rPr lang="en-US" dirty="0">
                <a:solidFill>
                  <a:srgbClr val="FF00FF"/>
                </a:solidFill>
              </a:rPr>
              <a:t>3 ⋅ 3 ⋅ 3		</a:t>
            </a:r>
            <a:r>
              <a:rPr lang="en-US" sz="2000" dirty="0">
                <a:solidFill>
                  <a:srgbClr val="008080"/>
                </a:solidFill>
              </a:rPr>
              <a:t>Three 3s </a:t>
            </a:r>
          </a:p>
          <a:p>
            <a:pPr>
              <a:tabLst>
                <a:tab pos="465138" algn="l"/>
                <a:tab pos="2971800" algn="l"/>
              </a:tabLst>
            </a:pPr>
            <a:r>
              <a:rPr lang="en-US" dirty="0"/>
              <a:t>	         </a:t>
            </a:r>
            <a:r>
              <a:rPr lang="en-US" dirty="0">
                <a:solidFill>
                  <a:srgbClr val="0000FF"/>
                </a:solidFill>
              </a:rPr>
              <a:t>30</a:t>
            </a:r>
            <a:r>
              <a:rPr lang="en-US" dirty="0"/>
              <a:t> = </a:t>
            </a:r>
            <a:r>
              <a:rPr lang="en-US" dirty="0">
                <a:solidFill>
                  <a:srgbClr val="FF00FF"/>
                </a:solidFill>
              </a:rPr>
              <a:t>2 ⋅ 3 ⋅ 5		</a:t>
            </a:r>
            <a:r>
              <a:rPr lang="en-US" sz="2000" dirty="0">
                <a:solidFill>
                  <a:srgbClr val="008080"/>
                </a:solidFill>
              </a:rPr>
              <a:t>One 2, one 3, one 5 </a:t>
            </a:r>
          </a:p>
          <a:p>
            <a:pPr>
              <a:tabLst>
                <a:tab pos="465138" algn="l"/>
                <a:tab pos="2971800" algn="l"/>
              </a:tabLst>
            </a:pPr>
            <a:r>
              <a:rPr lang="en-US" dirty="0"/>
              <a:t>	         </a:t>
            </a:r>
            <a:r>
              <a:rPr lang="en-US" dirty="0">
                <a:solidFill>
                  <a:srgbClr val="0000FF"/>
                </a:solidFill>
              </a:rPr>
              <a:t>35</a:t>
            </a:r>
            <a:r>
              <a:rPr lang="en-US" dirty="0"/>
              <a:t> = </a:t>
            </a:r>
            <a:r>
              <a:rPr lang="en-US" dirty="0">
                <a:solidFill>
                  <a:srgbClr val="FF00FF"/>
                </a:solidFill>
              </a:rPr>
              <a:t>5 ⋅ 7		</a:t>
            </a:r>
            <a:r>
              <a:rPr lang="en-US" sz="2000" dirty="0">
                <a:solidFill>
                  <a:srgbClr val="008080"/>
                </a:solidFill>
              </a:rPr>
              <a:t>One 5, one 7 </a:t>
            </a:r>
          </a:p>
          <a:p>
            <a:pPr>
              <a:tabLst>
                <a:tab pos="465138" algn="l"/>
                <a:tab pos="2971800" algn="l"/>
              </a:tabLst>
            </a:pPr>
            <a:r>
              <a:rPr lang="en-US" dirty="0"/>
              <a:t>	         </a:t>
            </a:r>
            <a:r>
              <a:rPr lang="en-US" dirty="0">
                <a:solidFill>
                  <a:srgbClr val="0000FF"/>
                </a:solidFill>
              </a:rPr>
              <a:t>42</a:t>
            </a:r>
            <a:r>
              <a:rPr lang="en-US" dirty="0"/>
              <a:t> = </a:t>
            </a:r>
            <a:r>
              <a:rPr lang="en-US" dirty="0">
                <a:solidFill>
                  <a:srgbClr val="FF00FF"/>
                </a:solidFill>
              </a:rPr>
              <a:t>2 ⋅ 3 ⋅ 7		</a:t>
            </a:r>
            <a:r>
              <a:rPr lang="en-US" sz="2000" dirty="0">
                <a:solidFill>
                  <a:srgbClr val="008080"/>
                </a:solidFill>
              </a:rPr>
              <a:t>One 2, one 3, one 7</a:t>
            </a:r>
          </a:p>
          <a:p>
            <a:pPr>
              <a:lnSpc>
                <a:spcPct val="150000"/>
              </a:lnSpc>
              <a:tabLst>
                <a:tab pos="465138" algn="l"/>
              </a:tabLst>
            </a:pPr>
            <a:r>
              <a:rPr lang="en-US" b="1" dirty="0"/>
              <a:t>Step 2:  </a:t>
            </a:r>
            <a:r>
              <a:rPr lang="en-US" dirty="0">
                <a:solidFill>
                  <a:srgbClr val="FF00FF"/>
                </a:solidFill>
              </a:rPr>
              <a:t>2, 3, 5</a:t>
            </a:r>
            <a:r>
              <a:rPr lang="en-US" dirty="0"/>
              <a:t>, and </a:t>
            </a:r>
            <a:r>
              <a:rPr lang="en-US" dirty="0">
                <a:solidFill>
                  <a:srgbClr val="FF00FF"/>
                </a:solidFill>
              </a:rPr>
              <a:t>7</a:t>
            </a:r>
            <a:r>
              <a:rPr lang="en-US" dirty="0"/>
              <a:t> are the prime factors.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0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50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15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Definition: Prime Number</a:t>
            </a:r>
          </a:p>
        </p:txBody>
      </p:sp>
      <p:sp>
        <p:nvSpPr>
          <p:cNvPr id="12291"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r>
              <a:rPr lang="en-US" dirty="0">
                <a:solidFill>
                  <a:srgbClr val="000000"/>
                </a:solidFill>
              </a:rPr>
              <a:t>A </a:t>
            </a:r>
            <a:r>
              <a:rPr lang="en-US" b="1" dirty="0">
                <a:solidFill>
                  <a:srgbClr val="C00000"/>
                </a:solidFill>
              </a:rPr>
              <a:t>prime number</a:t>
            </a:r>
            <a:r>
              <a:rPr lang="en-US" b="1" dirty="0">
                <a:solidFill>
                  <a:srgbClr val="000000"/>
                </a:solidFill>
              </a:rPr>
              <a:t> </a:t>
            </a:r>
            <a:r>
              <a:rPr lang="en-US" dirty="0">
                <a:solidFill>
                  <a:srgbClr val="000000"/>
                </a:solidFill>
              </a:rPr>
              <a:t>is a counting number greater than 1 that has exactly two different factors (or divisors), namely itself and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ormAutofit/>
          </a:bodyPr>
          <a:lstStyle/>
          <a:p>
            <a:pPr>
              <a:lnSpc>
                <a:spcPts val="3000"/>
              </a:lnSpc>
            </a:pPr>
            <a:r>
              <a:rPr lang="en-US" dirty="0"/>
              <a:t>Example 6: Finding the Least Common Multiple (LCM) (cont.)</a:t>
            </a:r>
          </a:p>
        </p:txBody>
      </p:sp>
      <p:sp>
        <p:nvSpPr>
          <p:cNvPr id="22531" name="Content Placeholder 2"/>
          <p:cNvSpPr>
            <a:spLocks noGrp="1"/>
          </p:cNvSpPr>
          <p:nvPr>
            <p:ph idx="1"/>
          </p:nvPr>
        </p:nvSpPr>
        <p:spPr/>
        <p:txBody>
          <a:bodyPr/>
          <a:lstStyle/>
          <a:p>
            <a:pPr marL="463550" indent="-463550">
              <a:tabLst>
                <a:tab pos="463550" algn="l"/>
              </a:tabLst>
            </a:pPr>
            <a:r>
              <a:rPr lang="en-US" b="1" dirty="0"/>
              <a:t>Step 3:  </a:t>
            </a:r>
            <a:r>
              <a:rPr lang="en-US" dirty="0"/>
              <a:t>The most number of times each prime factor   	   appears in any one factorization: </a:t>
            </a:r>
          </a:p>
          <a:p>
            <a:pPr indent="-463550">
              <a:spcBef>
                <a:spcPts val="0"/>
              </a:spcBef>
              <a:tabLst>
                <a:tab pos="463550" algn="l"/>
                <a:tab pos="2743200" algn="l"/>
              </a:tabLst>
            </a:pPr>
            <a:r>
              <a:rPr lang="en-US" dirty="0"/>
              <a:t>	         one 2	(in </a:t>
            </a:r>
            <a:r>
              <a:rPr lang="en-US" dirty="0">
                <a:solidFill>
                  <a:srgbClr val="0000FF"/>
                </a:solidFill>
              </a:rPr>
              <a:t>30</a:t>
            </a:r>
            <a:r>
              <a:rPr lang="en-US" dirty="0"/>
              <a:t> and in </a:t>
            </a:r>
            <a:r>
              <a:rPr lang="en-US" dirty="0">
                <a:solidFill>
                  <a:srgbClr val="0000FF"/>
                </a:solidFill>
              </a:rPr>
              <a:t>42</a:t>
            </a:r>
            <a:r>
              <a:rPr lang="en-US" dirty="0"/>
              <a:t>) </a:t>
            </a:r>
          </a:p>
          <a:p>
            <a:pPr indent="-463550">
              <a:spcBef>
                <a:spcPts val="0"/>
              </a:spcBef>
              <a:tabLst>
                <a:tab pos="463550" algn="l"/>
                <a:tab pos="2743200" algn="l"/>
              </a:tabLst>
            </a:pPr>
            <a:r>
              <a:rPr lang="en-US" dirty="0"/>
              <a:t>	         three 3s	(in </a:t>
            </a:r>
            <a:r>
              <a:rPr lang="en-US" dirty="0">
                <a:solidFill>
                  <a:srgbClr val="0000FF"/>
                </a:solidFill>
              </a:rPr>
              <a:t>27</a:t>
            </a:r>
            <a:r>
              <a:rPr lang="en-US" dirty="0"/>
              <a:t>) </a:t>
            </a:r>
          </a:p>
          <a:p>
            <a:pPr indent="-463550">
              <a:spcBef>
                <a:spcPts val="0"/>
              </a:spcBef>
              <a:tabLst>
                <a:tab pos="463550" algn="l"/>
                <a:tab pos="2743200" algn="l"/>
              </a:tabLst>
            </a:pPr>
            <a:r>
              <a:rPr lang="en-US" dirty="0"/>
              <a:t>	         one 5	(in </a:t>
            </a:r>
            <a:r>
              <a:rPr lang="en-US" dirty="0">
                <a:solidFill>
                  <a:srgbClr val="0000FF"/>
                </a:solidFill>
              </a:rPr>
              <a:t>30</a:t>
            </a:r>
            <a:r>
              <a:rPr lang="en-US" dirty="0"/>
              <a:t> and in </a:t>
            </a:r>
            <a:r>
              <a:rPr lang="en-US" dirty="0">
                <a:solidFill>
                  <a:srgbClr val="0000FF"/>
                </a:solidFill>
              </a:rPr>
              <a:t>35</a:t>
            </a:r>
            <a:r>
              <a:rPr lang="en-US" dirty="0"/>
              <a:t>) </a:t>
            </a:r>
          </a:p>
          <a:p>
            <a:pPr indent="-463550">
              <a:spcBef>
                <a:spcPts val="0"/>
              </a:spcBef>
              <a:tabLst>
                <a:tab pos="463550" algn="l"/>
                <a:tab pos="2743200" algn="l"/>
              </a:tabLst>
            </a:pPr>
            <a:r>
              <a:rPr lang="en-US" dirty="0"/>
              <a:t>	         one 7	(in </a:t>
            </a:r>
            <a:r>
              <a:rPr lang="en-US" dirty="0">
                <a:solidFill>
                  <a:srgbClr val="0000FF"/>
                </a:solidFill>
              </a:rPr>
              <a:t>35</a:t>
            </a:r>
            <a:r>
              <a:rPr lang="en-US" dirty="0"/>
              <a:t> and in </a:t>
            </a:r>
            <a:r>
              <a:rPr lang="en-US" dirty="0">
                <a:solidFill>
                  <a:srgbClr val="0000FF"/>
                </a:solidFill>
              </a:rPr>
              <a:t>42</a:t>
            </a:r>
            <a:r>
              <a:rPr lang="en-US" dirty="0"/>
              <a:t>)</a:t>
            </a:r>
          </a:p>
          <a:p>
            <a:pPr>
              <a:tabLst>
                <a:tab pos="457200" algn="l"/>
                <a:tab pos="1260475" algn="l"/>
              </a:tabLst>
              <a:defRPr/>
            </a:pPr>
            <a:r>
              <a:rPr lang="en-US" dirty="0"/>
              <a:t>	         LCM </a:t>
            </a:r>
            <a:r>
              <a:rPr lang="en-US" dirty="0">
                <a:solidFill>
                  <a:srgbClr val="000099"/>
                </a:solidFill>
              </a:rPr>
              <a:t>= 2 ⋅ 3 ⋅ 3 ⋅ 3 ⋅ 5 ⋅ 7 </a:t>
            </a:r>
          </a:p>
          <a:p>
            <a:pPr>
              <a:tabLst>
                <a:tab pos="457200" algn="l"/>
                <a:tab pos="1260475" algn="l"/>
              </a:tabLst>
              <a:defRPr/>
            </a:pPr>
            <a:r>
              <a:rPr lang="en-US" dirty="0">
                <a:solidFill>
                  <a:srgbClr val="000099"/>
                </a:solidFill>
              </a:rPr>
              <a:t>			 = 2 ⋅ 3</a:t>
            </a:r>
            <a:r>
              <a:rPr lang="en-US" baseline="30000" dirty="0">
                <a:solidFill>
                  <a:srgbClr val="000099"/>
                </a:solidFill>
              </a:rPr>
              <a:t>3</a:t>
            </a:r>
            <a:r>
              <a:rPr lang="en-US" dirty="0">
                <a:solidFill>
                  <a:srgbClr val="000099"/>
                </a:solidFill>
              </a:rPr>
              <a:t> ⋅ 5 ⋅ 7  = </a:t>
            </a:r>
            <a:r>
              <a:rPr lang="en-US" dirty="0">
                <a:solidFill>
                  <a:srgbClr val="FF0000"/>
                </a:solidFill>
              </a:rPr>
              <a:t>1890</a:t>
            </a:r>
          </a:p>
          <a:p>
            <a:pPr indent="-463550">
              <a:spcBef>
                <a:spcPts val="0"/>
              </a:spcBef>
              <a:tabLst>
                <a:tab pos="463550" algn="l"/>
                <a:tab pos="2743200" algn="l"/>
              </a:tabLst>
            </a:pPr>
            <a:r>
              <a:rPr lang="en-US" dirty="0">
                <a:solidFill>
                  <a:srgbClr val="FF0000"/>
                </a:solidFill>
              </a:rPr>
              <a:t>1890</a:t>
            </a:r>
            <a:r>
              <a:rPr lang="en-US" dirty="0"/>
              <a:t> is the smallest number divisible by all four of the numbers </a:t>
            </a:r>
            <a:r>
              <a:rPr lang="en-US" dirty="0">
                <a:solidFill>
                  <a:srgbClr val="0000FF"/>
                </a:solidFill>
              </a:rPr>
              <a:t>27, 30, 35,</a:t>
            </a:r>
            <a:r>
              <a:rPr lang="en-US" dirty="0"/>
              <a:t> and </a:t>
            </a:r>
            <a:r>
              <a:rPr lang="en-US" dirty="0">
                <a:solidFill>
                  <a:srgbClr val="0000FF"/>
                </a:solidFill>
              </a:rPr>
              <a:t>42</a:t>
            </a:r>
            <a:r>
              <a:rPr lang="en-US" dirty="0"/>
              <a:t>.</a:t>
            </a:r>
          </a:p>
          <a:p>
            <a:pPr indent="-463550">
              <a:spcBef>
                <a:spcPts val="0"/>
              </a:spcBef>
              <a:tabLst>
                <a:tab pos="463550" algn="l"/>
                <a:tab pos="2743200" algn="l"/>
              </a:tabLst>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dirty="0"/>
              <a:t>Procedures: Tests for Divisibility</a:t>
            </a:r>
          </a:p>
        </p:txBody>
      </p:sp>
      <p:sp>
        <p:nvSpPr>
          <p:cNvPr id="24579" name="Content Placeholder 2"/>
          <p:cNvSpPr>
            <a:spLocks noGrp="1"/>
          </p:cNvSpPr>
          <p:nvPr>
            <p:ph idx="1"/>
          </p:nvPr>
        </p:nvSpPr>
        <p:spPr>
          <a:xfrm>
            <a:off x="457200" y="1280160"/>
            <a:ext cx="8229600" cy="4598695"/>
          </a:xfrm>
          <a:solidFill>
            <a:srgbClr val="FFFFCC"/>
          </a:solidFill>
          <a:ln w="28575">
            <a:solidFill>
              <a:srgbClr val="000000"/>
            </a:solidFill>
          </a:ln>
        </p:spPr>
        <p:txBody>
          <a:bodyPr>
            <a:spAutoFit/>
          </a:bodyPr>
          <a:lstStyle/>
          <a:p>
            <a:pPr>
              <a:spcBef>
                <a:spcPts val="672"/>
              </a:spcBef>
            </a:pPr>
            <a:r>
              <a:rPr lang="en-US" dirty="0">
                <a:solidFill>
                  <a:srgbClr val="000000"/>
                </a:solidFill>
              </a:rPr>
              <a:t>A number is divisible</a:t>
            </a:r>
          </a:p>
          <a:p>
            <a:pPr>
              <a:spcBef>
                <a:spcPts val="672"/>
              </a:spcBef>
            </a:pPr>
            <a:r>
              <a:rPr lang="en-US" b="1" dirty="0">
                <a:solidFill>
                  <a:srgbClr val="C00000"/>
                </a:solidFill>
              </a:rPr>
              <a:t>By 2:  </a:t>
            </a:r>
            <a:r>
              <a:rPr lang="en-US" dirty="0">
                <a:solidFill>
                  <a:srgbClr val="000000"/>
                </a:solidFill>
              </a:rPr>
              <a:t>if the units digit is 0, 2, 4, 6, or 8.</a:t>
            </a:r>
          </a:p>
          <a:p>
            <a:pPr>
              <a:spcBef>
                <a:spcPts val="672"/>
              </a:spcBef>
            </a:pPr>
            <a:r>
              <a:rPr lang="en-US" b="1" dirty="0">
                <a:solidFill>
                  <a:srgbClr val="C00000"/>
                </a:solidFill>
              </a:rPr>
              <a:t>By 3:  </a:t>
            </a:r>
            <a:r>
              <a:rPr lang="en-US" dirty="0">
                <a:solidFill>
                  <a:srgbClr val="000000"/>
                </a:solidFill>
              </a:rPr>
              <a:t>if the sum of the digits is divisible by 3.</a:t>
            </a:r>
          </a:p>
          <a:p>
            <a:pPr>
              <a:spcBef>
                <a:spcPts val="672"/>
              </a:spcBef>
            </a:pPr>
            <a:r>
              <a:rPr lang="en-US" b="1" dirty="0">
                <a:solidFill>
                  <a:srgbClr val="C00000"/>
                </a:solidFill>
              </a:rPr>
              <a:t>By 4:  </a:t>
            </a:r>
            <a:r>
              <a:rPr lang="en-US" dirty="0">
                <a:solidFill>
                  <a:srgbClr val="000000"/>
                </a:solidFill>
              </a:rPr>
              <a:t>if the number formed by the last two digits is divisible by 4.</a:t>
            </a:r>
          </a:p>
          <a:p>
            <a:pPr>
              <a:spcBef>
                <a:spcPts val="672"/>
              </a:spcBef>
            </a:pPr>
            <a:r>
              <a:rPr lang="en-US" b="1" dirty="0">
                <a:solidFill>
                  <a:srgbClr val="C00000"/>
                </a:solidFill>
              </a:rPr>
              <a:t>By 5:  </a:t>
            </a:r>
            <a:r>
              <a:rPr lang="en-US" dirty="0">
                <a:solidFill>
                  <a:srgbClr val="000000"/>
                </a:solidFill>
              </a:rPr>
              <a:t>if the units digit is 0 or 5.</a:t>
            </a:r>
          </a:p>
          <a:p>
            <a:pPr>
              <a:spcBef>
                <a:spcPts val="672"/>
              </a:spcBef>
            </a:pPr>
            <a:r>
              <a:rPr lang="en-US" b="1" dirty="0">
                <a:solidFill>
                  <a:srgbClr val="C00000"/>
                </a:solidFill>
              </a:rPr>
              <a:t>By 6:  </a:t>
            </a:r>
            <a:r>
              <a:rPr lang="en-US" dirty="0">
                <a:solidFill>
                  <a:srgbClr val="000000"/>
                </a:solidFill>
              </a:rPr>
              <a:t>if the number is divisible by both 2 and 3.</a:t>
            </a:r>
          </a:p>
          <a:p>
            <a:pPr>
              <a:spcBef>
                <a:spcPts val="672"/>
              </a:spcBef>
            </a:pPr>
            <a:r>
              <a:rPr lang="en-US" b="1" dirty="0">
                <a:solidFill>
                  <a:srgbClr val="C00000"/>
                </a:solidFill>
              </a:rPr>
              <a:t>By 9:  </a:t>
            </a:r>
            <a:r>
              <a:rPr lang="en-US" dirty="0">
                <a:solidFill>
                  <a:srgbClr val="000000"/>
                </a:solidFill>
              </a:rPr>
              <a:t>if the sum of the digits is divisible by 9.</a:t>
            </a:r>
          </a:p>
          <a:p>
            <a:pPr>
              <a:spcBef>
                <a:spcPts val="672"/>
              </a:spcBef>
            </a:pPr>
            <a:r>
              <a:rPr lang="en-US" b="1" dirty="0">
                <a:solidFill>
                  <a:srgbClr val="C00000"/>
                </a:solidFill>
              </a:rPr>
              <a:t>By 10:  </a:t>
            </a:r>
            <a:r>
              <a:rPr lang="en-US" dirty="0">
                <a:solidFill>
                  <a:srgbClr val="000000"/>
                </a:solidFill>
              </a:rPr>
              <a:t>if the units digit is 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Definition: Composite Number</a:t>
            </a:r>
          </a:p>
        </p:txBody>
      </p:sp>
      <p:sp>
        <p:nvSpPr>
          <p:cNvPr id="12291" name="Content Placeholder 2"/>
          <p:cNvSpPr>
            <a:spLocks noGrp="1"/>
          </p:cNvSpPr>
          <p:nvPr>
            <p:ph idx="1"/>
          </p:nvPr>
        </p:nvSpPr>
        <p:spPr>
          <a:xfrm>
            <a:off x="457200" y="1280160"/>
            <a:ext cx="8229600" cy="954107"/>
          </a:xfrm>
          <a:solidFill>
            <a:srgbClr val="FFFFCC"/>
          </a:solidFill>
          <a:ln w="28575">
            <a:solidFill>
              <a:srgbClr val="000000"/>
            </a:solidFill>
          </a:ln>
        </p:spPr>
        <p:txBody>
          <a:bodyPr>
            <a:spAutoFit/>
          </a:bodyPr>
          <a:lstStyle/>
          <a:p>
            <a:pPr>
              <a:defRPr/>
            </a:pPr>
            <a:r>
              <a:rPr lang="en-US" dirty="0">
                <a:solidFill>
                  <a:srgbClr val="000000"/>
                </a:solidFill>
              </a:rPr>
              <a:t>A </a:t>
            </a:r>
            <a:r>
              <a:rPr lang="en-US" b="1" dirty="0">
                <a:solidFill>
                  <a:srgbClr val="C00000"/>
                </a:solidFill>
              </a:rPr>
              <a:t>composite number</a:t>
            </a:r>
            <a:r>
              <a:rPr lang="en-US" b="1" dirty="0">
                <a:solidFill>
                  <a:srgbClr val="000000"/>
                </a:solidFill>
              </a:rPr>
              <a:t> </a:t>
            </a:r>
            <a:r>
              <a:rPr lang="en-US" dirty="0">
                <a:solidFill>
                  <a:srgbClr val="000000"/>
                </a:solidFill>
              </a:rPr>
              <a:t>is a counting number with more than two different factors (or divisors).</a:t>
            </a:r>
            <a:r>
              <a:rPr lang="en-US" b="1" dirty="0">
                <a:solidFill>
                  <a:srgbClr val="000000"/>
                </a:solidFill>
              </a:rPr>
              <a:t> </a:t>
            </a:r>
            <a:endParaRPr lang="en-US"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dirty="0"/>
              <a:t>Example 1: Determining Prime Numbers</a:t>
            </a:r>
          </a:p>
        </p:txBody>
      </p:sp>
      <p:sp>
        <p:nvSpPr>
          <p:cNvPr id="13315" name="Content Placeholder 2"/>
          <p:cNvSpPr>
            <a:spLocks noGrp="1"/>
          </p:cNvSpPr>
          <p:nvPr>
            <p:ph idx="1"/>
          </p:nvPr>
        </p:nvSpPr>
        <p:spPr>
          <a:xfrm>
            <a:off x="457200" y="1280160"/>
            <a:ext cx="8458200" cy="4572000"/>
          </a:xfrm>
        </p:spPr>
        <p:txBody>
          <a:bodyPr/>
          <a:lstStyle/>
          <a:p>
            <a:pPr>
              <a:tabLst>
                <a:tab pos="465138" algn="l"/>
                <a:tab pos="1379538" algn="l"/>
              </a:tabLst>
            </a:pPr>
            <a:r>
              <a:rPr lang="en-US" dirty="0"/>
              <a:t>The following numbers are prime numbers because each has exactly two different factors, 1 and itself.</a:t>
            </a:r>
          </a:p>
          <a:p>
            <a:pPr>
              <a:spcBef>
                <a:spcPts val="1200"/>
              </a:spcBef>
              <a:tabLst>
                <a:tab pos="465138" algn="l"/>
                <a:tab pos="1379538" algn="l"/>
              </a:tabLst>
            </a:pPr>
            <a:r>
              <a:rPr lang="en-US" dirty="0"/>
              <a:t>	</a:t>
            </a:r>
            <a:r>
              <a:rPr lang="en-US" dirty="0">
                <a:solidFill>
                  <a:srgbClr val="0000FF"/>
                </a:solidFill>
              </a:rPr>
              <a:t>2:	</a:t>
            </a:r>
            <a:r>
              <a:rPr lang="en-US" dirty="0"/>
              <a:t>2 has exactly two different factors, 1 and 2.</a:t>
            </a:r>
            <a:endParaRPr lang="en-US" dirty="0">
              <a:solidFill>
                <a:srgbClr val="FF0000"/>
              </a:solidFill>
            </a:endParaRPr>
          </a:p>
          <a:p>
            <a:pPr>
              <a:spcBef>
                <a:spcPts val="1200"/>
              </a:spcBef>
              <a:tabLst>
                <a:tab pos="465138" algn="l"/>
                <a:tab pos="1379538" algn="l"/>
              </a:tabLst>
            </a:pPr>
            <a:r>
              <a:rPr lang="en-US" dirty="0"/>
              <a:t>	</a:t>
            </a:r>
            <a:r>
              <a:rPr lang="en-US" dirty="0">
                <a:solidFill>
                  <a:srgbClr val="0000FF"/>
                </a:solidFill>
              </a:rPr>
              <a:t>3:</a:t>
            </a:r>
            <a:r>
              <a:rPr lang="en-US" dirty="0"/>
              <a:t> 	3 has exactly two different factors, 1 and 3.</a:t>
            </a:r>
            <a:endParaRPr lang="en-US" dirty="0">
              <a:solidFill>
                <a:srgbClr val="FF0000"/>
              </a:solidFill>
            </a:endParaRPr>
          </a:p>
          <a:p>
            <a:pPr>
              <a:spcBef>
                <a:spcPts val="1200"/>
              </a:spcBef>
              <a:tabLst>
                <a:tab pos="465138" algn="l"/>
                <a:tab pos="1379538" algn="l"/>
              </a:tabLst>
            </a:pPr>
            <a:r>
              <a:rPr lang="en-US" dirty="0">
                <a:solidFill>
                  <a:srgbClr val="0000FF"/>
                </a:solidFill>
              </a:rPr>
              <a:t>	11: </a:t>
            </a:r>
            <a:r>
              <a:rPr lang="en-US" dirty="0"/>
              <a:t>	11 has exactly two different factors, 1 and 11.</a:t>
            </a:r>
            <a:endParaRPr lang="en-US" dirty="0">
              <a:solidFill>
                <a:srgbClr val="FF0000"/>
              </a:solidFill>
            </a:endParaRPr>
          </a:p>
          <a:p>
            <a:pPr>
              <a:spcBef>
                <a:spcPts val="1200"/>
              </a:spcBef>
              <a:tabLst>
                <a:tab pos="465138" algn="l"/>
                <a:tab pos="1379538" algn="l"/>
              </a:tabLst>
            </a:pPr>
            <a:r>
              <a:rPr lang="en-US" dirty="0"/>
              <a:t>	</a:t>
            </a:r>
            <a:r>
              <a:rPr lang="en-US" dirty="0">
                <a:solidFill>
                  <a:srgbClr val="0000FF"/>
                </a:solidFill>
              </a:rPr>
              <a:t>29:</a:t>
            </a:r>
            <a:r>
              <a:rPr lang="en-US" dirty="0"/>
              <a:t> 	29 has exactly two different factors, 1 and 29.</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dirty="0"/>
              <a:t>Example 2: Determining Composite Numbers</a:t>
            </a:r>
          </a:p>
        </p:txBody>
      </p:sp>
      <p:sp>
        <p:nvSpPr>
          <p:cNvPr id="14339" name="Content Placeholder 2"/>
          <p:cNvSpPr>
            <a:spLocks noGrp="1"/>
          </p:cNvSpPr>
          <p:nvPr>
            <p:ph idx="1"/>
          </p:nvPr>
        </p:nvSpPr>
        <p:spPr/>
        <p:txBody>
          <a:bodyPr/>
          <a:lstStyle/>
          <a:p>
            <a:r>
              <a:rPr lang="en-US" dirty="0"/>
              <a:t>The following numbers are composite.</a:t>
            </a:r>
          </a:p>
          <a:p>
            <a:pPr>
              <a:spcBef>
                <a:spcPts val="1200"/>
              </a:spcBef>
            </a:pPr>
            <a:r>
              <a:rPr lang="en-US" dirty="0"/>
              <a:t>	</a:t>
            </a:r>
            <a:r>
              <a:rPr lang="en-US" dirty="0">
                <a:solidFill>
                  <a:srgbClr val="0000FF"/>
                </a:solidFill>
              </a:rPr>
              <a:t>15:	</a:t>
            </a:r>
            <a:r>
              <a:rPr lang="en-US" dirty="0"/>
              <a:t>1, 3, 5, and 15 are all factors of 15. 	</a:t>
            </a:r>
            <a:endParaRPr lang="en-US" dirty="0">
              <a:solidFill>
                <a:srgbClr val="FF0000"/>
              </a:solidFill>
            </a:endParaRPr>
          </a:p>
          <a:p>
            <a:pPr>
              <a:spcBef>
                <a:spcPts val="1200"/>
              </a:spcBef>
            </a:pPr>
            <a:r>
              <a:rPr lang="en-US" dirty="0"/>
              <a:t>	</a:t>
            </a:r>
            <a:r>
              <a:rPr lang="en-US" dirty="0">
                <a:solidFill>
                  <a:srgbClr val="0000FF"/>
                </a:solidFill>
              </a:rPr>
              <a:t>39:	</a:t>
            </a:r>
            <a:r>
              <a:rPr lang="en-US" dirty="0"/>
              <a:t>1, 3, 13, and 39 are all factors of 39. 	</a:t>
            </a:r>
            <a:endParaRPr lang="en-US" dirty="0">
              <a:solidFill>
                <a:srgbClr val="FF0000"/>
              </a:solidFill>
            </a:endParaRPr>
          </a:p>
          <a:p>
            <a:pPr>
              <a:spcBef>
                <a:spcPts val="1200"/>
              </a:spcBef>
            </a:pPr>
            <a:r>
              <a:rPr lang="en-US" dirty="0"/>
              <a:t>	</a:t>
            </a:r>
            <a:r>
              <a:rPr lang="en-US" dirty="0">
                <a:solidFill>
                  <a:srgbClr val="0000FF"/>
                </a:solidFill>
              </a:rPr>
              <a:t>49:	</a:t>
            </a:r>
            <a:r>
              <a:rPr lang="en-US" dirty="0"/>
              <a:t>1, 7, and 49 are all factors of 49. 	</a:t>
            </a:r>
            <a:endParaRPr lang="en-US" dirty="0">
              <a:solidFill>
                <a:srgbClr val="FF0000"/>
              </a:solidFill>
            </a:endParaRPr>
          </a:p>
          <a:p>
            <a:pPr>
              <a:spcBef>
                <a:spcPts val="1200"/>
              </a:spcBef>
            </a:pPr>
            <a:r>
              <a:rPr lang="en-US" dirty="0"/>
              <a:t>	</a:t>
            </a:r>
            <a:r>
              <a:rPr lang="en-US" dirty="0">
                <a:solidFill>
                  <a:srgbClr val="0000FF"/>
                </a:solidFill>
              </a:rPr>
              <a:t>51:	</a:t>
            </a:r>
            <a:r>
              <a:rPr lang="en-US" dirty="0"/>
              <a:t>1, 3, 17, and 51 are all factors of 51. 	</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dirty="0"/>
              <a:t>Definition: Even and Odd Whole Numbers</a:t>
            </a:r>
          </a:p>
        </p:txBody>
      </p:sp>
      <p:sp>
        <p:nvSpPr>
          <p:cNvPr id="15363" name="Content Placeholder 2"/>
          <p:cNvSpPr>
            <a:spLocks noGrp="1"/>
          </p:cNvSpPr>
          <p:nvPr>
            <p:ph idx="1"/>
          </p:nvPr>
        </p:nvSpPr>
        <p:spPr>
          <a:xfrm>
            <a:off x="457200" y="1280160"/>
            <a:ext cx="8229600" cy="1040285"/>
          </a:xfrm>
          <a:solidFill>
            <a:srgbClr val="FFFFCC"/>
          </a:solidFill>
          <a:ln w="28575">
            <a:solidFill>
              <a:srgbClr val="000000"/>
            </a:solidFill>
          </a:ln>
        </p:spPr>
        <p:txBody>
          <a:bodyPr>
            <a:spAutoFit/>
          </a:bodyPr>
          <a:lstStyle/>
          <a:p>
            <a:r>
              <a:rPr lang="en-US" dirty="0">
                <a:solidFill>
                  <a:srgbClr val="000000"/>
                </a:solidFill>
              </a:rPr>
              <a:t>If a whole number is divisible by 2, it is </a:t>
            </a:r>
            <a:r>
              <a:rPr lang="en-US" b="1" dirty="0">
                <a:solidFill>
                  <a:srgbClr val="C00000"/>
                </a:solidFill>
              </a:rPr>
              <a:t>even</a:t>
            </a:r>
            <a:r>
              <a:rPr lang="en-US" dirty="0">
                <a:solidFill>
                  <a:srgbClr val="000000"/>
                </a:solidFill>
              </a:rPr>
              <a:t>.</a:t>
            </a:r>
          </a:p>
          <a:p>
            <a:r>
              <a:rPr lang="en-US" dirty="0">
                <a:solidFill>
                  <a:srgbClr val="000000"/>
                </a:solidFill>
              </a:rPr>
              <a:t>If a whole number is not divisible by 2, it is </a:t>
            </a:r>
            <a:r>
              <a:rPr lang="en-US" b="1" dirty="0">
                <a:solidFill>
                  <a:srgbClr val="C00000"/>
                </a:solidFill>
              </a:rPr>
              <a:t>odd</a:t>
            </a:r>
            <a:r>
              <a:rPr lang="en-US" dirty="0">
                <a:solidFill>
                  <a:srgbClr val="000000"/>
                </a:solidFill>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a:t>Procedure: Finding the Prime Factorization of a Composite Number</a:t>
            </a:r>
          </a:p>
        </p:txBody>
      </p:sp>
      <p:sp>
        <p:nvSpPr>
          <p:cNvPr id="10243" name="Content Placeholder 2"/>
          <p:cNvSpPr>
            <a:spLocks noGrp="1"/>
          </p:cNvSpPr>
          <p:nvPr>
            <p:ph idx="1"/>
          </p:nvPr>
        </p:nvSpPr>
        <p:spPr>
          <a:xfrm>
            <a:off x="457200" y="1280160"/>
            <a:ext cx="8229600" cy="2936188"/>
          </a:xfrm>
          <a:solidFill>
            <a:srgbClr val="FFFFCC"/>
          </a:solidFill>
          <a:ln w="28575">
            <a:solidFill>
              <a:srgbClr val="000000"/>
            </a:solidFill>
          </a:ln>
        </p:spPr>
        <p:txBody>
          <a:bodyPr wrap="square">
            <a:spAutoFit/>
          </a:bodyPr>
          <a:lstStyle/>
          <a:p>
            <a:pPr marL="463550" indent="-463550">
              <a:defRPr/>
            </a:pPr>
            <a:r>
              <a:rPr lang="en-US" b="1" dirty="0">
                <a:solidFill>
                  <a:srgbClr val="000000"/>
                </a:solidFill>
              </a:rPr>
              <a:t>1.	</a:t>
            </a:r>
            <a:r>
              <a:rPr lang="en-US" dirty="0">
                <a:solidFill>
                  <a:srgbClr val="000000"/>
                </a:solidFill>
              </a:rPr>
              <a:t>Factor the composite number into any two factors. </a:t>
            </a:r>
          </a:p>
          <a:p>
            <a:pPr marL="463550" indent="-463550">
              <a:defRPr/>
            </a:pPr>
            <a:r>
              <a:rPr lang="en-US" b="1" dirty="0">
                <a:solidFill>
                  <a:srgbClr val="000000"/>
                </a:solidFill>
              </a:rPr>
              <a:t>2.	</a:t>
            </a:r>
            <a:r>
              <a:rPr lang="en-US" dirty="0">
                <a:solidFill>
                  <a:srgbClr val="000000"/>
                </a:solidFill>
              </a:rPr>
              <a:t>Factor each factor that is not prime into two more factors. </a:t>
            </a:r>
          </a:p>
          <a:p>
            <a:pPr marL="463550" indent="-463550">
              <a:defRPr/>
            </a:pPr>
            <a:r>
              <a:rPr lang="en-US" b="1" dirty="0">
                <a:solidFill>
                  <a:srgbClr val="000000"/>
                </a:solidFill>
              </a:rPr>
              <a:t>3.	</a:t>
            </a:r>
            <a:r>
              <a:rPr lang="en-US" dirty="0">
                <a:solidFill>
                  <a:srgbClr val="000000"/>
                </a:solidFill>
              </a:rPr>
              <a:t>Continue this process until all factors are prime. </a:t>
            </a:r>
          </a:p>
          <a:p>
            <a:pPr>
              <a:defRPr/>
            </a:pPr>
            <a:r>
              <a:rPr lang="en-US" dirty="0">
                <a:solidFill>
                  <a:srgbClr val="000000"/>
                </a:solidFill>
              </a:rPr>
              <a:t>The </a:t>
            </a:r>
            <a:r>
              <a:rPr lang="en-US" b="1" dirty="0">
                <a:solidFill>
                  <a:srgbClr val="C00000"/>
                </a:solidFill>
              </a:rPr>
              <a:t>prime factorization</a:t>
            </a:r>
            <a:r>
              <a:rPr lang="en-US" dirty="0">
                <a:solidFill>
                  <a:srgbClr val="000000"/>
                </a:solidFill>
              </a:rPr>
              <a:t> is the product of all the prime factors.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dirty="0"/>
              <a:t>Note</a:t>
            </a:r>
          </a:p>
        </p:txBody>
      </p:sp>
      <p:sp>
        <p:nvSpPr>
          <p:cNvPr id="17411" name="Content Placeholder 2"/>
          <p:cNvSpPr>
            <a:spLocks noGrp="1"/>
          </p:cNvSpPr>
          <p:nvPr>
            <p:ph idx="1"/>
          </p:nvPr>
        </p:nvSpPr>
        <p:spPr>
          <a:xfrm>
            <a:off x="457200" y="1280160"/>
            <a:ext cx="8229600" cy="3108543"/>
          </a:xfrm>
          <a:ln w="28575">
            <a:solidFill>
              <a:srgbClr val="FF0000"/>
            </a:solidFill>
          </a:ln>
        </p:spPr>
        <p:txBody>
          <a:bodyPr wrap="square">
            <a:spAutoFit/>
          </a:bodyPr>
          <a:lstStyle/>
          <a:p>
            <a:r>
              <a:rPr lang="en-US" dirty="0">
                <a:solidFill>
                  <a:srgbClr val="000000"/>
                </a:solidFill>
              </a:rPr>
              <a:t>You may have studied quick tests for divisibility by 2, 3, 4, 5, 6, 9, and 10 in a previous course in mathematics. For example, a number is divisible by 2, and therefore even, if the units digit is 0, 2, 4, 6, or 8. We will make reference to some of these tests for divisibility in the examples. See the end of this section for a brief review of this helpful topic.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Title 1"/>
          <p:cNvSpPr>
            <a:spLocks noGrp="1"/>
          </p:cNvSpPr>
          <p:nvPr>
            <p:ph type="title"/>
          </p:nvPr>
        </p:nvSpPr>
        <p:spPr/>
        <p:txBody>
          <a:bodyPr/>
          <a:lstStyle/>
          <a:p>
            <a:r>
              <a:rPr lang="en-US" dirty="0"/>
              <a:t>Example 3: Finding the Prime Factorization of a Number</a:t>
            </a:r>
          </a:p>
        </p:txBody>
      </p:sp>
      <p:sp>
        <p:nvSpPr>
          <p:cNvPr id="1029" name="Content Placeholder 2"/>
          <p:cNvSpPr>
            <a:spLocks noGrp="1"/>
          </p:cNvSpPr>
          <p:nvPr>
            <p:ph idx="1"/>
          </p:nvPr>
        </p:nvSpPr>
        <p:spPr>
          <a:xfrm>
            <a:off x="457200" y="1097280"/>
            <a:ext cx="8229600" cy="4754880"/>
          </a:xfrm>
        </p:spPr>
        <p:txBody>
          <a:bodyPr/>
          <a:lstStyle/>
          <a:p>
            <a:r>
              <a:rPr lang="en-US" dirty="0"/>
              <a:t>Find the prime factorization of </a:t>
            </a:r>
            <a:r>
              <a:rPr lang="en-US" dirty="0">
                <a:solidFill>
                  <a:srgbClr val="0000FF"/>
                </a:solidFill>
              </a:rPr>
              <a:t>90</a:t>
            </a:r>
            <a:r>
              <a:rPr lang="en-US" dirty="0"/>
              <a:t>.</a:t>
            </a:r>
          </a:p>
          <a:p>
            <a:r>
              <a:rPr lang="en-US" b="1" dirty="0"/>
              <a:t>Solution </a:t>
            </a:r>
            <a:endParaRPr lang="en-US" dirty="0"/>
          </a:p>
        </p:txBody>
      </p:sp>
      <p:graphicFrame>
        <p:nvGraphicFramePr>
          <p:cNvPr id="1026" name="Object 2"/>
          <p:cNvGraphicFramePr>
            <a:graphicFrameLocks noChangeAspect="1"/>
          </p:cNvGraphicFramePr>
          <p:nvPr>
            <p:extLst>
              <p:ext uri="{D42A27DB-BD31-4B8C-83A1-F6EECF244321}">
                <p14:modId xmlns:p14="http://schemas.microsoft.com/office/powerpoint/2010/main" val="2991358908"/>
              </p:ext>
            </p:extLst>
          </p:nvPr>
        </p:nvGraphicFramePr>
        <p:xfrm>
          <a:off x="661356" y="2438400"/>
          <a:ext cx="2311400" cy="381000"/>
        </p:xfrm>
        <a:graphic>
          <a:graphicData uri="http://schemas.openxmlformats.org/presentationml/2006/ole">
            <mc:AlternateContent xmlns:mc="http://schemas.openxmlformats.org/markup-compatibility/2006">
              <mc:Choice xmlns:v="urn:schemas-microsoft-com:vml" Requires="v">
                <p:oleObj name="Equation" r:id="rId2" imgW="2311200" imgH="380880" progId="Equation.DSMT4">
                  <p:embed/>
                </p:oleObj>
              </mc:Choice>
              <mc:Fallback>
                <p:oleObj name="Equation" r:id="rId2" imgW="2311200" imgH="380880" progId="Equation.DSMT4">
                  <p:embed/>
                  <p:pic>
                    <p:nvPicPr>
                      <p:cNvPr id="0" name="Object 2"/>
                      <p:cNvPicPr>
                        <a:picLocks noChangeAspect="1" noChangeArrowheads="1"/>
                      </p:cNvPicPr>
                      <p:nvPr/>
                    </p:nvPicPr>
                    <p:blipFill>
                      <a:blip r:embed="rId3"/>
                      <a:srcRect/>
                      <a:stretch>
                        <a:fillRect/>
                      </a:stretch>
                    </p:blipFill>
                    <p:spPr bwMode="auto">
                      <a:xfrm>
                        <a:off x="661356" y="2438400"/>
                        <a:ext cx="2311400" cy="381000"/>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4077246172"/>
              </p:ext>
            </p:extLst>
          </p:nvPr>
        </p:nvGraphicFramePr>
        <p:xfrm>
          <a:off x="1155556" y="3937071"/>
          <a:ext cx="2108344" cy="380929"/>
        </p:xfrm>
        <a:graphic>
          <a:graphicData uri="http://schemas.openxmlformats.org/presentationml/2006/ole">
            <mc:AlternateContent xmlns:mc="http://schemas.openxmlformats.org/markup-compatibility/2006">
              <mc:Choice xmlns:v="urn:schemas-microsoft-com:vml" Requires="v">
                <p:oleObj name="Equation" r:id="rId4" imgW="2108160" imgH="380880" progId="Equation.DSMT4">
                  <p:embed/>
                </p:oleObj>
              </mc:Choice>
              <mc:Fallback>
                <p:oleObj name="Equation" r:id="rId4" imgW="2108160" imgH="3808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55556" y="3937071"/>
                        <a:ext cx="2108344" cy="380929"/>
                      </a:xfrm>
                      <a:prstGeom prst="rect">
                        <a:avLst/>
                      </a:prstGeom>
                      <a:noFill/>
                      <a:ln>
                        <a:noFill/>
                      </a:ln>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28575">
                            <a:solidFill>
                              <a:srgbClr val="000000"/>
                            </a:solidFill>
                            <a:miter lim="800000"/>
                            <a:headEnd/>
                            <a:tailEnd/>
                          </a14:hiddenLine>
                        </a:ext>
                      </a:extLst>
                    </p:spPr>
                  </p:pic>
                </p:oleObj>
              </mc:Fallback>
            </mc:AlternateContent>
          </a:graphicData>
        </a:graphic>
      </p:graphicFrame>
      <p:sp>
        <p:nvSpPr>
          <p:cNvPr id="1031" name="TextBox 5"/>
          <p:cNvSpPr txBox="1">
            <a:spLocks noChangeArrowheads="1"/>
          </p:cNvSpPr>
          <p:nvPr/>
        </p:nvSpPr>
        <p:spPr bwMode="auto">
          <a:xfrm>
            <a:off x="3429000" y="2438400"/>
            <a:ext cx="4841631" cy="708025"/>
          </a:xfrm>
          <a:prstGeom prst="rect">
            <a:avLst/>
          </a:prstGeom>
          <a:noFill/>
          <a:ln w="9525">
            <a:noFill/>
            <a:miter lim="800000"/>
            <a:headEnd/>
            <a:tailEnd/>
          </a:ln>
        </p:spPr>
        <p:txBody>
          <a:bodyPr wrap="square">
            <a:spAutoFit/>
          </a:bodyPr>
          <a:lstStyle/>
          <a:p>
            <a:r>
              <a:rPr lang="en-US" sz="2000" dirty="0">
                <a:solidFill>
                  <a:srgbClr val="008080"/>
                </a:solidFill>
              </a:rPr>
              <a:t>Since the units digit is 0, we know that 10 is a factor.</a:t>
            </a:r>
          </a:p>
        </p:txBody>
      </p:sp>
      <p:sp>
        <p:nvSpPr>
          <p:cNvPr id="1032" name="TextBox 6"/>
          <p:cNvSpPr txBox="1">
            <a:spLocks noChangeArrowheads="1"/>
          </p:cNvSpPr>
          <p:nvPr/>
        </p:nvSpPr>
        <p:spPr bwMode="auto">
          <a:xfrm>
            <a:off x="3429000" y="3886200"/>
            <a:ext cx="5334000" cy="707886"/>
          </a:xfrm>
          <a:prstGeom prst="rect">
            <a:avLst/>
          </a:prstGeom>
          <a:noFill/>
          <a:ln w="9525">
            <a:noFill/>
            <a:miter lim="800000"/>
            <a:headEnd/>
            <a:tailEnd/>
          </a:ln>
        </p:spPr>
        <p:txBody>
          <a:bodyPr wrap="square">
            <a:spAutoFit/>
          </a:bodyPr>
          <a:lstStyle/>
          <a:p>
            <a:r>
              <a:rPr lang="en-US" sz="2000" dirty="0">
                <a:solidFill>
                  <a:srgbClr val="008080"/>
                </a:solidFill>
              </a:rPr>
              <a:t>9 and 10 can both be factored so that each factor is a prime number. This is the prime factorization.</a:t>
            </a:r>
          </a:p>
        </p:txBody>
      </p:sp>
      <p:grpSp>
        <p:nvGrpSpPr>
          <p:cNvPr id="3" name="Group 21"/>
          <p:cNvGrpSpPr>
            <a:grpSpLocks/>
          </p:cNvGrpSpPr>
          <p:nvPr/>
        </p:nvGrpSpPr>
        <p:grpSpPr bwMode="auto">
          <a:xfrm>
            <a:off x="1600200" y="2794000"/>
            <a:ext cx="1524000" cy="1066800"/>
            <a:chOff x="1524000" y="3657600"/>
            <a:chExt cx="1524000" cy="1066800"/>
          </a:xfrm>
        </p:grpSpPr>
        <p:cxnSp>
          <p:nvCxnSpPr>
            <p:cNvPr id="9" name="Straight Connector 8"/>
            <p:cNvCxnSpPr/>
            <p:nvPr/>
          </p:nvCxnSpPr>
          <p:spPr>
            <a:xfrm rot="5400000">
              <a:off x="1104900" y="4076700"/>
              <a:ext cx="1066800" cy="2286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6200000" flipH="1">
              <a:off x="1409700" y="4076700"/>
              <a:ext cx="1066800" cy="2286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095500" y="4152900"/>
              <a:ext cx="1066800" cy="762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2362200" y="4038600"/>
              <a:ext cx="1066800" cy="30480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 grpId="0"/>
      <p:bldP spid="1032" grpId="0"/>
    </p:bldLst>
  </p:timing>
</p:sld>
</file>

<file path=ppt/theme/theme1.xml><?xml version="1.0" encoding="utf-8"?>
<a:theme xmlns:a="http://schemas.openxmlformats.org/drawingml/2006/main" name="Theme1">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8698CC4E-BCE3-446F-9399-61C88BD9558D}" vid="{B0E92C1D-C486-404F-BE7B-53517A11BAB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1097A20-BF63-424D-87B5-9227155471C2}"/>
</file>

<file path=customXml/itemProps2.xml><?xml version="1.0" encoding="utf-8"?>
<ds:datastoreItem xmlns:ds="http://schemas.openxmlformats.org/officeDocument/2006/customXml" ds:itemID="{65028CA1-DABB-425E-B71B-87884B90FD49}"/>
</file>

<file path=customXml/itemProps3.xml><?xml version="1.0" encoding="utf-8"?>
<ds:datastoreItem xmlns:ds="http://schemas.openxmlformats.org/officeDocument/2006/customXml" ds:itemID="{F1DD6638-5B9A-444A-BB9E-B46D085336AA}"/>
</file>

<file path=docProps/app.xml><?xml version="1.0" encoding="utf-8"?>
<Properties xmlns="http://schemas.openxmlformats.org/officeDocument/2006/extended-properties" xmlns:vt="http://schemas.openxmlformats.org/officeDocument/2006/docPropsVTypes">
  <Template/>
  <TotalTime>295</TotalTime>
  <Words>1389</Words>
  <Application>Microsoft Office PowerPoint</Application>
  <PresentationFormat>On-screen Show (4:3)</PresentationFormat>
  <Paragraphs>107</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8" baseType="lpstr">
      <vt:lpstr>Cambria Math</vt:lpstr>
      <vt:lpstr>Symbol</vt:lpstr>
      <vt:lpstr>Arial</vt:lpstr>
      <vt:lpstr>Calibri</vt:lpstr>
      <vt:lpstr>Theme1</vt:lpstr>
      <vt:lpstr>Equation</vt:lpstr>
      <vt:lpstr>MathType 7.0 Equation</vt:lpstr>
      <vt:lpstr>Section 1.2</vt:lpstr>
      <vt:lpstr>Definition: Prime Number</vt:lpstr>
      <vt:lpstr>Definition: Composite Number</vt:lpstr>
      <vt:lpstr>Example 1: Determining Prime Numbers</vt:lpstr>
      <vt:lpstr>Example 2: Determining Composite Numbers</vt:lpstr>
      <vt:lpstr>Definition: Even and Odd Whole Numbers</vt:lpstr>
      <vt:lpstr>Procedure: Finding the Prime Factorization of a Composite Number</vt:lpstr>
      <vt:lpstr>Note</vt:lpstr>
      <vt:lpstr>Example 3: Finding the Prime Factorization of a Number</vt:lpstr>
      <vt:lpstr>Example 3: Finding the Prime Factorization of a Number (cont.)</vt:lpstr>
      <vt:lpstr>Example 3: Finding the Prime Factorization of a Number (cont.)</vt:lpstr>
      <vt:lpstr>Example 4: Finding the Prime Factorization of a Number</vt:lpstr>
      <vt:lpstr>Example 4: Finding the Prime Factorization of a Number (cont.)</vt:lpstr>
      <vt:lpstr>Example 4: Finding the Prime Factorization of a Number (cont.)</vt:lpstr>
      <vt:lpstr>Definition: Least Common Multiple (LCM)</vt:lpstr>
      <vt:lpstr>Procedure: Finding the LCM of a Set of Counting Numbers</vt:lpstr>
      <vt:lpstr>Example 5: Finding the Least Common Multiple (LCM)</vt:lpstr>
      <vt:lpstr>Example 5: Finding the Least Common Multiple (LCM) (cont.)</vt:lpstr>
      <vt:lpstr>Example 6: Finding the Least Common Multiple (LCM)</vt:lpstr>
      <vt:lpstr>Example 6: Finding the Least Common Multiple (LCM) (cont.)</vt:lpstr>
      <vt:lpstr>Procedures: Tests for Divisibility</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48</cp:revision>
  <dcterms:created xsi:type="dcterms:W3CDTF">2013-04-26T14:43:13Z</dcterms:created>
  <dcterms:modified xsi:type="dcterms:W3CDTF">2024-09-09T16:10:06Z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