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62" r:id="rId4"/>
    <p:sldId id="263" r:id="rId5"/>
    <p:sldId id="280" r:id="rId6"/>
    <p:sldId id="285" r:id="rId7"/>
    <p:sldId id="281" r:id="rId8"/>
    <p:sldId id="282" r:id="rId9"/>
    <p:sldId id="286" r:id="rId10"/>
    <p:sldId id="265" r:id="rId11"/>
    <p:sldId id="271" r:id="rId12"/>
    <p:sldId id="283" r:id="rId13"/>
    <p:sldId id="284" r:id="rId14"/>
    <p:sldId id="287" r:id="rId15"/>
    <p:sldId id="290" r:id="rId16"/>
    <p:sldId id="289" r:id="rId17"/>
    <p:sldId id="291" r:id="rId18"/>
    <p:sldId id="272" r:id="rId19"/>
    <p:sldId id="292" r:id="rId20"/>
    <p:sldId id="293" r:id="rId21"/>
    <p:sldId id="294" r:id="rId22"/>
    <p:sldId id="295" r:id="rId23"/>
    <p:sldId id="296" r:id="rId2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7"/>
    </p:embeddedFont>
    <p:embeddedFont>
      <p:font typeface="Euclid Math Two" panose="02050601010101010101" pitchFamily="18" charset="2"/>
      <p:regular r:id="rId28"/>
      <p:bold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2D7D9F"/>
    <a:srgbClr val="1F497D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88" autoAdjust="0"/>
    <p:restoredTop sz="94660"/>
  </p:normalViewPr>
  <p:slideViewPr>
    <p:cSldViewPr>
      <p:cViewPr varScale="1">
        <p:scale>
          <a:sx n="111" d="100"/>
          <a:sy n="111" d="100"/>
        </p:scale>
        <p:origin x="192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9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941BE-697F-4905-B7B2-3E1A5D1264D4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730AB-9F27-4F7C-88DF-D957CFBB5A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934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Click to edit Master title style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>
                <a:solidFill>
                  <a:srgbClr val="1F497D"/>
                </a:solidFill>
              </a:rPr>
              <a:t>Click to edit Master subtitle style</a:t>
            </a: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Box 5">
            <a:extLst>
              <a:ext uri="{FF2B5EF4-FFF2-40B4-BE49-F238E27FC236}">
                <a16:creationId xmlns:a16="http://schemas.microsoft.com/office/drawing/2014/main" id="{BC693550-796F-54E2-62B2-F41CD6FA10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D7F6055-CDFF-EEFC-2CB3-00CCCA6D077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7B3AB21-2818-84B8-7E4B-AE26E873257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B15F00-4157-90EB-C18F-310D824687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71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TextBox 5">
            <a:extLst>
              <a:ext uri="{FF2B5EF4-FFF2-40B4-BE49-F238E27FC236}">
                <a16:creationId xmlns:a16="http://schemas.microsoft.com/office/drawing/2014/main" id="{B464FE5A-EE51-30E1-77A2-A8397D13D10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5DE1A6-0630-4690-1E2B-2EC150968342}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19F7C32-34CC-299E-26B0-0D883BD89D95}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441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627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916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0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Exponents and Order of Operations with Integers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609600" y="2478087"/>
            <a:ext cx="3657600" cy="2057400"/>
          </a:xfrm>
          <a:prstGeom prst="line">
            <a:avLst/>
          </a:prstGeom>
          <a:ln w="190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09600" y="2401887"/>
            <a:ext cx="3581400" cy="2057400"/>
          </a:xfrm>
          <a:prstGeom prst="line">
            <a:avLst/>
          </a:prstGeom>
          <a:ln w="190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TextBox 4"/>
          <p:cNvSpPr txBox="1">
            <a:spLocks noChangeArrowheads="1"/>
          </p:cNvSpPr>
          <p:nvPr/>
        </p:nvSpPr>
        <p:spPr bwMode="auto">
          <a:xfrm>
            <a:off x="533400" y="2362200"/>
            <a:ext cx="3886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Do not </a:t>
            </a:r>
            <a:r>
              <a:rPr lang="en-US" sz="2800" dirty="0">
                <a:solidFill>
                  <a:srgbClr val="000000"/>
                </a:solidFill>
              </a:rPr>
              <a:t>multiply the base times the exponent.</a:t>
            </a:r>
          </a:p>
        </p:txBody>
      </p:sp>
      <p:sp>
        <p:nvSpPr>
          <p:cNvPr id="205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</a:t>
            </a:r>
          </a:p>
        </p:txBody>
      </p:sp>
      <p:sp>
        <p:nvSpPr>
          <p:cNvPr id="2055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2987040"/>
          </a:xfrm>
          <a:ln w="28575">
            <a:solidFill>
              <a:srgbClr val="FF0000"/>
            </a:solidFill>
          </a:ln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Wrong Solution 			</a:t>
            </a:r>
            <a:r>
              <a:rPr lang="en-US" b="1" dirty="0">
                <a:solidFill>
                  <a:srgbClr val="00B050"/>
                </a:solidFill>
              </a:rPr>
              <a:t>Correct Solution 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685800" y="3378200"/>
          <a:ext cx="1511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965160" progId="Equation.DSMT4">
                  <p:embed/>
                </p:oleObj>
              </mc:Choice>
              <mc:Fallback>
                <p:oleObj name="Equation" r:id="rId2" imgW="1511280" imgH="965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78200"/>
                        <a:ext cx="1511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Box 8"/>
          <p:cNvSpPr txBox="1">
            <a:spLocks noChangeArrowheads="1"/>
          </p:cNvSpPr>
          <p:nvPr/>
        </p:nvSpPr>
        <p:spPr bwMode="auto">
          <a:xfrm>
            <a:off x="2338388" y="3392488"/>
            <a:ext cx="14033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en-US" sz="2000" b="1" dirty="0">
                <a:solidFill>
                  <a:srgbClr val="FF0000"/>
                </a:solidFill>
              </a:rPr>
              <a:t>INCORRECT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INCORRECT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4724400" y="2463800"/>
            <a:ext cx="3733800" cy="1828800"/>
          </a:xfrm>
          <a:prstGeom prst="ellipse">
            <a:avLst/>
          </a:prstGeom>
          <a:noFill/>
          <a:ln w="1905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59" name="TextBox 5"/>
          <p:cNvSpPr txBox="1">
            <a:spLocks noChangeArrowheads="1"/>
          </p:cNvSpPr>
          <p:nvPr/>
        </p:nvSpPr>
        <p:spPr bwMode="auto">
          <a:xfrm>
            <a:off x="4953000" y="2401887"/>
            <a:ext cx="3276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Do </a:t>
            </a:r>
            <a:r>
              <a:rPr lang="en-US" sz="2800" dirty="0">
                <a:solidFill>
                  <a:srgbClr val="000000"/>
                </a:solidFill>
              </a:rPr>
              <a:t>multiply the base times itself.</a:t>
            </a:r>
          </a:p>
        </p:txBody>
      </p:sp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5029200" y="3378200"/>
          <a:ext cx="1689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965160" progId="Equation.DSMT4">
                  <p:embed/>
                </p:oleObj>
              </mc:Choice>
              <mc:Fallback>
                <p:oleObj name="Equation" r:id="rId4" imgW="1688760" imgH="965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378200"/>
                        <a:ext cx="1689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TextBox 9"/>
          <p:cNvSpPr txBox="1">
            <a:spLocks noChangeArrowheads="1"/>
          </p:cNvSpPr>
          <p:nvPr/>
        </p:nvSpPr>
        <p:spPr bwMode="auto">
          <a:xfrm>
            <a:off x="6823075" y="3378200"/>
            <a:ext cx="116615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en-US" sz="2000" b="1" dirty="0">
                <a:solidFill>
                  <a:srgbClr val="00B050"/>
                </a:solidFill>
              </a:rPr>
              <a:t>CORRECT</a:t>
            </a:r>
          </a:p>
          <a:p>
            <a:r>
              <a:rPr lang="en-US" sz="2000" b="1" dirty="0">
                <a:solidFill>
                  <a:srgbClr val="00B050"/>
                </a:solidFill>
              </a:rPr>
              <a:t>CORRECT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Rules for Order of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97280"/>
            <a:ext cx="8458200" cy="46597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</a:rPr>
              <a:t>Simplify within grouping symbols, such as parentheses ( ), brackets [ ], braces { }, or absolute value bars | |. (If there are more than one pair of grouping symbols, start with the innermost grouping symbols.) </a:t>
            </a:r>
          </a:p>
          <a:p>
            <a:pPr marL="514350" indent="-514350"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</a:rPr>
              <a:t>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multiplication or division in the order in which it appears. </a:t>
            </a:r>
          </a:p>
          <a:p>
            <a:pPr marL="514350" indent="-514350"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</a:rPr>
              <a:t>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Order of Operations with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2400" y="1174745"/>
                <a:ext cx="8915400" cy="1557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defTabSz="342900">
                  <a:tabLst>
                    <a:tab pos="463550" algn="l"/>
                  </a:tabLst>
                </a:pPr>
                <a:r>
                  <a:rPr lang="en-US" dirty="0"/>
                  <a:t>Simplify each expression using the order of operations.</a:t>
                </a:r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14+3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</m:oMath>
                </a14:m>
                <a:endParaRPr lang="en-US" dirty="0"/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−4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5−6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174745"/>
                <a:ext cx="8915400" cy="1557349"/>
              </a:xfrm>
              <a:prstGeom prst="rect">
                <a:avLst/>
              </a:prstGeom>
              <a:blipFill>
                <a:blip r:embed="rId2"/>
                <a:stretch>
                  <a:fillRect l="-1435" t="-3922" b="-10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6EC60EC-7675-6CB3-1930-9D09E64D9E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7958" y="2654735"/>
                <a:ext cx="8915400" cy="3280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342900">
                  <a:tabLst>
                    <a:tab pos="463550" algn="l"/>
                  </a:tabLst>
                </a:pPr>
                <a:r>
                  <a:rPr lang="en-US" b="1" dirty="0"/>
                  <a:t>Solution</a:t>
                </a:r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14+3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=14+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−15</m:t>
                        </m:r>
                      </m:e>
                    </m:d>
                  </m:oMath>
                </a14:m>
                <a:br>
                  <a:rPr lang="en-US" b="0" i="1" dirty="0">
                    <a:solidFill>
                      <a:srgbClr val="0000FF"/>
                    </a:solidFill>
                    <a:latin typeface="Cambria Math" panose="02040503050406030204" pitchFamily="18" charset="0"/>
                  </a:rPr>
                </a:br>
                <a:r>
                  <a:rPr lang="en-US" b="0" i="1" dirty="0">
                    <a:solidFill>
                      <a:srgbClr val="0000FF"/>
                    </a:solidFill>
                    <a:latin typeface="Cambria Math" panose="02040503050406030204" pitchFamily="18" charset="0"/>
                  </a:rPr>
                  <a:t>						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−4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5−6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∙2=−4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−5∙2</m:t>
                    </m:r>
                  </m:oMath>
                </a14:m>
                <a:br>
                  <a:rPr lang="en-US" i="1" dirty="0">
                    <a:solidFill>
                      <a:srgbClr val="0000FF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                   =4−5∙2</m:t>
                    </m:r>
                  </m:oMath>
                </a14:m>
                <a:br>
                  <a:rPr lang="en-US" b="0" i="1" dirty="0">
                    <a:solidFill>
                      <a:srgbClr val="0000FF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                   =4−10</m:t>
                    </m:r>
                  </m:oMath>
                </a14:m>
                <a:br>
                  <a:rPr lang="en-US" b="0" i="1" dirty="0">
                    <a:solidFill>
                      <a:srgbClr val="0000FF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                   =−6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6EC60EC-7675-6CB3-1930-9D09E64D9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58" y="2654735"/>
                <a:ext cx="8915400" cy="3280898"/>
              </a:xfrm>
              <a:prstGeom prst="rect">
                <a:avLst/>
              </a:prstGeom>
              <a:blipFill>
                <a:blip r:embed="rId3"/>
                <a:stretch>
                  <a:fillRect l="-1436" t="-16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754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Order of Operations with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2400" y="1174745"/>
                <a:ext cx="8915400" cy="16015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defTabSz="342900">
                  <a:tabLst>
                    <a:tab pos="463550" algn="l"/>
                  </a:tabLst>
                </a:pPr>
                <a:r>
                  <a:rPr lang="en-US" dirty="0"/>
                  <a:t>Simplify each expression using the order of operations.</a:t>
                </a:r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174745"/>
                <a:ext cx="8915400" cy="1601592"/>
              </a:xfrm>
              <a:prstGeom prst="rect">
                <a:avLst/>
              </a:prstGeom>
              <a:blipFill>
                <a:blip r:embed="rId2"/>
                <a:stretch>
                  <a:fillRect l="-1435" t="-3817" b="-7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6EC60EC-7675-6CB3-1930-9D09E64D9E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7958" y="2654735"/>
                <a:ext cx="8915400" cy="29361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342900">
                  <a:tabLst>
                    <a:tab pos="463550" algn="l"/>
                  </a:tabLst>
                </a:pPr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∙5</m:t>
                        </m:r>
                      </m:e>
                    </m:d>
                  </m:oMath>
                </a14:m>
                <a:br>
                  <a:rPr lang="en-US" b="0" i="1" dirty="0">
                    <a:solidFill>
                      <a:srgbClr val="0000FF"/>
                    </a:solidFill>
                    <a:latin typeface="Cambria Math" panose="02040503050406030204" pitchFamily="18" charset="0"/>
                  </a:rPr>
                </a:br>
                <a:r>
                  <a:rPr lang="en-US" b="0" i="1" dirty="0">
                    <a:solidFill>
                      <a:srgbClr val="0000FF"/>
                    </a:solidFill>
                    <a:latin typeface="Cambria Math" panose="02040503050406030204" pitchFamily="18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=−25</m:t>
                    </m:r>
                  </m:oMath>
                </a14:m>
                <a:endParaRPr lang="en-US" dirty="0">
                  <a:solidFill>
                    <a:srgbClr val="0000FF"/>
                  </a:solidFill>
                </a:endParaRPr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d>
                      <m:dPr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</m:oMath>
                </a14:m>
                <a:br>
                  <a:rPr lang="en-US" b="0" i="1" dirty="0">
                    <a:solidFill>
                      <a:srgbClr val="0000FF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r>
                  <a:rPr lang="en-US" b="0" i="1" dirty="0">
                    <a:solidFill>
                      <a:srgbClr val="0000FF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=25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dirty="0">
                    <a:solidFill>
                      <a:schemeClr val="tx1"/>
                    </a:solidFill>
                  </a:rPr>
                  <a:t>Note the difference in sign in the two answers.</a:t>
                </a:r>
              </a:p>
            </p:txBody>
          </p:sp>
        </mc:Choice>
        <mc:Fallback xmlns="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6EC60EC-7675-6CB3-1930-9D09E64D9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58" y="2654735"/>
                <a:ext cx="8915400" cy="2936188"/>
              </a:xfrm>
              <a:prstGeom prst="rect">
                <a:avLst/>
              </a:prstGeom>
              <a:blipFill>
                <a:blip r:embed="rId3"/>
                <a:stretch>
                  <a:fillRect l="-1436" t="-1867" b="-49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8418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Order of Operations with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2400" y="1174745"/>
                <a:ext cx="8915400" cy="4056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defTabSz="342900">
                  <a:tabLst>
                    <a:tab pos="463550" algn="l"/>
                  </a:tabLst>
                </a:pPr>
                <a:r>
                  <a:rPr lang="en-US" dirty="0"/>
                  <a:t>Simplify: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−6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defTabSz="342900">
                  <a:tabLst>
                    <a:tab pos="463550" algn="l"/>
                  </a:tabLst>
                </a:pPr>
                <a:endParaRPr lang="en-US" b="1" dirty="0">
                  <a:solidFill>
                    <a:schemeClr val="tx1"/>
                  </a:solidFill>
                </a:endParaRPr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</m:e>
                      </m:d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br>
                  <a:rPr lang="en-US" dirty="0">
                    <a:solidFill>
                      <a:srgbClr val="0000FF"/>
                    </a:solidFill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	Simplify the absolute value.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=</m:t>
                    </m:r>
                    <m:d>
                      <m:dPr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			Evaluate the exponential expression.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−24</m:t>
                    </m:r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					Multiply.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−20</m:t>
                    </m:r>
                  </m:oMath>
                </a14:m>
                <a:r>
                  <a:rPr lang="en-US" dirty="0"/>
                  <a:t>						Add.	</a:t>
                </a:r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174745"/>
                <a:ext cx="8915400" cy="4056495"/>
              </a:xfrm>
              <a:prstGeom prst="rect">
                <a:avLst/>
              </a:prstGeom>
              <a:blipFill>
                <a:blip r:embed="rId2"/>
                <a:stretch>
                  <a:fillRect l="-1367" t="-1504" r="-889" b="-3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0560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the Order of Operations with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200" y="1191344"/>
                <a:ext cx="5562600" cy="36256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defTabSz="342900">
                  <a:tabLst>
                    <a:tab pos="463550" algn="l"/>
                  </a:tabLst>
                </a:pPr>
                <a:r>
                  <a:rPr lang="en-US" dirty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27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−9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∙2−5+4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−5</m:t>
                        </m:r>
                      </m:e>
                    </m:d>
                  </m:oMath>
                </a14:m>
                <a:endParaRPr lang="en-US" dirty="0"/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27</m:t>
                      </m:r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−9</m:t>
                          </m:r>
                        </m:e>
                      </m:d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∙2−5+4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∙2−5+4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defTabSz="342900">
                  <a:tabLst>
                    <a:tab pos="46355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=</m:t>
                      </m:r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∙2−5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−20</m:t>
                      </m:r>
                    </m:oMath>
                  </m:oMathPara>
                </a14:m>
                <a:endParaRPr lang="en-US" sz="2000" dirty="0"/>
              </a:p>
              <a:p>
                <a:pPr defTabSz="342900">
                  <a:tabLst>
                    <a:tab pos="46355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=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−6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−5−20</m:t>
                      </m:r>
                    </m:oMath>
                  </m:oMathPara>
                </a14:m>
                <a:endParaRPr lang="en-US" sz="2000" dirty="0"/>
              </a:p>
              <a:p>
                <a:pPr defTabSz="342900">
                  <a:tabLst>
                    <a:tab pos="46355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=−11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−20</m:t>
                      </m:r>
                    </m:oMath>
                    <m:oMath xmlns:m="http://schemas.openxmlformats.org/officeDocument/2006/math">
                      <m:r>
                        <a:rPr lang="en-US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=−31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191344"/>
                <a:ext cx="5562600" cy="3625608"/>
              </a:xfrm>
              <a:prstGeom prst="rect">
                <a:avLst/>
              </a:prstGeom>
              <a:blipFill>
                <a:blip r:embed="rId2"/>
                <a:stretch>
                  <a:fillRect l="-2303" t="-1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2521BA4-EECF-1629-1105-CCD864E9A913}"/>
              </a:ext>
            </a:extLst>
          </p:cNvPr>
          <p:cNvSpPr txBox="1"/>
          <p:nvPr/>
        </p:nvSpPr>
        <p:spPr>
          <a:xfrm>
            <a:off x="3733800" y="2587439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Divide.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3D7804-F49A-D5E8-760A-BB178AA47F18}"/>
              </a:ext>
            </a:extLst>
          </p:cNvPr>
          <p:cNvSpPr txBox="1"/>
          <p:nvPr/>
        </p:nvSpPr>
        <p:spPr>
          <a:xfrm>
            <a:off x="3733800" y="3004148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Multiply.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726132-19E2-FCF7-3B8A-5FB5D04D5853}"/>
              </a:ext>
            </a:extLst>
          </p:cNvPr>
          <p:cNvSpPr txBox="1"/>
          <p:nvPr/>
        </p:nvSpPr>
        <p:spPr>
          <a:xfrm>
            <a:off x="3733800" y="3419864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Multiply.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10B50C-A788-724B-2B9C-09372F45289A}"/>
              </a:ext>
            </a:extLst>
          </p:cNvPr>
          <p:cNvSpPr txBox="1"/>
          <p:nvPr/>
        </p:nvSpPr>
        <p:spPr>
          <a:xfrm>
            <a:off x="3733800" y="3814696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Add. Remember we are adding negative numbers.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BA2F35-D094-0EF8-CEE5-4870959E539D}"/>
              </a:ext>
            </a:extLst>
          </p:cNvPr>
          <p:cNvSpPr txBox="1"/>
          <p:nvPr/>
        </p:nvSpPr>
        <p:spPr>
          <a:xfrm>
            <a:off x="3733800" y="4277653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Add.</a:t>
            </a:r>
          </a:p>
        </p:txBody>
      </p:sp>
    </p:spTree>
    <p:extLst>
      <p:ext uri="{BB962C8B-B14F-4D97-AF65-F5344CB8AC3E}">
        <p14:creationId xmlns:p14="http://schemas.microsoft.com/office/powerpoint/2010/main" val="33912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the Order of Operations with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EC1D3882-BF16-A669-891F-512FFE0D1E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1097280"/>
                <a:ext cx="8915400" cy="49428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342900">
                  <a:tabLst>
                    <a:tab pos="463550" algn="l"/>
                  </a:tabLst>
                </a:pPr>
                <a:r>
                  <a:rPr lang="en-US" dirty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9−11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3−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US" dirty="0"/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 defTabSz="342900">
                  <a:spcBef>
                    <a:spcPts val="0"/>
                  </a:spcBef>
                  <a:tabLst>
                    <a:tab pos="46355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9−11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3−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÷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+5</m:t>
                          </m:r>
                        </m:e>
                      </m:d>
                    </m:oMath>
                  </m:oMathPara>
                </a14:m>
                <a:br>
                  <a:rPr lang="en-US" dirty="0">
                    <a:solidFill>
                      <a:srgbClr val="0000FF"/>
                    </a:solidFill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9−11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3−</m:t>
                            </m:r>
                            <m: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25</m:t>
                            </m:r>
                          </m:e>
                        </m:d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</m:t>
                        </m:r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r>
                  <a:rPr lang="en-US" dirty="0"/>
                  <a:t>	</a:t>
                </a:r>
                <a:r>
                  <a:rPr lang="en-US" sz="2000" dirty="0"/>
                  <a:t>Evaluate the exponential expression</a:t>
                </a:r>
              </a:p>
              <a:p>
                <a:pPr defTabSz="342900">
                  <a:spcBef>
                    <a:spcPts val="0"/>
                  </a:spcBef>
                  <a:tabLst>
                    <a:tab pos="463550" algn="l"/>
                  </a:tabLst>
                </a:pPr>
                <a:r>
                  <a:rPr lang="en-US" sz="2000" dirty="0"/>
                  <a:t>										                        and the absolute value.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=</m:t>
                    </m:r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9−11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÷2+5</m:t>
                        </m:r>
                      </m:e>
                    </m:d>
                  </m:oMath>
                </a14:m>
                <a:r>
                  <a:rPr lang="en-US" dirty="0"/>
                  <a:t>		</a:t>
                </a:r>
                <a:r>
                  <a:rPr lang="en-US" sz="2000" dirty="0"/>
                  <a:t>Subtract within parentheses.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11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−11+5</m:t>
                        </m:r>
                      </m:e>
                    </m:d>
                  </m:oMath>
                </a14:m>
                <a:r>
                  <a:rPr lang="en-US" dirty="0"/>
                  <a:t>					</a:t>
                </a:r>
                <a:r>
                  <a:rPr lang="en-US" sz="2000" dirty="0"/>
                  <a:t>Divide within brackets.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−11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</m:oMath>
                </a14:m>
                <a:r>
                  <a:rPr lang="en-US" dirty="0"/>
                  <a:t>							</a:t>
                </a:r>
                <a:r>
                  <a:rPr lang="en-US" sz="2000" dirty="0"/>
                  <a:t>Add within brackets.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=9+66</m:t>
                    </m:r>
                  </m:oMath>
                </a14:m>
                <a:r>
                  <a:rPr lang="en-US" dirty="0"/>
                  <a:t>									</a:t>
                </a:r>
                <a:r>
                  <a:rPr lang="en-US" sz="2000" dirty="0"/>
                  <a:t>Multiply.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=75</m:t>
                    </m:r>
                  </m:oMath>
                </a14:m>
                <a:r>
                  <a:rPr lang="en-US" dirty="0"/>
                  <a:t>											</a:t>
                </a:r>
                <a:r>
                  <a:rPr lang="en-US" sz="2000" dirty="0"/>
                  <a:t>Add.</a:t>
                </a:r>
                <a:endParaRPr lang="en-US" dirty="0"/>
              </a:p>
            </p:txBody>
          </p:sp>
        </mc:Choice>
        <mc:Fallback xmlns="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EC1D3882-BF16-A669-891F-512FFE0D1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097280"/>
                <a:ext cx="8915400" cy="4942892"/>
              </a:xfrm>
              <a:prstGeom prst="rect">
                <a:avLst/>
              </a:prstGeom>
              <a:blipFill>
                <a:blip r:embed="rId2"/>
                <a:stretch>
                  <a:fillRect l="-1436" t="-11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8350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76200" y="182880"/>
            <a:ext cx="8991600" cy="914400"/>
          </a:xfrm>
        </p:spPr>
        <p:txBody>
          <a:bodyPr/>
          <a:lstStyle/>
          <a:p>
            <a:r>
              <a:rPr lang="en-US" dirty="0"/>
              <a:t>Completion Example 8: Using the Order of Operations with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EC1D3882-BF16-A669-891F-512FFE0D1E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1097280"/>
                <a:ext cx="8915400" cy="44873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342900">
                  <a:tabLst>
                    <a:tab pos="463550" algn="l"/>
                  </a:tabLst>
                </a:pPr>
                <a:r>
                  <a:rPr lang="en-US" dirty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−1+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−7−6∙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 defTabSz="342900">
                  <a:spcBef>
                    <a:spcPts val="0"/>
                  </a:spcBef>
                  <a:tabLst>
                    <a:tab pos="46355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−7−6∙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br>
                  <a:rPr lang="en-US" dirty="0">
                    <a:solidFill>
                      <a:srgbClr val="0000FF"/>
                    </a:solidFill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US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d>
                      <m:dPr>
                        <m:ctrlPr>
                          <a:rPr lang="en-US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−1+</m:t>
                        </m:r>
                        <m:r>
                          <a:rPr lang="en-US" b="0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___</m:t>
                        </m:r>
                      </m:e>
                    </m:d>
                    <m:r>
                      <a:rPr lang="en-US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−7−6∙</m:t>
                    </m:r>
                    <m:r>
                      <a:rPr lang="en-US" b="0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___</m:t>
                    </m:r>
                  </m:oMath>
                </a14:m>
                <a:r>
                  <a:rPr lang="en-US" dirty="0"/>
                  <a:t>		</a:t>
                </a:r>
                <a:r>
                  <a:rPr lang="en-US" sz="2000" dirty="0"/>
                  <a:t>Evaluate the exponential expression.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  <m:r>
                      <a:rPr lang="en-US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d>
                      <m:dPr>
                        <m:ctrlPr>
                          <a:rPr lang="en-US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___</m:t>
                        </m:r>
                      </m:e>
                    </m:d>
                    <m:r>
                      <a:rPr lang="en-US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7−6∙___</m:t>
                    </m:r>
                  </m:oMath>
                </a14:m>
                <a:r>
                  <a:rPr lang="en-US" dirty="0"/>
                  <a:t>				</a:t>
                </a:r>
                <a:r>
                  <a:rPr lang="en-US" sz="2000" dirty="0"/>
                  <a:t>Operate within parentheses.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US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___−7</m:t>
                    </m:r>
                    <m:r>
                      <a:rPr lang="en-US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∙___</m:t>
                    </m:r>
                  </m:oMath>
                </a14:m>
                <a:r>
                  <a:rPr lang="en-US" dirty="0"/>
                  <a:t>						</a:t>
                </a:r>
                <a:r>
                  <a:rPr lang="en-US" sz="2000" dirty="0"/>
                  <a:t>Multiply.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US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___</m:t>
                    </m:r>
                    <m:r>
                      <a:rPr lang="en-US" b="0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−7−</m:t>
                    </m:r>
                    <m:r>
                      <a:rPr lang="en-US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___</m:t>
                    </m:r>
                  </m:oMath>
                </a14:m>
                <a:r>
                  <a:rPr lang="en-US" dirty="0"/>
                  <a:t>							</a:t>
                </a:r>
                <a:r>
                  <a:rPr lang="en-US" sz="2000" dirty="0"/>
                  <a:t>Multiply.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b="0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=___−24</m:t>
                    </m:r>
                  </m:oMath>
                </a14:m>
                <a:r>
                  <a:rPr lang="en-US" dirty="0"/>
                  <a:t>									</a:t>
                </a:r>
                <a:r>
                  <a:rPr lang="en-US" sz="2000" dirty="0"/>
                  <a:t>Subtract.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b="0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=___</m:t>
                    </m:r>
                  </m:oMath>
                </a14:m>
                <a:r>
                  <a:rPr lang="en-US" dirty="0"/>
                  <a:t>											</a:t>
                </a:r>
                <a:r>
                  <a:rPr lang="en-US" sz="2000" dirty="0"/>
                  <a:t>Subtract.</a:t>
                </a:r>
                <a:endParaRPr lang="en-US" dirty="0"/>
              </a:p>
            </p:txBody>
          </p:sp>
        </mc:Choice>
        <mc:Fallback xmlns="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EC1D3882-BF16-A669-891F-512FFE0D1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097280"/>
                <a:ext cx="8915400" cy="4487382"/>
              </a:xfrm>
              <a:prstGeom prst="rect">
                <a:avLst/>
              </a:prstGeom>
              <a:blipFill>
                <a:blip r:embed="rId2"/>
                <a:stretch>
                  <a:fillRect l="-1436" t="-1223" b="-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2BA198E-B094-8FDF-A2B7-3BECC7F84625}"/>
                  </a:ext>
                </a:extLst>
              </p:cNvPr>
              <p:cNvSpPr txBox="1"/>
              <p:nvPr/>
            </p:nvSpPr>
            <p:spPr>
              <a:xfrm>
                <a:off x="2286000" y="2435640"/>
                <a:ext cx="4651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2BA198E-B094-8FDF-A2B7-3BECC7F846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2435640"/>
                <a:ext cx="46519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B8D383A-C42E-14F4-86B7-F1A81A87975A}"/>
                  </a:ext>
                </a:extLst>
              </p:cNvPr>
              <p:cNvSpPr txBox="1"/>
              <p:nvPr/>
            </p:nvSpPr>
            <p:spPr>
              <a:xfrm>
                <a:off x="4299634" y="2418118"/>
                <a:ext cx="4651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B8D383A-C42E-14F4-86B7-F1A81A8797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9634" y="2418118"/>
                <a:ext cx="46519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FF69F08-B4E0-AAE3-4041-EC7742B3274C}"/>
                  </a:ext>
                </a:extLst>
              </p:cNvPr>
              <p:cNvSpPr txBox="1"/>
              <p:nvPr/>
            </p:nvSpPr>
            <p:spPr>
              <a:xfrm>
                <a:off x="1380226" y="2958860"/>
                <a:ext cx="4651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FF69F08-B4E0-AAE3-4041-EC7742B327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0226" y="2958860"/>
                <a:ext cx="46519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83D53A2-C373-3C46-7B0A-5DEFCC16016F}"/>
                  </a:ext>
                </a:extLst>
              </p:cNvPr>
              <p:cNvSpPr txBox="1"/>
              <p:nvPr/>
            </p:nvSpPr>
            <p:spPr>
              <a:xfrm>
                <a:off x="3397539" y="2932712"/>
                <a:ext cx="4651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83D53A2-C373-3C46-7B0A-5DEFCC1601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7539" y="2932712"/>
                <a:ext cx="46519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649A124-2B13-4CD0-D12E-0F371AF0A5D2}"/>
                  </a:ext>
                </a:extLst>
              </p:cNvPr>
              <p:cNvSpPr txBox="1"/>
              <p:nvPr/>
            </p:nvSpPr>
            <p:spPr>
              <a:xfrm>
                <a:off x="2932347" y="3429000"/>
                <a:ext cx="4651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649A124-2B13-4CD0-D12E-0F371AF0A5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2347" y="3429000"/>
                <a:ext cx="46519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7B7A70E-E62E-CD56-02ED-24FEEEB631BA}"/>
                  </a:ext>
                </a:extLst>
              </p:cNvPr>
              <p:cNvSpPr txBox="1"/>
              <p:nvPr/>
            </p:nvSpPr>
            <p:spPr>
              <a:xfrm>
                <a:off x="995545" y="3420374"/>
                <a:ext cx="571585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7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7B7A70E-E62E-CD56-02ED-24FEEEB631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545" y="3420374"/>
                <a:ext cx="571585" cy="523221"/>
              </a:xfrm>
              <a:prstGeom prst="rect">
                <a:avLst/>
              </a:prstGeom>
              <a:blipFill>
                <a:blip r:embed="rId8"/>
                <a:stretch>
                  <a:fillRect t="-10465" r="-19149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C49B7DD-3760-A8B5-91FE-C8228E197574}"/>
                  </a:ext>
                </a:extLst>
              </p:cNvPr>
              <p:cNvSpPr txBox="1"/>
              <p:nvPr/>
            </p:nvSpPr>
            <p:spPr>
              <a:xfrm>
                <a:off x="968545" y="3943594"/>
                <a:ext cx="571585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7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C49B7DD-3760-A8B5-91FE-C8228E1975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545" y="3943594"/>
                <a:ext cx="571585" cy="523221"/>
              </a:xfrm>
              <a:prstGeom prst="rect">
                <a:avLst/>
              </a:prstGeom>
              <a:blipFill>
                <a:blip r:embed="rId9"/>
                <a:stretch>
                  <a:fillRect t="-11628" r="-1808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3473345-528E-DBED-275B-FDEA04DC5B5F}"/>
                  </a:ext>
                </a:extLst>
              </p:cNvPr>
              <p:cNvSpPr txBox="1"/>
              <p:nvPr/>
            </p:nvSpPr>
            <p:spPr>
              <a:xfrm>
                <a:off x="2422269" y="3957731"/>
                <a:ext cx="571585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3473345-528E-DBED-275B-FDEA04DC5B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2269" y="3957731"/>
                <a:ext cx="571585" cy="523221"/>
              </a:xfrm>
              <a:prstGeom prst="rect">
                <a:avLst/>
              </a:prstGeom>
              <a:blipFill>
                <a:blip r:embed="rId10"/>
                <a:stretch>
                  <a:fillRect t="-10465" r="-19149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919FA9-84D7-D31E-3144-6A853FB4552D}"/>
                  </a:ext>
                </a:extLst>
              </p:cNvPr>
              <p:cNvSpPr txBox="1"/>
              <p:nvPr/>
            </p:nvSpPr>
            <p:spPr>
              <a:xfrm>
                <a:off x="992667" y="4472326"/>
                <a:ext cx="571585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0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919FA9-84D7-D31E-3144-6A853FB455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667" y="4472326"/>
                <a:ext cx="571585" cy="523221"/>
              </a:xfrm>
              <a:prstGeom prst="rect">
                <a:avLst/>
              </a:prstGeom>
              <a:blipFill>
                <a:blip r:embed="rId11"/>
                <a:stretch>
                  <a:fillRect t="-11765" r="-1808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D7509BA-ECEC-EC40-E4E3-CF5439E10EEB}"/>
                  </a:ext>
                </a:extLst>
              </p:cNvPr>
              <p:cNvSpPr txBox="1"/>
              <p:nvPr/>
            </p:nvSpPr>
            <p:spPr>
              <a:xfrm>
                <a:off x="968544" y="4968229"/>
                <a:ext cx="571585" cy="523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−4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D7509BA-ECEC-EC40-E4E3-CF5439E10E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544" y="4968229"/>
                <a:ext cx="571585" cy="52322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3240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Finding the Average of a Set of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</a:rPr>
              <a:t>Find the sum of the given set of numbers.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</a:rPr>
              <a:t>Divide this sum by the number of numbers in the set. This quotient is called the average of the given set of numbers.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EC1D3882-BF16-A669-891F-512FFE0D1E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1097280"/>
                <a:ext cx="8915400" cy="46258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342900">
                  <a:tabLst>
                    <a:tab pos="463550" algn="l"/>
                  </a:tabLst>
                </a:pPr>
                <a:r>
                  <a:rPr lang="en-US" dirty="0"/>
                  <a:t>Find the average noonday temperature for the 5 days on which the temperatures at noon were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℉, −2 ℉, 5 ℉,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−7 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℉,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−11 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lang="en-US" dirty="0"/>
                  <a:t>.</a:t>
                </a:r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dirty="0"/>
                  <a:t>Find the sum of the temperatures and divide the sum by 5.</a:t>
                </a:r>
              </a:p>
              <a:p>
                <a:pPr defTabSz="342900">
                  <a:tabLst>
                    <a:tab pos="46355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10+</m:t>
                    </m:r>
                    <m:d>
                      <m:d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+5+</m:t>
                    </m:r>
                    <m:d>
                      <m:d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−7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−11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=−5</m:t>
                    </m:r>
                  </m:oMath>
                </a14:m>
                <a:r>
                  <a:rPr lang="en-US" b="1" dirty="0">
                    <a:solidFill>
                      <a:srgbClr val="0000FF"/>
                    </a:solidFill>
                  </a:rPr>
                  <a:t> </a:t>
                </a:r>
                <a:r>
                  <a:rPr lang="en-US" b="1" dirty="0">
                    <a:solidFill>
                      <a:schemeClr val="tx1"/>
                    </a:solidFill>
                  </a:rPr>
                  <a:t>	</a:t>
                </a:r>
                <a:r>
                  <a:rPr lang="en-US" dirty="0">
                    <a:solidFill>
                      <a:schemeClr val="tx1"/>
                    </a:solidFill>
                  </a:rPr>
                  <a:t>Sum</a:t>
                </a:r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dirty="0">
                    <a:solidFill>
                      <a:schemeClr val="tx1"/>
                    </a:solidFill>
                  </a:rPr>
                  <a:t>    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                 </m:t>
                    </m:r>
                    <m:f>
                      <m:f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=−1 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								Average</a:t>
                </a:r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dirty="0">
                    <a:solidFill>
                      <a:schemeClr val="tx1"/>
                    </a:solidFill>
                  </a:rPr>
                  <a:t>The average noonday temperature was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(or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below 0).</a:t>
                </a:r>
              </a:p>
            </p:txBody>
          </p:sp>
        </mc:Choice>
        <mc:Fallback xmlns="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EC1D3882-BF16-A669-891F-512FFE0D1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097280"/>
                <a:ext cx="8915400" cy="4625882"/>
              </a:xfrm>
              <a:prstGeom prst="rect">
                <a:avLst/>
              </a:prstGeom>
              <a:blipFill>
                <a:blip r:embed="rId2"/>
                <a:stretch>
                  <a:fillRect l="-1436" t="-1186" r="-1847" b="-2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1428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Types of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80160"/>
                <a:ext cx="8534400" cy="3453253"/>
              </a:xfr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solidFill>
                      <a:srgbClr val="000000"/>
                    </a:solidFill>
                  </a:rPr>
                  <a:t>The </a:t>
                </a:r>
                <a:r>
                  <a:rPr lang="en-US" b="1" dirty="0">
                    <a:solidFill>
                      <a:srgbClr val="C00000"/>
                    </a:solidFill>
                  </a:rPr>
                  <a:t>whole numbers </a:t>
                </a:r>
                <a:r>
                  <a:rPr lang="en-US" dirty="0">
                    <a:solidFill>
                      <a:srgbClr val="000000"/>
                    </a:solidFill>
                  </a:rPr>
                  <a:t>are the natural numbers (or counting numbers) along with the number 0. </a:t>
                </a:r>
              </a:p>
              <a:p>
                <a:pPr>
                  <a:defRPr/>
                </a:pPr>
                <a:r>
                  <a:rPr lang="en-US" b="1" spc="-30" dirty="0">
                    <a:solidFill>
                      <a:srgbClr val="C00000"/>
                    </a:solidFill>
                  </a:rPr>
                  <a:t>Natural numbers </a:t>
                </a:r>
                <a:r>
                  <a:rPr lang="en-US" spc="-30" dirty="0">
                    <a:solidFill>
                      <a:srgbClr val="000000"/>
                    </a:solidFill>
                  </a:rPr>
                  <a:t>= </a:t>
                </a:r>
                <a:r>
                  <a:rPr lang="en-US" spc="-30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ℕ</a:t>
                </a:r>
                <a:r>
                  <a:rPr lang="en-US" spc="-30" dirty="0">
                    <a:solidFill>
                      <a:srgbClr val="000000"/>
                    </a:solidFill>
                    <a:latin typeface="Euclid Math Two" pitchFamily="18" charset="2"/>
                  </a:rPr>
                  <a:t> </a:t>
                </a:r>
                <a:r>
                  <a:rPr lang="en-US" spc="-30" dirty="0">
                    <a:solidFill>
                      <a:srgbClr val="000000"/>
                    </a:solidFill>
                  </a:rPr>
                  <a:t>= { 1, 2, 3, 4, 5, 6, 7, 8, 9, 10, 11,… } </a:t>
                </a:r>
              </a:p>
              <a:p>
                <a:pPr>
                  <a:tabLst>
                    <a:tab pos="2514600" algn="l"/>
                  </a:tabLst>
                  <a:defRPr/>
                </a:pPr>
                <a:r>
                  <a:rPr lang="en-US" b="1" spc="-30" dirty="0">
                    <a:solidFill>
                      <a:srgbClr val="C00000"/>
                    </a:solidFill>
                  </a:rPr>
                  <a:t>Whole numbers	</a:t>
                </a:r>
                <a:r>
                  <a:rPr lang="en-US" spc="-30" dirty="0">
                    <a:solidFill>
                      <a:srgbClr val="000000"/>
                    </a:solidFill>
                  </a:rPr>
                  <a:t>= </a:t>
                </a:r>
                <a:r>
                  <a:rPr lang="en-US" spc="-30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𝕎</a:t>
                </a:r>
                <a:r>
                  <a:rPr lang="en-US" spc="-30" dirty="0">
                    <a:solidFill>
                      <a:srgbClr val="000000"/>
                    </a:solidFill>
                  </a:rPr>
                  <a:t> = { 0, 1, 2, 3, 4, 5, 6, 7, 8, 9, 10, 11,…}</a:t>
                </a:r>
              </a:p>
              <a:p>
                <a:pPr>
                  <a:defRPr/>
                </a:pPr>
                <a:r>
                  <a:rPr lang="en-US" dirty="0">
                    <a:solidFill>
                      <a:srgbClr val="000000"/>
                    </a:solidFill>
                  </a:rPr>
                  <a:t>The set of numbers consisting of the whole numbers and their opposites is called the set of integers.</a:t>
                </a:r>
              </a:p>
              <a:p>
                <a:pPr>
                  <a:defRPr/>
                </a:pPr>
                <a:r>
                  <a:rPr lang="en-US" b="1" spc="-30" dirty="0">
                    <a:solidFill>
                      <a:srgbClr val="C00000"/>
                    </a:solidFill>
                  </a:rPr>
                  <a:t>Integers </a:t>
                </a:r>
                <a:r>
                  <a:rPr lang="en-US" spc="-30" dirty="0">
                    <a:solidFill>
                      <a:srgbClr val="000000"/>
                    </a:solidFill>
                  </a:rPr>
                  <a:t>= </a:t>
                </a:r>
                <a:r>
                  <a:rPr lang="en-US" dirty="0">
                    <a:solidFill>
                      <a:srgbClr val="000000"/>
                    </a:solidFill>
                  </a:rPr>
                  <a:t>ℤ</a:t>
                </a:r>
                <a14:m>
                  <m:oMath xmlns:m="http://schemas.openxmlformats.org/officeDocument/2006/math">
                    <m:r>
                      <a:rPr lang="en-US" b="0" i="0" spc="-3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pc="-3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pc="-3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…,−3,−2,−1, 0, 1, 2, 3,…</m:t>
                        </m:r>
                      </m:e>
                    </m:d>
                  </m:oMath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02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80160"/>
                <a:ext cx="8534400" cy="3453253"/>
              </a:xfrm>
              <a:blipFill>
                <a:blip r:embed="rId2"/>
                <a:stretch>
                  <a:fillRect l="-1352" t="-1226" r="-1993" b="-3678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C1D3882-BF16-A669-891F-512FFE0D1E11}"/>
              </a:ext>
            </a:extLst>
          </p:cNvPr>
          <p:cNvSpPr txBox="1">
            <a:spLocks/>
          </p:cNvSpPr>
          <p:nvPr/>
        </p:nvSpPr>
        <p:spPr>
          <a:xfrm>
            <a:off x="228600" y="1097280"/>
            <a:ext cx="8915400" cy="500444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42900">
              <a:tabLst>
                <a:tab pos="463550" algn="l"/>
              </a:tabLst>
            </a:pPr>
            <a:r>
              <a:rPr lang="en-US" dirty="0"/>
              <a:t>The table below shows the number of hybrid cars sold in the United States from the year 2015 to 2020.</a:t>
            </a:r>
          </a:p>
          <a:p>
            <a:pPr defTabSz="342900">
              <a:tabLst>
                <a:tab pos="463550" algn="l"/>
              </a:tabLst>
            </a:pPr>
            <a:endParaRPr lang="en-US" dirty="0"/>
          </a:p>
          <a:p>
            <a:pPr defTabSz="342900">
              <a:tabLst>
                <a:tab pos="463550" algn="l"/>
              </a:tabLst>
            </a:pPr>
            <a:endParaRPr lang="en-US" dirty="0"/>
          </a:p>
          <a:p>
            <a:pPr defTabSz="342900">
              <a:tabLst>
                <a:tab pos="463550" algn="l"/>
              </a:tabLst>
            </a:pPr>
            <a:endParaRPr lang="en-US" dirty="0"/>
          </a:p>
          <a:p>
            <a:pPr defTabSz="342900">
              <a:tabLst>
                <a:tab pos="463550" algn="l"/>
              </a:tabLst>
            </a:pPr>
            <a:endParaRPr lang="en-US" dirty="0"/>
          </a:p>
          <a:p>
            <a:pPr defTabSz="342900">
              <a:tabLst>
                <a:tab pos="463550" algn="l"/>
              </a:tabLst>
            </a:pPr>
            <a:endParaRPr lang="en-US" dirty="0"/>
          </a:p>
          <a:p>
            <a:pPr defTabSz="342900">
              <a:tabLst>
                <a:tab pos="463550" algn="l"/>
              </a:tabLst>
            </a:pPr>
            <a:endParaRPr lang="en-US" dirty="0"/>
          </a:p>
          <a:p>
            <a:pPr marL="514350" indent="-514350" defTabSz="34290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What year had the highest number of hybrid car sales? How many cars were sold that year?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D4EC31-EDF4-7BED-99F7-E38063DB3F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700" y="2011680"/>
            <a:ext cx="2514600" cy="2956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66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C1D3882-BF16-A669-891F-512FFE0D1E11}"/>
              </a:ext>
            </a:extLst>
          </p:cNvPr>
          <p:cNvSpPr txBox="1">
            <a:spLocks/>
          </p:cNvSpPr>
          <p:nvPr/>
        </p:nvSpPr>
        <p:spPr>
          <a:xfrm>
            <a:off x="228600" y="1097280"/>
            <a:ext cx="8915400" cy="43150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defTabSz="34290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What year had the highest number of hybrid car sales? How many cars were sold that year?</a:t>
            </a:r>
          </a:p>
          <a:p>
            <a:pPr marL="514350" indent="-514350" defTabSz="34290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What year had the lowest number of hybrid car sales? How many cars were sold in that year?</a:t>
            </a:r>
          </a:p>
          <a:p>
            <a:pPr marL="514350" indent="-514350" defTabSz="34290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Find the average number of car sales per year over the 6-year period.</a:t>
            </a:r>
          </a:p>
          <a:p>
            <a:pPr defTabSz="342900"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 marL="514350" indent="-514350" defTabSz="34290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From the table, we can see that 2020 had the highest number of hybrid car sales with 454,900 cars sold.</a:t>
            </a:r>
          </a:p>
        </p:txBody>
      </p:sp>
    </p:spTree>
    <p:extLst>
      <p:ext uri="{BB962C8B-B14F-4D97-AF65-F5344CB8AC3E}">
        <p14:creationId xmlns:p14="http://schemas.microsoft.com/office/powerpoint/2010/main" val="1907344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C1D3882-BF16-A669-891F-512FFE0D1E11}"/>
              </a:ext>
            </a:extLst>
          </p:cNvPr>
          <p:cNvSpPr txBox="1">
            <a:spLocks/>
          </p:cNvSpPr>
          <p:nvPr/>
        </p:nvSpPr>
        <p:spPr>
          <a:xfrm>
            <a:off x="228600" y="1097280"/>
            <a:ext cx="8915400" cy="233294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defTabSz="342900"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/>
              <a:t>From the table, we can see that 2018 had the lowest number of hybrid car sales with 338,100 cars sold.</a:t>
            </a:r>
          </a:p>
          <a:p>
            <a:pPr marL="514350" indent="-514350" defTabSz="342900"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/>
              <a:t>In order to find the average number of cars sold per year over the past 6 years, find the sum of yearly sales and divide by 6.</a:t>
            </a:r>
          </a:p>
        </p:txBody>
      </p:sp>
    </p:spTree>
    <p:extLst>
      <p:ext uri="{BB962C8B-B14F-4D97-AF65-F5344CB8AC3E}">
        <p14:creationId xmlns:p14="http://schemas.microsoft.com/office/powerpoint/2010/main" val="31454797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0" y="182880"/>
            <a:ext cx="9144000" cy="914400"/>
          </a:xfrm>
        </p:spPr>
        <p:txBody>
          <a:bodyPr>
            <a:normAutofit/>
          </a:bodyPr>
          <a:lstStyle/>
          <a:p>
            <a:r>
              <a:rPr lang="en-US" sz="3000" dirty="0"/>
              <a:t>Example 10: Application: Calculating an Average (cont.)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A8C6215-6F8A-B94A-7ACF-F25BBD618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1097280"/>
            <a:ext cx="1408805" cy="487182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E4863F5-B881-6B20-884B-B394AB174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1173480"/>
            <a:ext cx="1237756" cy="24079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88F88CD-7DD4-E9FC-ADED-EE4604B9D4CB}"/>
              </a:ext>
            </a:extLst>
          </p:cNvPr>
          <p:cNvSpPr txBox="1"/>
          <p:nvPr/>
        </p:nvSpPr>
        <p:spPr>
          <a:xfrm>
            <a:off x="6599926" y="1025104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Average sales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859805-7BC6-25A3-210A-F05A2D015398}"/>
              </a:ext>
            </a:extLst>
          </p:cNvPr>
          <p:cNvSpPr txBox="1"/>
          <p:nvPr/>
        </p:nvSpPr>
        <p:spPr>
          <a:xfrm>
            <a:off x="381000" y="4495800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average hybrid sales per year over the 6-year period was 378,000 cars.</a:t>
            </a:r>
          </a:p>
        </p:txBody>
      </p:sp>
    </p:spTree>
    <p:extLst>
      <p:ext uri="{BB962C8B-B14F-4D97-AF65-F5344CB8AC3E}">
        <p14:creationId xmlns:p14="http://schemas.microsoft.com/office/powerpoint/2010/main" val="670214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1384995"/>
              </a:xfr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If two numbers are added together and the sum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, then the two numbers are opposites. For example, the opposite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because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1+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331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1384995"/>
              </a:xfrm>
              <a:blipFill>
                <a:blip r:embed="rId2"/>
                <a:stretch>
                  <a:fillRect l="-1328" t="-3017" b="-10345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Variable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variable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symbol (generally a letter of the alphabet) that is used to represent an unknown number or any one of several numbers.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Exponent and Base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whole number </a:t>
            </a:r>
            <a:r>
              <a:rPr lang="en-US" b="1" i="1" dirty="0">
                <a:solidFill>
                  <a:srgbClr val="0000FF"/>
                </a:solidFill>
              </a:rPr>
              <a:t>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exponent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if it is used to tell how many times another whole number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used as a factor. The repeated factor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base</a:t>
            </a:r>
            <a:r>
              <a:rPr lang="en-US" dirty="0">
                <a:solidFill>
                  <a:srgbClr val="000000"/>
                </a:solidFill>
              </a:rPr>
              <a:t> of the exponent. Symbolically,</a:t>
            </a:r>
          </a:p>
          <a:p>
            <a:endParaRPr lang="en-US" b="1" i="1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162300" y="3124200"/>
          <a:ext cx="2819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799920" progId="Equation.DSMT4">
                  <p:embed/>
                </p:oleObj>
              </mc:Choice>
              <mc:Fallback>
                <p:oleObj name="Equation" r:id="rId2" imgW="2819160" imgH="799920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124200"/>
                        <a:ext cx="28194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BFC3D21-763A-1CD2-B83C-B954AA6A9723}"/>
              </a:ext>
            </a:extLst>
          </p:cNvPr>
          <p:cNvCxnSpPr>
            <a:cxnSpLocks/>
          </p:cNvCxnSpPr>
          <p:nvPr/>
        </p:nvCxnSpPr>
        <p:spPr>
          <a:xfrm flipH="1">
            <a:off x="5871354" y="3099758"/>
            <a:ext cx="609600" cy="152400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438979B-38F8-E73E-6C17-ACDB922CA34C}"/>
              </a:ext>
            </a:extLst>
          </p:cNvPr>
          <p:cNvCxnSpPr/>
          <p:nvPr/>
        </p:nvCxnSpPr>
        <p:spPr>
          <a:xfrm flipH="1" flipV="1">
            <a:off x="5715000" y="3473929"/>
            <a:ext cx="609600" cy="228600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CC66635-8AD2-571D-9EA5-EB0EA542BE00}"/>
              </a:ext>
            </a:extLst>
          </p:cNvPr>
          <p:cNvSpPr txBox="1"/>
          <p:nvPr/>
        </p:nvSpPr>
        <p:spPr>
          <a:xfrm>
            <a:off x="6446450" y="2861260"/>
            <a:ext cx="1291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exponent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E6C251-6683-A4E5-C2D5-6CB1D1C7DA20}"/>
              </a:ext>
            </a:extLst>
          </p:cNvPr>
          <p:cNvSpPr txBox="1"/>
          <p:nvPr/>
        </p:nvSpPr>
        <p:spPr>
          <a:xfrm>
            <a:off x="6272844" y="3524703"/>
            <a:ext cx="1291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base</a:t>
            </a:r>
          </a:p>
        </p:txBody>
      </p:sp>
    </p:spTree>
    <p:extLst>
      <p:ext uri="{BB962C8B-B14F-4D97-AF65-F5344CB8AC3E}">
        <p14:creationId xmlns:p14="http://schemas.microsoft.com/office/powerpoint/2010/main" val="3917428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3643433"/>
              </a:xfr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There is usually some confusion about the use of the word “power.” 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is read “two to the fifth power,” it is natural to think of 5 as the power. This is not true. A power is not an exponent. A power is the product indicated by a base raised to an exponent. Thus, for the equation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=32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, think of the phrase “two to the fifth power” in its entirety. The corresponding power is the product, 32.</a:t>
                </a:r>
              </a:p>
            </p:txBody>
          </p:sp>
        </mc:Choice>
        <mc:Fallback xmlns="">
          <p:sp>
            <p:nvSpPr>
              <p:cNvPr id="1331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3643433"/>
              </a:xfrm>
              <a:blipFill>
                <a:blip r:embed="rId2"/>
                <a:stretch>
                  <a:fillRect l="-1328" t="-1161" r="-1697" b="-663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0841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Writing Expressions Using Exponents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2400" y="990600"/>
                <a:ext cx="8915400" cy="47627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defTabSz="342900">
                  <a:tabLst>
                    <a:tab pos="463550" algn="l"/>
                  </a:tabLst>
                </a:pPr>
                <a:r>
                  <a:rPr lang="en-US" dirty="0"/>
                  <a:t>In order to illustrate exponential notation, we show several products written with repeated multiplication and the equivalent exponential expressions.</a:t>
                </a:r>
              </a:p>
              <a:p>
                <a:pPr defTabSz="342900">
                  <a:tabLst>
                    <a:tab pos="463550" algn="l"/>
                  </a:tabLst>
                </a:pPr>
                <a:r>
                  <a:rPr lang="en-US" b="1" i="0" dirty="0">
                    <a:solidFill>
                      <a:schemeClr val="tx1"/>
                    </a:solidFill>
                  </a:rPr>
                  <a:t>With Repeated Multiplication		 With Exponents</a:t>
                </a:r>
              </a:p>
              <a:p>
                <a:pPr marL="514350" indent="-514350" defTabSz="342900">
                  <a:lnSpc>
                    <a:spcPct val="150000"/>
                  </a:lnSpc>
                  <a:buFont typeface="+mj-lt"/>
                  <a:buAutoNum type="alphaLcPeriod"/>
                  <a:tabLst>
                    <a:tab pos="449263" algn="l"/>
                    <a:tab pos="4664075" algn="l"/>
                  </a:tabLst>
                </a:pP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=49</m:t>
                    </m:r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	 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=49</m:t>
                    </m:r>
                  </m:oMath>
                </a14:m>
                <a:endParaRPr lang="en-US" dirty="0">
                  <a:solidFill>
                    <a:srgbClr val="0000FF"/>
                  </a:solidFill>
                </a:endParaRPr>
              </a:p>
              <a:p>
                <a:pPr marL="514350" indent="-514350" defTabSz="342900">
                  <a:lnSpc>
                    <a:spcPct val="150000"/>
                  </a:lnSpc>
                  <a:buFont typeface="+mj-lt"/>
                  <a:buAutoNum type="alphaLcPeriod"/>
                  <a:tabLst>
                    <a:tab pos="449263" algn="l"/>
                    <a:tab pos="4664075" algn="l"/>
                  </a:tabLst>
                </a:pPr>
                <a:r>
                  <a:rPr lang="en-US" i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i="0" dirty="0">
                    <a:solidFill>
                      <a:schemeClr val="tx1"/>
                    </a:solidFill>
                  </a:rPr>
                  <a:t>		</a:t>
                </a:r>
                <a:r>
                  <a:rPr 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marL="514350" indent="-514350" defTabSz="342900">
                  <a:lnSpc>
                    <a:spcPct val="150000"/>
                  </a:lnSpc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dirty="0">
                    <a:solidFill>
                      <a:schemeClr val="tx1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2=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								</a:t>
                </a:r>
                <a:r>
                  <a:rPr 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pPr marL="514350" indent="-514350" defTabSz="342900">
                  <a:lnSpc>
                    <a:spcPct val="150000"/>
                  </a:lnSpc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i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10=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10,000</m:t>
                    </m:r>
                  </m:oMath>
                </a14:m>
                <a:r>
                  <a:rPr lang="en-US" i="0" dirty="0">
                    <a:solidFill>
                      <a:schemeClr val="tx1"/>
                    </a:solidFill>
                  </a:rPr>
                  <a:t>	</a:t>
                </a:r>
                <a:r>
                  <a:rPr 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10,000</m:t>
                    </m:r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02BCB042-AD35-C68E-9703-03A50EC7C5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990600"/>
                <a:ext cx="8915400" cy="4762714"/>
              </a:xfrm>
              <a:prstGeom prst="rect">
                <a:avLst/>
              </a:prstGeom>
              <a:blipFill>
                <a:blip r:embed="rId2"/>
                <a:stretch>
                  <a:fillRect l="-1435" t="-1280" b="-2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BB548AC-14C7-4F89-981D-1E3200C12966}"/>
                  </a:ext>
                </a:extLst>
              </p:cNvPr>
              <p:cNvSpPr txBox="1"/>
              <p:nvPr/>
            </p:nvSpPr>
            <p:spPr>
              <a:xfrm>
                <a:off x="6477000" y="2895600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read “7 to the second power” or “7 squared.”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BB548AC-14C7-4F89-981D-1E3200C129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2895600"/>
                <a:ext cx="2743200" cy="646331"/>
              </a:xfrm>
              <a:prstGeom prst="rect">
                <a:avLst/>
              </a:prstGeom>
              <a:blipFill>
                <a:blip r:embed="rId3"/>
                <a:stretch>
                  <a:fillRect l="-2000" t="-4717" r="-889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2AFF321-51CB-8205-E714-A5E4DEB029EB}"/>
                  </a:ext>
                </a:extLst>
              </p:cNvPr>
              <p:cNvSpPr txBox="1"/>
              <p:nvPr/>
            </p:nvSpPr>
            <p:spPr>
              <a:xfrm>
                <a:off x="6477000" y="3663696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read “3 to the second power” or “3 squared.”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2AFF321-51CB-8205-E714-A5E4DEB029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663696"/>
                <a:ext cx="2743200" cy="646331"/>
              </a:xfrm>
              <a:prstGeom prst="rect">
                <a:avLst/>
              </a:prstGeom>
              <a:blipFill>
                <a:blip r:embed="rId4"/>
                <a:stretch>
                  <a:fillRect l="-2000" t="-4717" r="-889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75F18AE-2268-B4BD-FEB6-33E7D8083F20}"/>
                  </a:ext>
                </a:extLst>
              </p:cNvPr>
              <p:cNvSpPr txBox="1"/>
              <p:nvPr/>
            </p:nvSpPr>
            <p:spPr>
              <a:xfrm>
                <a:off x="6477000" y="4385339"/>
                <a:ext cx="2743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/>
                  <a:t> is read “2 to the third power” or “2 cubed.”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75F18AE-2268-B4BD-FEB6-33E7D8083F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4385339"/>
                <a:ext cx="2743200" cy="646331"/>
              </a:xfrm>
              <a:prstGeom prst="rect">
                <a:avLst/>
              </a:prstGeom>
              <a:blipFill>
                <a:blip r:embed="rId5"/>
                <a:stretch>
                  <a:fillRect l="-2000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51DEAA2-2875-D7B7-221B-DA9BE7D314CB}"/>
                  </a:ext>
                </a:extLst>
              </p:cNvPr>
              <p:cNvSpPr txBox="1"/>
              <p:nvPr/>
            </p:nvSpPr>
            <p:spPr>
              <a:xfrm>
                <a:off x="7185804" y="5151159"/>
                <a:ext cx="1905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/>
                  <a:t> is read “10 to the fourth power.”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51DEAA2-2875-D7B7-221B-DA9BE7D314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5804" y="5151159"/>
                <a:ext cx="1905000" cy="646331"/>
              </a:xfrm>
              <a:prstGeom prst="rect">
                <a:avLst/>
              </a:prstGeom>
              <a:blipFill>
                <a:blip r:embed="rId6"/>
                <a:stretch>
                  <a:fillRect l="-2885" t="-4717" r="-2564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6930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Exponential Expressions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2BCB042-AD35-C68E-9703-03A50EC7C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74745"/>
            <a:ext cx="8915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342900">
              <a:tabLst>
                <a:tab pos="463550" algn="l"/>
              </a:tabLst>
            </a:pPr>
            <a:r>
              <a:rPr lang="en-US" dirty="0"/>
              <a:t>Evaluate each exponential expression.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279A87-A540-96A0-2B1B-F852BE7DD7ED}"/>
              </a:ext>
            </a:extLst>
          </p:cNvPr>
          <p:cNvSpPr txBox="1"/>
          <p:nvPr/>
        </p:nvSpPr>
        <p:spPr>
          <a:xfrm>
            <a:off x="304800" y="1775430"/>
            <a:ext cx="8610600" cy="523220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r>
              <a:rPr lang="en-US" sz="2800" dirty="0"/>
              <a:t>a.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r>
              <a:rPr lang="en-US" sz="2800" dirty="0"/>
              <a:t>b.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/>
              <a:t>c.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6EC60EC-7675-6CB3-1930-9D09E64D9E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2272" y="2560260"/>
                <a:ext cx="8915400" cy="20744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342900">
                  <a:tabLst>
                    <a:tab pos="463550" algn="l"/>
                  </a:tabLst>
                </a:pPr>
                <a:r>
                  <a:rPr lang="en-US" b="1" dirty="0"/>
                  <a:t>Solution</a:t>
                </a:r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=6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6=216</m:t>
                    </m:r>
                  </m:oMath>
                </a14:m>
                <a:endParaRPr lang="en-US" dirty="0">
                  <a:solidFill>
                    <a:srgbClr val="0000FF"/>
                  </a:solidFill>
                </a:endParaRPr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=5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5=25</m:t>
                    </m:r>
                  </m:oMath>
                </a14:m>
                <a:endParaRPr lang="en-US" dirty="0">
                  <a:solidFill>
                    <a:srgbClr val="0000FF"/>
                  </a:solidFill>
                </a:endParaRPr>
              </a:p>
              <a:p>
                <a:pPr marL="514350" indent="-514350" defTabSz="342900">
                  <a:buFont typeface="+mj-lt"/>
                  <a:buAutoNum type="alphaLcPeriod"/>
                  <a:tabLst>
                    <a:tab pos="463550" algn="l"/>
                  </a:tabLst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2=</m:t>
                    </m:r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64</m:t>
                    </m:r>
                  </m:oMath>
                </a14:m>
                <a:endParaRPr lang="en-US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6EC60EC-7675-6CB3-1930-9D09E64D9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272" y="2560260"/>
                <a:ext cx="8915400" cy="2074414"/>
              </a:xfrm>
              <a:prstGeom prst="rect">
                <a:avLst/>
              </a:prstGeom>
              <a:blipFill>
                <a:blip r:embed="rId2"/>
                <a:stretch>
                  <a:fillRect l="-1436" t="-2941" b="-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5865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990977"/>
              </a:xfr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If no exponent is written, the exponent is understood to be 1. That is,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331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990977"/>
              </a:xfrm>
              <a:blipFill>
                <a:blip r:embed="rId2"/>
                <a:stretch>
                  <a:fillRect l="-1328" t="-4167" b="-10714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04891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698CC4E-BCE3-446F-9399-61C88BD9558D}" vid="{B0E92C1D-C486-404F-BE7B-53517A11BA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EE1B4BC-7426-474B-A35A-FD1508CA53EC}"/>
</file>

<file path=customXml/itemProps2.xml><?xml version="1.0" encoding="utf-8"?>
<ds:datastoreItem xmlns:ds="http://schemas.openxmlformats.org/officeDocument/2006/customXml" ds:itemID="{ABAEE97F-87C1-4F3B-9A86-15902D102C1A}"/>
</file>

<file path=customXml/itemProps3.xml><?xml version="1.0" encoding="utf-8"?>
<ds:datastoreItem xmlns:ds="http://schemas.openxmlformats.org/officeDocument/2006/customXml" ds:itemID="{FA226B70-B93D-4669-9468-10686D975A23}"/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707</TotalTime>
  <Words>1587</Words>
  <Application>Microsoft Office PowerPoint</Application>
  <PresentationFormat>On-screen Show (4:3)</PresentationFormat>
  <Paragraphs>148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Euclid Math Two</vt:lpstr>
      <vt:lpstr>Cambria Math</vt:lpstr>
      <vt:lpstr>Theme1</vt:lpstr>
      <vt:lpstr>Equation</vt:lpstr>
      <vt:lpstr>Section 1.1</vt:lpstr>
      <vt:lpstr>Definition: Types of Numbers</vt:lpstr>
      <vt:lpstr>Note</vt:lpstr>
      <vt:lpstr>Definition: Variable</vt:lpstr>
      <vt:lpstr>Definition: Exponent and Base</vt:lpstr>
      <vt:lpstr>Note</vt:lpstr>
      <vt:lpstr>Example 1: Writing Expressions Using Exponents</vt:lpstr>
      <vt:lpstr>Example 2: Evaluating Exponential Expressions</vt:lpstr>
      <vt:lpstr>Note</vt:lpstr>
      <vt:lpstr>Common Error</vt:lpstr>
      <vt:lpstr>Procedure: Rules for Order of Operations</vt:lpstr>
      <vt:lpstr>Example 3: Using the Order of Operations with Integers</vt:lpstr>
      <vt:lpstr>Example 4: Using the Order of Operations with Integers</vt:lpstr>
      <vt:lpstr>Example 5: Using the Order of Operations with Integers</vt:lpstr>
      <vt:lpstr>Example 6: Using the Order of Operations with Integers</vt:lpstr>
      <vt:lpstr>Example 7: Using the Order of Operations with Integers</vt:lpstr>
      <vt:lpstr>Completion Example 8: Using the Order of Operations with Integers</vt:lpstr>
      <vt:lpstr>Procedure: Finding the Average of a Set of Numbers</vt:lpstr>
      <vt:lpstr>Example 9: Application: Calculating an Average</vt:lpstr>
      <vt:lpstr>Example 10: Application: Calculating an Average</vt:lpstr>
      <vt:lpstr>Example 10: Application: Calculating an Average (cont.)</vt:lpstr>
      <vt:lpstr>Example 10: Application: Calculating an Average (cont.)</vt:lpstr>
      <vt:lpstr>Example 10: Application: Calculating an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Jolie Even</cp:lastModifiedBy>
  <cp:revision>56</cp:revision>
  <dcterms:created xsi:type="dcterms:W3CDTF">2013-04-26T14:43:13Z</dcterms:created>
  <dcterms:modified xsi:type="dcterms:W3CDTF">2024-08-26T14:13:48Z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