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4" r:id="rId1"/>
  </p:sldMasterIdLst>
  <p:notesMasterIdLst>
    <p:notesMasterId r:id="rId21"/>
  </p:notesMasterIdLst>
  <p:handoutMasterIdLst>
    <p:handoutMasterId r:id="rId22"/>
  </p:handoutMasterIdLst>
  <p:sldIdLst>
    <p:sldId id="374" r:id="rId2"/>
    <p:sldId id="434" r:id="rId3"/>
    <p:sldId id="435" r:id="rId4"/>
    <p:sldId id="437" r:id="rId5"/>
    <p:sldId id="438" r:id="rId6"/>
    <p:sldId id="439" r:id="rId7"/>
    <p:sldId id="440" r:id="rId8"/>
    <p:sldId id="442" r:id="rId9"/>
    <p:sldId id="443" r:id="rId10"/>
    <p:sldId id="444" r:id="rId11"/>
    <p:sldId id="445" r:id="rId12"/>
    <p:sldId id="446" r:id="rId13"/>
    <p:sldId id="447" r:id="rId14"/>
    <p:sldId id="448" r:id="rId15"/>
    <p:sldId id="433" r:id="rId16"/>
    <p:sldId id="430" r:id="rId17"/>
    <p:sldId id="449" r:id="rId18"/>
    <p:sldId id="451" r:id="rId19"/>
    <p:sldId id="452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A49C"/>
    <a:srgbClr val="318295"/>
    <a:srgbClr val="314C57"/>
    <a:srgbClr val="609196"/>
    <a:srgbClr val="5A7E83"/>
    <a:srgbClr val="627981"/>
    <a:srgbClr val="88564B"/>
    <a:srgbClr val="C7D4CB"/>
    <a:srgbClr val="386546"/>
    <a:srgbClr val="F2E2D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0283" autoAdjust="0"/>
    <p:restoredTop sz="94886"/>
  </p:normalViewPr>
  <p:slideViewPr>
    <p:cSldViewPr snapToGrid="0">
      <p:cViewPr varScale="1">
        <p:scale>
          <a:sx n="110" d="100"/>
          <a:sy n="110" d="100"/>
        </p:scale>
        <p:origin x="124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8" d="100"/>
          <a:sy n="68" d="100"/>
        </p:scale>
        <p:origin x="2816" y="20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91C2CAE-B5B6-E44A-9BF4-D4C695771C5A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D90171E-3966-4941-A4CE-D2BFD2E06D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36392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B4C3DDD-10D7-4EC4-8428-504113DE5F81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6FC2196-85B6-428A-AE65-9B6A298EE9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7088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47482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94013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33167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12181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35201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56198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58063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72754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30341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40819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51121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E999DF-67F9-4B17-A956-0DFCA8913547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94576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  <p:sldLayoutId id="2147483718" r:id="rId4"/>
    <p:sldLayoutId id="2147483719" r:id="rId5"/>
    <p:sldLayoutId id="2147483720" r:id="rId6"/>
    <p:sldLayoutId id="2147483721" r:id="rId7"/>
    <p:sldLayoutId id="2147483722" r:id="rId8"/>
    <p:sldLayoutId id="2147483723" r:id="rId9"/>
    <p:sldLayoutId id="2147483724" r:id="rId10"/>
    <p:sldLayoutId id="214748372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1194955"/>
          </a:xfrm>
          <a:prstGeom prst="rect">
            <a:avLst/>
          </a:prstGeom>
          <a:solidFill>
            <a:srgbClr val="5A7E8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832338" y="2620617"/>
            <a:ext cx="747932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4800" dirty="0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 pitchFamily="34" charset="0"/>
              </a:rPr>
              <a:t>Writing with Technology</a:t>
            </a:r>
          </a:p>
        </p:txBody>
      </p:sp>
      <p:cxnSp>
        <p:nvCxnSpPr>
          <p:cNvPr id="14" name="Straight Connector 13"/>
          <p:cNvCxnSpPr/>
          <p:nvPr/>
        </p:nvCxnSpPr>
        <p:spPr>
          <a:xfrm>
            <a:off x="1547446" y="4068137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226771" y="320478"/>
            <a:ext cx="3565361" cy="553998"/>
          </a:xfrm>
          <a:prstGeom prst="rect">
            <a:avLst/>
          </a:prstGeom>
          <a:solidFill>
            <a:srgbClr val="5A7E83"/>
          </a:solidFill>
        </p:spPr>
        <p:txBody>
          <a:bodyPr wrap="square" rtlCol="0">
            <a:spAutoFit/>
          </a:bodyPr>
          <a:lstStyle/>
          <a:p>
            <a:r>
              <a:rPr lang="en-US" sz="3000" b="1" dirty="0">
                <a:solidFill>
                  <a:schemeClr val="bg1"/>
                </a:solidFill>
                <a:latin typeface="Century Gothic" panose="020B0502020202020204" pitchFamily="34" charset="0"/>
              </a:rPr>
              <a:t>HAWKES</a:t>
            </a:r>
            <a:r>
              <a:rPr lang="en-US" sz="2800" dirty="0">
                <a:solidFill>
                  <a:schemeClr val="bg1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1547446" y="2091430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715821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Spell Check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6" y="1262595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519988" y="1654426"/>
            <a:ext cx="8104025" cy="832104"/>
            <a:chOff x="519988" y="1475464"/>
            <a:chExt cx="8104025" cy="832104"/>
          </a:xfrm>
          <a:solidFill>
            <a:srgbClr val="355F6B"/>
          </a:solidFill>
        </p:grpSpPr>
        <p:sp>
          <p:nvSpPr>
            <p:cNvPr id="24" name="TextBox 23"/>
            <p:cNvSpPr txBox="1"/>
            <p:nvPr/>
          </p:nvSpPr>
          <p:spPr>
            <a:xfrm>
              <a:off x="519988" y="1475464"/>
              <a:ext cx="8104025" cy="832104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endParaRPr lang="en-US" sz="2800" dirty="0">
                <a:solidFill>
                  <a:schemeClr val="bg1"/>
                </a:solidFill>
              </a:endParaRP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1634223" y="1654884"/>
              <a:ext cx="5875553" cy="461665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dirty="0">
                  <a:solidFill>
                    <a:schemeClr val="bg1"/>
                  </a:solidFill>
                </a:rPr>
                <a:t>Scans writing for basic spelling errors</a:t>
              </a:r>
            </a:p>
          </p:txBody>
        </p:sp>
      </p:grpSp>
      <p:sp>
        <p:nvSpPr>
          <p:cNvPr id="14" name="TextBox 13"/>
          <p:cNvSpPr txBox="1"/>
          <p:nvPr/>
        </p:nvSpPr>
        <p:spPr>
          <a:xfrm>
            <a:off x="968350" y="3105799"/>
            <a:ext cx="720730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rgbClr val="FFFFFF"/>
                </a:solidFill>
              </a:rPr>
              <a:t>Show amount, time, or position. </a:t>
            </a:r>
          </a:p>
        </p:txBody>
      </p:sp>
      <p:grpSp>
        <p:nvGrpSpPr>
          <p:cNvPr id="5" name="Group 14"/>
          <p:cNvGrpSpPr/>
          <p:nvPr/>
        </p:nvGrpSpPr>
        <p:grpSpPr>
          <a:xfrm>
            <a:off x="588101" y="2967773"/>
            <a:ext cx="4881133" cy="1665057"/>
            <a:chOff x="949098" y="3033118"/>
            <a:chExt cx="4881133" cy="1665057"/>
          </a:xfrm>
        </p:grpSpPr>
        <p:grpSp>
          <p:nvGrpSpPr>
            <p:cNvPr id="6" name="Group 7"/>
            <p:cNvGrpSpPr/>
            <p:nvPr/>
          </p:nvGrpSpPr>
          <p:grpSpPr>
            <a:xfrm>
              <a:off x="3490978" y="3038309"/>
              <a:ext cx="2339253" cy="1659866"/>
              <a:chOff x="1149291" y="1340164"/>
              <a:chExt cx="2080340" cy="1617913"/>
            </a:xfrm>
            <a:solidFill>
              <a:srgbClr val="61A3A9"/>
            </a:solidFill>
          </p:grpSpPr>
          <p:sp>
            <p:nvSpPr>
              <p:cNvPr id="32" name="Rectangle 31"/>
              <p:cNvSpPr/>
              <p:nvPr/>
            </p:nvSpPr>
            <p:spPr>
              <a:xfrm>
                <a:off x="1149291" y="1340164"/>
                <a:ext cx="2080340" cy="1617913"/>
              </a:xfrm>
              <a:prstGeom prst="rect">
                <a:avLst/>
              </a:prstGeom>
              <a:solidFill>
                <a:srgbClr val="355F6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33" name="TextBox 32"/>
              <p:cNvSpPr txBox="1"/>
              <p:nvPr/>
            </p:nvSpPr>
            <p:spPr>
              <a:xfrm>
                <a:off x="1256398" y="1564124"/>
                <a:ext cx="1872426" cy="1169991"/>
              </a:xfrm>
              <a:prstGeom prst="rect">
                <a:avLst/>
              </a:prstGeom>
              <a:solidFill>
                <a:srgbClr val="355F6B"/>
              </a:solidFill>
            </p:spPr>
            <p:txBody>
              <a:bodyPr wrap="square" rtlCol="0" anchor="ctr">
                <a:spAutoFit/>
              </a:bodyPr>
              <a:lstStyle/>
              <a:p>
                <a:pPr algn="ctr">
                  <a:lnSpc>
                    <a:spcPct val="150000"/>
                  </a:lnSpc>
                </a:pPr>
                <a:r>
                  <a:rPr lang="en-US" sz="2400" dirty="0">
                    <a:solidFill>
                      <a:srgbClr val="FFFFFF"/>
                    </a:solidFill>
                  </a:rPr>
                  <a:t>Wrong word being used</a:t>
                </a:r>
              </a:p>
            </p:txBody>
          </p:sp>
        </p:grpSp>
        <p:sp>
          <p:nvSpPr>
            <p:cNvPr id="18" name="TextBox 17"/>
            <p:cNvSpPr txBox="1"/>
            <p:nvPr/>
          </p:nvSpPr>
          <p:spPr>
            <a:xfrm>
              <a:off x="2386888" y="3831624"/>
              <a:ext cx="128524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solidFill>
                    <a:schemeClr val="bg1"/>
                  </a:solidFill>
                </a:rPr>
                <a:t>Tone</a:t>
              </a:r>
            </a:p>
          </p:txBody>
        </p:sp>
        <p:grpSp>
          <p:nvGrpSpPr>
            <p:cNvPr id="8" name="Group 7"/>
            <p:cNvGrpSpPr/>
            <p:nvPr/>
          </p:nvGrpSpPr>
          <p:grpSpPr>
            <a:xfrm>
              <a:off x="949098" y="3033118"/>
              <a:ext cx="2339253" cy="1659866"/>
              <a:chOff x="1149291" y="1340164"/>
              <a:chExt cx="2080340" cy="1617913"/>
            </a:xfrm>
            <a:solidFill>
              <a:srgbClr val="61A3A9"/>
            </a:solidFill>
          </p:grpSpPr>
          <p:sp>
            <p:nvSpPr>
              <p:cNvPr id="30" name="Rectangle 29"/>
              <p:cNvSpPr/>
              <p:nvPr/>
            </p:nvSpPr>
            <p:spPr>
              <a:xfrm>
                <a:off x="1149291" y="1340164"/>
                <a:ext cx="2080340" cy="1617913"/>
              </a:xfrm>
              <a:prstGeom prst="rect">
                <a:avLst/>
              </a:prstGeom>
              <a:solidFill>
                <a:srgbClr val="355F6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31" name="TextBox 30"/>
              <p:cNvSpPr txBox="1"/>
              <p:nvPr/>
            </p:nvSpPr>
            <p:spPr>
              <a:xfrm>
                <a:off x="1204883" y="1583336"/>
                <a:ext cx="1872426" cy="1169991"/>
              </a:xfrm>
              <a:prstGeom prst="rect">
                <a:avLst/>
              </a:prstGeom>
              <a:solidFill>
                <a:srgbClr val="355F6B"/>
              </a:solidFill>
            </p:spPr>
            <p:txBody>
              <a:bodyPr wrap="square" rtlCol="0" anchor="ctr">
                <a:spAutoFit/>
              </a:bodyPr>
              <a:lstStyle/>
              <a:p>
                <a:pPr algn="ctr">
                  <a:lnSpc>
                    <a:spcPct val="150000"/>
                  </a:lnSpc>
                </a:pPr>
                <a:r>
                  <a:rPr lang="en-US" sz="2400">
                    <a:solidFill>
                      <a:srgbClr val="FFFFFF"/>
                    </a:solidFill>
                  </a:rPr>
                  <a:t>Words out of place</a:t>
                </a:r>
                <a:endParaRPr lang="en-US" sz="2400" dirty="0">
                  <a:solidFill>
                    <a:srgbClr val="FFFFFF"/>
                  </a:solidFill>
                </a:endParaRPr>
              </a:p>
            </p:txBody>
          </p:sp>
        </p:grpSp>
        <p:sp>
          <p:nvSpPr>
            <p:cNvPr id="21" name="Oval 20"/>
            <p:cNvSpPr/>
            <p:nvPr/>
          </p:nvSpPr>
          <p:spPr>
            <a:xfrm>
              <a:off x="2971394" y="3455615"/>
              <a:ext cx="825534" cy="825253"/>
            </a:xfrm>
            <a:prstGeom prst="ellipse">
              <a:avLst/>
            </a:prstGeom>
            <a:solidFill>
              <a:schemeClr val="bg1"/>
            </a:solidFill>
            <a:ln w="76200">
              <a:solidFill>
                <a:srgbClr val="62798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6000" b="1" dirty="0">
                <a:solidFill>
                  <a:srgbClr val="CCA49C"/>
                </a:solidFill>
              </a:endParaRPr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3110853" y="3430339"/>
              <a:ext cx="546615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4800" b="1" dirty="0">
                  <a:solidFill>
                    <a:srgbClr val="355F6B"/>
                  </a:solidFill>
                </a:rPr>
                <a:t>+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62584388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Spell Check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6" y="1262595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519988" y="1654426"/>
            <a:ext cx="8104025" cy="832104"/>
            <a:chOff x="519988" y="1475464"/>
            <a:chExt cx="8104025" cy="832104"/>
          </a:xfrm>
          <a:solidFill>
            <a:srgbClr val="355F6B"/>
          </a:solidFill>
        </p:grpSpPr>
        <p:sp>
          <p:nvSpPr>
            <p:cNvPr id="24" name="TextBox 23"/>
            <p:cNvSpPr txBox="1"/>
            <p:nvPr/>
          </p:nvSpPr>
          <p:spPr>
            <a:xfrm>
              <a:off x="519988" y="1475464"/>
              <a:ext cx="8104025" cy="832104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endParaRPr lang="en-US" sz="2800" dirty="0">
                <a:solidFill>
                  <a:schemeClr val="bg1"/>
                </a:solidFill>
              </a:endParaRP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1634223" y="1654884"/>
              <a:ext cx="5875553" cy="461665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dirty="0">
                  <a:solidFill>
                    <a:schemeClr val="bg1"/>
                  </a:solidFill>
                </a:rPr>
                <a:t>Scans writing for basic spelling errors</a:t>
              </a:r>
            </a:p>
          </p:txBody>
        </p:sp>
      </p:grpSp>
      <p:sp>
        <p:nvSpPr>
          <p:cNvPr id="14" name="TextBox 13"/>
          <p:cNvSpPr txBox="1"/>
          <p:nvPr/>
        </p:nvSpPr>
        <p:spPr>
          <a:xfrm>
            <a:off x="968350" y="3105799"/>
            <a:ext cx="720730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rgbClr val="FFFFFF"/>
                </a:solidFill>
              </a:rPr>
              <a:t>Show amount, time, or position. </a:t>
            </a:r>
          </a:p>
        </p:txBody>
      </p:sp>
      <p:grpSp>
        <p:nvGrpSpPr>
          <p:cNvPr id="5" name="Group 14"/>
          <p:cNvGrpSpPr/>
          <p:nvPr/>
        </p:nvGrpSpPr>
        <p:grpSpPr>
          <a:xfrm>
            <a:off x="588101" y="2967773"/>
            <a:ext cx="7967796" cy="1665057"/>
            <a:chOff x="949098" y="3033118"/>
            <a:chExt cx="7967796" cy="1665057"/>
          </a:xfrm>
        </p:grpSpPr>
        <p:grpSp>
          <p:nvGrpSpPr>
            <p:cNvPr id="6" name="Group 7"/>
            <p:cNvGrpSpPr/>
            <p:nvPr/>
          </p:nvGrpSpPr>
          <p:grpSpPr>
            <a:xfrm>
              <a:off x="3490978" y="3038309"/>
              <a:ext cx="2339253" cy="1659866"/>
              <a:chOff x="1149291" y="1340164"/>
              <a:chExt cx="2080340" cy="1617913"/>
            </a:xfrm>
            <a:solidFill>
              <a:srgbClr val="61A3A9"/>
            </a:solidFill>
          </p:grpSpPr>
          <p:sp>
            <p:nvSpPr>
              <p:cNvPr id="32" name="Rectangle 31"/>
              <p:cNvSpPr/>
              <p:nvPr/>
            </p:nvSpPr>
            <p:spPr>
              <a:xfrm>
                <a:off x="1149291" y="1340164"/>
                <a:ext cx="2080340" cy="1617913"/>
              </a:xfrm>
              <a:prstGeom prst="rect">
                <a:avLst/>
              </a:prstGeom>
              <a:solidFill>
                <a:srgbClr val="355F6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33" name="TextBox 32"/>
              <p:cNvSpPr txBox="1"/>
              <p:nvPr/>
            </p:nvSpPr>
            <p:spPr>
              <a:xfrm>
                <a:off x="1256398" y="1564124"/>
                <a:ext cx="1872426" cy="1169991"/>
              </a:xfrm>
              <a:prstGeom prst="rect">
                <a:avLst/>
              </a:prstGeom>
              <a:solidFill>
                <a:srgbClr val="355F6B"/>
              </a:solidFill>
            </p:spPr>
            <p:txBody>
              <a:bodyPr wrap="square" rtlCol="0" anchor="ctr">
                <a:spAutoFit/>
              </a:bodyPr>
              <a:lstStyle/>
              <a:p>
                <a:pPr algn="ctr">
                  <a:lnSpc>
                    <a:spcPct val="150000"/>
                  </a:lnSpc>
                </a:pPr>
                <a:r>
                  <a:rPr lang="en-US" sz="2400" dirty="0">
                    <a:solidFill>
                      <a:srgbClr val="FFFFFF"/>
                    </a:solidFill>
                  </a:rPr>
                  <a:t>Wrong word being used</a:t>
                </a:r>
              </a:p>
            </p:txBody>
          </p:sp>
        </p:grpSp>
        <p:sp>
          <p:nvSpPr>
            <p:cNvPr id="18" name="TextBox 17"/>
            <p:cNvSpPr txBox="1"/>
            <p:nvPr/>
          </p:nvSpPr>
          <p:spPr>
            <a:xfrm>
              <a:off x="2386888" y="3831624"/>
              <a:ext cx="128524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solidFill>
                    <a:schemeClr val="bg1"/>
                  </a:solidFill>
                </a:rPr>
                <a:t>Tone</a:t>
              </a:r>
            </a:p>
          </p:txBody>
        </p:sp>
        <p:grpSp>
          <p:nvGrpSpPr>
            <p:cNvPr id="8" name="Group 7"/>
            <p:cNvGrpSpPr/>
            <p:nvPr/>
          </p:nvGrpSpPr>
          <p:grpSpPr>
            <a:xfrm>
              <a:off x="949098" y="3033118"/>
              <a:ext cx="2339253" cy="1659866"/>
              <a:chOff x="1149291" y="1340164"/>
              <a:chExt cx="2080340" cy="1617913"/>
            </a:xfrm>
            <a:solidFill>
              <a:srgbClr val="61A3A9"/>
            </a:solidFill>
          </p:grpSpPr>
          <p:sp>
            <p:nvSpPr>
              <p:cNvPr id="30" name="Rectangle 29"/>
              <p:cNvSpPr/>
              <p:nvPr/>
            </p:nvSpPr>
            <p:spPr>
              <a:xfrm>
                <a:off x="1149291" y="1340164"/>
                <a:ext cx="2080340" cy="1617913"/>
              </a:xfrm>
              <a:prstGeom prst="rect">
                <a:avLst/>
              </a:prstGeom>
              <a:solidFill>
                <a:srgbClr val="355F6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31" name="TextBox 30"/>
              <p:cNvSpPr txBox="1"/>
              <p:nvPr/>
            </p:nvSpPr>
            <p:spPr>
              <a:xfrm>
                <a:off x="1204883" y="1583336"/>
                <a:ext cx="1872426" cy="1169991"/>
              </a:xfrm>
              <a:prstGeom prst="rect">
                <a:avLst/>
              </a:prstGeom>
              <a:solidFill>
                <a:srgbClr val="355F6B"/>
              </a:solidFill>
            </p:spPr>
            <p:txBody>
              <a:bodyPr wrap="square" rtlCol="0" anchor="ctr">
                <a:spAutoFit/>
              </a:bodyPr>
              <a:lstStyle/>
              <a:p>
                <a:pPr algn="ctr">
                  <a:lnSpc>
                    <a:spcPct val="150000"/>
                  </a:lnSpc>
                </a:pPr>
                <a:r>
                  <a:rPr lang="en-US" sz="2400">
                    <a:solidFill>
                      <a:srgbClr val="FFFFFF"/>
                    </a:solidFill>
                  </a:rPr>
                  <a:t>Words out of place</a:t>
                </a:r>
                <a:endParaRPr lang="en-US" sz="2400" dirty="0">
                  <a:solidFill>
                    <a:srgbClr val="FFFFFF"/>
                  </a:solidFill>
                </a:endParaRPr>
              </a:p>
            </p:txBody>
          </p:sp>
        </p:grpSp>
        <p:grpSp>
          <p:nvGrpSpPr>
            <p:cNvPr id="9" name="Group 19"/>
            <p:cNvGrpSpPr/>
            <p:nvPr/>
          </p:nvGrpSpPr>
          <p:grpSpPr>
            <a:xfrm>
              <a:off x="5997709" y="3037965"/>
              <a:ext cx="2919185" cy="1655018"/>
              <a:chOff x="1149291" y="1350613"/>
              <a:chExt cx="2080340" cy="1617913"/>
            </a:xfrm>
            <a:solidFill>
              <a:srgbClr val="61A3A9"/>
            </a:solidFill>
          </p:grpSpPr>
          <p:sp>
            <p:nvSpPr>
              <p:cNvPr id="28" name="Rectangle 27"/>
              <p:cNvSpPr/>
              <p:nvPr/>
            </p:nvSpPr>
            <p:spPr>
              <a:xfrm>
                <a:off x="1149291" y="1350613"/>
                <a:ext cx="2080340" cy="1617913"/>
              </a:xfrm>
              <a:prstGeom prst="rect">
                <a:avLst/>
              </a:prstGeom>
              <a:solidFill>
                <a:srgbClr val="355F6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29" name="TextBox 28"/>
              <p:cNvSpPr txBox="1"/>
              <p:nvPr/>
            </p:nvSpPr>
            <p:spPr>
              <a:xfrm>
                <a:off x="1149291" y="1566685"/>
                <a:ext cx="2080340" cy="1173418"/>
              </a:xfrm>
              <a:prstGeom prst="rect">
                <a:avLst/>
              </a:prstGeom>
              <a:solidFill>
                <a:srgbClr val="355F6B"/>
              </a:solidFill>
            </p:spPr>
            <p:txBody>
              <a:bodyPr wrap="square" rtlCol="0" anchor="ctr">
                <a:spAutoFit/>
              </a:bodyPr>
              <a:lstStyle/>
              <a:p>
                <a:pPr algn="ctr">
                  <a:lnSpc>
                    <a:spcPct val="150000"/>
                  </a:lnSpc>
                </a:pPr>
                <a:r>
                  <a:rPr lang="en-US" sz="2400" dirty="0">
                    <a:solidFill>
                      <a:srgbClr val="FFFFFF"/>
                    </a:solidFill>
                  </a:rPr>
                  <a:t>Proper nouns misspelled</a:t>
                </a:r>
              </a:p>
            </p:txBody>
          </p:sp>
        </p:grpSp>
        <p:sp>
          <p:nvSpPr>
            <p:cNvPr id="21" name="Oval 20"/>
            <p:cNvSpPr/>
            <p:nvPr/>
          </p:nvSpPr>
          <p:spPr>
            <a:xfrm>
              <a:off x="2971394" y="3455615"/>
              <a:ext cx="825534" cy="825253"/>
            </a:xfrm>
            <a:prstGeom prst="ellipse">
              <a:avLst/>
            </a:prstGeom>
            <a:solidFill>
              <a:schemeClr val="bg1"/>
            </a:solidFill>
            <a:ln w="76200">
              <a:solidFill>
                <a:srgbClr val="62798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6000" b="1" dirty="0">
                <a:solidFill>
                  <a:srgbClr val="CCA49C"/>
                </a:solidFill>
              </a:endParaRPr>
            </a:p>
          </p:txBody>
        </p:sp>
        <p:sp>
          <p:nvSpPr>
            <p:cNvPr id="22" name="Oval 21"/>
            <p:cNvSpPr/>
            <p:nvPr/>
          </p:nvSpPr>
          <p:spPr>
            <a:xfrm>
              <a:off x="5517599" y="3455615"/>
              <a:ext cx="825534" cy="825253"/>
            </a:xfrm>
            <a:prstGeom prst="ellipse">
              <a:avLst/>
            </a:prstGeom>
            <a:solidFill>
              <a:schemeClr val="bg1"/>
            </a:solidFill>
            <a:ln w="76200">
              <a:solidFill>
                <a:srgbClr val="62798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6000" b="1" dirty="0">
                <a:solidFill>
                  <a:srgbClr val="355F6B"/>
                </a:solidFill>
              </a:endParaRPr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3110853" y="3430339"/>
              <a:ext cx="546615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4800" b="1" dirty="0">
                  <a:solidFill>
                    <a:srgbClr val="355F6B"/>
                  </a:solidFill>
                </a:rPr>
                <a:t>+</a:t>
              </a: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5725392" y="3440508"/>
              <a:ext cx="410729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4800" dirty="0">
                  <a:solidFill>
                    <a:srgbClr val="355F6B"/>
                  </a:solidFill>
                </a:rPr>
                <a:t>+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84563635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Spell-check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6" y="1262595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519988" y="1654426"/>
            <a:ext cx="8104025" cy="832104"/>
            <a:chOff x="519988" y="1475464"/>
            <a:chExt cx="8104025" cy="832104"/>
          </a:xfrm>
          <a:solidFill>
            <a:srgbClr val="355F6B"/>
          </a:solidFill>
        </p:grpSpPr>
        <p:sp>
          <p:nvSpPr>
            <p:cNvPr id="24" name="TextBox 23"/>
            <p:cNvSpPr txBox="1"/>
            <p:nvPr/>
          </p:nvSpPr>
          <p:spPr>
            <a:xfrm>
              <a:off x="519988" y="1475464"/>
              <a:ext cx="8104025" cy="832104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endParaRPr lang="en-US" sz="2800" dirty="0">
                <a:solidFill>
                  <a:schemeClr val="bg1"/>
                </a:solidFill>
              </a:endParaRP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1634223" y="1654884"/>
              <a:ext cx="5875553" cy="461665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dirty="0">
                  <a:solidFill>
                    <a:schemeClr val="bg1"/>
                  </a:solidFill>
                </a:rPr>
                <a:t>Scans writing for basic spelling errors</a:t>
              </a:r>
            </a:p>
          </p:txBody>
        </p:sp>
      </p:grpSp>
      <p:grpSp>
        <p:nvGrpSpPr>
          <p:cNvPr id="12" name="Group 5"/>
          <p:cNvGrpSpPr/>
          <p:nvPr/>
        </p:nvGrpSpPr>
        <p:grpSpPr>
          <a:xfrm>
            <a:off x="501804" y="2534040"/>
            <a:ext cx="8129239" cy="2461706"/>
            <a:chOff x="501804" y="2277846"/>
            <a:chExt cx="8129239" cy="2461706"/>
          </a:xfrm>
        </p:grpSpPr>
        <p:grpSp>
          <p:nvGrpSpPr>
            <p:cNvPr id="13" name="Group 12"/>
            <p:cNvGrpSpPr/>
            <p:nvPr/>
          </p:nvGrpSpPr>
          <p:grpSpPr>
            <a:xfrm>
              <a:off x="923040" y="3264526"/>
              <a:ext cx="7147934" cy="584775"/>
              <a:chOff x="925546" y="2976391"/>
              <a:chExt cx="7147934" cy="584775"/>
            </a:xfrm>
          </p:grpSpPr>
          <p:sp>
            <p:nvSpPr>
              <p:cNvPr id="16" name="Rectangle 15"/>
              <p:cNvSpPr/>
              <p:nvPr/>
            </p:nvSpPr>
            <p:spPr>
              <a:xfrm>
                <a:off x="4701947" y="3053325"/>
                <a:ext cx="1086762" cy="450524"/>
              </a:xfrm>
              <a:prstGeom prst="rect">
                <a:avLst/>
              </a:prstGeom>
              <a:solidFill>
                <a:srgbClr val="61A3A9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Rectangle 16"/>
              <p:cNvSpPr/>
              <p:nvPr/>
            </p:nvSpPr>
            <p:spPr>
              <a:xfrm>
                <a:off x="925546" y="2976391"/>
                <a:ext cx="7147934" cy="58477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endParaRPr lang="en-US" sz="3200" dirty="0"/>
              </a:p>
            </p:txBody>
          </p:sp>
        </p:grpSp>
        <p:sp>
          <p:nvSpPr>
            <p:cNvPr id="14" name="Up Arrow Callout 13"/>
            <p:cNvSpPr/>
            <p:nvPr/>
          </p:nvSpPr>
          <p:spPr>
            <a:xfrm>
              <a:off x="501804" y="2277846"/>
              <a:ext cx="8129239" cy="2461706"/>
            </a:xfrm>
            <a:prstGeom prst="upArrowCallout">
              <a:avLst>
                <a:gd name="adj1" fmla="val 17726"/>
                <a:gd name="adj2" fmla="val 22171"/>
                <a:gd name="adj3" fmla="val 15446"/>
                <a:gd name="adj4" fmla="val 76972"/>
              </a:avLst>
            </a:prstGeom>
            <a:noFill/>
            <a:ln w="28575">
              <a:solidFill>
                <a:srgbClr val="61A3A9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" name="TextBox 5"/>
          <p:cNvSpPr txBox="1"/>
          <p:nvPr/>
        </p:nvSpPr>
        <p:spPr>
          <a:xfrm>
            <a:off x="1139252" y="3490739"/>
            <a:ext cx="6370524" cy="1077218"/>
          </a:xfrm>
          <a:prstGeom prst="rect">
            <a:avLst/>
          </a:prstGeom>
          <a:noFill/>
        </p:spPr>
        <p:txBody>
          <a:bodyPr wrap="square" rtlCol="0" anchor="ctr" anchorCtr="1">
            <a:spAutoFit/>
          </a:bodyPr>
          <a:lstStyle/>
          <a:p>
            <a:pPr algn="ctr"/>
            <a:r>
              <a:rPr lang="en-US" sz="3200" dirty="0"/>
              <a:t>Spell-check should never replace proofreading!</a:t>
            </a:r>
          </a:p>
        </p:txBody>
      </p:sp>
    </p:spTree>
    <p:extLst>
      <p:ext uri="{BB962C8B-B14F-4D97-AF65-F5344CB8AC3E}">
        <p14:creationId xmlns:p14="http://schemas.microsoft.com/office/powerpoint/2010/main" val="152174043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/>
          <p:nvPr/>
        </p:nvGrpSpPr>
        <p:grpSpPr>
          <a:xfrm>
            <a:off x="-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Formatting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2" name="Group 11"/>
          <p:cNvGrpSpPr/>
          <p:nvPr/>
        </p:nvGrpSpPr>
        <p:grpSpPr>
          <a:xfrm>
            <a:off x="838844" y="1274873"/>
            <a:ext cx="7466309" cy="1855906"/>
            <a:chOff x="838844" y="2534041"/>
            <a:chExt cx="7466309" cy="1855906"/>
          </a:xfrm>
        </p:grpSpPr>
        <p:sp>
          <p:nvSpPr>
            <p:cNvPr id="13" name="Up Arrow Callout 12"/>
            <p:cNvSpPr/>
            <p:nvPr/>
          </p:nvSpPr>
          <p:spPr>
            <a:xfrm>
              <a:off x="838844" y="2534041"/>
              <a:ext cx="7466309" cy="1855906"/>
            </a:xfrm>
            <a:prstGeom prst="upArrowCallout">
              <a:avLst/>
            </a:prstGeom>
            <a:solidFill>
              <a:srgbClr val="CCA49C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1378585" y="3494500"/>
              <a:ext cx="6386830" cy="584775"/>
            </a:xfrm>
            <a:prstGeom prst="rect">
              <a:avLst/>
            </a:prstGeom>
            <a:solidFill>
              <a:srgbClr val="CCA49C"/>
            </a:solidFill>
          </p:spPr>
          <p:txBody>
            <a:bodyPr vert="horz" wrap="square" rtlCol="0">
              <a:spAutoFit/>
            </a:bodyPr>
            <a:lstStyle/>
            <a:p>
              <a:pPr algn="ctr"/>
              <a:r>
                <a:rPr lang="en-US" sz="3200" dirty="0"/>
                <a:t>essential part of writing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60895929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/>
          <p:nvPr/>
        </p:nvGrpSpPr>
        <p:grpSpPr>
          <a:xfrm>
            <a:off x="-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Formatting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" name="Group 3"/>
          <p:cNvGrpSpPr/>
          <p:nvPr/>
        </p:nvGrpSpPr>
        <p:grpSpPr>
          <a:xfrm>
            <a:off x="838844" y="1274873"/>
            <a:ext cx="7466309" cy="1855906"/>
            <a:chOff x="838844" y="2534041"/>
            <a:chExt cx="7466309" cy="1855906"/>
          </a:xfrm>
        </p:grpSpPr>
        <p:sp>
          <p:nvSpPr>
            <p:cNvPr id="16" name="Up Arrow Callout 15"/>
            <p:cNvSpPr/>
            <p:nvPr/>
          </p:nvSpPr>
          <p:spPr>
            <a:xfrm>
              <a:off x="838844" y="2534041"/>
              <a:ext cx="7466309" cy="1855906"/>
            </a:xfrm>
            <a:prstGeom prst="upArrowCallout">
              <a:avLst/>
            </a:prstGeom>
            <a:solidFill>
              <a:srgbClr val="CCA49C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1378585" y="3494500"/>
              <a:ext cx="6386830" cy="584775"/>
            </a:xfrm>
            <a:prstGeom prst="rect">
              <a:avLst/>
            </a:prstGeom>
            <a:solidFill>
              <a:srgbClr val="CCA49C"/>
            </a:solidFill>
          </p:spPr>
          <p:txBody>
            <a:bodyPr vert="horz" wrap="square" rtlCol="0">
              <a:spAutoFit/>
            </a:bodyPr>
            <a:lstStyle/>
            <a:p>
              <a:pPr algn="ctr"/>
              <a:r>
                <a:rPr lang="en-US" sz="3200" dirty="0"/>
                <a:t>essential part of writing</a:t>
              </a:r>
            </a:p>
          </p:txBody>
        </p:sp>
      </p:grpSp>
      <p:sp>
        <p:nvSpPr>
          <p:cNvPr id="10" name="Up Arrow 9"/>
          <p:cNvSpPr/>
          <p:nvPr/>
        </p:nvSpPr>
        <p:spPr>
          <a:xfrm>
            <a:off x="4176019" y="3307074"/>
            <a:ext cx="791783" cy="630831"/>
          </a:xfrm>
          <a:prstGeom prst="upArrow">
            <a:avLst/>
          </a:prstGeom>
          <a:solidFill>
            <a:srgbClr val="CCA49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454078" y="3952895"/>
            <a:ext cx="4235669" cy="1485554"/>
          </a:xfrm>
          <a:prstGeom prst="rect">
            <a:avLst/>
          </a:prstGeom>
          <a:noFill/>
          <a:ln w="38100">
            <a:solidFill>
              <a:srgbClr val="CCA49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rgbClr val="314C57"/>
                </a:solidFill>
              </a:rPr>
              <a:t>MLA</a:t>
            </a:r>
          </a:p>
        </p:txBody>
      </p:sp>
    </p:spTree>
    <p:extLst>
      <p:ext uri="{BB962C8B-B14F-4D97-AF65-F5344CB8AC3E}">
        <p14:creationId xmlns:p14="http://schemas.microsoft.com/office/powerpoint/2010/main" val="100346363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/>
          <p:nvPr/>
        </p:nvGrpSpPr>
        <p:grpSpPr>
          <a:xfrm>
            <a:off x="-23950" y="135570"/>
            <a:ext cx="9144000" cy="830858"/>
            <a:chOff x="-1" y="1016188"/>
            <a:chExt cx="9144000" cy="5225573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1016188"/>
              <a:ext cx="9144000" cy="34842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Page Margins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5" y="6241761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grpSp>
        <p:nvGrpSpPr>
          <p:cNvPr id="12" name="Group 11"/>
          <p:cNvGrpSpPr/>
          <p:nvPr/>
        </p:nvGrpSpPr>
        <p:grpSpPr>
          <a:xfrm>
            <a:off x="2848218" y="1291224"/>
            <a:ext cx="3399664" cy="4137420"/>
            <a:chOff x="2848218" y="1323498"/>
            <a:chExt cx="3399664" cy="4137420"/>
          </a:xfrm>
        </p:grpSpPr>
        <p:pic>
          <p:nvPicPr>
            <p:cNvPr id="9" name="Picture 8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2848218" y="1323498"/>
              <a:ext cx="3399664" cy="4137420"/>
            </a:xfrm>
            <a:prstGeom prst="rect">
              <a:avLst/>
            </a:prstGeom>
            <a:ln>
              <a:noFill/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</p:spPr>
        </p:pic>
        <p:cxnSp>
          <p:nvCxnSpPr>
            <p:cNvPr id="4" name="Straight Arrow Connector 3"/>
            <p:cNvCxnSpPr/>
            <p:nvPr/>
          </p:nvCxnSpPr>
          <p:spPr>
            <a:xfrm>
              <a:off x="2848218" y="3392208"/>
              <a:ext cx="357562" cy="1"/>
            </a:xfrm>
            <a:prstGeom prst="straightConnector1">
              <a:avLst/>
            </a:prstGeom>
            <a:ln>
              <a:solidFill>
                <a:srgbClr val="88564B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Arrow Connector 9"/>
            <p:cNvCxnSpPr/>
            <p:nvPr/>
          </p:nvCxnSpPr>
          <p:spPr>
            <a:xfrm>
              <a:off x="5890320" y="3392208"/>
              <a:ext cx="357562" cy="1"/>
            </a:xfrm>
            <a:prstGeom prst="straightConnector1">
              <a:avLst/>
            </a:prstGeom>
            <a:ln>
              <a:solidFill>
                <a:srgbClr val="88564B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Arrow Connector 10"/>
            <p:cNvCxnSpPr/>
            <p:nvPr/>
          </p:nvCxnSpPr>
          <p:spPr>
            <a:xfrm flipH="1">
              <a:off x="4567896" y="5059749"/>
              <a:ext cx="4102" cy="328071"/>
            </a:xfrm>
            <a:prstGeom prst="straightConnector1">
              <a:avLst/>
            </a:prstGeom>
            <a:ln>
              <a:solidFill>
                <a:srgbClr val="88564B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Arrow Connector 12"/>
            <p:cNvCxnSpPr/>
            <p:nvPr/>
          </p:nvCxnSpPr>
          <p:spPr>
            <a:xfrm flipH="1">
              <a:off x="4567896" y="1323498"/>
              <a:ext cx="4102" cy="328071"/>
            </a:xfrm>
            <a:prstGeom prst="straightConnector1">
              <a:avLst/>
            </a:prstGeom>
            <a:ln>
              <a:solidFill>
                <a:srgbClr val="88564B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56878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/>
          <p:nvPr/>
        </p:nvGrpSpPr>
        <p:grpSpPr>
          <a:xfrm>
            <a:off x="0" y="310766"/>
            <a:ext cx="9144000" cy="830858"/>
            <a:chOff x="-1" y="1016188"/>
            <a:chExt cx="9144000" cy="5225573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1016188"/>
              <a:ext cx="9144000" cy="34842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Headers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5" y="6241761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4379" y="1882350"/>
            <a:ext cx="7495238" cy="2742857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94341619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/>
          <p:nvPr/>
        </p:nvGrpSpPr>
        <p:grpSpPr>
          <a:xfrm>
            <a:off x="0" y="310766"/>
            <a:ext cx="9144000" cy="830858"/>
            <a:chOff x="-1" y="1016188"/>
            <a:chExt cx="9144000" cy="5225573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1016188"/>
              <a:ext cx="9144000" cy="34842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Page Numbers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5" y="6241761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4128" r="-64128" b="21618"/>
          <a:stretch/>
        </p:blipFill>
        <p:spPr>
          <a:xfrm>
            <a:off x="3987384" y="1360521"/>
            <a:ext cx="12751542" cy="365760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8" name="Oval 7"/>
          <p:cNvSpPr/>
          <p:nvPr/>
        </p:nvSpPr>
        <p:spPr>
          <a:xfrm>
            <a:off x="6565688" y="2068644"/>
            <a:ext cx="569626" cy="539646"/>
          </a:xfrm>
          <a:prstGeom prst="ellipse">
            <a:avLst/>
          </a:prstGeom>
          <a:noFill/>
          <a:ln w="47625">
            <a:solidFill>
              <a:srgbClr val="CCA49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689548" y="1633929"/>
            <a:ext cx="2668249" cy="3102964"/>
          </a:xfrm>
          <a:prstGeom prst="rect">
            <a:avLst/>
          </a:prstGeom>
          <a:noFill/>
          <a:ln w="53975">
            <a:solidFill>
              <a:srgbClr val="CCA49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ight Arrow 12"/>
          <p:cNvSpPr/>
          <p:nvPr/>
        </p:nvSpPr>
        <p:spPr>
          <a:xfrm>
            <a:off x="3357797" y="2608290"/>
            <a:ext cx="764498" cy="944379"/>
          </a:xfrm>
          <a:prstGeom prst="rightArrow">
            <a:avLst/>
          </a:prstGeom>
          <a:solidFill>
            <a:srgbClr val="CCA49C"/>
          </a:solidFill>
          <a:ln>
            <a:solidFill>
              <a:srgbClr val="CCA49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1034321" y="2368445"/>
            <a:ext cx="1813810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600" dirty="0"/>
              <a:t>Helps audience find information</a:t>
            </a:r>
          </a:p>
        </p:txBody>
      </p:sp>
    </p:spTree>
    <p:extLst>
      <p:ext uri="{BB962C8B-B14F-4D97-AF65-F5344CB8AC3E}">
        <p14:creationId xmlns:p14="http://schemas.microsoft.com/office/powerpoint/2010/main" val="103882882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/>
          <p:nvPr/>
        </p:nvGrpSpPr>
        <p:grpSpPr>
          <a:xfrm>
            <a:off x="0" y="310766"/>
            <a:ext cx="9144000" cy="830858"/>
            <a:chOff x="-1" y="1016188"/>
            <a:chExt cx="9144000" cy="5225573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1016188"/>
              <a:ext cx="9144000" cy="34842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Keyboard Shortcuts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5" y="6241761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91251530"/>
              </p:ext>
            </p:extLst>
          </p:nvPr>
        </p:nvGraphicFramePr>
        <p:xfrm>
          <a:off x="1244184" y="1828794"/>
          <a:ext cx="6368196" cy="3184415"/>
        </p:xfrm>
        <a:graphic>
          <a:graphicData uri="http://schemas.openxmlformats.org/drawingml/2006/table">
            <a:tbl>
              <a:tblPr firstRow="1" firstCol="1" bandRow="1"/>
              <a:tblGrid>
                <a:gridCol w="212273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2273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2273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2715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baseline="0" dirty="0"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Command</a:t>
                      </a:r>
                      <a:endParaRPr lang="en-US" sz="1800" baseline="0" dirty="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1829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baseline="0" dirty="0"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Windows</a:t>
                      </a:r>
                      <a:endParaRPr lang="en-US" sz="1800" baseline="0" dirty="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1829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baseline="0" dirty="0"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Mac</a:t>
                      </a:r>
                      <a:endParaRPr lang="en-US" sz="1800" baseline="0" dirty="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1829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2715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aseline="0" dirty="0"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Save your work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A49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aseline="0" dirty="0"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Ctrl + S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A49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aseline="0" dirty="0"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Cmd + S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A49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2715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aseline="0" dirty="0"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Undo your last action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1829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aseline="0" dirty="0"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Ctrl + Z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1829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aseline="0" dirty="0"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Cmd + Z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1829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2715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aseline="0" dirty="0"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Cut text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A49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aseline="0" dirty="0"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Ctrl + X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A49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aseline="0" dirty="0"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Cmd + X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A49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2715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aseline="0" dirty="0"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Copy text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1829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aseline="0" dirty="0"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Ctrl + C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1829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aseline="0" dirty="0"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Cmd + C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1829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2715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aseline="0" dirty="0"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Paste cut/copied text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A49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aseline="0" dirty="0"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Ctrl + V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A49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aseline="0" dirty="0"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Cmd + V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A49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6426374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final slid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62288" cy="68677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4818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Four Aspects of Writing with Technology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" name="Group 7"/>
          <p:cNvGrpSpPr/>
          <p:nvPr/>
        </p:nvGrpSpPr>
        <p:grpSpPr>
          <a:xfrm>
            <a:off x="1383544" y="1617738"/>
            <a:ext cx="3127248" cy="1617913"/>
            <a:chOff x="158059" y="1753237"/>
            <a:chExt cx="3127248" cy="1617913"/>
          </a:xfrm>
          <a:solidFill>
            <a:srgbClr val="609196"/>
          </a:solidFill>
        </p:grpSpPr>
        <p:sp>
          <p:nvSpPr>
            <p:cNvPr id="9" name="Rectangle 8"/>
            <p:cNvSpPr/>
            <p:nvPr/>
          </p:nvSpPr>
          <p:spPr>
            <a:xfrm>
              <a:off x="158059" y="1753237"/>
              <a:ext cx="3127248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462761" y="2251283"/>
              <a:ext cx="2542159" cy="600164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dirty="0">
                  <a:solidFill>
                    <a:srgbClr val="FFFFFF"/>
                  </a:solidFill>
                </a:rPr>
                <a:t>Saving Your Work</a:t>
              </a:r>
            </a:p>
          </p:txBody>
        </p:sp>
      </p:grpSp>
      <p:grpSp>
        <p:nvGrpSpPr>
          <p:cNvPr id="5" name="Group 13"/>
          <p:cNvGrpSpPr/>
          <p:nvPr/>
        </p:nvGrpSpPr>
        <p:grpSpPr>
          <a:xfrm>
            <a:off x="1383544" y="3480014"/>
            <a:ext cx="3127248" cy="1617913"/>
            <a:chOff x="1149290" y="3617528"/>
            <a:chExt cx="2080340" cy="1617913"/>
          </a:xfrm>
          <a:solidFill>
            <a:srgbClr val="CCA49C"/>
          </a:solidFill>
        </p:grpSpPr>
        <p:sp>
          <p:nvSpPr>
            <p:cNvPr id="15" name="Rectangle 14"/>
            <p:cNvSpPr/>
            <p:nvPr/>
          </p:nvSpPr>
          <p:spPr>
            <a:xfrm>
              <a:off x="1149290" y="3617528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1149290" y="4112888"/>
              <a:ext cx="2080340" cy="600164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dirty="0">
                  <a:solidFill>
                    <a:srgbClr val="FFFFFF"/>
                  </a:solidFill>
                </a:rPr>
                <a:t>Formatting the Page</a:t>
              </a:r>
            </a:p>
          </p:txBody>
        </p:sp>
      </p:grpSp>
      <p:grpSp>
        <p:nvGrpSpPr>
          <p:cNvPr id="6" name="Group 16"/>
          <p:cNvGrpSpPr/>
          <p:nvPr/>
        </p:nvGrpSpPr>
        <p:grpSpPr>
          <a:xfrm>
            <a:off x="4757312" y="3480014"/>
            <a:ext cx="3127248" cy="1617913"/>
            <a:chOff x="3531827" y="3615513"/>
            <a:chExt cx="2080340" cy="1617913"/>
          </a:xfrm>
          <a:solidFill>
            <a:srgbClr val="318295"/>
          </a:solidFill>
        </p:grpSpPr>
        <p:sp>
          <p:nvSpPr>
            <p:cNvPr id="18" name="Rectangle 17"/>
            <p:cNvSpPr/>
            <p:nvPr/>
          </p:nvSpPr>
          <p:spPr>
            <a:xfrm>
              <a:off x="3531827" y="3615513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3739740" y="4123096"/>
              <a:ext cx="1664514" cy="600164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dirty="0">
                  <a:solidFill>
                    <a:srgbClr val="FFFFFF"/>
                  </a:solidFill>
                </a:rPr>
                <a:t>Keyboard Shortcuts</a:t>
              </a:r>
            </a:p>
          </p:txBody>
        </p:sp>
      </p:grpSp>
      <p:grpSp>
        <p:nvGrpSpPr>
          <p:cNvPr id="8" name="Group 22"/>
          <p:cNvGrpSpPr/>
          <p:nvPr/>
        </p:nvGrpSpPr>
        <p:grpSpPr>
          <a:xfrm>
            <a:off x="4757312" y="1612191"/>
            <a:ext cx="3127248" cy="1617913"/>
            <a:chOff x="3531827" y="1747690"/>
            <a:chExt cx="2080340" cy="1617913"/>
          </a:xfrm>
          <a:solidFill>
            <a:srgbClr val="314C57"/>
          </a:solidFill>
        </p:grpSpPr>
        <p:sp>
          <p:nvSpPr>
            <p:cNvPr id="24" name="Rectangle 23"/>
            <p:cNvSpPr/>
            <p:nvPr/>
          </p:nvSpPr>
          <p:spPr>
            <a:xfrm>
              <a:off x="3531827" y="1747690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3531827" y="2251282"/>
              <a:ext cx="2080339" cy="600164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dirty="0">
                  <a:solidFill>
                    <a:srgbClr val="FFFFFF"/>
                  </a:solidFill>
                </a:rPr>
                <a:t>Using Spell-check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957400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Saving Your Work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" name="Group 33"/>
          <p:cNvGrpSpPr/>
          <p:nvPr/>
        </p:nvGrpSpPr>
        <p:grpSpPr>
          <a:xfrm>
            <a:off x="542922" y="1632823"/>
            <a:ext cx="8058154" cy="1067579"/>
            <a:chOff x="542923" y="1736761"/>
            <a:chExt cx="8058154" cy="806935"/>
          </a:xfrm>
          <a:solidFill>
            <a:srgbClr val="609196"/>
          </a:solidFill>
        </p:grpSpPr>
        <p:sp>
          <p:nvSpPr>
            <p:cNvPr id="35" name="Rectangle 34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667087" y="1942890"/>
              <a:ext cx="7807571" cy="442005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>
                  <a:solidFill>
                    <a:schemeClr val="bg1"/>
                  </a:solidFill>
                </a:rPr>
                <a:t>Prevents loss of your assignment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2194079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Saving Your Work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" name="Group 33"/>
          <p:cNvGrpSpPr/>
          <p:nvPr/>
        </p:nvGrpSpPr>
        <p:grpSpPr>
          <a:xfrm>
            <a:off x="542922" y="1632823"/>
            <a:ext cx="8058154" cy="1067579"/>
            <a:chOff x="542923" y="1736761"/>
            <a:chExt cx="8058154" cy="806935"/>
          </a:xfrm>
          <a:solidFill>
            <a:srgbClr val="609196"/>
          </a:solidFill>
        </p:grpSpPr>
        <p:sp>
          <p:nvSpPr>
            <p:cNvPr id="35" name="Rectangle 34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667087" y="1942890"/>
              <a:ext cx="7807571" cy="442005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>
                  <a:solidFill>
                    <a:schemeClr val="bg1"/>
                  </a:solidFill>
                </a:rPr>
                <a:t>Prevents loss of your assignment</a:t>
              </a:r>
            </a:p>
          </p:txBody>
        </p:sp>
      </p:grpSp>
      <p:sp>
        <p:nvSpPr>
          <p:cNvPr id="10" name="Right Arrow Callout 9"/>
          <p:cNvSpPr/>
          <p:nvPr/>
        </p:nvSpPr>
        <p:spPr>
          <a:xfrm>
            <a:off x="661172" y="3393149"/>
            <a:ext cx="4341134" cy="1524623"/>
          </a:xfrm>
          <a:prstGeom prst="rightArrowCallout">
            <a:avLst>
              <a:gd name="adj1" fmla="val 25000"/>
              <a:gd name="adj2" fmla="val 25000"/>
              <a:gd name="adj3" fmla="val 25000"/>
              <a:gd name="adj4" fmla="val 77891"/>
            </a:avLst>
          </a:prstGeom>
          <a:noFill/>
          <a:ln w="57150">
            <a:solidFill>
              <a:srgbClr val="314C5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</a:rPr>
              <a:t>Don’t wait until the end of writing</a:t>
            </a:r>
            <a:endParaRPr lang="en-US" sz="3200" dirty="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745528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Saving Your Work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" name="Group 33"/>
          <p:cNvGrpSpPr/>
          <p:nvPr/>
        </p:nvGrpSpPr>
        <p:grpSpPr>
          <a:xfrm>
            <a:off x="542922" y="1632823"/>
            <a:ext cx="8058154" cy="1067579"/>
            <a:chOff x="542923" y="1736761"/>
            <a:chExt cx="8058154" cy="806935"/>
          </a:xfrm>
          <a:solidFill>
            <a:srgbClr val="609196"/>
          </a:solidFill>
        </p:grpSpPr>
        <p:sp>
          <p:nvSpPr>
            <p:cNvPr id="35" name="Rectangle 34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667087" y="1942890"/>
              <a:ext cx="7807571" cy="442005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>
                  <a:solidFill>
                    <a:schemeClr val="bg1"/>
                  </a:solidFill>
                </a:rPr>
                <a:t>Prevents loss of your assignment</a:t>
              </a:r>
            </a:p>
          </p:txBody>
        </p:sp>
      </p:grpSp>
      <p:sp>
        <p:nvSpPr>
          <p:cNvPr id="10" name="Right Arrow Callout 9"/>
          <p:cNvSpPr/>
          <p:nvPr/>
        </p:nvSpPr>
        <p:spPr>
          <a:xfrm>
            <a:off x="661172" y="3393149"/>
            <a:ext cx="4341134" cy="1524623"/>
          </a:xfrm>
          <a:prstGeom prst="rightArrowCallout">
            <a:avLst>
              <a:gd name="adj1" fmla="val 25000"/>
              <a:gd name="adj2" fmla="val 25000"/>
              <a:gd name="adj3" fmla="val 25000"/>
              <a:gd name="adj4" fmla="val 77891"/>
            </a:avLst>
          </a:prstGeom>
          <a:noFill/>
          <a:ln w="57150">
            <a:solidFill>
              <a:srgbClr val="314C5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</a:rPr>
              <a:t>Don’t wait until the end of writing</a:t>
            </a:r>
            <a:endParaRPr lang="en-US" sz="3200" dirty="0">
              <a:solidFill>
                <a:schemeClr val="tx1"/>
              </a:solidFill>
              <a:effectLst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5164575" y="3393149"/>
            <a:ext cx="3308314" cy="1524623"/>
          </a:xfrm>
          <a:prstGeom prst="rect">
            <a:avLst/>
          </a:prstGeom>
          <a:solidFill>
            <a:srgbClr val="314C57"/>
          </a:solidFill>
          <a:ln w="57150">
            <a:solidFill>
              <a:srgbClr val="C7D4C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bg1"/>
                </a:solidFill>
              </a:rPr>
              <a:t>Save every 15 minutes</a:t>
            </a:r>
          </a:p>
        </p:txBody>
      </p:sp>
    </p:spTree>
    <p:extLst>
      <p:ext uri="{BB962C8B-B14F-4D97-AF65-F5344CB8AC3E}">
        <p14:creationId xmlns:p14="http://schemas.microsoft.com/office/powerpoint/2010/main" val="1680575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Up Arrow 28"/>
          <p:cNvSpPr/>
          <p:nvPr/>
        </p:nvSpPr>
        <p:spPr>
          <a:xfrm>
            <a:off x="2183524" y="2971870"/>
            <a:ext cx="504496" cy="591495"/>
          </a:xfrm>
          <a:prstGeom prst="upArrow">
            <a:avLst/>
          </a:prstGeom>
          <a:solidFill>
            <a:srgbClr val="314C57"/>
          </a:solidFill>
          <a:ln w="38100">
            <a:solidFill>
              <a:srgbClr val="5A7E8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Up Arrow 22"/>
          <p:cNvSpPr/>
          <p:nvPr/>
        </p:nvSpPr>
        <p:spPr>
          <a:xfrm>
            <a:off x="4319751" y="2971869"/>
            <a:ext cx="504496" cy="591495"/>
          </a:xfrm>
          <a:prstGeom prst="upArrow">
            <a:avLst/>
          </a:prstGeom>
          <a:solidFill>
            <a:srgbClr val="314C57"/>
          </a:solidFill>
          <a:ln w="38100">
            <a:solidFill>
              <a:srgbClr val="5A7E8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Up Arrow 27"/>
          <p:cNvSpPr/>
          <p:nvPr/>
        </p:nvSpPr>
        <p:spPr>
          <a:xfrm>
            <a:off x="6455978" y="2971868"/>
            <a:ext cx="504496" cy="591495"/>
          </a:xfrm>
          <a:prstGeom prst="upArrow">
            <a:avLst/>
          </a:prstGeom>
          <a:solidFill>
            <a:srgbClr val="314C57"/>
          </a:solidFill>
          <a:ln w="38100">
            <a:solidFill>
              <a:srgbClr val="5A7E8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Saving Your Work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63121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Rounded Rectangle 16"/>
          <p:cNvSpPr/>
          <p:nvPr/>
        </p:nvSpPr>
        <p:spPr>
          <a:xfrm>
            <a:off x="1434661" y="3533641"/>
            <a:ext cx="2002221" cy="948954"/>
          </a:xfrm>
          <a:prstGeom prst="roundRect">
            <a:avLst/>
          </a:prstGeom>
          <a:solidFill>
            <a:srgbClr val="314C57"/>
          </a:solidFill>
          <a:ln>
            <a:solidFill>
              <a:srgbClr val="5A7E8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bg1"/>
                </a:solidFill>
              </a:rPr>
              <a:t>External Hard Drive</a:t>
            </a:r>
          </a:p>
        </p:txBody>
      </p:sp>
      <p:sp>
        <p:nvSpPr>
          <p:cNvPr id="20" name="Rounded Rectangle 19"/>
          <p:cNvSpPr/>
          <p:nvPr/>
        </p:nvSpPr>
        <p:spPr>
          <a:xfrm>
            <a:off x="2021272" y="1733981"/>
            <a:ext cx="5101457" cy="1038603"/>
          </a:xfrm>
          <a:prstGeom prst="roundRect">
            <a:avLst/>
          </a:prstGeom>
          <a:solidFill>
            <a:srgbClr val="5A7E8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/>
              <a:t>Additional Space</a:t>
            </a:r>
            <a:endParaRPr lang="en-US" sz="3200" dirty="0"/>
          </a:p>
        </p:txBody>
      </p:sp>
      <p:sp>
        <p:nvSpPr>
          <p:cNvPr id="31" name="Rounded Rectangle 30"/>
          <p:cNvSpPr/>
          <p:nvPr/>
        </p:nvSpPr>
        <p:spPr>
          <a:xfrm>
            <a:off x="3570889" y="3533641"/>
            <a:ext cx="2002221" cy="948954"/>
          </a:xfrm>
          <a:prstGeom prst="roundRect">
            <a:avLst/>
          </a:prstGeom>
          <a:solidFill>
            <a:srgbClr val="314C57"/>
          </a:solidFill>
          <a:ln>
            <a:solidFill>
              <a:srgbClr val="5A7E8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bg1"/>
                </a:solidFill>
              </a:rPr>
              <a:t>Portable USB</a:t>
            </a:r>
          </a:p>
        </p:txBody>
      </p:sp>
      <p:sp>
        <p:nvSpPr>
          <p:cNvPr id="32" name="Rounded Rectangle 31"/>
          <p:cNvSpPr/>
          <p:nvPr/>
        </p:nvSpPr>
        <p:spPr>
          <a:xfrm>
            <a:off x="5707116" y="3533641"/>
            <a:ext cx="2002221" cy="948954"/>
          </a:xfrm>
          <a:prstGeom prst="roundRect">
            <a:avLst/>
          </a:prstGeom>
          <a:solidFill>
            <a:srgbClr val="314C57"/>
          </a:solidFill>
          <a:ln>
            <a:solidFill>
              <a:srgbClr val="5A7E8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bg1"/>
                </a:solidFill>
              </a:rPr>
              <a:t>Cloud Service</a:t>
            </a:r>
          </a:p>
        </p:txBody>
      </p:sp>
    </p:spTree>
    <p:extLst>
      <p:ext uri="{BB962C8B-B14F-4D97-AF65-F5344CB8AC3E}">
        <p14:creationId xmlns:p14="http://schemas.microsoft.com/office/powerpoint/2010/main" val="1812712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/>
          <p:nvPr/>
        </p:nvGrpSpPr>
        <p:grpSpPr>
          <a:xfrm>
            <a:off x="-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Keeping Your Files Organized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" name="Group 5"/>
          <p:cNvGrpSpPr/>
          <p:nvPr/>
        </p:nvGrpSpPr>
        <p:grpSpPr>
          <a:xfrm>
            <a:off x="713664" y="1580911"/>
            <a:ext cx="7758719" cy="3539694"/>
            <a:chOff x="653605" y="1543646"/>
            <a:chExt cx="7758719" cy="3539694"/>
          </a:xfrm>
        </p:grpSpPr>
        <p:grpSp>
          <p:nvGrpSpPr>
            <p:cNvPr id="5" name="Group 7"/>
            <p:cNvGrpSpPr/>
            <p:nvPr/>
          </p:nvGrpSpPr>
          <p:grpSpPr>
            <a:xfrm>
              <a:off x="1270859" y="1580911"/>
              <a:ext cx="7141465" cy="806935"/>
              <a:chOff x="542923" y="1736761"/>
              <a:chExt cx="8058154" cy="806935"/>
            </a:xfrm>
            <a:solidFill>
              <a:srgbClr val="CEDDD5"/>
            </a:solidFill>
          </p:grpSpPr>
          <p:sp>
            <p:nvSpPr>
              <p:cNvPr id="9" name="Rectangle 8"/>
              <p:cNvSpPr/>
              <p:nvPr/>
            </p:nvSpPr>
            <p:spPr>
              <a:xfrm>
                <a:off x="542923" y="1736761"/>
                <a:ext cx="8058154" cy="806935"/>
              </a:xfrm>
              <a:prstGeom prst="rect">
                <a:avLst/>
              </a:prstGeom>
              <a:solidFill>
                <a:srgbClr val="5A7E8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000">
                  <a:solidFill>
                    <a:schemeClr val="bg1"/>
                  </a:solidFill>
                </a:endParaRPr>
              </a:p>
            </p:txBody>
          </p:sp>
          <p:sp>
            <p:nvSpPr>
              <p:cNvPr id="10" name="TextBox 9"/>
              <p:cNvSpPr txBox="1"/>
              <p:nvPr/>
            </p:nvSpPr>
            <p:spPr>
              <a:xfrm>
                <a:off x="1003596" y="1916713"/>
                <a:ext cx="6738137" cy="430887"/>
              </a:xfrm>
              <a:prstGeom prst="rect">
                <a:avLst/>
              </a:prstGeom>
              <a:solidFill>
                <a:srgbClr val="5A7E83"/>
              </a:solidFill>
            </p:spPr>
            <p:txBody>
              <a:bodyPr vert="horz" wrap="square" rtlCol="0">
                <a:spAutoFit/>
              </a:bodyPr>
              <a:lstStyle/>
              <a:p>
                <a:r>
                  <a:rPr lang="en-US" sz="2200" dirty="0">
                    <a:solidFill>
                      <a:schemeClr val="bg1"/>
                    </a:solidFill>
                  </a:rPr>
                  <a:t>Keep separate folders for each class</a:t>
                </a:r>
              </a:p>
            </p:txBody>
          </p:sp>
        </p:grpSp>
        <p:grpSp>
          <p:nvGrpSpPr>
            <p:cNvPr id="6" name="Group 19"/>
            <p:cNvGrpSpPr/>
            <p:nvPr/>
          </p:nvGrpSpPr>
          <p:grpSpPr>
            <a:xfrm>
              <a:off x="1270856" y="2900352"/>
              <a:ext cx="7141468" cy="806935"/>
              <a:chOff x="542921" y="1756108"/>
              <a:chExt cx="8058157" cy="806935"/>
            </a:xfrm>
            <a:solidFill>
              <a:srgbClr val="CEDDD5"/>
            </a:solidFill>
          </p:grpSpPr>
          <p:sp>
            <p:nvSpPr>
              <p:cNvPr id="21" name="Rectangle 20"/>
              <p:cNvSpPr/>
              <p:nvPr/>
            </p:nvSpPr>
            <p:spPr>
              <a:xfrm>
                <a:off x="542921" y="1756108"/>
                <a:ext cx="8058154" cy="806935"/>
              </a:xfrm>
              <a:prstGeom prst="rect">
                <a:avLst/>
              </a:prstGeom>
              <a:solidFill>
                <a:srgbClr val="5A7E8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000">
                  <a:solidFill>
                    <a:schemeClr val="bg1"/>
                  </a:solidFill>
                </a:endParaRPr>
              </a:p>
            </p:txBody>
          </p:sp>
          <p:sp>
            <p:nvSpPr>
              <p:cNvPr id="22" name="TextBox 21"/>
              <p:cNvSpPr txBox="1"/>
              <p:nvPr/>
            </p:nvSpPr>
            <p:spPr>
              <a:xfrm>
                <a:off x="1003599" y="1924784"/>
                <a:ext cx="7597479" cy="430887"/>
              </a:xfrm>
              <a:prstGeom prst="rect">
                <a:avLst/>
              </a:prstGeom>
              <a:solidFill>
                <a:srgbClr val="5A7E83"/>
              </a:solidFill>
            </p:spPr>
            <p:txBody>
              <a:bodyPr vert="horz" wrap="square" rtlCol="0">
                <a:spAutoFit/>
              </a:bodyPr>
              <a:lstStyle/>
              <a:p>
                <a:r>
                  <a:rPr lang="en-US" sz="2200" dirty="0">
                    <a:solidFill>
                      <a:schemeClr val="bg1"/>
                    </a:solidFill>
                  </a:rPr>
                  <a:t>Keep two versions of a document</a:t>
                </a:r>
              </a:p>
            </p:txBody>
          </p:sp>
        </p:grpSp>
        <p:sp>
          <p:nvSpPr>
            <p:cNvPr id="18" name="Oval 17"/>
            <p:cNvSpPr/>
            <p:nvPr/>
          </p:nvSpPr>
          <p:spPr>
            <a:xfrm>
              <a:off x="653605" y="2812234"/>
              <a:ext cx="804672" cy="914400"/>
            </a:xfrm>
            <a:prstGeom prst="ellipse">
              <a:avLst/>
            </a:prstGeom>
            <a:solidFill>
              <a:schemeClr val="bg1"/>
            </a:solidFill>
            <a:ln w="76200">
              <a:solidFill>
                <a:srgbClr val="314C57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b="1" dirty="0">
                  <a:solidFill>
                    <a:srgbClr val="FFAFB0"/>
                  </a:solidFill>
                  <a:latin typeface="Wingdings"/>
                  <a:ea typeface="Wingdings"/>
                  <a:cs typeface="Wingdings"/>
                </a:rPr>
                <a:t></a:t>
              </a:r>
              <a:endParaRPr lang="en-US" sz="2800" b="1" dirty="0">
                <a:solidFill>
                  <a:srgbClr val="FFAFB0"/>
                </a:solidFill>
              </a:endParaRPr>
            </a:p>
          </p:txBody>
        </p:sp>
        <p:sp>
          <p:nvSpPr>
            <p:cNvPr id="19" name="Oval 18"/>
            <p:cNvSpPr/>
            <p:nvPr/>
          </p:nvSpPr>
          <p:spPr>
            <a:xfrm>
              <a:off x="653605" y="1543646"/>
              <a:ext cx="804672" cy="914400"/>
            </a:xfrm>
            <a:prstGeom prst="ellipse">
              <a:avLst/>
            </a:prstGeom>
            <a:solidFill>
              <a:schemeClr val="bg1"/>
            </a:solidFill>
            <a:ln w="76200">
              <a:solidFill>
                <a:srgbClr val="314C57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b="1" dirty="0">
                  <a:solidFill>
                    <a:srgbClr val="FFAFB0"/>
                  </a:solidFill>
                  <a:latin typeface="Wingdings"/>
                  <a:ea typeface="Wingdings"/>
                  <a:cs typeface="Wingdings"/>
                </a:rPr>
                <a:t></a:t>
              </a:r>
              <a:endParaRPr lang="en-US" sz="2800" b="1" dirty="0">
                <a:solidFill>
                  <a:srgbClr val="FFAFB0"/>
                </a:solidFill>
              </a:endParaRPr>
            </a:p>
          </p:txBody>
        </p:sp>
        <p:grpSp>
          <p:nvGrpSpPr>
            <p:cNvPr id="8" name="Group 19"/>
            <p:cNvGrpSpPr/>
            <p:nvPr/>
          </p:nvGrpSpPr>
          <p:grpSpPr>
            <a:xfrm>
              <a:off x="1270857" y="4219793"/>
              <a:ext cx="7141465" cy="806935"/>
              <a:chOff x="542923" y="1736761"/>
              <a:chExt cx="8058154" cy="806935"/>
            </a:xfrm>
            <a:solidFill>
              <a:srgbClr val="CEDDD5"/>
            </a:solidFill>
          </p:grpSpPr>
          <p:sp>
            <p:nvSpPr>
              <p:cNvPr id="25" name="Rectangle 24"/>
              <p:cNvSpPr/>
              <p:nvPr/>
            </p:nvSpPr>
            <p:spPr>
              <a:xfrm>
                <a:off x="542923" y="1736761"/>
                <a:ext cx="8058154" cy="806935"/>
              </a:xfrm>
              <a:prstGeom prst="rect">
                <a:avLst/>
              </a:prstGeom>
              <a:solidFill>
                <a:srgbClr val="5A7E8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000">
                  <a:solidFill>
                    <a:schemeClr val="bg1"/>
                  </a:solidFill>
                </a:endParaRPr>
              </a:p>
            </p:txBody>
          </p:sp>
          <p:sp>
            <p:nvSpPr>
              <p:cNvPr id="27" name="TextBox 26"/>
              <p:cNvSpPr txBox="1"/>
              <p:nvPr/>
            </p:nvSpPr>
            <p:spPr>
              <a:xfrm>
                <a:off x="1003598" y="1890265"/>
                <a:ext cx="7597479" cy="430887"/>
              </a:xfrm>
              <a:prstGeom prst="rect">
                <a:avLst/>
              </a:prstGeom>
              <a:solidFill>
                <a:srgbClr val="5A7E83"/>
              </a:solidFill>
            </p:spPr>
            <p:txBody>
              <a:bodyPr vert="horz" wrap="square" rtlCol="0">
                <a:spAutoFit/>
              </a:bodyPr>
              <a:lstStyle/>
              <a:p>
                <a:r>
                  <a:rPr lang="en-US" sz="2200" dirty="0">
                    <a:solidFill>
                      <a:schemeClr val="bg1"/>
                    </a:solidFill>
                  </a:rPr>
                  <a:t>Name files with date of your last edit</a:t>
                </a:r>
              </a:p>
            </p:txBody>
          </p:sp>
        </p:grpSp>
        <p:sp>
          <p:nvSpPr>
            <p:cNvPr id="17" name="Oval 16"/>
            <p:cNvSpPr/>
            <p:nvPr/>
          </p:nvSpPr>
          <p:spPr>
            <a:xfrm>
              <a:off x="653605" y="4168940"/>
              <a:ext cx="804672" cy="914400"/>
            </a:xfrm>
            <a:prstGeom prst="ellipse">
              <a:avLst/>
            </a:prstGeom>
            <a:solidFill>
              <a:schemeClr val="bg1"/>
            </a:solidFill>
            <a:ln w="76200">
              <a:solidFill>
                <a:srgbClr val="314C57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b="1" dirty="0">
                  <a:solidFill>
                    <a:srgbClr val="FFAFB0"/>
                  </a:solidFill>
                  <a:latin typeface="Wingdings"/>
                  <a:ea typeface="Wingdings"/>
                  <a:cs typeface="Wingdings"/>
                </a:rPr>
                <a:t></a:t>
              </a:r>
              <a:endParaRPr lang="en-US" sz="2800" b="1" dirty="0">
                <a:solidFill>
                  <a:srgbClr val="FFAFB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4276705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Spell Check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6" y="1262595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519988" y="1654426"/>
            <a:ext cx="8104025" cy="832104"/>
            <a:chOff x="519988" y="1475464"/>
            <a:chExt cx="8104025" cy="832104"/>
          </a:xfrm>
          <a:solidFill>
            <a:srgbClr val="355F6B"/>
          </a:solidFill>
        </p:grpSpPr>
        <p:sp>
          <p:nvSpPr>
            <p:cNvPr id="24" name="TextBox 23"/>
            <p:cNvSpPr txBox="1"/>
            <p:nvPr/>
          </p:nvSpPr>
          <p:spPr>
            <a:xfrm>
              <a:off x="519988" y="1475464"/>
              <a:ext cx="8104025" cy="832104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endParaRPr lang="en-US" sz="2800" dirty="0">
                <a:solidFill>
                  <a:schemeClr val="bg1"/>
                </a:solidFill>
              </a:endParaRP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1634223" y="1654884"/>
              <a:ext cx="5875553" cy="461665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dirty="0">
                  <a:solidFill>
                    <a:schemeClr val="bg1"/>
                  </a:solidFill>
                </a:rPr>
                <a:t>Scans writing for basic spelling errors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5914751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Spell Check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6" y="1262595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519988" y="1654426"/>
            <a:ext cx="8104025" cy="832104"/>
            <a:chOff x="519988" y="1475464"/>
            <a:chExt cx="8104025" cy="832104"/>
          </a:xfrm>
          <a:solidFill>
            <a:srgbClr val="355F6B"/>
          </a:solidFill>
        </p:grpSpPr>
        <p:sp>
          <p:nvSpPr>
            <p:cNvPr id="24" name="TextBox 23"/>
            <p:cNvSpPr txBox="1"/>
            <p:nvPr/>
          </p:nvSpPr>
          <p:spPr>
            <a:xfrm>
              <a:off x="519988" y="1475464"/>
              <a:ext cx="8104025" cy="832104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endParaRPr lang="en-US" sz="2800" dirty="0">
                <a:solidFill>
                  <a:schemeClr val="bg1"/>
                </a:solidFill>
              </a:endParaRP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1634223" y="1654884"/>
              <a:ext cx="5875553" cy="461665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dirty="0">
                  <a:solidFill>
                    <a:schemeClr val="bg1"/>
                  </a:solidFill>
                </a:rPr>
                <a:t>Scans writing for basic spelling errors</a:t>
              </a:r>
            </a:p>
          </p:txBody>
        </p:sp>
      </p:grpSp>
      <p:sp>
        <p:nvSpPr>
          <p:cNvPr id="14" name="TextBox 13"/>
          <p:cNvSpPr txBox="1"/>
          <p:nvPr/>
        </p:nvSpPr>
        <p:spPr>
          <a:xfrm>
            <a:off x="968350" y="3105799"/>
            <a:ext cx="720730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rgbClr val="FFFFFF"/>
                </a:solidFill>
              </a:rPr>
              <a:t>Show amount, time, or position. </a:t>
            </a:r>
          </a:p>
        </p:txBody>
      </p:sp>
      <p:grpSp>
        <p:nvGrpSpPr>
          <p:cNvPr id="5" name="Group 14"/>
          <p:cNvGrpSpPr/>
          <p:nvPr/>
        </p:nvGrpSpPr>
        <p:grpSpPr>
          <a:xfrm>
            <a:off x="588101" y="2967773"/>
            <a:ext cx="2723038" cy="1659866"/>
            <a:chOff x="949098" y="3033118"/>
            <a:chExt cx="2723038" cy="1659866"/>
          </a:xfrm>
        </p:grpSpPr>
        <p:sp>
          <p:nvSpPr>
            <p:cNvPr id="18" name="TextBox 17"/>
            <p:cNvSpPr txBox="1"/>
            <p:nvPr/>
          </p:nvSpPr>
          <p:spPr>
            <a:xfrm>
              <a:off x="2386888" y="3831624"/>
              <a:ext cx="128524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solidFill>
                    <a:schemeClr val="bg1"/>
                  </a:solidFill>
                </a:rPr>
                <a:t>Tone</a:t>
              </a:r>
            </a:p>
          </p:txBody>
        </p:sp>
        <p:grpSp>
          <p:nvGrpSpPr>
            <p:cNvPr id="8" name="Group 7"/>
            <p:cNvGrpSpPr/>
            <p:nvPr/>
          </p:nvGrpSpPr>
          <p:grpSpPr>
            <a:xfrm>
              <a:off x="949098" y="3033118"/>
              <a:ext cx="2339253" cy="1659866"/>
              <a:chOff x="1149291" y="1340164"/>
              <a:chExt cx="2080340" cy="1617913"/>
            </a:xfrm>
            <a:solidFill>
              <a:srgbClr val="61A3A9"/>
            </a:solidFill>
          </p:grpSpPr>
          <p:sp>
            <p:nvSpPr>
              <p:cNvPr id="30" name="Rectangle 29"/>
              <p:cNvSpPr/>
              <p:nvPr/>
            </p:nvSpPr>
            <p:spPr>
              <a:xfrm>
                <a:off x="1149291" y="1340164"/>
                <a:ext cx="2080340" cy="1617913"/>
              </a:xfrm>
              <a:prstGeom prst="rect">
                <a:avLst/>
              </a:prstGeom>
              <a:solidFill>
                <a:srgbClr val="355F6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31" name="TextBox 30"/>
              <p:cNvSpPr txBox="1"/>
              <p:nvPr/>
            </p:nvSpPr>
            <p:spPr>
              <a:xfrm>
                <a:off x="1204883" y="1583336"/>
                <a:ext cx="1872426" cy="1169991"/>
              </a:xfrm>
              <a:prstGeom prst="rect">
                <a:avLst/>
              </a:prstGeom>
              <a:solidFill>
                <a:srgbClr val="355F6B"/>
              </a:solidFill>
            </p:spPr>
            <p:txBody>
              <a:bodyPr wrap="square" rtlCol="0" anchor="ctr">
                <a:spAutoFit/>
              </a:bodyPr>
              <a:lstStyle/>
              <a:p>
                <a:pPr algn="ctr">
                  <a:lnSpc>
                    <a:spcPct val="150000"/>
                  </a:lnSpc>
                </a:pPr>
                <a:r>
                  <a:rPr lang="en-US" sz="2400">
                    <a:solidFill>
                      <a:srgbClr val="FFFFFF"/>
                    </a:solidFill>
                  </a:rPr>
                  <a:t>Words out of place</a:t>
                </a:r>
                <a:endParaRPr lang="en-US" sz="2400" dirty="0">
                  <a:solidFill>
                    <a:srgbClr val="FFFFFF"/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9875199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2039</TotalTime>
  <Words>297</Words>
  <Application>Microsoft Office PowerPoint</Application>
  <PresentationFormat>On-screen Show (4:3)</PresentationFormat>
  <Paragraphs>95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6" baseType="lpstr">
      <vt:lpstr>Arial</vt:lpstr>
      <vt:lpstr>Calibri</vt:lpstr>
      <vt:lpstr>Calibri Light</vt:lpstr>
      <vt:lpstr>Century Gothic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Chelsie Messenger</dc:creator>
  <cp:lastModifiedBy>Caitlin Clark</cp:lastModifiedBy>
  <cp:revision>227</cp:revision>
  <dcterms:created xsi:type="dcterms:W3CDTF">2014-11-06T15:36:04Z</dcterms:created>
  <dcterms:modified xsi:type="dcterms:W3CDTF">2018-05-04T19:48:28Z</dcterms:modified>
</cp:coreProperties>
</file>