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57" r:id="rId4"/>
    <p:sldId id="269" r:id="rId5"/>
    <p:sldId id="270" r:id="rId6"/>
    <p:sldId id="271" r:id="rId7"/>
    <p:sldId id="272" r:id="rId8"/>
    <p:sldId id="273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6546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4" autoAdjust="0"/>
    <p:restoredTop sz="88092" autoAdjust="0"/>
  </p:normalViewPr>
  <p:slideViewPr>
    <p:cSldViewPr snapToObjects="1">
      <p:cViewPr varScale="1">
        <p:scale>
          <a:sx n="102" d="100"/>
          <a:sy n="102" d="100"/>
        </p:scale>
        <p:origin x="20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3AACE-74BC-46C4-846F-0A6B4262774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FE07F-D0AF-4BD4-A94D-EF5FCC71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0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22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894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75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55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0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43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206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51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8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6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9450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03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0755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2891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7273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1649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661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639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2639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8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286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414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429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2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36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6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9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1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5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9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0089A-A4E2-41B3-B630-DAA5FA20BD6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97199-F6ED-4FE6-A9D0-67827CB84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2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11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73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Consistent     Subjects and Verbs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289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Inverted Word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strike="sngStrike" dirty="0"/>
              <a:t>Above the clouds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14C57"/>
                </a:solidFill>
              </a:rPr>
              <a:t>rises</a:t>
            </a:r>
            <a:r>
              <a:rPr lang="en-US" sz="2800" dirty="0"/>
              <a:t> the soaring </a:t>
            </a:r>
            <a:r>
              <a:rPr lang="en-US" sz="2800" b="1" dirty="0">
                <a:solidFill>
                  <a:srgbClr val="314C57"/>
                </a:solidFill>
              </a:rPr>
              <a:t>eagle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16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49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Agreement in 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290406" y="2729498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b="1" dirty="0">
                <a:solidFill>
                  <a:prstClr val="black"/>
                </a:solidFill>
              </a:rPr>
              <a:t>students walk </a:t>
            </a:r>
            <a:r>
              <a:rPr lang="en-US" sz="2400" dirty="0">
                <a:solidFill>
                  <a:prstClr val="black"/>
                </a:solidFill>
              </a:rPr>
              <a:t>to school everyday.</a:t>
            </a:r>
          </a:p>
        </p:txBody>
      </p:sp>
      <p:sp>
        <p:nvSpPr>
          <p:cNvPr id="18" name="Oval 17"/>
          <p:cNvSpPr/>
          <p:nvPr/>
        </p:nvSpPr>
        <p:spPr>
          <a:xfrm>
            <a:off x="4166856" y="2950382"/>
            <a:ext cx="810287" cy="905018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76379" y="2729498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Charlie walks </a:t>
            </a:r>
            <a:r>
              <a:rPr lang="en-US" sz="2400" dirty="0">
                <a:solidFill>
                  <a:prstClr val="black"/>
                </a:solidFill>
              </a:rPr>
              <a:t>to school everyday.</a:t>
            </a:r>
          </a:p>
        </p:txBody>
      </p:sp>
    </p:spTree>
    <p:extLst>
      <p:ext uri="{BB962C8B-B14F-4D97-AF65-F5344CB8AC3E}">
        <p14:creationId xmlns:p14="http://schemas.microsoft.com/office/powerpoint/2010/main" val="400346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Avoiding Subject-Verb Agreement Errors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Compound Subjects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74461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Distracting Words and Phrases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Inverted Word Order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Indefinite 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10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344814"/>
              <a:ext cx="3325552" cy="1524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/>
                <a:t>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/>
                <a:t>and</a:t>
              </a:r>
            </a:p>
            <a:p>
              <a:pPr algn="ctr"/>
              <a:r>
                <a:rPr lang="en-US" sz="2400" dirty="0"/>
                <a:t>both/and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6682" y="2344814"/>
              <a:ext cx="3325552" cy="2242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/>
                <a:t>singular or 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/>
                <a:t>nor</a:t>
              </a:r>
            </a:p>
            <a:p>
              <a:pPr algn="ctr"/>
              <a:r>
                <a:rPr lang="en-US" sz="2400" dirty="0"/>
                <a:t>neither/nor</a:t>
              </a:r>
            </a:p>
            <a:p>
              <a:pPr algn="ctr"/>
              <a:r>
                <a:rPr lang="en-US" sz="2400" dirty="0"/>
                <a:t>or</a:t>
              </a:r>
            </a:p>
            <a:p>
              <a:pPr algn="ctr"/>
              <a:r>
                <a:rPr lang="en-US" sz="2400" dirty="0"/>
                <a:t>either/or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9938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040780" y="2126665"/>
            <a:ext cx="5512420" cy="468600"/>
            <a:chOff x="1040780" y="2126665"/>
            <a:chExt cx="5512420" cy="468600"/>
          </a:xfrm>
        </p:grpSpPr>
        <p:sp>
          <p:nvSpPr>
            <p:cNvPr id="5" name="Rounded Rectangle 4"/>
            <p:cNvSpPr/>
            <p:nvPr/>
          </p:nvSpPr>
          <p:spPr>
            <a:xfrm>
              <a:off x="4343400" y="2126665"/>
              <a:ext cx="685800" cy="461665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059366" y="2126665"/>
              <a:ext cx="2548054" cy="461665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0780" y="2133600"/>
              <a:ext cx="551242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400" dirty="0">
                  <a:solidFill>
                    <a:srgbClr val="323542"/>
                  </a:solidFill>
                </a:rPr>
                <a:t>Preston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b="1" i="1" dirty="0">
                  <a:solidFill>
                    <a:srgbClr val="323542"/>
                  </a:solidFill>
                </a:rPr>
                <a:t>and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Miles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often  </a:t>
              </a:r>
              <a:r>
                <a:rPr lang="en-US" sz="2400" b="1" dirty="0">
                  <a:solidFill>
                    <a:srgbClr val="323542"/>
                  </a:solidFill>
                </a:rPr>
                <a:t>hike  </a:t>
              </a:r>
              <a:r>
                <a:rPr lang="en-US" sz="2400" dirty="0">
                  <a:solidFill>
                    <a:srgbClr val="323542"/>
                  </a:solidFill>
                </a:rPr>
                <a:t>together. 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14400" y="3442572"/>
            <a:ext cx="7239000" cy="508826"/>
            <a:chOff x="914400" y="3442572"/>
            <a:chExt cx="7239000" cy="508826"/>
          </a:xfrm>
        </p:grpSpPr>
        <p:sp>
          <p:nvSpPr>
            <p:cNvPr id="15" name="Rounded Rectangle 14"/>
            <p:cNvSpPr/>
            <p:nvPr/>
          </p:nvSpPr>
          <p:spPr>
            <a:xfrm>
              <a:off x="5802250" y="3461649"/>
              <a:ext cx="750950" cy="489749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029200" y="3461649"/>
              <a:ext cx="696850" cy="489749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400" y="3442572"/>
              <a:ext cx="723900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400" b="1" i="1" dirty="0">
                  <a:solidFill>
                    <a:srgbClr val="323542"/>
                  </a:solidFill>
                </a:rPr>
                <a:t>Either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my  grandparents  </a:t>
              </a:r>
              <a:r>
                <a:rPr lang="en-US" sz="2400" b="1" i="1" dirty="0">
                  <a:solidFill>
                    <a:srgbClr val="323542"/>
                  </a:solidFill>
                </a:rPr>
                <a:t>or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my  aunt   </a:t>
              </a:r>
              <a:r>
                <a:rPr lang="en-US" sz="2400" b="1" dirty="0">
                  <a:solidFill>
                    <a:srgbClr val="323542"/>
                  </a:solidFill>
                </a:rPr>
                <a:t>goes  </a:t>
              </a:r>
              <a:r>
                <a:rPr lang="en-US" sz="2400" dirty="0">
                  <a:solidFill>
                    <a:srgbClr val="323542"/>
                  </a:solidFill>
                </a:rPr>
                <a:t>skydiving.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940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1762474"/>
              <a:ext cx="1664514" cy="3431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ysClr val="windowText" lastClr="000000"/>
                  </a:solidFill>
                </a:rPr>
                <a:t>Singular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766352"/>
              <a:ext cx="1664514" cy="343995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ysClr val="windowText" lastClr="000000"/>
                  </a:solidFill>
                </a:rPr>
                <a:t>Both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17053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59747"/>
              <a:ext cx="2080339" cy="343995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ysClr val="windowText" lastClr="000000"/>
                  </a:solidFill>
                </a:rPr>
                <a:t>Plural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1275061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Everyone  </a:t>
            </a:r>
            <a:r>
              <a:rPr lang="en-US" sz="2400" dirty="0">
                <a:solidFill>
                  <a:prstClr val="black"/>
                </a:solidFill>
              </a:rPr>
              <a:t>is here.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648240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Many </a:t>
            </a:r>
            <a:r>
              <a:rPr lang="en-US" sz="2400" dirty="0">
                <a:solidFill>
                  <a:prstClr val="black"/>
                </a:solidFill>
              </a:rPr>
              <a:t>arrive late.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040133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All </a:t>
            </a:r>
            <a:r>
              <a:rPr lang="en-US" sz="2000" dirty="0">
                <a:solidFill>
                  <a:prstClr val="black"/>
                </a:solidFill>
              </a:rPr>
              <a:t>of the gifts are wrapped. </a:t>
            </a:r>
          </a:p>
          <a:p>
            <a:pPr algn="ctr"/>
            <a:endParaRPr lang="en-US" sz="2000" b="1" dirty="0">
              <a:solidFill>
                <a:prstClr val="black"/>
              </a:solidFill>
            </a:endParaRP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Most </a:t>
            </a:r>
            <a:r>
              <a:rPr lang="en-US" sz="2000" dirty="0">
                <a:solidFill>
                  <a:prstClr val="black"/>
                </a:solidFill>
              </a:rPr>
              <a:t>of the cake is eaten.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57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Distracting Words and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The waves of the Atlantic Ocean crash on the beach.</a:t>
            </a:r>
          </a:p>
        </p:txBody>
      </p:sp>
    </p:spTree>
    <p:extLst>
      <p:ext uri="{BB962C8B-B14F-4D97-AF65-F5344CB8AC3E}">
        <p14:creationId xmlns:p14="http://schemas.microsoft.com/office/powerpoint/2010/main" val="251020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Distracting Words and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386546"/>
                </a:solidFill>
              </a:rPr>
              <a:t>waves</a:t>
            </a:r>
            <a:r>
              <a:rPr lang="en-US" sz="2800" dirty="0"/>
              <a:t> </a:t>
            </a:r>
            <a:r>
              <a:rPr lang="en-US" sz="2800" strike="sngStrike" dirty="0"/>
              <a:t>of the Atlantic Ocean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86546"/>
                </a:solidFill>
              </a:rPr>
              <a:t>crash</a:t>
            </a:r>
            <a:r>
              <a:rPr lang="en-US" sz="2800" dirty="0"/>
              <a:t> on the beach.</a:t>
            </a:r>
          </a:p>
        </p:txBody>
      </p:sp>
    </p:spTree>
    <p:extLst>
      <p:ext uri="{BB962C8B-B14F-4D97-AF65-F5344CB8AC3E}">
        <p14:creationId xmlns:p14="http://schemas.microsoft.com/office/powerpoint/2010/main" val="950630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Inverted Word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Above the clouds rises the soaring eagle.</a:t>
            </a:r>
          </a:p>
        </p:txBody>
      </p:sp>
    </p:spTree>
    <p:extLst>
      <p:ext uri="{BB962C8B-B14F-4D97-AF65-F5344CB8AC3E}">
        <p14:creationId xmlns:p14="http://schemas.microsoft.com/office/powerpoint/2010/main" val="56890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177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3_Office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9</cp:revision>
  <dcterms:created xsi:type="dcterms:W3CDTF">2015-07-06T18:39:15Z</dcterms:created>
  <dcterms:modified xsi:type="dcterms:W3CDTF">2018-05-04T19:05:12Z</dcterms:modified>
</cp:coreProperties>
</file>