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96" r:id="rId3"/>
  </p:sldMasterIdLst>
  <p:sldIdLst>
    <p:sldId id="293" r:id="rId4"/>
    <p:sldId id="351" r:id="rId5"/>
    <p:sldId id="259" r:id="rId6"/>
    <p:sldId id="260" r:id="rId7"/>
    <p:sldId id="261" r:id="rId8"/>
    <p:sldId id="262" r:id="rId9"/>
    <p:sldId id="263" r:id="rId10"/>
    <p:sldId id="272" r:id="rId11"/>
    <p:sldId id="273" r:id="rId12"/>
    <p:sldId id="296" r:id="rId13"/>
    <p:sldId id="297" r:id="rId14"/>
    <p:sldId id="298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  <a:srgbClr val="CCA49C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>
      <p:cViewPr varScale="1">
        <p:scale>
          <a:sx n="117" d="100"/>
          <a:sy n="117" d="100"/>
        </p:scale>
        <p:origin x="36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969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0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417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300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815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3052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503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0665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408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1641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196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328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7519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9889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6/3/22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1473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3756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3929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8498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6087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274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1605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05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9828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5380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7010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568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840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957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6/3/22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32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6/3/22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354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6/3/22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327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232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7C8C5-FF2F-4E2D-8173-D04F3DE74409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44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6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7C8C5-FF2F-4E2D-8173-D04F3DE74409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6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6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4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7C8C5-FF2F-4E2D-8173-D04F3DE74409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7E26B-0325-49CC-AE5B-6FC0E1631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96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399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Understanding Nouns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The Functions of 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881186" y="1696457"/>
            <a:ext cx="842962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b="1" dirty="0">
                <a:solidFill>
                  <a:srgbClr val="627981"/>
                </a:solidFill>
              </a:rPr>
              <a:t>Indirect object: </a:t>
            </a:r>
            <a:r>
              <a:rPr lang="en-US" sz="3600" dirty="0"/>
              <a:t>receives direct object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768C80-AFDB-8B51-143D-D0FAC90F1728}"/>
              </a:ext>
            </a:extLst>
          </p:cNvPr>
          <p:cNvSpPr txBox="1"/>
          <p:nvPr/>
        </p:nvSpPr>
        <p:spPr>
          <a:xfrm>
            <a:off x="1881186" y="3048000"/>
            <a:ext cx="842962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dirty="0">
                <a:solidFill>
                  <a:srgbClr val="323542"/>
                </a:solidFill>
              </a:rPr>
              <a:t>He tossed </a:t>
            </a:r>
            <a:r>
              <a:rPr lang="en-US" sz="3600" b="1" dirty="0">
                <a:solidFill>
                  <a:srgbClr val="627981"/>
                </a:solidFill>
              </a:rPr>
              <a:t>Ava</a:t>
            </a:r>
            <a:r>
              <a:rPr lang="en-US" sz="3600" dirty="0">
                <a:solidFill>
                  <a:srgbClr val="323542"/>
                </a:solidFill>
              </a:rPr>
              <a:t> the keys.</a:t>
            </a:r>
          </a:p>
        </p:txBody>
      </p:sp>
      <p:sp>
        <p:nvSpPr>
          <p:cNvPr id="6" name="Arrow: Curved Down 5">
            <a:extLst>
              <a:ext uri="{FF2B5EF4-FFF2-40B4-BE49-F238E27FC236}">
                <a16:creationId xmlns:a16="http://schemas.microsoft.com/office/drawing/2014/main" id="{16A49782-BB95-205B-D2C9-7768E802751F}"/>
              </a:ext>
            </a:extLst>
          </p:cNvPr>
          <p:cNvSpPr/>
          <p:nvPr/>
        </p:nvSpPr>
        <p:spPr>
          <a:xfrm flipV="1">
            <a:off x="4991098" y="3668023"/>
            <a:ext cx="3009902" cy="731520"/>
          </a:xfrm>
          <a:prstGeom prst="curvedDownArrow">
            <a:avLst/>
          </a:prstGeom>
          <a:solidFill>
            <a:srgbClr val="6279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Arrow: Curved Down 6">
            <a:extLst>
              <a:ext uri="{FF2B5EF4-FFF2-40B4-BE49-F238E27FC236}">
                <a16:creationId xmlns:a16="http://schemas.microsoft.com/office/drawing/2014/main" id="{0C0E1D51-64A2-05CA-7D13-43988260A3E1}"/>
              </a:ext>
            </a:extLst>
          </p:cNvPr>
          <p:cNvSpPr/>
          <p:nvPr/>
        </p:nvSpPr>
        <p:spPr>
          <a:xfrm flipH="1">
            <a:off x="6019800" y="2415282"/>
            <a:ext cx="1828800" cy="731520"/>
          </a:xfrm>
          <a:prstGeom prst="curvedDownArrow">
            <a:avLst/>
          </a:prstGeom>
          <a:solidFill>
            <a:srgbClr val="6279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498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The Functions of 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1491" y="1688770"/>
            <a:ext cx="1114901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b="1" dirty="0">
                <a:solidFill>
                  <a:srgbClr val="627981"/>
                </a:solidFill>
              </a:rPr>
              <a:t>Object of a preposition: </a:t>
            </a:r>
            <a:r>
              <a:rPr lang="en-US" sz="3600" dirty="0"/>
              <a:t>completes a prepositional phrase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768C80-AFDB-8B51-143D-D0FAC90F1728}"/>
              </a:ext>
            </a:extLst>
          </p:cNvPr>
          <p:cNvSpPr txBox="1"/>
          <p:nvPr/>
        </p:nvSpPr>
        <p:spPr>
          <a:xfrm>
            <a:off x="1881186" y="3048000"/>
            <a:ext cx="842962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dirty="0">
                <a:solidFill>
                  <a:srgbClr val="323542"/>
                </a:solidFill>
              </a:rPr>
              <a:t>She ran </a:t>
            </a:r>
            <a:r>
              <a:rPr lang="en-US" sz="3600" u="sng" dirty="0">
                <a:solidFill>
                  <a:srgbClr val="323542"/>
                </a:solidFill>
              </a:rPr>
              <a:t>to </a:t>
            </a:r>
            <a:r>
              <a:rPr lang="en-US" sz="3600" u="sng" dirty="0"/>
              <a:t>the</a:t>
            </a:r>
            <a:r>
              <a:rPr lang="en-US" sz="3600" b="1" u="sng" dirty="0"/>
              <a:t> </a:t>
            </a:r>
            <a:r>
              <a:rPr lang="en-US" sz="3600" b="1" u="sng" dirty="0">
                <a:solidFill>
                  <a:srgbClr val="627981"/>
                </a:solidFill>
              </a:rPr>
              <a:t>car</a:t>
            </a:r>
            <a:r>
              <a:rPr lang="en-US" sz="3600" dirty="0">
                <a:solidFill>
                  <a:srgbClr val="32354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3805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The Functions of 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1491" y="1688770"/>
            <a:ext cx="1114901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b="1" dirty="0">
                <a:solidFill>
                  <a:srgbClr val="627981"/>
                </a:solidFill>
              </a:rPr>
              <a:t>Adjective: </a:t>
            </a:r>
            <a:r>
              <a:rPr lang="en-US" sz="3600" dirty="0"/>
              <a:t>describes nouns or pronouns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768C80-AFDB-8B51-143D-D0FAC90F1728}"/>
              </a:ext>
            </a:extLst>
          </p:cNvPr>
          <p:cNvSpPr txBox="1"/>
          <p:nvPr/>
        </p:nvSpPr>
        <p:spPr>
          <a:xfrm>
            <a:off x="1881186" y="3048000"/>
            <a:ext cx="842962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dirty="0">
                <a:solidFill>
                  <a:srgbClr val="323542"/>
                </a:solidFill>
              </a:rPr>
              <a:t>The </a:t>
            </a:r>
            <a:r>
              <a:rPr lang="en-US" sz="3600" b="1" dirty="0">
                <a:solidFill>
                  <a:srgbClr val="627981"/>
                </a:solidFill>
              </a:rPr>
              <a:t>car</a:t>
            </a:r>
            <a:r>
              <a:rPr lang="en-US" sz="3600" dirty="0">
                <a:solidFill>
                  <a:srgbClr val="323542"/>
                </a:solidFill>
              </a:rPr>
              <a:t> speakers blared music.</a:t>
            </a:r>
          </a:p>
        </p:txBody>
      </p:sp>
      <p:sp>
        <p:nvSpPr>
          <p:cNvPr id="6" name="Arrow: Curved Down 5">
            <a:extLst>
              <a:ext uri="{FF2B5EF4-FFF2-40B4-BE49-F238E27FC236}">
                <a16:creationId xmlns:a16="http://schemas.microsoft.com/office/drawing/2014/main" id="{4F6996CC-2377-0AB8-6FFB-20FEE324E056}"/>
              </a:ext>
            </a:extLst>
          </p:cNvPr>
          <p:cNvSpPr/>
          <p:nvPr/>
        </p:nvSpPr>
        <p:spPr>
          <a:xfrm>
            <a:off x="4267200" y="2416655"/>
            <a:ext cx="1295400" cy="731520"/>
          </a:xfrm>
          <a:prstGeom prst="curvedDownArrow">
            <a:avLst/>
          </a:prstGeom>
          <a:solidFill>
            <a:srgbClr val="6279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825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9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989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Common and Proper Nouns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Singular and Plural Nouns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Count and Non-count Nouns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Functions of Nouns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7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Understanding 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898777" y="1617751"/>
            <a:ext cx="2080340" cy="161791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People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794363" y="3480025"/>
            <a:ext cx="2080340" cy="161791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Things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321484" y="3480026"/>
            <a:ext cx="2080340" cy="161791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Ideas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214560" y="1617751"/>
            <a:ext cx="2080340" cy="161791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Places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EC91F97-D78D-907A-4519-3093153A76B7}"/>
              </a:ext>
            </a:extLst>
          </p:cNvPr>
          <p:cNvSpPr/>
          <p:nvPr/>
        </p:nvSpPr>
        <p:spPr>
          <a:xfrm>
            <a:off x="5055830" y="3480027"/>
            <a:ext cx="2080340" cy="1617913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Events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635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7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Common and Proper 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9" y="1490854"/>
            <a:ext cx="8429626" cy="3517097"/>
            <a:chOff x="365111" y="1703323"/>
            <a:chExt cx="8443024" cy="3416538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627981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or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1703323"/>
              <a:ext cx="3325552" cy="331864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>
                  <a:solidFill>
                    <a:schemeClr val="bg1"/>
                  </a:solidFill>
                </a:rPr>
                <a:t>Common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author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movie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app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1703323"/>
              <a:ext cx="3325552" cy="331864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>
                  <a:solidFill>
                    <a:schemeClr val="bg1"/>
                  </a:solidFill>
                </a:rPr>
                <a:t>Proper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Harper Lee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i="1" dirty="0">
                  <a:solidFill>
                    <a:schemeClr val="bg1"/>
                  </a:solidFill>
                </a:rPr>
                <a:t>You’ve Got Mail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Instagram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9695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7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Singular and Plural 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9" y="1490854"/>
            <a:ext cx="8429626" cy="3517097"/>
            <a:chOff x="365111" y="1703323"/>
            <a:chExt cx="8443024" cy="3416538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627981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or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1703324"/>
              <a:ext cx="3325552" cy="331864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>
                  <a:solidFill>
                    <a:schemeClr val="bg1"/>
                  </a:solidFill>
                </a:rPr>
                <a:t>Singular nouns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leader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Cambodian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child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1703323"/>
              <a:ext cx="3325552" cy="331864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>
                  <a:solidFill>
                    <a:schemeClr val="bg1"/>
                  </a:solidFill>
                </a:rPr>
                <a:t>Plural nouns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leaders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Cambodians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children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83761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7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Count and Non-count 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9" y="1612193"/>
            <a:ext cx="8429626" cy="3395744"/>
            <a:chOff x="365111" y="1821206"/>
            <a:chExt cx="8443024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627981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or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106942"/>
              <a:ext cx="3325552" cy="251140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>
                  <a:solidFill>
                    <a:schemeClr val="bg1"/>
                  </a:solidFill>
                </a:rPr>
                <a:t>Count nouns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glass (of milk)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grains (of sand)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106941"/>
              <a:ext cx="3505767" cy="251140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>
                  <a:solidFill>
                    <a:schemeClr val="bg1"/>
                  </a:solidFill>
                </a:rPr>
                <a:t>Non-count nouns</a:t>
              </a:r>
              <a:endParaRPr lang="en-US" sz="3600" dirty="0">
                <a:solidFill>
                  <a:schemeClr val="bg1"/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milk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sand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92826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7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Compound Nouns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302891" y="1536953"/>
            <a:ext cx="5443662" cy="3416320"/>
            <a:chOff x="1906953" y="1849761"/>
            <a:chExt cx="5443662" cy="1634607"/>
          </a:xfrm>
          <a:solidFill>
            <a:srgbClr val="627981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163460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849761"/>
              <a:ext cx="5274381" cy="163460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b="1" dirty="0">
                  <a:solidFill>
                    <a:schemeClr val="bg1"/>
                  </a:solidFill>
                </a:rPr>
                <a:t>Compound nouns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bus stop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sister-in-law</a:t>
              </a:r>
            </a:p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sunrise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45940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The Functions of 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600325" y="2782669"/>
            <a:ext cx="699135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b="1" dirty="0">
                <a:solidFill>
                  <a:srgbClr val="627981"/>
                </a:solidFill>
              </a:rPr>
              <a:t>Subject:  </a:t>
            </a:r>
            <a:r>
              <a:rPr lang="en-US" sz="3600" dirty="0">
                <a:solidFill>
                  <a:srgbClr val="323542"/>
                </a:solidFill>
              </a:rPr>
              <a:t>The </a:t>
            </a:r>
            <a:r>
              <a:rPr lang="en-US" sz="3600" b="1" dirty="0">
                <a:solidFill>
                  <a:srgbClr val="627981"/>
                </a:solidFill>
              </a:rPr>
              <a:t>day</a:t>
            </a:r>
            <a:r>
              <a:rPr lang="en-US" sz="3600" b="1" dirty="0">
                <a:solidFill>
                  <a:srgbClr val="323542"/>
                </a:solidFill>
              </a:rPr>
              <a:t> </a:t>
            </a:r>
            <a:r>
              <a:rPr lang="en-US" sz="3600" dirty="0">
                <a:solidFill>
                  <a:srgbClr val="323542"/>
                </a:solidFill>
              </a:rPr>
              <a:t>was finally over.</a:t>
            </a:r>
          </a:p>
        </p:txBody>
      </p:sp>
    </p:spTree>
    <p:extLst>
      <p:ext uri="{BB962C8B-B14F-4D97-AF65-F5344CB8AC3E}">
        <p14:creationId xmlns:p14="http://schemas.microsoft.com/office/powerpoint/2010/main" val="1290600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The Functions of Nouns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881186" y="1696457"/>
            <a:ext cx="842962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b="1" dirty="0">
                <a:solidFill>
                  <a:srgbClr val="627981"/>
                </a:solidFill>
              </a:rPr>
              <a:t>Direct object: </a:t>
            </a:r>
            <a:r>
              <a:rPr lang="en-US" sz="3600" dirty="0"/>
              <a:t>receives action of verb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768C80-AFDB-8B51-143D-D0FAC90F1728}"/>
              </a:ext>
            </a:extLst>
          </p:cNvPr>
          <p:cNvSpPr txBox="1"/>
          <p:nvPr/>
        </p:nvSpPr>
        <p:spPr>
          <a:xfrm>
            <a:off x="1881186" y="3048000"/>
            <a:ext cx="842962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dirty="0">
                <a:solidFill>
                  <a:srgbClr val="323542"/>
                </a:solidFill>
              </a:rPr>
              <a:t>He locked the </a:t>
            </a:r>
            <a:r>
              <a:rPr lang="en-US" sz="3600" b="1" dirty="0">
                <a:solidFill>
                  <a:srgbClr val="627981"/>
                </a:solidFill>
              </a:rPr>
              <a:t>door</a:t>
            </a:r>
            <a:r>
              <a:rPr lang="en-US" sz="3600" b="1" dirty="0">
                <a:solidFill>
                  <a:srgbClr val="323542"/>
                </a:solidFill>
              </a:rPr>
              <a:t> </a:t>
            </a:r>
            <a:r>
              <a:rPr lang="en-US" sz="3600" dirty="0">
                <a:solidFill>
                  <a:srgbClr val="323542"/>
                </a:solidFill>
              </a:rPr>
              <a:t>behind him.</a:t>
            </a:r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B39F19AB-5FE5-7FAE-1183-AA19C43EB6C7}"/>
              </a:ext>
            </a:extLst>
          </p:cNvPr>
          <p:cNvSpPr/>
          <p:nvPr/>
        </p:nvSpPr>
        <p:spPr>
          <a:xfrm>
            <a:off x="4267200" y="2415282"/>
            <a:ext cx="2209800" cy="731520"/>
          </a:xfrm>
          <a:prstGeom prst="curvedDownArrow">
            <a:avLst/>
          </a:prstGeom>
          <a:solidFill>
            <a:srgbClr val="6279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639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1627</TotalTime>
  <Words>174</Words>
  <Application>Microsoft Macintosh PowerPoint</Application>
  <PresentationFormat>Widescreen</PresentationFormat>
  <Paragraphs>62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Liz Fore</cp:lastModifiedBy>
  <cp:revision>16</cp:revision>
  <dcterms:created xsi:type="dcterms:W3CDTF">2015-05-29T19:31:13Z</dcterms:created>
  <dcterms:modified xsi:type="dcterms:W3CDTF">2022-06-03T16:52:25Z</dcterms:modified>
</cp:coreProperties>
</file>