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notesMasterIdLst>
    <p:notesMasterId r:id="rId17"/>
  </p:notesMasterIdLst>
  <p:sldIdLst>
    <p:sldId id="293" r:id="rId2"/>
    <p:sldId id="351" r:id="rId3"/>
    <p:sldId id="324" r:id="rId4"/>
    <p:sldId id="276" r:id="rId5"/>
    <p:sldId id="288" r:id="rId6"/>
    <p:sldId id="370" r:id="rId7"/>
    <p:sldId id="371" r:id="rId8"/>
    <p:sldId id="279" r:id="rId9"/>
    <p:sldId id="290" r:id="rId10"/>
    <p:sldId id="280" r:id="rId11"/>
    <p:sldId id="373" r:id="rId12"/>
    <p:sldId id="374" r:id="rId13"/>
    <p:sldId id="375" r:id="rId14"/>
    <p:sldId id="285" r:id="rId15"/>
    <p:sldId id="34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24"/>
            <p14:sldId id="276"/>
            <p14:sldId id="288"/>
            <p14:sldId id="370"/>
            <p14:sldId id="371"/>
            <p14:sldId id="279"/>
            <p14:sldId id="290"/>
            <p14:sldId id="280"/>
            <p14:sldId id="373"/>
            <p14:sldId id="374"/>
            <p14:sldId id="375"/>
            <p14:sldId id="285"/>
          </p14:sldIdLst>
        </p14:section>
        <p14:section name="Boxes" id="{BC8DCA9B-1D1A-45EE-A36C-A4F5E0816D56}">
          <p14:sldIdLst/>
        </p14:section>
        <p14:section name="Extended Examples" id="{F578CCFA-269D-485F-9ADF-C586276AD30E}">
          <p14:sldIdLst/>
        </p14:section>
        <p14:section name="Relationships" id="{E41BCD9A-AE81-4FD5-9202-F453DADCAF33}">
          <p14:sldIdLst/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627981"/>
    <a:srgbClr val="386546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AD66FD-E4FF-4C42-893B-A60DF0D925E0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FBA736-6576-42DF-AD0D-F41DCE89BF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988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7672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46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5334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7/27/2022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Making Inferences about a Text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85172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7612885" y="2803884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dirty="0">
              <a:solidFill>
                <a:schemeClr val="tx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2254078" y="1349795"/>
            <a:ext cx="7683847" cy="1681832"/>
          </a:xfrm>
          <a:prstGeom prst="rect">
            <a:avLst/>
          </a:prstGeom>
          <a:solidFill>
            <a:srgbClr val="62798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618757" y="1827794"/>
            <a:ext cx="7049928" cy="584775"/>
          </a:xfrm>
          <a:prstGeom prst="rect">
            <a:avLst/>
          </a:prstGeom>
          <a:solidFill>
            <a:srgbClr val="62798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Positive, negative, or neutral attitude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2254078" y="3432306"/>
            <a:ext cx="7683847" cy="1865971"/>
            <a:chOff x="730077" y="3432305"/>
            <a:chExt cx="7683847" cy="1865971"/>
          </a:xfrm>
        </p:grpSpPr>
        <p:grpSp>
          <p:nvGrpSpPr>
            <p:cNvPr id="31" name="Group 30"/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7" name="Down Arrow 36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solidFill>
                <a:srgbClr val="C7D4CB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8" name="Down Arrow 4"/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solidFill>
                <a:srgbClr val="C7D4CB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dirty="0">
                    <a:solidFill>
                      <a:schemeClr val="tx1"/>
                    </a:solidFill>
                  </a:rPr>
                  <a:t>words</a:t>
                </a: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3554794" y="4049822"/>
              <a:ext cx="2034413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tone</a:t>
              </a:r>
            </a:p>
          </p:txBody>
        </p:sp>
        <p:grpSp>
          <p:nvGrpSpPr>
            <p:cNvPr id="33" name="Group 32"/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34" name="Down Arrow 33"/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solidFill>
                <a:srgbClr val="C7D4CB"/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36" name="Down Arrow 4"/>
              <p:cNvSpPr/>
              <p:nvPr/>
            </p:nvSpPr>
            <p:spPr>
              <a:xfrm>
                <a:off x="112564" y="878077"/>
                <a:ext cx="1736864" cy="788346"/>
              </a:xfrm>
              <a:prstGeom prst="rect">
                <a:avLst/>
              </a:prstGeom>
              <a:solidFill>
                <a:srgbClr val="C7D4CB"/>
              </a:solidFill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dirty="0">
                    <a:solidFill>
                      <a:schemeClr val="tx1"/>
                    </a:solidFill>
                  </a:rPr>
                  <a:t>details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06339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185172" y="4399033"/>
            <a:ext cx="77484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srgbClr val="FFFFFF"/>
                </a:solidFill>
              </a:rPr>
              <a:t>Words such as “inhibit” and “stop” are synonyms. </a:t>
            </a:r>
          </a:p>
          <a:p>
            <a:endParaRPr lang="en-US" dirty="0"/>
          </a:p>
        </p:txBody>
      </p:sp>
      <p:sp>
        <p:nvSpPr>
          <p:cNvPr id="17" name="Down Arrow 4"/>
          <p:cNvSpPr/>
          <p:nvPr/>
        </p:nvSpPr>
        <p:spPr>
          <a:xfrm>
            <a:off x="7612885" y="2803884"/>
            <a:ext cx="2055800" cy="1245939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234696" tIns="234696" rIns="234696" bIns="234696" numCol="1" spcCol="1270" anchor="ctr" anchorCtr="0">
            <a:noAutofit/>
          </a:bodyPr>
          <a:lstStyle/>
          <a:p>
            <a:pPr algn="ctr" defTabSz="1466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US" sz="2200" dirty="0">
              <a:solidFill>
                <a:schemeClr val="tx1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254078" y="1349795"/>
            <a:ext cx="7683847" cy="1681832"/>
            <a:chOff x="556904" y="1349795"/>
            <a:chExt cx="7683847" cy="1286031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56904" y="1349795"/>
              <a:ext cx="7683847" cy="128603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989917" y="1625771"/>
              <a:ext cx="7164162" cy="72956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This</a:t>
              </a:r>
              <a:r>
                <a:rPr lang="en-US" sz="2800" i="1" dirty="0"/>
                <a:t> </a:t>
              </a:r>
              <a:r>
                <a:rPr lang="en-US" sz="2800" b="1" i="1" dirty="0"/>
                <a:t>charming</a:t>
              </a:r>
              <a:r>
                <a:rPr lang="en-US" sz="2800" i="1" dirty="0"/>
                <a:t> </a:t>
              </a:r>
              <a:r>
                <a:rPr lang="en-US" sz="2800" dirty="0"/>
                <a:t>cottage features all of the little</a:t>
              </a:r>
            </a:p>
            <a:p>
              <a:r>
                <a:rPr lang="en-US" sz="2800" dirty="0"/>
                <a:t>details that make a house a </a:t>
              </a:r>
              <a:r>
                <a:rPr lang="en-US" sz="2800" b="1" i="1" dirty="0"/>
                <a:t>home</a:t>
              </a:r>
              <a:r>
                <a:rPr lang="en-US" sz="2800" i="1" dirty="0"/>
                <a:t>. </a:t>
              </a: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4D3A06B-9ECE-1982-2D81-C5715333B52B}"/>
              </a:ext>
            </a:extLst>
          </p:cNvPr>
          <p:cNvGrpSpPr/>
          <p:nvPr/>
        </p:nvGrpSpPr>
        <p:grpSpPr>
          <a:xfrm>
            <a:off x="2249792" y="3466047"/>
            <a:ext cx="7683847" cy="1865971"/>
            <a:chOff x="730077" y="3432305"/>
            <a:chExt cx="7683847" cy="1865971"/>
          </a:xfrm>
        </p:grpSpPr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9B14C919-F913-7147-EE02-4D6258EDB8DB}"/>
                </a:ext>
              </a:extLst>
            </p:cNvPr>
            <p:cNvGrpSpPr/>
            <p:nvPr/>
          </p:nvGrpSpPr>
          <p:grpSpPr>
            <a:xfrm>
              <a:off x="730077" y="3432305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19" name="Down Arrow 10">
                <a:extLst>
                  <a:ext uri="{FF2B5EF4-FFF2-40B4-BE49-F238E27FC236}">
                    <a16:creationId xmlns:a16="http://schemas.microsoft.com/office/drawing/2014/main" id="{365B9C46-2332-D702-4F69-C6234CF7B3B8}"/>
                  </a:ext>
                </a:extLst>
              </p:cNvPr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20" name="Down Arrow 4">
                <a:extLst>
                  <a:ext uri="{FF2B5EF4-FFF2-40B4-BE49-F238E27FC236}">
                    <a16:creationId xmlns:a16="http://schemas.microsoft.com/office/drawing/2014/main" id="{9C0C4917-5117-C5B4-FEB9-06118F1B7D37}"/>
                  </a:ext>
                </a:extLst>
              </p:cNvPr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i="1" kern="1200" dirty="0">
                    <a:solidFill>
                      <a:schemeClr val="bg1"/>
                    </a:solidFill>
                  </a:rPr>
                  <a:t>charming</a:t>
                </a:r>
              </a:p>
            </p:txBody>
          </p:sp>
        </p:grp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7406C667-E5A9-D237-CBC0-00C710EC7541}"/>
                </a:ext>
              </a:extLst>
            </p:cNvPr>
            <p:cNvSpPr txBox="1"/>
            <p:nvPr/>
          </p:nvSpPr>
          <p:spPr>
            <a:xfrm>
              <a:off x="3554794" y="3792691"/>
              <a:ext cx="2034413" cy="107721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dirty="0"/>
                <a:t>warm inviting</a:t>
              </a: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18CE7F5D-D817-3117-D1C0-1BD48F5C6673}"/>
                </a:ext>
              </a:extLst>
            </p:cNvPr>
            <p:cNvGrpSpPr/>
            <p:nvPr/>
          </p:nvGrpSpPr>
          <p:grpSpPr>
            <a:xfrm flipH="1">
              <a:off x="5617144" y="3450120"/>
              <a:ext cx="2796780" cy="1848156"/>
              <a:chOff x="-122408" y="4"/>
              <a:chExt cx="2796780" cy="2491878"/>
            </a:xfrm>
            <a:solidFill>
              <a:srgbClr val="307380"/>
            </a:solidFill>
          </p:grpSpPr>
          <p:sp>
            <p:nvSpPr>
              <p:cNvPr id="15" name="Down Arrow 26">
                <a:extLst>
                  <a:ext uri="{FF2B5EF4-FFF2-40B4-BE49-F238E27FC236}">
                    <a16:creationId xmlns:a16="http://schemas.microsoft.com/office/drawing/2014/main" id="{06233A99-DF22-13EF-E254-1B14F65909E0}"/>
                  </a:ext>
                </a:extLst>
              </p:cNvPr>
              <p:cNvSpPr/>
              <p:nvPr/>
            </p:nvSpPr>
            <p:spPr>
              <a:xfrm rot="16200000">
                <a:off x="30043" y="-152447"/>
                <a:ext cx="2491878" cy="2796780"/>
              </a:xfrm>
              <a:prstGeom prst="downArrow">
                <a:avLst>
                  <a:gd name="adj1" fmla="val 45525"/>
                  <a:gd name="adj2" fmla="val 43603"/>
                </a:avLst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18" name="Down Arrow 4">
                <a:extLst>
                  <a:ext uri="{FF2B5EF4-FFF2-40B4-BE49-F238E27FC236}">
                    <a16:creationId xmlns:a16="http://schemas.microsoft.com/office/drawing/2014/main" id="{7AB392A7-6912-691F-84D0-3B26F532B52F}"/>
                  </a:ext>
                </a:extLst>
              </p:cNvPr>
              <p:cNvSpPr/>
              <p:nvPr/>
            </p:nvSpPr>
            <p:spPr>
              <a:xfrm>
                <a:off x="44599" y="878077"/>
                <a:ext cx="1736864" cy="788346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234696" tIns="234696" rIns="234696" bIns="234696" numCol="1" spcCol="1270" anchor="ctr" anchorCtr="0">
                <a:noAutofit/>
              </a:bodyPr>
              <a:lstStyle/>
              <a:p>
                <a:pPr lvl="0" algn="ctr" defTabSz="1466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2200" i="1" kern="1200" dirty="0">
                    <a:solidFill>
                      <a:schemeClr val="bg1"/>
                    </a:solidFill>
                  </a:rPr>
                  <a:t>home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98289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872560" y="2042040"/>
            <a:ext cx="6446878" cy="2451156"/>
            <a:chOff x="774428" y="1946024"/>
            <a:chExt cx="6446878" cy="2451156"/>
          </a:xfrm>
        </p:grpSpPr>
        <p:grpSp>
          <p:nvGrpSpPr>
            <p:cNvPr id="4" name="Group 3"/>
            <p:cNvGrpSpPr/>
            <p:nvPr/>
          </p:nvGrpSpPr>
          <p:grpSpPr>
            <a:xfrm>
              <a:off x="774428" y="1946024"/>
              <a:ext cx="3338716" cy="2451156"/>
              <a:chOff x="1750520" y="2510469"/>
              <a:chExt cx="5444056" cy="1847794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1750520" y="2510469"/>
                <a:ext cx="5444056" cy="1847794"/>
              </a:xfrm>
              <a:prstGeom prst="round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751234" y="3195523"/>
                <a:ext cx="3442627" cy="7192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Organization of a text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503580" y="1987733"/>
              <a:ext cx="2717726" cy="2339028"/>
              <a:chOff x="4503580" y="1987733"/>
              <a:chExt cx="2717726" cy="2339028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503580" y="1987733"/>
                <a:ext cx="2717726" cy="2339028"/>
                <a:chOff x="5262745" y="2425214"/>
                <a:chExt cx="2425105" cy="2339028"/>
              </a:xfrm>
            </p:grpSpPr>
            <p:sp>
              <p:nvSpPr>
                <p:cNvPr id="30" name="Right Arrow 29"/>
                <p:cNvSpPr/>
                <p:nvPr/>
              </p:nvSpPr>
              <p:spPr>
                <a:xfrm flipH="1">
                  <a:off x="5262745" y="3597492"/>
                  <a:ext cx="2425105" cy="1166750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Arrow 30"/>
                <p:cNvSpPr/>
                <p:nvPr/>
              </p:nvSpPr>
              <p:spPr>
                <a:xfrm flipH="1">
                  <a:off x="5262745" y="2425214"/>
                  <a:ext cx="2425105" cy="1126111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4824390" y="2350733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824389" y="3543331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Main idea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343956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Organization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673291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28874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Cause and effect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7438363" y="1612192"/>
            <a:ext cx="2080340" cy="1617913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98218"/>
              <a:ext cx="1664514" cy="5062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>
                  <a:solidFill>
                    <a:schemeClr val="bg1"/>
                  </a:solidFill>
                </a:rPr>
                <a:t>Chronological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673290" y="348203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Spatial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5055827" y="3480015"/>
            <a:ext cx="2080340" cy="1617913"/>
            <a:chOff x="3531827" y="3615513"/>
            <a:chExt cx="2080340" cy="1617913"/>
          </a:xfrm>
          <a:solidFill>
            <a:srgbClr val="627981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3895405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Compare and contrast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438363" y="3487577"/>
            <a:ext cx="2080340" cy="1617913"/>
            <a:chOff x="5914363" y="3623075"/>
            <a:chExt cx="2080340" cy="1617913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914363" y="3623075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122276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Topical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055827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23592"/>
              <a:ext cx="1664514" cy="105554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Order of importance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367643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Ask Yourself Questions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177607" y="3451941"/>
            <a:ext cx="7758718" cy="914400"/>
            <a:chOff x="653605" y="4074204"/>
            <a:chExt cx="7758718" cy="914400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is this related to the author’s previous point?</a:t>
              </a:r>
            </a:p>
          </p:txBody>
        </p:sp>
        <p:sp>
          <p:nvSpPr>
            <p:cNvPr id="17" name="Oval 16"/>
            <p:cNvSpPr/>
            <p:nvPr/>
          </p:nvSpPr>
          <p:spPr>
            <a:xfrm>
              <a:off x="653605" y="4074204"/>
              <a:ext cx="804672" cy="914400"/>
            </a:xfrm>
            <a:prstGeom prst="ellipse">
              <a:avLst/>
            </a:prstGeom>
            <a:grpFill/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2177607" y="2388661"/>
            <a:ext cx="7758719" cy="914400"/>
            <a:chOff x="653605" y="2799627"/>
            <a:chExt cx="7758719" cy="914400"/>
          </a:xfrm>
          <a:solidFill>
            <a:srgbClr val="C7D4CB"/>
          </a:solidFill>
        </p:grpSpPr>
        <p:grpSp>
          <p:nvGrpSpPr>
            <p:cNvPr id="5" name="Group 19"/>
            <p:cNvGrpSpPr/>
            <p:nvPr/>
          </p:nvGrpSpPr>
          <p:grpSpPr>
            <a:xfrm>
              <a:off x="1270859" y="2855311"/>
              <a:ext cx="7141465" cy="806935"/>
              <a:chOff x="542923" y="1736761"/>
              <a:chExt cx="8058154" cy="806935"/>
            </a:xfrm>
            <a:grpFill/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47383" y="1885867"/>
                <a:ext cx="7037639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Why did the author tell me this information?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799627"/>
              <a:ext cx="804672" cy="914400"/>
            </a:xfrm>
            <a:prstGeom prst="ellipse">
              <a:avLst/>
            </a:prstGeom>
            <a:grpFill/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2177606" y="1331502"/>
            <a:ext cx="7750495" cy="916763"/>
            <a:chOff x="661829" y="1509857"/>
            <a:chExt cx="7750495" cy="916763"/>
          </a:xfrm>
          <a:solidFill>
            <a:srgbClr val="C7D4CB"/>
          </a:solidFill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grpFill/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56665" y="1951825"/>
                <a:ext cx="6738137" cy="430887"/>
              </a:xfrm>
              <a:prstGeom prst="rect">
                <a:avLst/>
              </a:prstGeom>
              <a:grpFill/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Where have I seen something like this before?</a:t>
                </a:r>
              </a:p>
            </p:txBody>
          </p:sp>
        </p:grpSp>
        <p:sp>
          <p:nvSpPr>
            <p:cNvPr id="19" name="Oval 18"/>
            <p:cNvSpPr/>
            <p:nvPr/>
          </p:nvSpPr>
          <p:spPr>
            <a:xfrm>
              <a:off x="661829" y="1509857"/>
              <a:ext cx="804672" cy="916763"/>
            </a:xfrm>
            <a:prstGeom prst="ellipse">
              <a:avLst/>
            </a:prstGeom>
            <a:grpFill/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2169382" y="4523258"/>
            <a:ext cx="7758719" cy="914400"/>
            <a:chOff x="653604" y="4096776"/>
            <a:chExt cx="7758719" cy="914400"/>
          </a:xfrm>
          <a:solidFill>
            <a:srgbClr val="C7D4CB"/>
          </a:solidFill>
        </p:grpSpPr>
        <p:sp>
          <p:nvSpPr>
            <p:cNvPr id="25" name="Rectangle 24"/>
            <p:cNvSpPr/>
            <p:nvPr/>
          </p:nvSpPr>
          <p:spPr>
            <a:xfrm>
              <a:off x="1270859" y="4133451"/>
              <a:ext cx="714146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726158" y="4325804"/>
              <a:ext cx="6509444" cy="43088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rgbClr val="000000"/>
                  </a:solidFill>
                </a:rPr>
                <a:t>How does this information connect to the main idea?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653604" y="4096776"/>
              <a:ext cx="804672" cy="914400"/>
            </a:xfrm>
            <a:prstGeom prst="ellipse">
              <a:avLst/>
            </a:prstGeom>
            <a:grpFill/>
            <a:ln w="76200">
              <a:solidFill>
                <a:srgbClr val="CEDDD5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dirty="0">
                  <a:solidFill>
                    <a:schemeClr val="tx1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499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Activate your prior knowledge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Look for clues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Ask yourself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Inferences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Logical conclusions about the meaning in a text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Your prior knowledge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The details included in the text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marL="342900" indent="-342900">
                <a:buFont typeface="Arial" panose="020B0604020202020204" pitchFamily="34" charset="0"/>
                <a:buChar char="•"/>
              </a:pPr>
              <a:r>
                <a:rPr lang="en-US" sz="2000" dirty="0">
                  <a:solidFill>
                    <a:schemeClr val="bg1"/>
                  </a:solidFill>
                </a:rPr>
                <a:t>The language used in the text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Three Steps to Make an Inference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2237665" y="1580911"/>
            <a:ext cx="7758719" cy="3539694"/>
            <a:chOff x="653605" y="1543646"/>
            <a:chExt cx="7758719" cy="3539694"/>
          </a:xfrm>
        </p:grpSpPr>
        <p:grpSp>
          <p:nvGrpSpPr>
            <p:cNvPr id="4" name="Group 7"/>
            <p:cNvGrpSpPr/>
            <p:nvPr/>
          </p:nvGrpSpPr>
          <p:grpSpPr>
            <a:xfrm>
              <a:off x="1270859" y="1580911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1003596" y="1916713"/>
                <a:ext cx="6738137" cy="430887"/>
              </a:xfrm>
              <a:prstGeom prst="rect">
                <a:avLst/>
              </a:prstGeom>
              <a:solidFill>
                <a:srgbClr val="C7D4CB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/>
                  <a:t>Consider your prior knowledge.</a:t>
                </a:r>
              </a:p>
            </p:txBody>
          </p:sp>
        </p:grpSp>
        <p:grpSp>
          <p:nvGrpSpPr>
            <p:cNvPr id="5" name="Group 19"/>
            <p:cNvGrpSpPr/>
            <p:nvPr/>
          </p:nvGrpSpPr>
          <p:grpSpPr>
            <a:xfrm>
              <a:off x="1270856" y="2900352"/>
              <a:ext cx="7141468" cy="806935"/>
              <a:chOff x="542921" y="1756108"/>
              <a:chExt cx="8058157" cy="806935"/>
            </a:xfrm>
            <a:solidFill>
              <a:srgbClr val="CEDDD5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1" y="1756108"/>
                <a:ext cx="8058154" cy="80693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003599" y="1924784"/>
                <a:ext cx="7597479" cy="430887"/>
              </a:xfrm>
              <a:prstGeom prst="rect">
                <a:avLst/>
              </a:prstGeom>
              <a:solidFill>
                <a:srgbClr val="C7D4CB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Look for clues inside the text. </a:t>
                </a:r>
              </a:p>
            </p:txBody>
          </p:sp>
        </p:grpSp>
        <p:sp>
          <p:nvSpPr>
            <p:cNvPr id="18" name="Oval 17"/>
            <p:cNvSpPr/>
            <p:nvPr/>
          </p:nvSpPr>
          <p:spPr>
            <a:xfrm>
              <a:off x="653605" y="2812234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  <p:sp>
          <p:nvSpPr>
            <p:cNvPr id="19" name="Oval 18"/>
            <p:cNvSpPr/>
            <p:nvPr/>
          </p:nvSpPr>
          <p:spPr>
            <a:xfrm>
              <a:off x="653605" y="1543646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  <p:grpSp>
          <p:nvGrpSpPr>
            <p:cNvPr id="24" name="Group 19"/>
            <p:cNvGrpSpPr/>
            <p:nvPr/>
          </p:nvGrpSpPr>
          <p:grpSpPr>
            <a:xfrm>
              <a:off x="1270857" y="4219793"/>
              <a:ext cx="7141465" cy="806935"/>
              <a:chOff x="542923" y="1736761"/>
              <a:chExt cx="8058154" cy="806935"/>
            </a:xfrm>
            <a:solidFill>
              <a:srgbClr val="CEDDD5"/>
            </a:solidFill>
          </p:grpSpPr>
          <p:sp>
            <p:nvSpPr>
              <p:cNvPr id="25" name="Rectangle 24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003598" y="1890265"/>
                <a:ext cx="7597479" cy="430887"/>
              </a:xfrm>
              <a:prstGeom prst="rect">
                <a:avLst/>
              </a:prstGeom>
              <a:solidFill>
                <a:srgbClr val="C7D4CB"/>
              </a:solidFill>
            </p:spPr>
            <p:txBody>
              <a:bodyPr vert="horz" wrap="square" rtlCol="0">
                <a:spAutoFit/>
              </a:bodyPr>
              <a:lstStyle/>
              <a:p>
                <a:r>
                  <a:rPr lang="en-US" sz="2200" dirty="0">
                    <a:solidFill>
                      <a:srgbClr val="000000"/>
                    </a:solidFill>
                  </a:rPr>
                  <a:t>Ask yourself questions about the text. </a:t>
                </a:r>
              </a:p>
            </p:txBody>
          </p:sp>
        </p:grpSp>
        <p:sp>
          <p:nvSpPr>
            <p:cNvPr id="17" name="Oval 16"/>
            <p:cNvSpPr/>
            <p:nvPr/>
          </p:nvSpPr>
          <p:spPr>
            <a:xfrm>
              <a:off x="653605" y="4168940"/>
              <a:ext cx="804672" cy="914400"/>
            </a:xfrm>
            <a:prstGeom prst="ellipse">
              <a:avLst/>
            </a:prstGeom>
            <a:solidFill>
              <a:schemeClr val="bg1"/>
            </a:solidFill>
            <a:ln w="76200">
              <a:solidFill>
                <a:srgbClr val="62798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C7D4CB"/>
                  </a:solidFill>
                  <a:latin typeface="Wingdings"/>
                  <a:ea typeface="Wingdings"/>
                  <a:cs typeface="Wingdings"/>
                </a:rPr>
                <a:t></a:t>
              </a:r>
              <a:endParaRPr lang="en-US" sz="2800" b="1" dirty="0">
                <a:solidFill>
                  <a:srgbClr val="C7D4CB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6401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817714" y="1561771"/>
            <a:ext cx="6556570" cy="891475"/>
            <a:chOff x="1293714" y="1729072"/>
            <a:chExt cx="6556570" cy="891475"/>
          </a:xfrm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solidFill>
              <a:srgbClr val="C7D4CB"/>
            </a:solidFill>
            <a:ln w="28575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523220"/>
            </a:xfrm>
            <a:prstGeom prst="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What you already know about a topic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0627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Prior Knowledge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2817714" y="1561771"/>
            <a:ext cx="6556570" cy="891475"/>
            <a:chOff x="1293714" y="1729072"/>
            <a:chExt cx="6556570" cy="891475"/>
          </a:xfrm>
        </p:grpSpPr>
        <p:sp>
          <p:nvSpPr>
            <p:cNvPr id="35" name="Rectangle 34"/>
            <p:cNvSpPr/>
            <p:nvPr/>
          </p:nvSpPr>
          <p:spPr>
            <a:xfrm>
              <a:off x="1293714" y="1729072"/>
              <a:ext cx="6556570" cy="891475"/>
            </a:xfrm>
            <a:prstGeom prst="rect">
              <a:avLst/>
            </a:prstGeom>
            <a:solidFill>
              <a:srgbClr val="C7D4CB"/>
            </a:solidFill>
            <a:ln w="28575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392671" y="1929315"/>
              <a:ext cx="6352681" cy="523220"/>
            </a:xfrm>
            <a:prstGeom prst="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What you already know about a topic </a:t>
              </a:r>
            </a:p>
          </p:txBody>
        </p:sp>
      </p:grp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5F5E033-E6DE-02B3-063F-52F3B53E66A8}"/>
              </a:ext>
            </a:extLst>
          </p:cNvPr>
          <p:cNvGraphicFramePr>
            <a:graphicFrameLocks noGrp="1"/>
          </p:cNvGraphicFramePr>
          <p:nvPr/>
        </p:nvGraphicFramePr>
        <p:xfrm>
          <a:off x="2011979" y="3343271"/>
          <a:ext cx="8162064" cy="1873278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27206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0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23301"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EDDD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</a:t>
                      </a:r>
                      <a:r>
                        <a:rPr lang="en-US" sz="2000" baseline="0" dirty="0"/>
                        <a:t> I Want </a:t>
                      </a:r>
                      <a:r>
                        <a:rPr lang="en-US" sz="2000" kern="1200" dirty="0"/>
                        <a:t>to</a:t>
                      </a:r>
                      <a:r>
                        <a:rPr lang="en-US" sz="2000" baseline="0" dirty="0"/>
                        <a:t> Know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  <a:p>
                      <a:pPr algn="ctr"/>
                      <a:r>
                        <a:rPr lang="en-US" sz="2000" dirty="0"/>
                        <a:t>What I Learned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9977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CEDDD5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61278C-CD6F-CC41-85B5-87D2CBD93D8D}"/>
              </a:ext>
            </a:extLst>
          </p:cNvPr>
          <p:cNvCxnSpPr/>
          <p:nvPr/>
        </p:nvCxnSpPr>
        <p:spPr>
          <a:xfrm flipH="1">
            <a:off x="4018450" y="2481049"/>
            <a:ext cx="646770" cy="792117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5223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Look for Clues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Visuals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055830" y="3429000"/>
            <a:ext cx="2080340" cy="1617913"/>
            <a:chOff x="1149290" y="3617528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Organization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>
                  <a:solidFill>
                    <a:schemeClr val="bg1"/>
                  </a:solidFill>
                </a:rPr>
                <a:t>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182352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2872560" y="2042040"/>
            <a:ext cx="6446878" cy="2451156"/>
            <a:chOff x="774428" y="1946024"/>
            <a:chExt cx="6446878" cy="2451156"/>
          </a:xfrm>
        </p:grpSpPr>
        <p:grpSp>
          <p:nvGrpSpPr>
            <p:cNvPr id="4" name="Group 3"/>
            <p:cNvGrpSpPr/>
            <p:nvPr/>
          </p:nvGrpSpPr>
          <p:grpSpPr>
            <a:xfrm>
              <a:off x="774428" y="1946024"/>
              <a:ext cx="3338716" cy="2451156"/>
              <a:chOff x="1750520" y="2510469"/>
              <a:chExt cx="5444056" cy="1847794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1750520" y="2510469"/>
                <a:ext cx="5444056" cy="1847794"/>
              </a:xfrm>
              <a:prstGeom prst="round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2751234" y="3195523"/>
                <a:ext cx="3442627" cy="39442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/>
                  <a:t>Visual</a:t>
                </a: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4503580" y="1987733"/>
              <a:ext cx="2717726" cy="2339028"/>
              <a:chOff x="4503580" y="1987733"/>
              <a:chExt cx="2717726" cy="2339028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503580" y="1987733"/>
                <a:ext cx="2717726" cy="2339028"/>
                <a:chOff x="5262745" y="2425214"/>
                <a:chExt cx="2425105" cy="2339028"/>
              </a:xfrm>
            </p:grpSpPr>
            <p:sp>
              <p:nvSpPr>
                <p:cNvPr id="30" name="Right Arrow 29"/>
                <p:cNvSpPr/>
                <p:nvPr/>
              </p:nvSpPr>
              <p:spPr>
                <a:xfrm flipH="1">
                  <a:off x="5262745" y="3597492"/>
                  <a:ext cx="2425105" cy="1166750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1" name="Right Arrow 30"/>
                <p:cNvSpPr/>
                <p:nvPr/>
              </p:nvSpPr>
              <p:spPr>
                <a:xfrm flipH="1">
                  <a:off x="5262745" y="2425214"/>
                  <a:ext cx="2425105" cy="1126111"/>
                </a:xfrm>
                <a:prstGeom prst="rightArrow">
                  <a:avLst>
                    <a:gd name="adj1" fmla="val 71703"/>
                    <a:gd name="adj2" fmla="val 30909"/>
                  </a:avLst>
                </a:prstGeom>
                <a:solidFill>
                  <a:srgbClr val="314C57"/>
                </a:solidFill>
                <a:ln>
                  <a:noFill/>
                </a:ln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4824390" y="2350733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Purpose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4824389" y="3543331"/>
                <a:ext cx="2076105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>
                    <a:solidFill>
                      <a:schemeClr val="bg1"/>
                    </a:solidFill>
                  </a:rPr>
                  <a:t>Goals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794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Textual Clues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ight Arrow 30"/>
          <p:cNvSpPr/>
          <p:nvPr/>
        </p:nvSpPr>
        <p:spPr>
          <a:xfrm flipH="1">
            <a:off x="7892507" y="2464911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799" y="2015473"/>
            <a:ext cx="3038400" cy="2547404"/>
          </a:xfrm>
          <a:prstGeom prst="rect">
            <a:avLst/>
          </a:prstGeom>
        </p:spPr>
      </p:pic>
      <p:sp>
        <p:nvSpPr>
          <p:cNvPr id="19" name="Right Arrow 18"/>
          <p:cNvSpPr/>
          <p:nvPr/>
        </p:nvSpPr>
        <p:spPr>
          <a:xfrm>
            <a:off x="2058448" y="2455134"/>
            <a:ext cx="2241047" cy="1648528"/>
          </a:xfrm>
          <a:prstGeom prst="rightArrow">
            <a:avLst>
              <a:gd name="adj1" fmla="val 71703"/>
              <a:gd name="adj2" fmla="val 30909"/>
            </a:avLst>
          </a:prstGeom>
          <a:solidFill>
            <a:srgbClr val="314C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59413" y="3089120"/>
            <a:ext cx="16588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imagination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577840" y="3089120"/>
            <a:ext cx="12203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</a:rPr>
              <a:t>theory</a:t>
            </a:r>
          </a:p>
        </p:txBody>
      </p:sp>
    </p:spTree>
    <p:extLst>
      <p:ext uri="{BB962C8B-B14F-4D97-AF65-F5344CB8AC3E}">
        <p14:creationId xmlns:p14="http://schemas.microsoft.com/office/powerpoint/2010/main" val="33445087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1257</TotalTime>
  <Words>262</Words>
  <Application>Microsoft Office PowerPoint</Application>
  <PresentationFormat>Widescreen</PresentationFormat>
  <Paragraphs>82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119</cp:revision>
  <dcterms:created xsi:type="dcterms:W3CDTF">2014-11-06T15:36:04Z</dcterms:created>
  <dcterms:modified xsi:type="dcterms:W3CDTF">2022-07-27T17:23:39Z</dcterms:modified>
</cp:coreProperties>
</file>