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</p:sldMasterIdLst>
  <p:notesMasterIdLst>
    <p:notesMasterId r:id="rId22"/>
  </p:notesMasterIdLst>
  <p:sldIdLst>
    <p:sldId id="360" r:id="rId4"/>
    <p:sldId id="351" r:id="rId5"/>
    <p:sldId id="259" r:id="rId6"/>
    <p:sldId id="264" r:id="rId7"/>
    <p:sldId id="266" r:id="rId8"/>
    <p:sldId id="280" r:id="rId9"/>
    <p:sldId id="281" r:id="rId10"/>
    <p:sldId id="353" r:id="rId11"/>
    <p:sldId id="262" r:id="rId12"/>
    <p:sldId id="354" r:id="rId13"/>
    <p:sldId id="339" r:id="rId14"/>
    <p:sldId id="346" r:id="rId15"/>
    <p:sldId id="355" r:id="rId16"/>
    <p:sldId id="356" r:id="rId17"/>
    <p:sldId id="357" r:id="rId18"/>
    <p:sldId id="358" r:id="rId19"/>
    <p:sldId id="359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9197"/>
    <a:srgbClr val="627981"/>
    <a:srgbClr val="99ABB1"/>
    <a:srgbClr val="CCA49C"/>
    <a:srgbClr val="F2E2D2"/>
    <a:srgbClr val="355F6B"/>
    <a:srgbClr val="D3E4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>
      <p:cViewPr varScale="1">
        <p:scale>
          <a:sx n="117" d="100"/>
          <a:sy n="117" d="100"/>
        </p:scale>
        <p:origin x="36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A07E1-08DC-460A-A1E4-1880AE5F43B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B94FB-2C3F-4937-A4A8-E28B99B96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1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1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62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92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657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323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49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37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56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329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7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441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17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838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056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45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384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7340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859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791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584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397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80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6754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4538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3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95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65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57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4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3F8FB-39C8-41A8-B077-739C4733C999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3736E-894D-4E43-B91C-AE03A142A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3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2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Reading Actively and Purposefully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741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Check Your Understanding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DCE8CC9B-60C6-97C7-FCE6-B32CE9609083}"/>
              </a:ext>
            </a:extLst>
          </p:cNvPr>
          <p:cNvGrpSpPr/>
          <p:nvPr/>
        </p:nvGrpSpPr>
        <p:grpSpPr>
          <a:xfrm>
            <a:off x="2016919" y="1752601"/>
            <a:ext cx="8158162" cy="2936581"/>
            <a:chOff x="803352" y="1641430"/>
            <a:chExt cx="8077199" cy="3252375"/>
          </a:xfrm>
        </p:grpSpPr>
        <p:grpSp>
          <p:nvGrpSpPr>
            <p:cNvPr id="4" name="Group 7"/>
            <p:cNvGrpSpPr/>
            <p:nvPr/>
          </p:nvGrpSpPr>
          <p:grpSpPr>
            <a:xfrm flipH="1">
              <a:off x="803352" y="1641430"/>
              <a:ext cx="8077199" cy="3252375"/>
              <a:chOff x="269059" y="1821205"/>
              <a:chExt cx="8963178" cy="3298995"/>
            </a:xfrm>
            <a:solidFill>
              <a:srgbClr val="355F6B"/>
            </a:solidFill>
          </p:grpSpPr>
          <p:grpSp>
            <p:nvGrpSpPr>
              <p:cNvPr id="5" name="Group 8"/>
              <p:cNvGrpSpPr/>
              <p:nvPr/>
            </p:nvGrpSpPr>
            <p:grpSpPr>
              <a:xfrm>
                <a:off x="269059" y="1821205"/>
                <a:ext cx="8963178" cy="3298995"/>
                <a:chOff x="269059" y="1821205"/>
                <a:chExt cx="8963178" cy="3298995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269059" y="1821205"/>
                  <a:ext cx="4222575" cy="961709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dirty="0"/>
                    <a:t>What you know (</a:t>
                  </a:r>
                  <a:r>
                    <a:rPr lang="en-US" sz="2400" i="1" dirty="0"/>
                    <a:t>K</a:t>
                  </a:r>
                  <a:r>
                    <a:rPr lang="en-US" sz="2400" dirty="0"/>
                    <a:t>)</a:t>
                  </a: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4743292" y="1821205"/>
                  <a:ext cx="4488945" cy="3298995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5129380" y="3029366"/>
                <a:ext cx="3723871" cy="86440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chemeClr val="bg1"/>
                    </a:solidFill>
                  </a:rPr>
                  <a:t>KWL chart</a:t>
                </a: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5075166" y="2793557"/>
              <a:ext cx="3805188" cy="948119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What you want to know (</a:t>
              </a:r>
              <a:r>
                <a:rPr lang="en-US" sz="2400" i="1" dirty="0"/>
                <a:t>W</a:t>
              </a:r>
              <a:r>
                <a:rPr lang="en-US" sz="2400" dirty="0"/>
                <a:t>)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69304" y="3945684"/>
              <a:ext cx="3805188" cy="948119"/>
            </a:xfrm>
            <a:prstGeom prst="rect">
              <a:avLst/>
            </a:prstGeom>
            <a:noFill/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</a:rPr>
                <a:t>What you learn (</a:t>
              </a:r>
              <a:r>
                <a:rPr lang="en-US" sz="2400" i="1" dirty="0">
                  <a:solidFill>
                    <a:schemeClr val="tx1"/>
                  </a:solidFill>
                </a:rPr>
                <a:t>L</a:t>
              </a:r>
              <a:r>
                <a:rPr lang="en-US" sz="24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554644" y="4240960"/>
              <a:ext cx="182898" cy="44313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sz="2000" dirty="0">
                <a:solidFill>
                  <a:srgbClr val="5A7E82"/>
                </a:solidFill>
              </a:endParaRPr>
            </a:p>
          </p:txBody>
        </p: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739EC2D-9B2B-CBBC-7626-7C4341BE0BD9}"/>
              </a:ext>
            </a:extLst>
          </p:cNvPr>
          <p:cNvCxnSpPr>
            <a:cxnSpLocks/>
          </p:cNvCxnSpPr>
          <p:nvPr/>
        </p:nvCxnSpPr>
        <p:spPr>
          <a:xfrm flipV="1">
            <a:off x="5640577" y="4785848"/>
            <a:ext cx="685055" cy="409273"/>
          </a:xfrm>
          <a:prstGeom prst="straightConnector1">
            <a:avLst/>
          </a:prstGeom>
          <a:ln w="76200">
            <a:solidFill>
              <a:srgbClr val="62798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636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Review What You Learned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en-US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9738"/>
              <a:ext cx="3325552" cy="10858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4800" dirty="0">
                  <a:solidFill>
                    <a:prstClr val="white"/>
                  </a:solidFill>
                  <a:latin typeface="Calibri" panose="020F0502020204030204"/>
                </a:rPr>
                <a:t>Review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9738"/>
              <a:ext cx="3325552" cy="10858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en-US" sz="4800" dirty="0">
                  <a:solidFill>
                    <a:prstClr val="white"/>
                  </a:solidFill>
                  <a:latin typeface="Calibri" panose="020F0502020204030204"/>
                </a:rPr>
                <a:t>Remember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4800" b="1" dirty="0">
                <a:solidFill>
                  <a:prstClr val="white"/>
                </a:solidFill>
                <a:latin typeface="Calibri" panose="020F0502020204030204"/>
              </a:rPr>
              <a:t>=</a:t>
            </a:r>
            <a:endParaRPr lang="en-US" sz="900" b="1" dirty="0">
              <a:solidFill>
                <a:prstClr val="white"/>
              </a:solidFill>
              <a:latin typeface="Calibri" panose="020F0502020204030204"/>
            </a:endParaRPr>
          </a:p>
          <a:p>
            <a:pPr algn="ctr">
              <a:lnSpc>
                <a:spcPct val="150000"/>
              </a:lnSpc>
              <a:defRPr/>
            </a:pPr>
            <a:endParaRPr lang="en-US" sz="800" b="1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89434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What You Learned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1. Summarize the text in your own words.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2. Add notes and mark important information.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3. Record what you learned.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62798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4. Think about your reaction to the text.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What You Learned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1. Summarize the text in your own words.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4DF9E3B-0445-1CCF-495D-043BDE8BE2A7}"/>
              </a:ext>
            </a:extLst>
          </p:cNvPr>
          <p:cNvSpPr txBox="1"/>
          <p:nvPr/>
        </p:nvSpPr>
        <p:spPr>
          <a:xfrm>
            <a:off x="3349029" y="2905780"/>
            <a:ext cx="54939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Do you need to reread any sections?</a:t>
            </a:r>
          </a:p>
        </p:txBody>
      </p:sp>
    </p:spTree>
    <p:extLst>
      <p:ext uri="{BB962C8B-B14F-4D97-AF65-F5344CB8AC3E}">
        <p14:creationId xmlns:p14="http://schemas.microsoft.com/office/powerpoint/2010/main" val="3161091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What You Learned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2. Add notes and mark important information.</a:t>
              </a:r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01438E76-120B-5292-3824-69C891610D68}"/>
              </a:ext>
            </a:extLst>
          </p:cNvPr>
          <p:cNvSpPr>
            <a:spLocks noChangeAspect="1"/>
          </p:cNvSpPr>
          <p:nvPr/>
        </p:nvSpPr>
        <p:spPr>
          <a:xfrm>
            <a:off x="2919586" y="2562059"/>
            <a:ext cx="1769466" cy="1769466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Helpful definitions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BEA523-AB2C-5AE9-5BAF-BDB81731F00C}"/>
              </a:ext>
            </a:extLst>
          </p:cNvPr>
          <p:cNvSpPr>
            <a:spLocks noChangeAspect="1"/>
          </p:cNvSpPr>
          <p:nvPr/>
        </p:nvSpPr>
        <p:spPr>
          <a:xfrm>
            <a:off x="5231693" y="2564571"/>
            <a:ext cx="1769466" cy="1769466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Questions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70B554D-99CA-EC53-58D8-97ED5C3E2FE2}"/>
              </a:ext>
            </a:extLst>
          </p:cNvPr>
          <p:cNvSpPr>
            <a:spLocks noChangeAspect="1"/>
          </p:cNvSpPr>
          <p:nvPr/>
        </p:nvSpPr>
        <p:spPr>
          <a:xfrm>
            <a:off x="7543800" y="2544267"/>
            <a:ext cx="1769466" cy="1769466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Important ideas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89CFC06-63F9-E95F-63FC-4545E250348A}"/>
              </a:ext>
            </a:extLst>
          </p:cNvPr>
          <p:cNvSpPr>
            <a:spLocks noChangeAspect="1"/>
          </p:cNvSpPr>
          <p:nvPr/>
        </p:nvSpPr>
        <p:spPr>
          <a:xfrm>
            <a:off x="2919586" y="4604030"/>
            <a:ext cx="1769466" cy="1769466"/>
          </a:xfrm>
          <a:prstGeom prst="ellipse">
            <a:avLst/>
          </a:prstGeom>
          <a:solidFill>
            <a:srgbClr val="99AB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9B3D83-BF34-5BEC-E06F-8B76916F23AD}"/>
              </a:ext>
            </a:extLst>
          </p:cNvPr>
          <p:cNvSpPr>
            <a:spLocks noChangeAspect="1"/>
          </p:cNvSpPr>
          <p:nvPr/>
        </p:nvSpPr>
        <p:spPr>
          <a:xfrm>
            <a:off x="5231693" y="4606542"/>
            <a:ext cx="1769466" cy="1769466"/>
          </a:xfrm>
          <a:prstGeom prst="ellipse">
            <a:avLst/>
          </a:prstGeom>
          <a:solidFill>
            <a:srgbClr val="99AB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3D75E96-B268-3AB5-159F-84E91B735602}"/>
              </a:ext>
            </a:extLst>
          </p:cNvPr>
          <p:cNvSpPr>
            <a:spLocks noChangeAspect="1"/>
          </p:cNvSpPr>
          <p:nvPr/>
        </p:nvSpPr>
        <p:spPr>
          <a:xfrm>
            <a:off x="7543800" y="4586238"/>
            <a:ext cx="1769466" cy="1769466"/>
          </a:xfrm>
          <a:prstGeom prst="ellipse">
            <a:avLst/>
          </a:prstGeom>
          <a:solidFill>
            <a:srgbClr val="99AB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Main points</a:t>
            </a:r>
          </a:p>
        </p:txBody>
      </p:sp>
    </p:spTree>
    <p:extLst>
      <p:ext uri="{BB962C8B-B14F-4D97-AF65-F5344CB8AC3E}">
        <p14:creationId xmlns:p14="http://schemas.microsoft.com/office/powerpoint/2010/main" val="1385323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What You Learned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3. Record what you learned.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98BF858-EE75-B076-8A99-31CAB96A8747}"/>
              </a:ext>
            </a:extLst>
          </p:cNvPr>
          <p:cNvGrpSpPr/>
          <p:nvPr/>
        </p:nvGrpSpPr>
        <p:grpSpPr>
          <a:xfrm>
            <a:off x="2191715" y="3434575"/>
            <a:ext cx="2377440" cy="1920240"/>
            <a:chOff x="298515" y="1570475"/>
            <a:chExt cx="2377440" cy="1920240"/>
          </a:xfrm>
          <a:solidFill>
            <a:srgbClr val="627981"/>
          </a:solidFill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06E0269-6837-9643-0312-86347B6BA630}"/>
                </a:ext>
              </a:extLst>
            </p:cNvPr>
            <p:cNvSpPr/>
            <p:nvPr/>
          </p:nvSpPr>
          <p:spPr>
            <a:xfrm>
              <a:off x="298515" y="1570475"/>
              <a:ext cx="2377440" cy="19202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0A04009-8832-50DA-0CA4-28F401BDB336}"/>
                </a:ext>
              </a:extLst>
            </p:cNvPr>
            <p:cNvSpPr txBox="1"/>
            <p:nvPr/>
          </p:nvSpPr>
          <p:spPr>
            <a:xfrm>
              <a:off x="649881" y="1959059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Update KWL chart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6B78C3A-CEBC-6D22-E41F-591592B48F5E}"/>
              </a:ext>
            </a:extLst>
          </p:cNvPr>
          <p:cNvGrpSpPr/>
          <p:nvPr/>
        </p:nvGrpSpPr>
        <p:grpSpPr>
          <a:xfrm>
            <a:off x="4920521" y="3434575"/>
            <a:ext cx="2377440" cy="1920240"/>
            <a:chOff x="298515" y="1570475"/>
            <a:chExt cx="2377440" cy="1920240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027F6AB-9702-E945-B9E7-722BADA23F14}"/>
                </a:ext>
              </a:extLst>
            </p:cNvPr>
            <p:cNvSpPr/>
            <p:nvPr/>
          </p:nvSpPr>
          <p:spPr>
            <a:xfrm>
              <a:off x="298515" y="1570475"/>
              <a:ext cx="2377440" cy="19202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CF20A489-C1B6-6F4A-0380-C16EFD4C2DFE}"/>
                </a:ext>
              </a:extLst>
            </p:cNvPr>
            <p:cNvSpPr txBox="1"/>
            <p:nvPr/>
          </p:nvSpPr>
          <p:spPr>
            <a:xfrm>
              <a:off x="649881" y="1682060"/>
              <a:ext cx="1664514" cy="169706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Update pre-reading predictions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ED30280-D4A9-B33F-135B-949F37D375FC}"/>
              </a:ext>
            </a:extLst>
          </p:cNvPr>
          <p:cNvGrpSpPr/>
          <p:nvPr/>
        </p:nvGrpSpPr>
        <p:grpSpPr>
          <a:xfrm>
            <a:off x="7649327" y="3434575"/>
            <a:ext cx="2377440" cy="1920240"/>
            <a:chOff x="298515" y="1570475"/>
            <a:chExt cx="2377440" cy="1920240"/>
          </a:xfrm>
          <a:solidFill>
            <a:srgbClr val="62798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FA54DD2-A604-F14C-15CE-682BA0CF9297}"/>
                </a:ext>
              </a:extLst>
            </p:cNvPr>
            <p:cNvSpPr/>
            <p:nvPr/>
          </p:nvSpPr>
          <p:spPr>
            <a:xfrm>
              <a:off x="298515" y="1570475"/>
              <a:ext cx="2377440" cy="19202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100518B-4DDA-4C89-AB5D-E7D1C2C4C723}"/>
                </a:ext>
              </a:extLst>
            </p:cNvPr>
            <p:cNvSpPr txBox="1"/>
            <p:nvPr/>
          </p:nvSpPr>
          <p:spPr>
            <a:xfrm>
              <a:off x="649881" y="1959059"/>
              <a:ext cx="1664514" cy="114307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Record questions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20351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What You Learned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4. Think about your reaction to the text.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4DF9E3B-0445-1CCF-495D-043BDE8BE2A7}"/>
              </a:ext>
            </a:extLst>
          </p:cNvPr>
          <p:cNvSpPr txBox="1"/>
          <p:nvPr/>
        </p:nvSpPr>
        <p:spPr>
          <a:xfrm>
            <a:off x="4286915" y="2736503"/>
            <a:ext cx="364465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How do you feel?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/>
              <a:t>Do you agree/disagree?</a:t>
            </a:r>
          </a:p>
        </p:txBody>
      </p:sp>
    </p:spTree>
    <p:extLst>
      <p:ext uri="{BB962C8B-B14F-4D97-AF65-F5344CB8AC3E}">
        <p14:creationId xmlns:p14="http://schemas.microsoft.com/office/powerpoint/2010/main" val="3789248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Review What You Learned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3387410" y="1366726"/>
            <a:ext cx="5443662" cy="693935"/>
            <a:chOff x="1906953" y="1849761"/>
            <a:chExt cx="5443662" cy="693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1. Summarize the text in your own words.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87410" y="2185490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2785999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2. Add notes and mark important information.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387410" y="3004254"/>
            <a:ext cx="5443662" cy="693935"/>
            <a:chOff x="1906953" y="3449317"/>
            <a:chExt cx="5443662" cy="693935"/>
          </a:xfrm>
          <a:solidFill>
            <a:srgbClr val="627981"/>
          </a:solidFill>
        </p:grpSpPr>
        <p:sp>
          <p:nvSpPr>
            <p:cNvPr id="34" name="Rectangle 33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67835" y="3585777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3. Record what you learned.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387410" y="3831582"/>
            <a:ext cx="5443662" cy="693935"/>
            <a:chOff x="1906953" y="4260384"/>
            <a:chExt cx="5443662" cy="693935"/>
          </a:xfrm>
          <a:solidFill>
            <a:srgbClr val="627981"/>
          </a:solidFill>
        </p:grpSpPr>
        <p:sp>
          <p:nvSpPr>
            <p:cNvPr id="37" name="Rectangle 36"/>
            <p:cNvSpPr/>
            <p:nvPr/>
          </p:nvSpPr>
          <p:spPr>
            <a:xfrm>
              <a:off x="1906953" y="4260384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defRPr/>
              </a:pPr>
              <a:endParaRPr lang="en-US" sz="2000">
                <a:solidFill>
                  <a:srgbClr val="323542"/>
                </a:solidFill>
                <a:latin typeface="Calibri" panose="020F0502020204030204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967835" y="4396844"/>
              <a:ext cx="527438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prstClr val="white"/>
                  </a:solidFill>
                  <a:latin typeface="Calibri" panose="020F0502020204030204"/>
                </a:rPr>
                <a:t>4. Think about your reaction to the text.</a:t>
              </a:r>
            </a:p>
          </p:txBody>
        </p:sp>
      </p:grpSp>
      <p:sp>
        <p:nvSpPr>
          <p:cNvPr id="2" name="Right Brace 1">
            <a:extLst>
              <a:ext uri="{FF2B5EF4-FFF2-40B4-BE49-F238E27FC236}">
                <a16:creationId xmlns:a16="http://schemas.microsoft.com/office/drawing/2014/main" id="{7531ADC2-A585-B9C2-BCAA-AB86FFC5579A}"/>
              </a:ext>
            </a:extLst>
          </p:cNvPr>
          <p:cNvSpPr/>
          <p:nvPr/>
        </p:nvSpPr>
        <p:spPr>
          <a:xfrm rot="5400000">
            <a:off x="5581417" y="1891326"/>
            <a:ext cx="1008130" cy="5918848"/>
          </a:xfrm>
          <a:prstGeom prst="rightBrace">
            <a:avLst>
              <a:gd name="adj1" fmla="val 21727"/>
              <a:gd name="adj2" fmla="val 48724"/>
            </a:avLst>
          </a:prstGeom>
          <a:ln w="5715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F2AACA-6437-009C-5E8E-D32249EF3D6E}"/>
              </a:ext>
            </a:extLst>
          </p:cNvPr>
          <p:cNvSpPr txBox="1"/>
          <p:nvPr/>
        </p:nvSpPr>
        <p:spPr>
          <a:xfrm>
            <a:off x="4053036" y="5318760"/>
            <a:ext cx="40859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Keep your notes!</a:t>
            </a:r>
          </a:p>
        </p:txBody>
      </p:sp>
    </p:spTree>
    <p:extLst>
      <p:ext uri="{BB962C8B-B14F-4D97-AF65-F5344CB8AC3E}">
        <p14:creationId xmlns:p14="http://schemas.microsoft.com/office/powerpoint/2010/main" val="3985976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2918378" y="2904545"/>
            <a:ext cx="632221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667000" y="1914920"/>
            <a:ext cx="685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54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54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831" y="3145433"/>
            <a:ext cx="457200" cy="457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634" y="3145433"/>
            <a:ext cx="457200" cy="457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842" y="3145433"/>
            <a:ext cx="457200" cy="457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049" y="3145433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Make Pre-reading a Priority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Check Your Understanding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Review What You Learned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1881189" y="1612190"/>
            <a:ext cx="8429625" cy="4407610"/>
            <a:chOff x="365112" y="2651740"/>
            <a:chExt cx="8443023" cy="4281593"/>
          </a:xfrm>
          <a:solidFill>
            <a:srgbClr val="609197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0"/>
              <a:ext cx="8443023" cy="4281593"/>
              <a:chOff x="365112" y="2651740"/>
              <a:chExt cx="8443023" cy="4281593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0"/>
                <a:ext cx="4175761" cy="4281590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1"/>
                <a:ext cx="4175761" cy="4281592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Active Reading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Passive Reading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Reading Actively and Purposefully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972466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Partial understanding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73797" y="3842860"/>
            <a:ext cx="2685381" cy="77727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Rushing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559768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Focus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59768" y="3842890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Make personal connections</a:t>
            </a:r>
          </a:p>
        </p:txBody>
      </p:sp>
      <p:sp>
        <p:nvSpPr>
          <p:cNvPr id="18" name="Oval 17"/>
          <p:cNvSpPr/>
          <p:nvPr/>
        </p:nvSpPr>
        <p:spPr>
          <a:xfrm>
            <a:off x="5712689" y="3778986"/>
            <a:ext cx="810287" cy="905018"/>
          </a:xfrm>
          <a:prstGeom prst="ellipse">
            <a:avLst/>
          </a:prstGeom>
          <a:solidFill>
            <a:srgbClr val="62798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vs.</a:t>
            </a:r>
          </a:p>
        </p:txBody>
      </p:sp>
      <p:sp>
        <p:nvSpPr>
          <p:cNvPr id="19" name="Rounded Rectangle 23">
            <a:extLst>
              <a:ext uri="{FF2B5EF4-FFF2-40B4-BE49-F238E27FC236}">
                <a16:creationId xmlns:a16="http://schemas.microsoft.com/office/drawing/2014/main" id="{4289AC63-CE2B-2095-E527-89F3C55649A3}"/>
              </a:ext>
            </a:extLst>
          </p:cNvPr>
          <p:cNvSpPr/>
          <p:nvPr/>
        </p:nvSpPr>
        <p:spPr>
          <a:xfrm>
            <a:off x="2559768" y="4857301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Reflect</a:t>
            </a:r>
          </a:p>
        </p:txBody>
      </p:sp>
      <p:sp>
        <p:nvSpPr>
          <p:cNvPr id="22" name="Rounded Rectangle 20">
            <a:extLst>
              <a:ext uri="{FF2B5EF4-FFF2-40B4-BE49-F238E27FC236}">
                <a16:creationId xmlns:a16="http://schemas.microsoft.com/office/drawing/2014/main" id="{7C79CC59-8678-8E41-D19E-5D154DF6C2AD}"/>
              </a:ext>
            </a:extLst>
          </p:cNvPr>
          <p:cNvSpPr/>
          <p:nvPr/>
        </p:nvSpPr>
        <p:spPr>
          <a:xfrm>
            <a:off x="6966216" y="4857173"/>
            <a:ext cx="2685381" cy="77727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More work + extra time</a:t>
            </a:r>
            <a:endParaRPr lang="en-US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805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Make Pre-reading a Priority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27353" y="1641431"/>
            <a:ext cx="7635567" cy="3252375"/>
            <a:chOff x="759133" y="1821205"/>
            <a:chExt cx="8473104" cy="3298995"/>
          </a:xfrm>
          <a:solidFill>
            <a:srgbClr val="627981"/>
          </a:solidFill>
        </p:grpSpPr>
        <p:grpSp>
          <p:nvGrpSpPr>
            <p:cNvPr id="5" name="Group 8"/>
            <p:cNvGrpSpPr/>
            <p:nvPr/>
          </p:nvGrpSpPr>
          <p:grpSpPr>
            <a:xfrm>
              <a:off x="759133" y="1821205"/>
              <a:ext cx="8473104" cy="3298995"/>
              <a:chOff x="759133" y="1821205"/>
              <a:chExt cx="8473104" cy="329899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759133" y="1821205"/>
                <a:ext cx="3732500" cy="96170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Title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743292" y="1821205"/>
                <a:ext cx="4488945" cy="329899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5129381" y="2665486"/>
              <a:ext cx="3723870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General idea/structure of text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323805" y="2793558"/>
            <a:ext cx="336710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Table of contents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23805" y="3945688"/>
            <a:ext cx="3367103" cy="948119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Major headings</a:t>
            </a:r>
          </a:p>
        </p:txBody>
      </p:sp>
      <p:sp>
        <p:nvSpPr>
          <p:cNvPr id="6" name="Oval 5"/>
          <p:cNvSpPr/>
          <p:nvPr/>
        </p:nvSpPr>
        <p:spPr>
          <a:xfrm>
            <a:off x="5440744" y="2905868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440744" y="4045295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440743" y="1741039"/>
            <a:ext cx="727113" cy="748901"/>
          </a:xfrm>
          <a:prstGeom prst="ellipse">
            <a:avLst/>
          </a:prstGeom>
          <a:solidFill>
            <a:schemeClr val="bg1"/>
          </a:solidFill>
          <a:ln w="76200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314C57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83128" y="1930400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627981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62798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585208" y="3104408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627981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62798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83127" y="4245197"/>
            <a:ext cx="4358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627981"/>
                </a:solidFill>
                <a:sym typeface="Wingdings" panose="05000000000000000000" pitchFamily="2" charset="2"/>
              </a:rPr>
              <a:t></a:t>
            </a:r>
            <a:endParaRPr lang="en-US" sz="2000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214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Pre-reading a Priority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907544" y="1617739"/>
            <a:ext cx="3127248" cy="1617913"/>
            <a:chOff x="158059" y="1753237"/>
            <a:chExt cx="3127248" cy="1617913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77507"/>
              <a:ext cx="2542159" cy="54771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Make predictions</a:t>
              </a:r>
            </a:p>
          </p:txBody>
        </p:sp>
      </p:grpSp>
      <p:grpSp>
        <p:nvGrpSpPr>
          <p:cNvPr id="8" name="Group 22"/>
          <p:cNvGrpSpPr/>
          <p:nvPr/>
        </p:nvGrpSpPr>
        <p:grpSpPr>
          <a:xfrm>
            <a:off x="6281312" y="1612192"/>
            <a:ext cx="3127248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531827" y="2277507"/>
              <a:ext cx="2080339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rgbClr val="FFFFFF"/>
                  </a:solidFill>
                </a:rPr>
                <a:t>Find connections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82FCC5C-84ED-4B0C-ABB0-2C9A3F333F7C}"/>
              </a:ext>
            </a:extLst>
          </p:cNvPr>
          <p:cNvSpPr txBox="1"/>
          <p:nvPr/>
        </p:nvSpPr>
        <p:spPr>
          <a:xfrm>
            <a:off x="2761881" y="3704387"/>
            <a:ext cx="6668236" cy="13181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/>
              <a:t>Who is the intended audience?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Why am I supposed to care about this topic?</a:t>
            </a:r>
          </a:p>
        </p:txBody>
      </p:sp>
    </p:spTree>
    <p:extLst>
      <p:ext uri="{BB962C8B-B14F-4D97-AF65-F5344CB8AC3E}">
        <p14:creationId xmlns:p14="http://schemas.microsoft.com/office/powerpoint/2010/main" val="2066854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Make Pre-reading a Priority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DCE8CC9B-60C6-97C7-FCE6-B32CE9609083}"/>
              </a:ext>
            </a:extLst>
          </p:cNvPr>
          <p:cNvGrpSpPr/>
          <p:nvPr/>
        </p:nvGrpSpPr>
        <p:grpSpPr>
          <a:xfrm>
            <a:off x="2057401" y="1600201"/>
            <a:ext cx="8077199" cy="3252375"/>
            <a:chOff x="803352" y="1641430"/>
            <a:chExt cx="8077199" cy="3252375"/>
          </a:xfrm>
        </p:grpSpPr>
        <p:grpSp>
          <p:nvGrpSpPr>
            <p:cNvPr id="4" name="Group 7"/>
            <p:cNvGrpSpPr/>
            <p:nvPr/>
          </p:nvGrpSpPr>
          <p:grpSpPr>
            <a:xfrm flipH="1">
              <a:off x="803352" y="1641430"/>
              <a:ext cx="8077199" cy="3252375"/>
              <a:chOff x="269059" y="1821205"/>
              <a:chExt cx="8963178" cy="3298995"/>
            </a:xfrm>
            <a:solidFill>
              <a:srgbClr val="355F6B"/>
            </a:solidFill>
          </p:grpSpPr>
          <p:grpSp>
            <p:nvGrpSpPr>
              <p:cNvPr id="5" name="Group 8"/>
              <p:cNvGrpSpPr/>
              <p:nvPr/>
            </p:nvGrpSpPr>
            <p:grpSpPr>
              <a:xfrm>
                <a:off x="269059" y="1821205"/>
                <a:ext cx="8963178" cy="3298995"/>
                <a:chOff x="269059" y="1821205"/>
                <a:chExt cx="8963178" cy="3298995"/>
              </a:xfrm>
              <a:grpFill/>
            </p:grpSpPr>
            <p:sp>
              <p:nvSpPr>
                <p:cNvPr id="16" name="Rectangle 15"/>
                <p:cNvSpPr/>
                <p:nvPr/>
              </p:nvSpPr>
              <p:spPr>
                <a:xfrm>
                  <a:off x="269059" y="1821205"/>
                  <a:ext cx="4222575" cy="961709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dirty="0"/>
                    <a:t>What you know (</a:t>
                  </a:r>
                  <a:r>
                    <a:rPr lang="en-US" sz="2400" i="1" dirty="0"/>
                    <a:t>K</a:t>
                  </a:r>
                  <a:r>
                    <a:rPr lang="en-US" sz="2400" dirty="0"/>
                    <a:t>)</a:t>
                  </a: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4743292" y="1821205"/>
                  <a:ext cx="4488945" cy="3298995"/>
                </a:xfrm>
                <a:prstGeom prst="rect">
                  <a:avLst/>
                </a:prstGeom>
                <a:solidFill>
                  <a:srgbClr val="62798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5129381" y="3071331"/>
                <a:ext cx="3723870" cy="78047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4400" dirty="0">
                    <a:solidFill>
                      <a:schemeClr val="bg1"/>
                    </a:solidFill>
                  </a:rPr>
                  <a:t>KWL chart</a:t>
                </a: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5075166" y="2793557"/>
              <a:ext cx="3805188" cy="948119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What you want to know (</a:t>
              </a:r>
              <a:r>
                <a:rPr lang="en-US" sz="2400" i="1" dirty="0"/>
                <a:t>W</a:t>
              </a:r>
              <a:r>
                <a:rPr lang="en-US" sz="2400" dirty="0"/>
                <a:t>)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69304" y="3945684"/>
              <a:ext cx="3805188" cy="948119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/>
                <a:t>What you learn (</a:t>
              </a:r>
              <a:r>
                <a:rPr lang="en-US" sz="2400" i="1" dirty="0"/>
                <a:t>L</a:t>
              </a:r>
              <a:r>
                <a:rPr lang="en-US" sz="2400" dirty="0"/>
                <a:t>)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554644" y="4240960"/>
              <a:ext cx="1847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en-US" sz="2000" dirty="0">
                <a:solidFill>
                  <a:srgbClr val="5A7E8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8697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Make Pre-reading a Priority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3895343" y="1625275"/>
            <a:ext cx="4401313" cy="1969207"/>
            <a:chOff x="158059" y="1753237"/>
            <a:chExt cx="3127248" cy="1617913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158059" y="1753237"/>
              <a:ext cx="3127248" cy="1617913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62761" y="2241334"/>
              <a:ext cx="2542159" cy="62006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srgbClr val="FFFFFF"/>
                  </a:solidFill>
                </a:rPr>
                <a:t>Plan your next steps</a:t>
              </a: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282FCC5C-84ED-4B0C-ABB0-2C9A3F333F7C}"/>
              </a:ext>
            </a:extLst>
          </p:cNvPr>
          <p:cNvSpPr txBox="1"/>
          <p:nvPr/>
        </p:nvSpPr>
        <p:spPr>
          <a:xfrm>
            <a:off x="4558046" y="3704387"/>
            <a:ext cx="3075906" cy="13181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dirty="0"/>
              <a:t>Schedule extra time</a:t>
            </a:r>
          </a:p>
          <a:p>
            <a:pPr algn="ctr">
              <a:lnSpc>
                <a:spcPct val="150000"/>
              </a:lnSpc>
            </a:pPr>
            <a:r>
              <a:rPr lang="en-US" sz="2800" dirty="0"/>
              <a:t>Gather supplies</a:t>
            </a:r>
          </a:p>
        </p:txBody>
      </p:sp>
    </p:spTree>
    <p:extLst>
      <p:ext uri="{BB962C8B-B14F-4D97-AF65-F5344CB8AC3E}">
        <p14:creationId xmlns:p14="http://schemas.microsoft.com/office/powerpoint/2010/main" val="2066827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Check Your Understanding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38345" y="1454360"/>
            <a:ext cx="2377440" cy="1920240"/>
            <a:chOff x="298515" y="1570475"/>
            <a:chExt cx="2377440" cy="1920240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298515" y="1570475"/>
              <a:ext cx="2377440" cy="192024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9881" y="2115095"/>
              <a:ext cx="166451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Read small sections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33248" y="3684567"/>
            <a:ext cx="2377440" cy="1920240"/>
            <a:chOff x="783763" y="3820066"/>
            <a:chExt cx="2377440" cy="1920240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783763" y="3820066"/>
              <a:ext cx="2377440" cy="192024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50308" y="4364687"/>
              <a:ext cx="2044350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Focus on understanding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76215" y="3696075"/>
            <a:ext cx="2377440" cy="1920240"/>
            <a:chOff x="3526730" y="3831574"/>
            <a:chExt cx="2377440" cy="1920240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26730" y="3831574"/>
              <a:ext cx="2377440" cy="192024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83193" y="4376195"/>
              <a:ext cx="1664514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Read out loud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76215" y="1454360"/>
            <a:ext cx="2377440" cy="1920240"/>
            <a:chOff x="3526730" y="1589859"/>
            <a:chExt cx="2377440" cy="1920240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26730" y="1589859"/>
              <a:ext cx="2377440" cy="1920240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>
                <a:solidFill>
                  <a:schemeClr val="bg1"/>
                </a:solidFill>
                <a:latin typeface="Calibri" panose="020F0502020204030204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86750" y="1949814"/>
              <a:ext cx="2057400" cy="12003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Don’t worry about detailed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6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Check Your Understanding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1"/>
          <p:cNvGrpSpPr/>
          <p:nvPr/>
        </p:nvGrpSpPr>
        <p:grpSpPr>
          <a:xfrm>
            <a:off x="3374168" y="1383375"/>
            <a:ext cx="5443662" cy="800861"/>
            <a:chOff x="1906953" y="1849760"/>
            <a:chExt cx="5443662" cy="868244"/>
          </a:xfrm>
          <a:solidFill>
            <a:srgbClr val="D3E4DD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0"/>
              <a:ext cx="5443662" cy="868244"/>
            </a:xfrm>
            <a:prstGeom prst="rect">
              <a:avLst/>
            </a:prstGeom>
            <a:solidFill>
              <a:srgbClr val="62798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91592" y="2000260"/>
              <a:ext cx="5274381" cy="567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Summarize each paragraph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F29B7F5-6FA4-51AE-6C96-52B3973D7CB5}"/>
              </a:ext>
            </a:extLst>
          </p:cNvPr>
          <p:cNvSpPr txBox="1"/>
          <p:nvPr/>
        </p:nvSpPr>
        <p:spPr>
          <a:xfrm>
            <a:off x="2103013" y="2740863"/>
            <a:ext cx="79859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Summary</a:t>
            </a:r>
            <a:r>
              <a:rPr lang="en-US" sz="2800" dirty="0"/>
              <a:t>: a brief overview of the main ideas in a text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4C0B322-4624-428A-CB0D-505FA8262238}"/>
              </a:ext>
            </a:extLst>
          </p:cNvPr>
          <p:cNvSpPr>
            <a:spLocks noChangeAspect="1"/>
          </p:cNvSpPr>
          <p:nvPr/>
        </p:nvSpPr>
        <p:spPr>
          <a:xfrm>
            <a:off x="2902720" y="3838503"/>
            <a:ext cx="1769466" cy="1769466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Reread the passage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9F54381-BFF7-1C73-A80D-DA1DAD3D1C03}"/>
              </a:ext>
            </a:extLst>
          </p:cNvPr>
          <p:cNvSpPr>
            <a:spLocks noChangeAspect="1"/>
          </p:cNvSpPr>
          <p:nvPr/>
        </p:nvSpPr>
        <p:spPr>
          <a:xfrm>
            <a:off x="5214827" y="3841015"/>
            <a:ext cx="1769466" cy="1769466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Look up unfamiliar words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78EAEB-49BF-D54E-ED76-916112842573}"/>
              </a:ext>
            </a:extLst>
          </p:cNvPr>
          <p:cNvSpPr>
            <a:spLocks noChangeAspect="1"/>
          </p:cNvSpPr>
          <p:nvPr/>
        </p:nvSpPr>
        <p:spPr>
          <a:xfrm>
            <a:off x="7526934" y="3820711"/>
            <a:ext cx="1769466" cy="1769466"/>
          </a:xfrm>
          <a:prstGeom prst="ellipse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Note unfamiliar vocabulary</a:t>
            </a:r>
          </a:p>
        </p:txBody>
      </p:sp>
    </p:spTree>
    <p:extLst>
      <p:ext uri="{BB962C8B-B14F-4D97-AF65-F5344CB8AC3E}">
        <p14:creationId xmlns:p14="http://schemas.microsoft.com/office/powerpoint/2010/main" val="3063425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383</Words>
  <Application>Microsoft Macintosh PowerPoint</Application>
  <PresentationFormat>Widescreen</PresentationFormat>
  <Paragraphs>95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Liz Fore</cp:lastModifiedBy>
  <cp:revision>10</cp:revision>
  <dcterms:created xsi:type="dcterms:W3CDTF">2015-10-07T16:05:34Z</dcterms:created>
  <dcterms:modified xsi:type="dcterms:W3CDTF">2022-06-03T17:03:12Z</dcterms:modified>
</cp:coreProperties>
</file>