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8"/>
  </p:notesMasterIdLst>
  <p:handoutMasterIdLst>
    <p:handoutMasterId r:id="rId29"/>
  </p:handoutMasterIdLst>
  <p:sldIdLst>
    <p:sldId id="256" r:id="rId2"/>
    <p:sldId id="316" r:id="rId3"/>
    <p:sldId id="293" r:id="rId4"/>
    <p:sldId id="286" r:id="rId5"/>
    <p:sldId id="317" r:id="rId6"/>
    <p:sldId id="318" r:id="rId7"/>
    <p:sldId id="319" r:id="rId8"/>
    <p:sldId id="320" r:id="rId9"/>
    <p:sldId id="321" r:id="rId10"/>
    <p:sldId id="322" r:id="rId11"/>
    <p:sldId id="323" r:id="rId12"/>
    <p:sldId id="324" r:id="rId13"/>
    <p:sldId id="325" r:id="rId14"/>
    <p:sldId id="326" r:id="rId15"/>
    <p:sldId id="327" r:id="rId16"/>
    <p:sldId id="328" r:id="rId17"/>
    <p:sldId id="329" r:id="rId18"/>
    <p:sldId id="330" r:id="rId19"/>
    <p:sldId id="331" r:id="rId20"/>
    <p:sldId id="332" r:id="rId21"/>
    <p:sldId id="338" r:id="rId22"/>
    <p:sldId id="333" r:id="rId23"/>
    <p:sldId id="334" r:id="rId24"/>
    <p:sldId id="335" r:id="rId25"/>
    <p:sldId id="339" r:id="rId26"/>
    <p:sldId id="337" r:id="rId27"/>
  </p:sldIdLst>
  <p:sldSz cx="9144000" cy="6858000" type="screen4x3"/>
  <p:notesSz cx="6858000" cy="9144000"/>
  <p:embeddedFontLst>
    <p:embeddedFont>
      <p:font typeface="Cambria Math" panose="02040503050406030204" pitchFamily="18" charset="0"/>
      <p:regular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7D7D"/>
    <a:srgbClr val="2D7D9F"/>
    <a:srgbClr val="00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08" d="100"/>
          <a:sy n="108" d="100"/>
        </p:scale>
        <p:origin x="1950" y="12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1.fntdata"/><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2/22/2024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2/22/2024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4.png"/><Relationship Id="rId1" Type="http://schemas.openxmlformats.org/officeDocument/2006/relationships/slideLayout" Target="../slideLayouts/slideLayout2.xml"/><Relationship Id="rId4" Type="http://schemas.openxmlformats.org/officeDocument/2006/relationships/image" Target="../media/image29.png"/></Relationships>
</file>

<file path=ppt/slides/_rels/slide26.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The Distribution of the Sample Proportion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47F06-118A-299B-6181-B39FE4124707}"/>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42ED54CA-46C2-28A6-C1C2-4453BE272EF9}"/>
                  </a:ext>
                </a:extLst>
              </p:cNvPr>
              <p:cNvSpPr>
                <a:spLocks noGrp="1"/>
              </p:cNvSpPr>
              <p:nvPr>
                <p:ph type="title"/>
              </p:nvPr>
            </p:nvSpPr>
            <p:spPr/>
            <p:txBody>
              <a:bodyPr/>
              <a:lstStyle/>
              <a:p>
                <a:r>
                  <a:rPr lang="en-US" dirty="0"/>
                  <a:t>Is There a Familiar Pattern to the Variability of </a:t>
                </a:r>
                <a14:m>
                  <m:oMath xmlns:m="http://schemas.openxmlformats.org/officeDocument/2006/math">
                    <m:acc>
                      <m:accPr>
                        <m:chr m:val="̂"/>
                        <m:ctrlPr>
                          <a:rPr lang="en-US" i="1" dirty="0" smtClean="0">
                            <a:latin typeface="Cambria Math" panose="02040503050406030204" pitchFamily="18" charset="0"/>
                          </a:rPr>
                        </m:ctrlPr>
                      </m:accPr>
                      <m:e>
                        <m:r>
                          <a:rPr lang="en-US" b="0" i="1" dirty="0" smtClean="0">
                            <a:latin typeface="Cambria Math" panose="02040503050406030204" pitchFamily="18" charset="0"/>
                          </a:rPr>
                          <m:t>𝑝</m:t>
                        </m:r>
                      </m:e>
                    </m:acc>
                  </m:oMath>
                </a14:m>
                <a:r>
                  <a:rPr lang="en-US" dirty="0"/>
                  <a:t>?</a:t>
                </a:r>
              </a:p>
            </p:txBody>
          </p:sp>
        </mc:Choice>
        <mc:Fallback xmlns="">
          <p:sp>
            <p:nvSpPr>
              <p:cNvPr id="2" name="Title 1">
                <a:extLst>
                  <a:ext uri="{FF2B5EF4-FFF2-40B4-BE49-F238E27FC236}">
                    <a16:creationId xmlns:a16="http://schemas.microsoft.com/office/drawing/2014/main" id="{42ED54CA-46C2-28A6-C1C2-4453BE272EF9}"/>
                  </a:ext>
                </a:extLst>
              </p:cNvPr>
              <p:cNvSpPr>
                <a:spLocks noGrp="1" noRot="1" noChangeAspect="1" noMove="1" noResize="1" noEditPoints="1" noAdjustHandles="1" noChangeArrowheads="1" noChangeShapeType="1" noTextEdit="1"/>
              </p:cNvSpPr>
              <p:nvPr>
                <p:ph type="title"/>
              </p:nvPr>
            </p:nvSpPr>
            <p:spPr>
              <a:blipFill>
                <a:blip r:embed="rId2"/>
                <a:stretch>
                  <a:fillRect t="-16000" r="-74" b="-19333"/>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0A3A0E9-A2B3-F176-92D7-89B8DA5AF4EF}"/>
                  </a:ext>
                </a:extLst>
              </p:cNvPr>
              <p:cNvSpPr>
                <a:spLocks noGrp="1"/>
              </p:cNvSpPr>
              <p:nvPr>
                <p:ph idx="1"/>
              </p:nvPr>
            </p:nvSpPr>
            <p:spPr/>
            <p:txBody>
              <a:bodyPr>
                <a:normAutofit/>
              </a:bodyPr>
              <a:lstStyle/>
              <a:p>
                <a:r>
                  <a:rPr lang="en-US" dirty="0"/>
                  <a:t>The sampling distribution of </a:t>
                </a:r>
                <a14:m>
                  <m:oMath xmlns:m="http://schemas.openxmlformats.org/officeDocument/2006/math">
                    <m:acc>
                      <m:accPr>
                        <m:chr m:val="̂"/>
                        <m:ctrlPr>
                          <a:rPr lang="en-US" i="1" dirty="0" smtClean="0">
                            <a:latin typeface="Cambria Math" panose="02040503050406030204" pitchFamily="18" charset="0"/>
                          </a:rPr>
                        </m:ctrlPr>
                      </m:accPr>
                      <m:e>
                        <m:r>
                          <a:rPr lang="en-US" i="1" dirty="0">
                            <a:latin typeface="Cambria Math" panose="02040503050406030204" pitchFamily="18" charset="0"/>
                          </a:rPr>
                          <m:t>𝑝</m:t>
                        </m:r>
                      </m:e>
                    </m:acc>
                  </m:oMath>
                </a14:m>
                <a:r>
                  <a:rPr lang="en-US" dirty="0"/>
                  <a:t> approaches normality as </a:t>
                </a:r>
                <a14:m>
                  <m:oMath xmlns:m="http://schemas.openxmlformats.org/officeDocument/2006/math">
                    <m:r>
                      <a:rPr lang="en-US" i="1" dirty="0" smtClean="0">
                        <a:latin typeface="Cambria Math" panose="02040503050406030204" pitchFamily="18" charset="0"/>
                      </a:rPr>
                      <m:t>𝑛</m:t>
                    </m:r>
                  </m:oMath>
                </a14:m>
                <a:r>
                  <a:rPr lang="en-US" dirty="0"/>
                  <a:t> becomes sufficiently large, as illustrated in Figure 9.3.1. The sample size is generally considered “sufficiently large” if </a:t>
                </a:r>
                <a14:m>
                  <m:oMath xmlns:m="http://schemas.openxmlformats.org/officeDocument/2006/math">
                    <m:r>
                      <a:rPr lang="en-US" i="1" dirty="0" smtClean="0">
                        <a:latin typeface="Cambria Math" panose="02040503050406030204" pitchFamily="18" charset="0"/>
                      </a:rPr>
                      <m:t>𝑛𝑝</m:t>
                    </m:r>
                  </m:oMath>
                </a14:m>
                <a:r>
                  <a:rPr lang="en-US" dirty="0"/>
                  <a:t> </a:t>
                </a:r>
                <a14:m>
                  <m:oMath xmlns:m="http://schemas.openxmlformats.org/officeDocument/2006/math">
                    <m:r>
                      <a:rPr lang="en-US" i="1" dirty="0" smtClean="0">
                        <a:latin typeface="Cambria Math" panose="02040503050406030204" pitchFamily="18" charset="0"/>
                      </a:rPr>
                      <m:t>≥</m:t>
                    </m:r>
                  </m:oMath>
                </a14:m>
                <a:r>
                  <a:rPr lang="en-US" dirty="0"/>
                  <a:t> 10 and </a:t>
                </a:r>
                <a14:m>
                  <m:oMath xmlns:m="http://schemas.openxmlformats.org/officeDocument/2006/math">
                    <m:r>
                      <a:rPr lang="en-US" i="1" dirty="0" smtClean="0">
                        <a:latin typeface="Cambria Math" panose="02040503050406030204" pitchFamily="18" charset="0"/>
                      </a:rPr>
                      <m:t>𝑛</m:t>
                    </m:r>
                    <m:r>
                      <a:rPr lang="en-US" i="1" dirty="0" smtClean="0">
                        <a:latin typeface="Cambria Math" panose="02040503050406030204" pitchFamily="18" charset="0"/>
                      </a:rPr>
                      <m:t>(1 − </m:t>
                    </m:r>
                    <m:r>
                      <a:rPr lang="en-US" i="1" dirty="0" smtClean="0">
                        <a:latin typeface="Cambria Math" panose="02040503050406030204" pitchFamily="18" charset="0"/>
                      </a:rPr>
                      <m:t>𝑝</m:t>
                    </m:r>
                    <m:r>
                      <a:rPr lang="en-US" i="1" dirty="0" smtClean="0">
                        <a:latin typeface="Cambria Math" panose="02040503050406030204" pitchFamily="18" charset="0"/>
                      </a:rPr>
                      <m:t>) ≥ 10</m:t>
                    </m:r>
                  </m:oMath>
                </a14:m>
                <a:r>
                  <a:rPr lang="en-US" dirty="0"/>
                  <a:t>. </a:t>
                </a:r>
              </a:p>
              <a:p>
                <a:endParaRPr lang="en-US" dirty="0"/>
              </a:p>
              <a:p>
                <a:endParaRPr lang="en-US" dirty="0"/>
              </a:p>
              <a:p>
                <a:endParaRPr lang="en-US" dirty="0"/>
              </a:p>
            </p:txBody>
          </p:sp>
        </mc:Choice>
        <mc:Fallback xmlns="">
          <p:sp>
            <p:nvSpPr>
              <p:cNvPr id="3" name="Content Placeholder 2">
                <a:extLst>
                  <a:ext uri="{FF2B5EF4-FFF2-40B4-BE49-F238E27FC236}">
                    <a16:creationId xmlns:a16="http://schemas.microsoft.com/office/drawing/2014/main" id="{E0A3A0E9-A2B3-F176-92D7-89B8DA5AF4EF}"/>
                  </a:ext>
                </a:extLst>
              </p:cNvPr>
              <p:cNvSpPr>
                <a:spLocks noGrp="1" noRot="1" noChangeAspect="1" noMove="1" noResize="1" noEditPoints="1" noAdjustHandles="1" noChangeArrowheads="1" noChangeShapeType="1" noTextEdit="1"/>
              </p:cNvSpPr>
              <p:nvPr>
                <p:ph idx="1"/>
              </p:nvPr>
            </p:nvSpPr>
            <p:spPr>
              <a:blipFill>
                <a:blip r:embed="rId3"/>
                <a:stretch>
                  <a:fillRect l="-1481" t="-1200" r="-1333"/>
                </a:stretch>
              </a:blipFill>
            </p:spPr>
            <p:txBody>
              <a:bodyPr/>
              <a:lstStyle/>
              <a:p>
                <a:r>
                  <a:rPr lang="en-IN">
                    <a:noFill/>
                  </a:rPr>
                  <a:t> </a:t>
                </a:r>
              </a:p>
            </p:txBody>
          </p:sp>
        </mc:Fallback>
      </mc:AlternateContent>
      <p:pic>
        <p:nvPicPr>
          <p:cNvPr id="5" name="Picture 4">
            <a:extLst>
              <a:ext uri="{FF2B5EF4-FFF2-40B4-BE49-F238E27FC236}">
                <a16:creationId xmlns:a16="http://schemas.microsoft.com/office/drawing/2014/main" id="{32596ED0-468A-8627-C841-EA23227A4FD3}"/>
              </a:ext>
            </a:extLst>
          </p:cNvPr>
          <p:cNvPicPr>
            <a:picLocks noChangeAspect="1"/>
          </p:cNvPicPr>
          <p:nvPr/>
        </p:nvPicPr>
        <p:blipFill>
          <a:blip r:embed="rId4"/>
          <a:stretch>
            <a:fillRect/>
          </a:stretch>
        </p:blipFill>
        <p:spPr>
          <a:xfrm>
            <a:off x="2505778" y="3309468"/>
            <a:ext cx="4132444" cy="2557560"/>
          </a:xfrm>
          <a:prstGeom prst="rect">
            <a:avLst/>
          </a:prstGeom>
        </p:spPr>
      </p:pic>
    </p:spTree>
    <p:extLst>
      <p:ext uri="{BB962C8B-B14F-4D97-AF65-F5344CB8AC3E}">
        <p14:creationId xmlns:p14="http://schemas.microsoft.com/office/powerpoint/2010/main" val="741719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C2BB7C-F20C-ACEB-4AD3-F9269CFC98CE}"/>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A7783E64-963C-9756-EE34-8A9656FB9D36}"/>
                  </a:ext>
                </a:extLst>
              </p:cNvPr>
              <p:cNvSpPr>
                <a:spLocks noGrp="1"/>
              </p:cNvSpPr>
              <p:nvPr>
                <p:ph type="title"/>
              </p:nvPr>
            </p:nvSpPr>
            <p:spPr/>
            <p:txBody>
              <a:bodyPr/>
              <a:lstStyle/>
              <a:p>
                <a:r>
                  <a:rPr lang="en-US" dirty="0"/>
                  <a:t>Is There a Familiar Pattern to the Variability of </a:t>
                </a:r>
                <a14:m>
                  <m:oMath xmlns:m="http://schemas.openxmlformats.org/officeDocument/2006/math">
                    <m:acc>
                      <m:accPr>
                        <m:chr m:val="̂"/>
                        <m:ctrlPr>
                          <a:rPr lang="en-US" i="1" dirty="0" smtClean="0">
                            <a:latin typeface="Cambria Math" panose="02040503050406030204" pitchFamily="18" charset="0"/>
                          </a:rPr>
                        </m:ctrlPr>
                      </m:accPr>
                      <m:e>
                        <m:r>
                          <a:rPr lang="en-US" b="0" i="1" dirty="0" smtClean="0">
                            <a:latin typeface="Cambria Math" panose="02040503050406030204" pitchFamily="18" charset="0"/>
                          </a:rPr>
                          <m:t>𝑝</m:t>
                        </m:r>
                      </m:e>
                    </m:acc>
                  </m:oMath>
                </a14:m>
                <a:r>
                  <a:rPr lang="en-US" dirty="0"/>
                  <a:t>? (cont.)</a:t>
                </a:r>
              </a:p>
            </p:txBody>
          </p:sp>
        </mc:Choice>
        <mc:Fallback xmlns="">
          <p:sp>
            <p:nvSpPr>
              <p:cNvPr id="2" name="Title 1">
                <a:extLst>
                  <a:ext uri="{FF2B5EF4-FFF2-40B4-BE49-F238E27FC236}">
                    <a16:creationId xmlns:a16="http://schemas.microsoft.com/office/drawing/2014/main" id="{A7783E64-963C-9756-EE34-8A9656FB9D36}"/>
                  </a:ext>
                </a:extLst>
              </p:cNvPr>
              <p:cNvSpPr>
                <a:spLocks noGrp="1" noRot="1" noChangeAspect="1" noMove="1" noResize="1" noEditPoints="1" noAdjustHandles="1" noChangeArrowheads="1" noChangeShapeType="1" noTextEdit="1"/>
              </p:cNvSpPr>
              <p:nvPr>
                <p:ph type="title"/>
              </p:nvPr>
            </p:nvSpPr>
            <p:spPr>
              <a:blipFill>
                <a:blip r:embed="rId2"/>
                <a:stretch>
                  <a:fillRect t="-16000" r="-74" b="-19333"/>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F3B84A8-D0AE-05BC-01C6-0C7AB1A75378}"/>
                  </a:ext>
                </a:extLst>
              </p:cNvPr>
              <p:cNvSpPr>
                <a:spLocks noGrp="1"/>
              </p:cNvSpPr>
              <p:nvPr>
                <p:ph idx="1"/>
              </p:nvPr>
            </p:nvSpPr>
            <p:spPr/>
            <p:txBody>
              <a:bodyPr>
                <a:normAutofit/>
              </a:bodyPr>
              <a:lstStyle/>
              <a:p>
                <a:r>
                  <a:rPr lang="en-US" dirty="0"/>
                  <a:t>The sampling distribution of </a:t>
                </a:r>
                <a14:m>
                  <m:oMath xmlns:m="http://schemas.openxmlformats.org/officeDocument/2006/math">
                    <m:acc>
                      <m:accPr>
                        <m:chr m:val="̂"/>
                        <m:ctrlPr>
                          <a:rPr lang="en-US" i="1" dirty="0">
                            <a:latin typeface="Cambria Math" panose="02040503050406030204" pitchFamily="18" charset="0"/>
                          </a:rPr>
                        </m:ctrlPr>
                      </m:accPr>
                      <m:e>
                        <m:r>
                          <a:rPr lang="en-US" i="1" dirty="0">
                            <a:latin typeface="Cambria Math" panose="02040503050406030204" pitchFamily="18" charset="0"/>
                          </a:rPr>
                          <m:t>𝑝</m:t>
                        </m:r>
                      </m:e>
                    </m:acc>
                  </m:oMath>
                </a14:m>
                <a:r>
                  <a:rPr lang="en-US" dirty="0"/>
                  <a:t> is summarized below for both finite and infinite populations.</a:t>
                </a:r>
              </a:p>
            </p:txBody>
          </p:sp>
        </mc:Choice>
        <mc:Fallback xmlns="">
          <p:sp>
            <p:nvSpPr>
              <p:cNvPr id="3" name="Content Placeholder 2">
                <a:extLst>
                  <a:ext uri="{FF2B5EF4-FFF2-40B4-BE49-F238E27FC236}">
                    <a16:creationId xmlns:a16="http://schemas.microsoft.com/office/drawing/2014/main" id="{9F3B84A8-D0AE-05BC-01C6-0C7AB1A75378}"/>
                  </a:ext>
                </a:extLst>
              </p:cNvPr>
              <p:cNvSpPr>
                <a:spLocks noGrp="1" noRot="1" noChangeAspect="1" noMove="1" noResize="1" noEditPoints="1" noAdjustHandles="1" noChangeArrowheads="1" noChangeShapeType="1" noTextEdit="1"/>
              </p:cNvSpPr>
              <p:nvPr>
                <p:ph idx="1"/>
              </p:nvPr>
            </p:nvSpPr>
            <p:spPr>
              <a:blipFill>
                <a:blip r:embed="rId3"/>
                <a:stretch>
                  <a:fillRect l="-1481" t="-1200" r="-1111"/>
                </a:stretch>
              </a:blipFill>
            </p:spPr>
            <p:txBody>
              <a:bodyPr/>
              <a:lstStyle/>
              <a:p>
                <a:r>
                  <a:rPr lang="en-IN">
                    <a:noFill/>
                  </a:rPr>
                  <a:t> </a:t>
                </a:r>
              </a:p>
            </p:txBody>
          </p:sp>
        </mc:Fallback>
      </mc:AlternateContent>
    </p:spTree>
    <p:extLst>
      <p:ext uri="{BB962C8B-B14F-4D97-AF65-F5344CB8AC3E}">
        <p14:creationId xmlns:p14="http://schemas.microsoft.com/office/powerpoint/2010/main" val="16258589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6DD3A-3518-C2A1-E814-F82F487364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4183BA-FD6E-7384-06E1-A34C62962D96}"/>
              </a:ext>
            </a:extLst>
          </p:cNvPr>
          <p:cNvSpPr>
            <a:spLocks noGrp="1"/>
          </p:cNvSpPr>
          <p:nvPr>
            <p:ph type="title"/>
          </p:nvPr>
        </p:nvSpPr>
        <p:spPr/>
        <p:txBody>
          <a:bodyPr/>
          <a:lstStyle/>
          <a:p>
            <a:r>
              <a:rPr lang="en-US" dirty="0"/>
              <a:t>Definition: Sampling Distribution of the Sample Proportion</a:t>
            </a:r>
          </a:p>
        </p:txBody>
      </p:sp>
      <mc:AlternateContent xmlns:mc="http://schemas.openxmlformats.org/markup-compatibility/2006" xmlns:a14="http://schemas.microsoft.com/office/drawing/2010/main">
        <mc:Choice Requires="a14">
          <p:sp>
            <p:nvSpPr>
              <p:cNvPr id="4" name="Content Placeholder 2">
                <a:extLst>
                  <a:ext uri="{FF2B5EF4-FFF2-40B4-BE49-F238E27FC236}">
                    <a16:creationId xmlns:a16="http://schemas.microsoft.com/office/drawing/2014/main" id="{E7C43A27-E778-760C-D894-A0C7F61118B8}"/>
                  </a:ext>
                </a:extLst>
              </p:cNvPr>
              <p:cNvSpPr>
                <a:spLocks noGrp="1"/>
              </p:cNvSpPr>
              <p:nvPr>
                <p:ph idx="1"/>
              </p:nvPr>
            </p:nvSpPr>
            <p:spPr>
              <a:xfrm>
                <a:off x="457200" y="1280160"/>
                <a:ext cx="8229600" cy="4459169"/>
              </a:xfrm>
              <a:solidFill>
                <a:srgbClr val="FFFFCC"/>
              </a:solidFill>
              <a:ln w="28575">
                <a:solidFill>
                  <a:srgbClr val="000000"/>
                </a:solidFill>
              </a:ln>
            </p:spPr>
            <p:txBody>
              <a:bodyPr>
                <a:spAutoFit/>
              </a:bodyPr>
              <a:lstStyle/>
              <a:p>
                <a:r>
                  <a:rPr lang="en-US" dirty="0">
                    <a:solidFill>
                      <a:srgbClr val="000000"/>
                    </a:solidFill>
                  </a:rPr>
                  <a:t>If the population is infinite and the sample is sufficiently large, the distribution of </a:t>
                </a:r>
                <a14:m>
                  <m:oMath xmlns:m="http://schemas.openxmlformats.org/officeDocument/2006/math">
                    <m:acc>
                      <m:accPr>
                        <m:chr m:val="̂"/>
                        <m:ctrlPr>
                          <a:rPr lang="en-US" sz="2800" i="1" smtClean="0">
                            <a:solidFill>
                              <a:srgbClr val="000000"/>
                            </a:solidFill>
                            <a:latin typeface="Cambria Math" panose="02040503050406030204" pitchFamily="18" charset="0"/>
                          </a:rPr>
                        </m:ctrlPr>
                      </m:accPr>
                      <m:e>
                        <m:r>
                          <a:rPr lang="en-US" sz="2800" b="0" i="1" smtClean="0">
                            <a:solidFill>
                              <a:srgbClr val="000000"/>
                            </a:solidFill>
                            <a:latin typeface="Cambria Math" panose="02040503050406030204" pitchFamily="18" charset="0"/>
                          </a:rPr>
                          <m:t>𝑝</m:t>
                        </m:r>
                      </m:e>
                    </m:acc>
                    <m:r>
                      <a:rPr lang="en-US" sz="2800" b="0" i="1" smtClean="0">
                        <a:solidFill>
                          <a:srgbClr val="000000"/>
                        </a:solidFill>
                        <a:latin typeface="Cambria Math" panose="02040503050406030204" pitchFamily="18" charset="0"/>
                      </a:rPr>
                      <m:t> </m:t>
                    </m:r>
                  </m:oMath>
                </a14:m>
                <a:r>
                  <a:rPr lang="en-US" dirty="0">
                    <a:solidFill>
                      <a:srgbClr val="000000"/>
                    </a:solidFill>
                  </a:rPr>
                  <a:t>has the following characteristics:</a:t>
                </a:r>
              </a:p>
              <a:p>
                <a:pPr marL="514350" indent="-514350">
                  <a:buFont typeface="+mj-lt"/>
                  <a:buAutoNum type="arabicPeriod"/>
                </a:pPr>
                <a:r>
                  <a:rPr lang="en-US" dirty="0">
                    <a:solidFill>
                      <a:srgbClr val="000000"/>
                    </a:solidFill>
                  </a:rPr>
                  <a:t>An approximately normal distribution.</a:t>
                </a:r>
              </a:p>
              <a:p>
                <a:pPr marL="514350" indent="-514350">
                  <a:buFont typeface="+mj-lt"/>
                  <a:buAutoNum type="arabicPeriod"/>
                </a:pPr>
                <a:r>
                  <a:rPr lang="en-US" dirty="0">
                    <a:solidFill>
                      <a:srgbClr val="000000"/>
                    </a:solidFill>
                  </a:rPr>
                  <a:t> </a:t>
                </a:r>
                <a14:m>
                  <m:oMath xmlns:m="http://schemas.openxmlformats.org/officeDocument/2006/math">
                    <m:sSub>
                      <m:sSubPr>
                        <m:ctrlPr>
                          <a:rPr lang="en-US" i="1" smtClean="0">
                            <a:solidFill>
                              <a:srgbClr val="000000"/>
                            </a:solidFill>
                            <a:latin typeface="Cambria Math" panose="02040503050406030204" pitchFamily="18" charset="0"/>
                          </a:rPr>
                        </m:ctrlPr>
                      </m:sSubPr>
                      <m:e>
                        <m:r>
                          <a:rPr lang="en-US" i="1" smtClean="0">
                            <a:solidFill>
                              <a:srgbClr val="000000"/>
                            </a:solidFill>
                            <a:latin typeface="Cambria Math" panose="02040503050406030204" pitchFamily="18" charset="0"/>
                            <a:ea typeface="Cambria Math" panose="02040503050406030204" pitchFamily="18" charset="0"/>
                          </a:rPr>
                          <m:t>𝜇</m:t>
                        </m:r>
                      </m:e>
                      <m:sub>
                        <m:acc>
                          <m:accPr>
                            <m:chr m:val="̂"/>
                            <m:ctrlPr>
                              <a:rPr lang="en-US" i="1">
                                <a:solidFill>
                                  <a:srgbClr val="000000"/>
                                </a:solidFill>
                                <a:latin typeface="Cambria Math" panose="02040503050406030204" pitchFamily="18" charset="0"/>
                              </a:rPr>
                            </m:ctrlPr>
                          </m:accPr>
                          <m:e>
                            <m:r>
                              <a:rPr lang="en-US" i="1">
                                <a:solidFill>
                                  <a:srgbClr val="000000"/>
                                </a:solidFill>
                                <a:latin typeface="Cambria Math" panose="02040503050406030204" pitchFamily="18" charset="0"/>
                              </a:rPr>
                              <m:t>𝑝</m:t>
                            </m:r>
                          </m:e>
                        </m:acc>
                      </m:sub>
                    </m:sSub>
                    <m:r>
                      <a:rPr lang="en-US" b="0" i="1" smtClean="0">
                        <a:solidFill>
                          <a:srgbClr val="000000"/>
                        </a:solidFill>
                        <a:latin typeface="Cambria Math" panose="02040503050406030204" pitchFamily="18" charset="0"/>
                      </a:rPr>
                      <m:t>=</m:t>
                    </m:r>
                    <m:r>
                      <a:rPr lang="en-US" b="0" i="1" smtClean="0">
                        <a:solidFill>
                          <a:srgbClr val="000000"/>
                        </a:solidFill>
                        <a:latin typeface="Cambria Math" panose="02040503050406030204" pitchFamily="18" charset="0"/>
                      </a:rPr>
                      <m:t>𝐸</m:t>
                    </m:r>
                    <m:d>
                      <m:dPr>
                        <m:ctrlPr>
                          <a:rPr lang="en-US" b="0" i="1" smtClean="0">
                            <a:solidFill>
                              <a:srgbClr val="000000"/>
                            </a:solidFill>
                            <a:latin typeface="Cambria Math" panose="02040503050406030204" pitchFamily="18" charset="0"/>
                          </a:rPr>
                        </m:ctrlPr>
                      </m:dPr>
                      <m:e>
                        <m:acc>
                          <m:accPr>
                            <m:chr m:val="̂"/>
                            <m:ctrlPr>
                              <a:rPr lang="en-US" i="1">
                                <a:solidFill>
                                  <a:srgbClr val="000000"/>
                                </a:solidFill>
                                <a:latin typeface="Cambria Math" panose="02040503050406030204" pitchFamily="18" charset="0"/>
                              </a:rPr>
                            </m:ctrlPr>
                          </m:accPr>
                          <m:e>
                            <m:r>
                              <a:rPr lang="en-US" i="1">
                                <a:solidFill>
                                  <a:srgbClr val="000000"/>
                                </a:solidFill>
                                <a:latin typeface="Cambria Math" panose="02040503050406030204" pitchFamily="18" charset="0"/>
                              </a:rPr>
                              <m:t>𝑝</m:t>
                            </m:r>
                          </m:e>
                        </m:acc>
                      </m:e>
                    </m:d>
                    <m:r>
                      <a:rPr lang="en-US" b="0" i="1" smtClean="0">
                        <a:solidFill>
                          <a:srgbClr val="000000"/>
                        </a:solidFill>
                        <a:latin typeface="Cambria Math" panose="02040503050406030204" pitchFamily="18" charset="0"/>
                      </a:rPr>
                      <m:t>=</m:t>
                    </m:r>
                    <m:r>
                      <a:rPr lang="en-US" b="0" i="1" smtClean="0">
                        <a:solidFill>
                          <a:srgbClr val="000000"/>
                        </a:solidFill>
                        <a:latin typeface="Cambria Math" panose="02040503050406030204" pitchFamily="18" charset="0"/>
                      </a:rPr>
                      <m:t>𝑝</m:t>
                    </m:r>
                    <m:r>
                      <a:rPr lang="en-US" b="0" i="1" smtClean="0">
                        <a:solidFill>
                          <a:srgbClr val="000000"/>
                        </a:solidFill>
                        <a:latin typeface="Cambria Math" panose="02040503050406030204" pitchFamily="18" charset="0"/>
                      </a:rPr>
                      <m:t>.</m:t>
                    </m:r>
                  </m:oMath>
                </a14:m>
                <a:r>
                  <a:rPr lang="en-US" dirty="0">
                    <a:solidFill>
                      <a:srgbClr val="000000"/>
                    </a:solidFill>
                  </a:rPr>
                  <a:t> (The mean of the sample proportions equals the population proportion.)</a:t>
                </a:r>
              </a:p>
              <a:p>
                <a:pPr marL="514350" indent="-514350">
                  <a:buFont typeface="+mj-lt"/>
                  <a:buAutoNum type="arabicPeriod"/>
                </a:pPr>
                <a:r>
                  <a:rPr lang="en-US" dirty="0">
                    <a:solidFill>
                      <a:srgbClr val="000000"/>
                    </a:solidFill>
                  </a:rPr>
                  <a:t> </a:t>
                </a:r>
                <a14:m>
                  <m:oMath xmlns:m="http://schemas.openxmlformats.org/officeDocument/2006/math">
                    <m:sSub>
                      <m:sSubPr>
                        <m:ctrlPr>
                          <a:rPr lang="en-US" i="1" smtClean="0">
                            <a:solidFill>
                              <a:srgbClr val="000000"/>
                            </a:solidFill>
                            <a:latin typeface="Cambria Math" panose="02040503050406030204" pitchFamily="18" charset="0"/>
                          </a:rPr>
                        </m:ctrlPr>
                      </m:sSubPr>
                      <m:e>
                        <m:r>
                          <a:rPr lang="en-US" i="1" smtClean="0">
                            <a:solidFill>
                              <a:srgbClr val="000000"/>
                            </a:solidFill>
                            <a:latin typeface="Cambria Math" panose="02040503050406030204" pitchFamily="18" charset="0"/>
                            <a:ea typeface="Cambria Math" panose="02040503050406030204" pitchFamily="18" charset="0"/>
                          </a:rPr>
                          <m:t>𝜎</m:t>
                        </m:r>
                      </m:e>
                      <m:sub>
                        <m:acc>
                          <m:accPr>
                            <m:chr m:val="̂"/>
                            <m:ctrlPr>
                              <a:rPr lang="en-US" i="1">
                                <a:solidFill>
                                  <a:srgbClr val="000000"/>
                                </a:solidFill>
                                <a:latin typeface="Cambria Math" panose="02040503050406030204" pitchFamily="18" charset="0"/>
                              </a:rPr>
                            </m:ctrlPr>
                          </m:accPr>
                          <m:e>
                            <m:r>
                              <a:rPr lang="en-US" i="1">
                                <a:solidFill>
                                  <a:srgbClr val="000000"/>
                                </a:solidFill>
                                <a:latin typeface="Cambria Math" panose="02040503050406030204" pitchFamily="18" charset="0"/>
                              </a:rPr>
                              <m:t>𝑝</m:t>
                            </m:r>
                          </m:e>
                        </m:acc>
                      </m:sub>
                    </m:sSub>
                    <m:r>
                      <a:rPr lang="en-US" b="0" i="1" smtClean="0">
                        <a:solidFill>
                          <a:srgbClr val="000000"/>
                        </a:solidFill>
                        <a:latin typeface="Cambria Math" panose="02040503050406030204" pitchFamily="18" charset="0"/>
                      </a:rPr>
                      <m:t>=</m:t>
                    </m:r>
                    <m:rad>
                      <m:radPr>
                        <m:degHide m:val="on"/>
                        <m:ctrlPr>
                          <a:rPr lang="en-US" b="0" i="1" smtClean="0">
                            <a:solidFill>
                              <a:srgbClr val="000000"/>
                            </a:solidFill>
                            <a:latin typeface="Cambria Math" panose="02040503050406030204" pitchFamily="18" charset="0"/>
                          </a:rPr>
                        </m:ctrlPr>
                      </m:radPr>
                      <m:deg/>
                      <m:e>
                        <m:f>
                          <m:fPr>
                            <m:ctrlPr>
                              <a:rPr lang="en-US" b="0" i="1" smtClean="0">
                                <a:solidFill>
                                  <a:srgbClr val="000000"/>
                                </a:solidFill>
                                <a:latin typeface="Cambria Math" panose="02040503050406030204" pitchFamily="18" charset="0"/>
                              </a:rPr>
                            </m:ctrlPr>
                          </m:fPr>
                          <m:num>
                            <m:r>
                              <a:rPr lang="en-US" b="0" i="1" smtClean="0">
                                <a:solidFill>
                                  <a:srgbClr val="000000"/>
                                </a:solidFill>
                                <a:latin typeface="Cambria Math" panose="02040503050406030204" pitchFamily="18" charset="0"/>
                              </a:rPr>
                              <m:t>𝑝</m:t>
                            </m:r>
                            <m:d>
                              <m:dPr>
                                <m:ctrlPr>
                                  <a:rPr lang="en-US" b="0" i="1" smtClean="0">
                                    <a:solidFill>
                                      <a:srgbClr val="000000"/>
                                    </a:solidFill>
                                    <a:latin typeface="Cambria Math" panose="02040503050406030204" pitchFamily="18" charset="0"/>
                                  </a:rPr>
                                </m:ctrlPr>
                              </m:dPr>
                              <m:e>
                                <m:r>
                                  <a:rPr lang="en-US" b="0" i="1" smtClean="0">
                                    <a:solidFill>
                                      <a:srgbClr val="000000"/>
                                    </a:solidFill>
                                    <a:latin typeface="Cambria Math" panose="02040503050406030204" pitchFamily="18" charset="0"/>
                                  </a:rPr>
                                  <m:t>1−</m:t>
                                </m:r>
                                <m:r>
                                  <a:rPr lang="en-US" b="0" i="1" smtClean="0">
                                    <a:solidFill>
                                      <a:srgbClr val="000000"/>
                                    </a:solidFill>
                                    <a:latin typeface="Cambria Math" panose="02040503050406030204" pitchFamily="18" charset="0"/>
                                  </a:rPr>
                                  <m:t>𝑝</m:t>
                                </m:r>
                              </m:e>
                            </m:d>
                          </m:num>
                          <m:den>
                            <m:r>
                              <a:rPr lang="en-US" b="0" i="1" smtClean="0">
                                <a:solidFill>
                                  <a:srgbClr val="000000"/>
                                </a:solidFill>
                                <a:latin typeface="Cambria Math" panose="02040503050406030204" pitchFamily="18" charset="0"/>
                              </a:rPr>
                              <m:t>𝑛</m:t>
                            </m:r>
                          </m:den>
                        </m:f>
                      </m:e>
                    </m:rad>
                    <m:r>
                      <a:rPr lang="en-US" b="0" i="1" smtClean="0">
                        <a:solidFill>
                          <a:srgbClr val="000000"/>
                        </a:solidFill>
                        <a:latin typeface="Cambria Math" panose="02040503050406030204" pitchFamily="18" charset="0"/>
                        <a:ea typeface="Cambria Math" panose="02040503050406030204" pitchFamily="18" charset="0"/>
                      </a:rPr>
                      <m:t>≈</m:t>
                    </m:r>
                  </m:oMath>
                </a14:m>
                <a:r>
                  <a:rPr lang="en-US" dirty="0">
                    <a:solidFill>
                      <a:srgbClr val="000000"/>
                    </a:solidFill>
                  </a:rPr>
                  <a:t> </a:t>
                </a:r>
                <a14:m>
                  <m:oMath xmlns:m="http://schemas.openxmlformats.org/officeDocument/2006/math">
                    <m:rad>
                      <m:radPr>
                        <m:degHide m:val="on"/>
                        <m:ctrlPr>
                          <a:rPr lang="en-US" i="1">
                            <a:solidFill>
                              <a:srgbClr val="000000"/>
                            </a:solidFill>
                            <a:latin typeface="Cambria Math" panose="02040503050406030204" pitchFamily="18" charset="0"/>
                          </a:rPr>
                        </m:ctrlPr>
                      </m:radPr>
                      <m:deg/>
                      <m:e>
                        <m:f>
                          <m:fPr>
                            <m:ctrlPr>
                              <a:rPr lang="en-US" i="1">
                                <a:solidFill>
                                  <a:srgbClr val="000000"/>
                                </a:solidFill>
                                <a:latin typeface="Cambria Math" panose="02040503050406030204" pitchFamily="18" charset="0"/>
                              </a:rPr>
                            </m:ctrlPr>
                          </m:fPr>
                          <m:num>
                            <m:acc>
                              <m:accPr>
                                <m:chr m:val="̂"/>
                                <m:ctrlPr>
                                  <a:rPr lang="en-US" i="1">
                                    <a:solidFill>
                                      <a:srgbClr val="000000"/>
                                    </a:solidFill>
                                    <a:latin typeface="Cambria Math" panose="02040503050406030204" pitchFamily="18" charset="0"/>
                                  </a:rPr>
                                </m:ctrlPr>
                              </m:accPr>
                              <m:e>
                                <m:r>
                                  <a:rPr lang="en-US" i="1">
                                    <a:solidFill>
                                      <a:srgbClr val="000000"/>
                                    </a:solidFill>
                                    <a:latin typeface="Cambria Math" panose="02040503050406030204" pitchFamily="18" charset="0"/>
                                  </a:rPr>
                                  <m:t>𝑝</m:t>
                                </m:r>
                              </m:e>
                            </m:acc>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acc>
                                  <m:accPr>
                                    <m:chr m:val="̂"/>
                                    <m:ctrlPr>
                                      <a:rPr lang="en-US" i="1">
                                        <a:solidFill>
                                          <a:srgbClr val="000000"/>
                                        </a:solidFill>
                                        <a:latin typeface="Cambria Math" panose="02040503050406030204" pitchFamily="18" charset="0"/>
                                      </a:rPr>
                                    </m:ctrlPr>
                                  </m:accPr>
                                  <m:e>
                                    <m:r>
                                      <a:rPr lang="en-US" i="1">
                                        <a:solidFill>
                                          <a:srgbClr val="000000"/>
                                        </a:solidFill>
                                        <a:latin typeface="Cambria Math" panose="02040503050406030204" pitchFamily="18" charset="0"/>
                                      </a:rPr>
                                      <m:t>𝑝</m:t>
                                    </m:r>
                                  </m:e>
                                </m:acc>
                              </m:e>
                            </m:d>
                          </m:num>
                          <m:den>
                            <m:r>
                              <a:rPr lang="en-US" i="1">
                                <a:solidFill>
                                  <a:srgbClr val="000000"/>
                                </a:solidFill>
                                <a:latin typeface="Cambria Math" panose="02040503050406030204" pitchFamily="18" charset="0"/>
                              </a:rPr>
                              <m:t>𝑛</m:t>
                            </m:r>
                          </m:den>
                        </m:f>
                      </m:e>
                    </m:rad>
                    <m:r>
                      <a:rPr lang="en-US" i="1">
                        <a:solidFill>
                          <a:srgbClr val="000000"/>
                        </a:solidFill>
                        <a:latin typeface="Cambria Math" panose="02040503050406030204" pitchFamily="18" charset="0"/>
                      </a:rPr>
                      <m:t> </m:t>
                    </m:r>
                  </m:oMath>
                </a14:m>
                <a:r>
                  <a:rPr lang="en-US" dirty="0">
                    <a:solidFill>
                      <a:srgbClr val="000000"/>
                    </a:solidFill>
                  </a:rPr>
                  <a:t>.		</a:t>
                </a:r>
              </a:p>
              <a:p>
                <a:endParaRPr lang="en-US" dirty="0">
                  <a:solidFill>
                    <a:srgbClr val="000000"/>
                  </a:solidFill>
                </a:endParaRPr>
              </a:p>
            </p:txBody>
          </p:sp>
        </mc:Choice>
        <mc:Fallback xmlns="">
          <p:sp>
            <p:nvSpPr>
              <p:cNvPr id="4" name="Content Placeholder 2">
                <a:extLst>
                  <a:ext uri="{FF2B5EF4-FFF2-40B4-BE49-F238E27FC236}">
                    <a16:creationId xmlns:a16="http://schemas.microsoft.com/office/drawing/2014/main" id="{E7C43A27-E778-760C-D894-A0C7F61118B8}"/>
                  </a:ext>
                </a:extLst>
              </p:cNvPr>
              <p:cNvSpPr>
                <a:spLocks noGrp="1" noRot="1" noChangeAspect="1" noMove="1" noResize="1" noEditPoints="1" noAdjustHandles="1" noChangeArrowheads="1" noChangeShapeType="1" noTextEdit="1"/>
              </p:cNvSpPr>
              <p:nvPr>
                <p:ph idx="1"/>
              </p:nvPr>
            </p:nvSpPr>
            <p:spPr>
              <a:xfrm>
                <a:off x="457200" y="1280160"/>
                <a:ext cx="8229600" cy="4459169"/>
              </a:xfrm>
              <a:blipFill>
                <a:blip r:embed="rId2"/>
                <a:stretch>
                  <a:fillRect l="-1402" t="-951" r="-1402"/>
                </a:stretch>
              </a:blipFill>
              <a:ln w="28575">
                <a:solidFill>
                  <a:srgbClr val="000000"/>
                </a:solidFill>
              </a:ln>
            </p:spPr>
            <p:txBody>
              <a:bodyPr/>
              <a:lstStyle/>
              <a:p>
                <a:r>
                  <a:rPr lang="en-IN">
                    <a:noFill/>
                  </a:rPr>
                  <a:t> </a:t>
                </a:r>
              </a:p>
            </p:txBody>
          </p:sp>
        </mc:Fallback>
      </mc:AlternateContent>
    </p:spTree>
    <p:extLst>
      <p:ext uri="{BB962C8B-B14F-4D97-AF65-F5344CB8AC3E}">
        <p14:creationId xmlns:p14="http://schemas.microsoft.com/office/powerpoint/2010/main" val="42035415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1DA27-6D53-EED7-D589-5F314BEB13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1E03E1-AEC0-CCDF-2A99-EF331DED1D67}"/>
              </a:ext>
            </a:extLst>
          </p:cNvPr>
          <p:cNvSpPr>
            <a:spLocks noGrp="1"/>
          </p:cNvSpPr>
          <p:nvPr>
            <p:ph type="title"/>
          </p:nvPr>
        </p:nvSpPr>
        <p:spPr/>
        <p:txBody>
          <a:bodyPr/>
          <a:lstStyle/>
          <a:p>
            <a:r>
              <a:rPr lang="en-US" dirty="0"/>
              <a:t>Definition: Sampling Distribution of the Sample Proportion (cont.)</a:t>
            </a:r>
          </a:p>
        </p:txBody>
      </p:sp>
      <mc:AlternateContent xmlns:mc="http://schemas.openxmlformats.org/markup-compatibility/2006" xmlns:a14="http://schemas.microsoft.com/office/drawing/2010/main">
        <mc:Choice Requires="a14">
          <p:sp>
            <p:nvSpPr>
              <p:cNvPr id="4" name="Content Placeholder 2">
                <a:extLst>
                  <a:ext uri="{FF2B5EF4-FFF2-40B4-BE49-F238E27FC236}">
                    <a16:creationId xmlns:a16="http://schemas.microsoft.com/office/drawing/2014/main" id="{073C57C6-CC81-1083-866B-57E3937F401F}"/>
                  </a:ext>
                </a:extLst>
              </p:cNvPr>
              <p:cNvSpPr>
                <a:spLocks noGrp="1"/>
              </p:cNvSpPr>
              <p:nvPr>
                <p:ph idx="1"/>
              </p:nvPr>
            </p:nvSpPr>
            <p:spPr>
              <a:xfrm>
                <a:off x="457200" y="1280160"/>
                <a:ext cx="8229600" cy="4562018"/>
              </a:xfrm>
              <a:solidFill>
                <a:srgbClr val="FFFFCC"/>
              </a:solidFill>
              <a:ln w="28575">
                <a:solidFill>
                  <a:srgbClr val="000000"/>
                </a:solidFill>
              </a:ln>
            </p:spPr>
            <p:txBody>
              <a:bodyPr>
                <a:spAutoFit/>
              </a:bodyPr>
              <a:lstStyle/>
              <a:p>
                <a:r>
                  <a:rPr lang="en-US" dirty="0">
                    <a:solidFill>
                      <a:srgbClr val="000000"/>
                    </a:solidFill>
                  </a:rPr>
                  <a:t>If the population is finite and the sample is sufficiently large, the distribution of </a:t>
                </a:r>
                <a14:m>
                  <m:oMath xmlns:m="http://schemas.openxmlformats.org/officeDocument/2006/math">
                    <m:acc>
                      <m:accPr>
                        <m:chr m:val="̂"/>
                        <m:ctrlPr>
                          <a:rPr lang="en-US" sz="2800" i="1" smtClean="0">
                            <a:solidFill>
                              <a:srgbClr val="000000"/>
                            </a:solidFill>
                            <a:latin typeface="Cambria Math" panose="02040503050406030204" pitchFamily="18" charset="0"/>
                          </a:rPr>
                        </m:ctrlPr>
                      </m:accPr>
                      <m:e>
                        <m:r>
                          <a:rPr lang="en-US" sz="2800" b="0" i="1" smtClean="0">
                            <a:solidFill>
                              <a:srgbClr val="000000"/>
                            </a:solidFill>
                            <a:latin typeface="Cambria Math" panose="02040503050406030204" pitchFamily="18" charset="0"/>
                          </a:rPr>
                          <m:t>𝑝</m:t>
                        </m:r>
                      </m:e>
                    </m:acc>
                    <m:r>
                      <a:rPr lang="en-US" sz="2800" b="0" i="1" smtClean="0">
                        <a:solidFill>
                          <a:srgbClr val="000000"/>
                        </a:solidFill>
                        <a:latin typeface="Cambria Math" panose="02040503050406030204" pitchFamily="18" charset="0"/>
                      </a:rPr>
                      <m:t> </m:t>
                    </m:r>
                  </m:oMath>
                </a14:m>
                <a:r>
                  <a:rPr lang="en-US" dirty="0">
                    <a:solidFill>
                      <a:srgbClr val="000000"/>
                    </a:solidFill>
                  </a:rPr>
                  <a:t>has the following characteristics:</a:t>
                </a:r>
              </a:p>
              <a:p>
                <a:pPr marL="514350" indent="-514350">
                  <a:buFont typeface="+mj-lt"/>
                  <a:buAutoNum type="arabicPeriod"/>
                </a:pPr>
                <a:r>
                  <a:rPr lang="en-US" dirty="0">
                    <a:solidFill>
                      <a:srgbClr val="000000"/>
                    </a:solidFill>
                  </a:rPr>
                  <a:t>An approximately normal distribution.</a:t>
                </a:r>
              </a:p>
              <a:p>
                <a:pPr marL="514350" indent="-514350">
                  <a:buFont typeface="+mj-lt"/>
                  <a:buAutoNum type="arabicPeriod"/>
                </a:pPr>
                <a:r>
                  <a:rPr lang="en-US" dirty="0">
                    <a:solidFill>
                      <a:srgbClr val="000000"/>
                    </a:solidFill>
                  </a:rPr>
                  <a:t> </a:t>
                </a:r>
                <a14:m>
                  <m:oMath xmlns:m="http://schemas.openxmlformats.org/officeDocument/2006/math">
                    <m:sSub>
                      <m:sSubPr>
                        <m:ctrlPr>
                          <a:rPr lang="en-US" i="1" smtClean="0">
                            <a:solidFill>
                              <a:srgbClr val="000000"/>
                            </a:solidFill>
                            <a:latin typeface="Cambria Math" panose="02040503050406030204" pitchFamily="18" charset="0"/>
                          </a:rPr>
                        </m:ctrlPr>
                      </m:sSubPr>
                      <m:e>
                        <m:r>
                          <a:rPr lang="en-US" i="1" smtClean="0">
                            <a:solidFill>
                              <a:srgbClr val="000000"/>
                            </a:solidFill>
                            <a:latin typeface="Cambria Math" panose="02040503050406030204" pitchFamily="18" charset="0"/>
                            <a:ea typeface="Cambria Math" panose="02040503050406030204" pitchFamily="18" charset="0"/>
                          </a:rPr>
                          <m:t>𝜇</m:t>
                        </m:r>
                      </m:e>
                      <m:sub>
                        <m:acc>
                          <m:accPr>
                            <m:chr m:val="̂"/>
                            <m:ctrlPr>
                              <a:rPr lang="en-US" i="1">
                                <a:solidFill>
                                  <a:srgbClr val="000000"/>
                                </a:solidFill>
                                <a:latin typeface="Cambria Math" panose="02040503050406030204" pitchFamily="18" charset="0"/>
                              </a:rPr>
                            </m:ctrlPr>
                          </m:accPr>
                          <m:e>
                            <m:r>
                              <a:rPr lang="en-US" i="1">
                                <a:solidFill>
                                  <a:srgbClr val="000000"/>
                                </a:solidFill>
                                <a:latin typeface="Cambria Math" panose="02040503050406030204" pitchFamily="18" charset="0"/>
                              </a:rPr>
                              <m:t>𝑝</m:t>
                            </m:r>
                          </m:e>
                        </m:acc>
                      </m:sub>
                    </m:sSub>
                    <m:r>
                      <a:rPr lang="en-US" b="0" i="1" smtClean="0">
                        <a:solidFill>
                          <a:srgbClr val="000000"/>
                        </a:solidFill>
                        <a:latin typeface="Cambria Math" panose="02040503050406030204" pitchFamily="18" charset="0"/>
                      </a:rPr>
                      <m:t>=</m:t>
                    </m:r>
                    <m:r>
                      <a:rPr lang="en-US" b="0" i="1" smtClean="0">
                        <a:solidFill>
                          <a:srgbClr val="000000"/>
                        </a:solidFill>
                        <a:latin typeface="Cambria Math" panose="02040503050406030204" pitchFamily="18" charset="0"/>
                      </a:rPr>
                      <m:t>𝐸</m:t>
                    </m:r>
                    <m:d>
                      <m:dPr>
                        <m:ctrlPr>
                          <a:rPr lang="en-US" b="0" i="1" smtClean="0">
                            <a:solidFill>
                              <a:srgbClr val="000000"/>
                            </a:solidFill>
                            <a:latin typeface="Cambria Math" panose="02040503050406030204" pitchFamily="18" charset="0"/>
                          </a:rPr>
                        </m:ctrlPr>
                      </m:dPr>
                      <m:e>
                        <m:acc>
                          <m:accPr>
                            <m:chr m:val="̂"/>
                            <m:ctrlPr>
                              <a:rPr lang="en-US" i="1">
                                <a:solidFill>
                                  <a:srgbClr val="000000"/>
                                </a:solidFill>
                                <a:latin typeface="Cambria Math" panose="02040503050406030204" pitchFamily="18" charset="0"/>
                              </a:rPr>
                            </m:ctrlPr>
                          </m:accPr>
                          <m:e>
                            <m:r>
                              <a:rPr lang="en-US" i="1">
                                <a:solidFill>
                                  <a:srgbClr val="000000"/>
                                </a:solidFill>
                                <a:latin typeface="Cambria Math" panose="02040503050406030204" pitchFamily="18" charset="0"/>
                              </a:rPr>
                              <m:t>𝑝</m:t>
                            </m:r>
                          </m:e>
                        </m:acc>
                      </m:e>
                    </m:d>
                    <m:r>
                      <a:rPr lang="en-US" b="0" i="1" smtClean="0">
                        <a:solidFill>
                          <a:srgbClr val="000000"/>
                        </a:solidFill>
                        <a:latin typeface="Cambria Math" panose="02040503050406030204" pitchFamily="18" charset="0"/>
                      </a:rPr>
                      <m:t>=</m:t>
                    </m:r>
                    <m:r>
                      <a:rPr lang="en-US" b="0" i="1" smtClean="0">
                        <a:solidFill>
                          <a:srgbClr val="000000"/>
                        </a:solidFill>
                        <a:latin typeface="Cambria Math" panose="02040503050406030204" pitchFamily="18" charset="0"/>
                      </a:rPr>
                      <m:t>𝑝</m:t>
                    </m:r>
                    <m:r>
                      <a:rPr lang="en-US" b="0" i="1" smtClean="0">
                        <a:solidFill>
                          <a:srgbClr val="000000"/>
                        </a:solidFill>
                        <a:latin typeface="Cambria Math" panose="02040503050406030204" pitchFamily="18" charset="0"/>
                      </a:rPr>
                      <m:t>.</m:t>
                    </m:r>
                  </m:oMath>
                </a14:m>
                <a:endParaRPr lang="en-US" dirty="0">
                  <a:solidFill>
                    <a:srgbClr val="000000"/>
                  </a:solidFill>
                </a:endParaRPr>
              </a:p>
              <a:p>
                <a:pPr marL="514350" indent="-514350">
                  <a:buFont typeface="+mj-lt"/>
                  <a:buAutoNum type="arabicPeriod"/>
                </a:pPr>
                <a:r>
                  <a:rPr lang="en-US" dirty="0">
                    <a:solidFill>
                      <a:srgbClr val="000000"/>
                    </a:solidFill>
                  </a:rPr>
                  <a:t> </a:t>
                </a:r>
                <a14:m>
                  <m:oMath xmlns:m="http://schemas.openxmlformats.org/officeDocument/2006/math">
                    <m:sSub>
                      <m:sSubPr>
                        <m:ctrlPr>
                          <a:rPr lang="en-US" i="1" smtClean="0">
                            <a:solidFill>
                              <a:srgbClr val="000000"/>
                            </a:solidFill>
                            <a:latin typeface="Cambria Math" panose="02040503050406030204" pitchFamily="18" charset="0"/>
                          </a:rPr>
                        </m:ctrlPr>
                      </m:sSubPr>
                      <m:e>
                        <m:r>
                          <a:rPr lang="en-US" i="1" smtClean="0">
                            <a:solidFill>
                              <a:srgbClr val="000000"/>
                            </a:solidFill>
                            <a:latin typeface="Cambria Math" panose="02040503050406030204" pitchFamily="18" charset="0"/>
                            <a:ea typeface="Cambria Math" panose="02040503050406030204" pitchFamily="18" charset="0"/>
                          </a:rPr>
                          <m:t>𝜎</m:t>
                        </m:r>
                      </m:e>
                      <m:sub>
                        <m:acc>
                          <m:accPr>
                            <m:chr m:val="̂"/>
                            <m:ctrlPr>
                              <a:rPr lang="en-US" i="1">
                                <a:solidFill>
                                  <a:srgbClr val="000000"/>
                                </a:solidFill>
                                <a:latin typeface="Cambria Math" panose="02040503050406030204" pitchFamily="18" charset="0"/>
                              </a:rPr>
                            </m:ctrlPr>
                          </m:accPr>
                          <m:e>
                            <m:r>
                              <a:rPr lang="en-US" i="1">
                                <a:solidFill>
                                  <a:srgbClr val="000000"/>
                                </a:solidFill>
                                <a:latin typeface="Cambria Math" panose="02040503050406030204" pitchFamily="18" charset="0"/>
                              </a:rPr>
                              <m:t>𝑝</m:t>
                            </m:r>
                          </m:e>
                        </m:acc>
                      </m:sub>
                    </m:sSub>
                    <m:r>
                      <a:rPr lang="en-US" b="0" i="1" smtClean="0">
                        <a:solidFill>
                          <a:srgbClr val="000000"/>
                        </a:solidFill>
                        <a:latin typeface="Cambria Math" panose="02040503050406030204" pitchFamily="18" charset="0"/>
                      </a:rPr>
                      <m:t>=</m:t>
                    </m:r>
                    <m:rad>
                      <m:radPr>
                        <m:degHide m:val="on"/>
                        <m:ctrlPr>
                          <a:rPr lang="en-US" b="0" i="1" smtClean="0">
                            <a:solidFill>
                              <a:srgbClr val="000000"/>
                            </a:solidFill>
                            <a:latin typeface="Cambria Math" panose="02040503050406030204" pitchFamily="18" charset="0"/>
                          </a:rPr>
                        </m:ctrlPr>
                      </m:radPr>
                      <m:deg/>
                      <m:e>
                        <m:f>
                          <m:fPr>
                            <m:ctrlPr>
                              <a:rPr lang="en-US" b="0" i="1" smtClean="0">
                                <a:solidFill>
                                  <a:srgbClr val="000000"/>
                                </a:solidFill>
                                <a:latin typeface="Cambria Math" panose="02040503050406030204" pitchFamily="18" charset="0"/>
                              </a:rPr>
                            </m:ctrlPr>
                          </m:fPr>
                          <m:num>
                            <m:r>
                              <a:rPr lang="en-US" b="0" i="1" smtClean="0">
                                <a:solidFill>
                                  <a:srgbClr val="000000"/>
                                </a:solidFill>
                                <a:latin typeface="Cambria Math" panose="02040503050406030204" pitchFamily="18" charset="0"/>
                              </a:rPr>
                              <m:t>𝑁</m:t>
                            </m:r>
                            <m:r>
                              <a:rPr lang="en-US" b="0" i="1" smtClean="0">
                                <a:solidFill>
                                  <a:srgbClr val="000000"/>
                                </a:solidFill>
                                <a:latin typeface="Cambria Math" panose="02040503050406030204" pitchFamily="18" charset="0"/>
                              </a:rPr>
                              <m:t>−</m:t>
                            </m:r>
                            <m:r>
                              <a:rPr lang="en-US" b="0" i="1" smtClean="0">
                                <a:solidFill>
                                  <a:srgbClr val="000000"/>
                                </a:solidFill>
                                <a:latin typeface="Cambria Math" panose="02040503050406030204" pitchFamily="18" charset="0"/>
                              </a:rPr>
                              <m:t>𝑛</m:t>
                            </m:r>
                          </m:num>
                          <m:den>
                            <m:r>
                              <a:rPr lang="en-US" b="0" i="1" smtClean="0">
                                <a:solidFill>
                                  <a:srgbClr val="000000"/>
                                </a:solidFill>
                                <a:latin typeface="Cambria Math" panose="02040503050406030204" pitchFamily="18" charset="0"/>
                              </a:rPr>
                              <m:t>𝑁</m:t>
                            </m:r>
                            <m:r>
                              <a:rPr lang="en-US" b="0" i="1" smtClean="0">
                                <a:solidFill>
                                  <a:srgbClr val="000000"/>
                                </a:solidFill>
                                <a:latin typeface="Cambria Math" panose="02040503050406030204" pitchFamily="18" charset="0"/>
                              </a:rPr>
                              <m:t>−1</m:t>
                            </m:r>
                          </m:den>
                        </m:f>
                      </m:e>
                    </m:rad>
                    <m:r>
                      <a:rPr lang="en-US" b="0" i="1" smtClean="0">
                        <a:solidFill>
                          <a:srgbClr val="000000"/>
                        </a:solidFill>
                        <a:latin typeface="Cambria Math" panose="02040503050406030204" pitchFamily="18" charset="0"/>
                        <a:ea typeface="Cambria Math" panose="02040503050406030204" pitchFamily="18" charset="0"/>
                      </a:rPr>
                      <m:t>∙</m:t>
                    </m:r>
                    <m:rad>
                      <m:radPr>
                        <m:degHide m:val="on"/>
                        <m:ctrlPr>
                          <a:rPr lang="en-US" i="1">
                            <a:solidFill>
                              <a:srgbClr val="000000"/>
                            </a:solidFill>
                            <a:latin typeface="Cambria Math" panose="02040503050406030204" pitchFamily="18" charset="0"/>
                          </a:rPr>
                        </m:ctrlPr>
                      </m:radPr>
                      <m:deg/>
                      <m:e>
                        <m:f>
                          <m:fPr>
                            <m:ctrlPr>
                              <a:rPr lang="en-US" i="1">
                                <a:solidFill>
                                  <a:srgbClr val="000000"/>
                                </a:solidFill>
                                <a:latin typeface="Cambria Math" panose="02040503050406030204" pitchFamily="18" charset="0"/>
                              </a:rPr>
                            </m:ctrlPr>
                          </m:fPr>
                          <m:num>
                            <m:r>
                              <a:rPr lang="en-US" b="0" i="1" smtClean="0">
                                <a:solidFill>
                                  <a:srgbClr val="000000"/>
                                </a:solidFill>
                                <a:latin typeface="Cambria Math" panose="02040503050406030204" pitchFamily="18" charset="0"/>
                              </a:rPr>
                              <m:t>𝑝</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r>
                                  <a:rPr lang="en-US" b="0" i="1" smtClean="0">
                                    <a:solidFill>
                                      <a:srgbClr val="000000"/>
                                    </a:solidFill>
                                    <a:latin typeface="Cambria Math" panose="02040503050406030204" pitchFamily="18" charset="0"/>
                                  </a:rPr>
                                  <m:t>𝑝</m:t>
                                </m:r>
                              </m:e>
                            </m:d>
                          </m:num>
                          <m:den>
                            <m:r>
                              <a:rPr lang="en-US" i="1">
                                <a:solidFill>
                                  <a:srgbClr val="000000"/>
                                </a:solidFill>
                                <a:latin typeface="Cambria Math" panose="02040503050406030204" pitchFamily="18" charset="0"/>
                              </a:rPr>
                              <m:t>𝑛</m:t>
                            </m:r>
                          </m:den>
                        </m:f>
                      </m:e>
                    </m:rad>
                    <m:r>
                      <a:rPr lang="en-US" b="0" i="1" smtClean="0">
                        <a:solidFill>
                          <a:srgbClr val="000000"/>
                        </a:solidFill>
                        <a:latin typeface="Cambria Math" panose="02040503050406030204" pitchFamily="18" charset="0"/>
                        <a:ea typeface="Cambria Math" panose="02040503050406030204" pitchFamily="18" charset="0"/>
                      </a:rPr>
                      <m:t>≈</m:t>
                    </m:r>
                    <m:rad>
                      <m:radPr>
                        <m:degHide m:val="on"/>
                        <m:ctrlPr>
                          <a:rPr lang="en-US" i="1">
                            <a:solidFill>
                              <a:srgbClr val="000000"/>
                            </a:solidFill>
                            <a:latin typeface="Cambria Math" panose="02040503050406030204" pitchFamily="18" charset="0"/>
                          </a:rPr>
                        </m:ctrlPr>
                      </m:radPr>
                      <m:deg/>
                      <m:e>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𝑁</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𝑛</m:t>
                            </m:r>
                          </m:num>
                          <m:den>
                            <m:r>
                              <a:rPr lang="en-US" i="1">
                                <a:solidFill>
                                  <a:srgbClr val="000000"/>
                                </a:solidFill>
                                <a:latin typeface="Cambria Math" panose="02040503050406030204" pitchFamily="18" charset="0"/>
                              </a:rPr>
                              <m:t>𝑁</m:t>
                            </m:r>
                            <m:r>
                              <a:rPr lang="en-US" i="1">
                                <a:solidFill>
                                  <a:srgbClr val="000000"/>
                                </a:solidFill>
                                <a:latin typeface="Cambria Math" panose="02040503050406030204" pitchFamily="18" charset="0"/>
                              </a:rPr>
                              <m:t>−1</m:t>
                            </m:r>
                          </m:den>
                        </m:f>
                      </m:e>
                    </m:rad>
                    <m:r>
                      <a:rPr lang="en-US" i="1">
                        <a:solidFill>
                          <a:srgbClr val="000000"/>
                        </a:solidFill>
                        <a:latin typeface="Cambria Math" panose="02040503050406030204" pitchFamily="18" charset="0"/>
                        <a:ea typeface="Cambria Math" panose="02040503050406030204" pitchFamily="18" charset="0"/>
                      </a:rPr>
                      <m:t>∙</m:t>
                    </m:r>
                    <m:rad>
                      <m:radPr>
                        <m:degHide m:val="on"/>
                        <m:ctrlPr>
                          <a:rPr lang="en-US" i="1" smtClean="0">
                            <a:solidFill>
                              <a:srgbClr val="000000"/>
                            </a:solidFill>
                            <a:latin typeface="Cambria Math" panose="02040503050406030204" pitchFamily="18" charset="0"/>
                          </a:rPr>
                        </m:ctrlPr>
                      </m:radPr>
                      <m:deg/>
                      <m:e>
                        <m:f>
                          <m:fPr>
                            <m:ctrlPr>
                              <a:rPr lang="en-US" i="1">
                                <a:solidFill>
                                  <a:srgbClr val="000000"/>
                                </a:solidFill>
                                <a:latin typeface="Cambria Math" panose="02040503050406030204" pitchFamily="18" charset="0"/>
                              </a:rPr>
                            </m:ctrlPr>
                          </m:fPr>
                          <m:num>
                            <m:acc>
                              <m:accPr>
                                <m:chr m:val="̂"/>
                                <m:ctrlPr>
                                  <a:rPr lang="en-US" i="1">
                                    <a:solidFill>
                                      <a:srgbClr val="000000"/>
                                    </a:solidFill>
                                    <a:latin typeface="Cambria Math" panose="02040503050406030204" pitchFamily="18" charset="0"/>
                                  </a:rPr>
                                </m:ctrlPr>
                              </m:accPr>
                              <m:e>
                                <m:r>
                                  <a:rPr lang="en-US" i="1">
                                    <a:solidFill>
                                      <a:srgbClr val="000000"/>
                                    </a:solidFill>
                                    <a:latin typeface="Cambria Math" panose="02040503050406030204" pitchFamily="18" charset="0"/>
                                  </a:rPr>
                                  <m:t>𝑝</m:t>
                                </m:r>
                              </m:e>
                            </m:acc>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m:t>
                                </m:r>
                                <m:acc>
                                  <m:accPr>
                                    <m:chr m:val="̂"/>
                                    <m:ctrlPr>
                                      <a:rPr lang="en-US" i="1">
                                        <a:solidFill>
                                          <a:srgbClr val="000000"/>
                                        </a:solidFill>
                                        <a:latin typeface="Cambria Math" panose="02040503050406030204" pitchFamily="18" charset="0"/>
                                      </a:rPr>
                                    </m:ctrlPr>
                                  </m:accPr>
                                  <m:e>
                                    <m:r>
                                      <a:rPr lang="en-US" i="1">
                                        <a:solidFill>
                                          <a:srgbClr val="000000"/>
                                        </a:solidFill>
                                        <a:latin typeface="Cambria Math" panose="02040503050406030204" pitchFamily="18" charset="0"/>
                                      </a:rPr>
                                      <m:t>𝑝</m:t>
                                    </m:r>
                                  </m:e>
                                </m:acc>
                              </m:e>
                            </m:d>
                          </m:num>
                          <m:den>
                            <m:r>
                              <a:rPr lang="en-US" i="1">
                                <a:solidFill>
                                  <a:srgbClr val="000000"/>
                                </a:solidFill>
                                <a:latin typeface="Cambria Math" panose="02040503050406030204" pitchFamily="18" charset="0"/>
                              </a:rPr>
                              <m:t>𝑛</m:t>
                            </m:r>
                          </m:den>
                        </m:f>
                      </m:e>
                    </m:rad>
                    <m:r>
                      <a:rPr lang="en-US" i="1">
                        <a:solidFill>
                          <a:srgbClr val="000000"/>
                        </a:solidFill>
                        <a:latin typeface="Cambria Math" panose="02040503050406030204" pitchFamily="18" charset="0"/>
                      </a:rPr>
                      <m:t> </m:t>
                    </m:r>
                    <m:r>
                      <a:rPr lang="en-US" b="0" i="0" smtClean="0">
                        <a:solidFill>
                          <a:srgbClr val="000000"/>
                        </a:solidFill>
                        <a:latin typeface="Cambria Math" panose="02040503050406030204" pitchFamily="18" charset="0"/>
                      </a:rPr>
                      <m:t>,</m:t>
                    </m:r>
                  </m:oMath>
                </a14:m>
                <a:endParaRPr lang="en-US" dirty="0">
                  <a:solidFill>
                    <a:srgbClr val="000000"/>
                  </a:solidFill>
                </a:endParaRPr>
              </a:p>
              <a:p>
                <a:endParaRPr lang="en-US" dirty="0">
                  <a:solidFill>
                    <a:srgbClr val="000000"/>
                  </a:solidFill>
                </a:endParaRPr>
              </a:p>
              <a:p>
                <a:r>
                  <a:rPr lang="en-US" dirty="0">
                    <a:solidFill>
                      <a:srgbClr val="000000"/>
                    </a:solidFill>
                  </a:rPr>
                  <a:t>where </a:t>
                </a:r>
                <a14:m>
                  <m:oMath xmlns:m="http://schemas.openxmlformats.org/officeDocument/2006/math">
                    <m:r>
                      <a:rPr lang="en-US" i="1" dirty="0" smtClean="0">
                        <a:solidFill>
                          <a:srgbClr val="000000"/>
                        </a:solidFill>
                        <a:latin typeface="Cambria Math" panose="02040503050406030204" pitchFamily="18" charset="0"/>
                      </a:rPr>
                      <m:t>𝑁</m:t>
                    </m:r>
                  </m:oMath>
                </a14:m>
                <a:r>
                  <a:rPr lang="en-US" dirty="0">
                    <a:solidFill>
                      <a:srgbClr val="000000"/>
                    </a:solidFill>
                  </a:rPr>
                  <a:t> is the size of the population.		</a:t>
                </a:r>
              </a:p>
            </p:txBody>
          </p:sp>
        </mc:Choice>
        <mc:Fallback xmlns="">
          <p:sp>
            <p:nvSpPr>
              <p:cNvPr id="4" name="Content Placeholder 2">
                <a:extLst>
                  <a:ext uri="{FF2B5EF4-FFF2-40B4-BE49-F238E27FC236}">
                    <a16:creationId xmlns:a16="http://schemas.microsoft.com/office/drawing/2014/main" id="{073C57C6-CC81-1083-866B-57E3937F401F}"/>
                  </a:ext>
                </a:extLst>
              </p:cNvPr>
              <p:cNvSpPr>
                <a:spLocks noGrp="1" noRot="1" noChangeAspect="1" noMove="1" noResize="1" noEditPoints="1" noAdjustHandles="1" noChangeArrowheads="1" noChangeShapeType="1" noTextEdit="1"/>
              </p:cNvSpPr>
              <p:nvPr>
                <p:ph idx="1"/>
              </p:nvPr>
            </p:nvSpPr>
            <p:spPr>
              <a:xfrm>
                <a:off x="457200" y="1280160"/>
                <a:ext cx="8229600" cy="4562018"/>
              </a:xfrm>
              <a:blipFill>
                <a:blip r:embed="rId2"/>
                <a:stretch>
                  <a:fillRect l="-1402" t="-930" b="-2523"/>
                </a:stretch>
              </a:blipFill>
              <a:ln w="28575">
                <a:solidFill>
                  <a:srgbClr val="000000"/>
                </a:solidFill>
              </a:ln>
            </p:spPr>
            <p:txBody>
              <a:bodyPr/>
              <a:lstStyle/>
              <a:p>
                <a:r>
                  <a:rPr lang="en-IN">
                    <a:noFill/>
                  </a:rPr>
                  <a:t> </a:t>
                </a:r>
              </a:p>
            </p:txBody>
          </p:sp>
        </mc:Fallback>
      </mc:AlternateContent>
    </p:spTree>
    <p:extLst>
      <p:ext uri="{BB962C8B-B14F-4D97-AF65-F5344CB8AC3E}">
        <p14:creationId xmlns:p14="http://schemas.microsoft.com/office/powerpoint/2010/main" val="32643335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05BF39-2A68-C758-0FBA-B12C57A210B6}"/>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4AE80692-35BE-0CF7-410E-3FB7900BAFA2}"/>
                  </a:ext>
                </a:extLst>
              </p:cNvPr>
              <p:cNvSpPr>
                <a:spLocks noGrp="1"/>
              </p:cNvSpPr>
              <p:nvPr>
                <p:ph type="title"/>
              </p:nvPr>
            </p:nvSpPr>
            <p:spPr/>
            <p:txBody>
              <a:bodyPr/>
              <a:lstStyle/>
              <a:p>
                <a:r>
                  <a:rPr lang="en-US" dirty="0"/>
                  <a:t>Is There a Familiar Pattern to the Variability of </a:t>
                </a:r>
                <a14:m>
                  <m:oMath xmlns:m="http://schemas.openxmlformats.org/officeDocument/2006/math">
                    <m:acc>
                      <m:accPr>
                        <m:chr m:val="̂"/>
                        <m:ctrlPr>
                          <a:rPr lang="en-US" i="1" dirty="0" smtClean="0">
                            <a:latin typeface="Cambria Math" panose="02040503050406030204" pitchFamily="18" charset="0"/>
                          </a:rPr>
                        </m:ctrlPr>
                      </m:accPr>
                      <m:e>
                        <m:r>
                          <a:rPr lang="en-US" b="0" i="1" dirty="0" smtClean="0">
                            <a:latin typeface="Cambria Math" panose="02040503050406030204" pitchFamily="18" charset="0"/>
                          </a:rPr>
                          <m:t>𝑝</m:t>
                        </m:r>
                      </m:e>
                    </m:acc>
                  </m:oMath>
                </a14:m>
                <a:r>
                  <a:rPr lang="en-US" dirty="0"/>
                  <a:t>? (cont.)</a:t>
                </a:r>
              </a:p>
            </p:txBody>
          </p:sp>
        </mc:Choice>
        <mc:Fallback xmlns="">
          <p:sp>
            <p:nvSpPr>
              <p:cNvPr id="2" name="Title 1">
                <a:extLst>
                  <a:ext uri="{FF2B5EF4-FFF2-40B4-BE49-F238E27FC236}">
                    <a16:creationId xmlns:a16="http://schemas.microsoft.com/office/drawing/2014/main" id="{4AE80692-35BE-0CF7-410E-3FB7900BAFA2}"/>
                  </a:ext>
                </a:extLst>
              </p:cNvPr>
              <p:cNvSpPr>
                <a:spLocks noGrp="1" noRot="1" noChangeAspect="1" noMove="1" noResize="1" noEditPoints="1" noAdjustHandles="1" noChangeArrowheads="1" noChangeShapeType="1" noTextEdit="1"/>
              </p:cNvSpPr>
              <p:nvPr>
                <p:ph type="title"/>
              </p:nvPr>
            </p:nvSpPr>
            <p:spPr>
              <a:blipFill>
                <a:blip r:embed="rId2"/>
                <a:stretch>
                  <a:fillRect t="-16000" r="-74" b="-19333"/>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0AF81B1-B792-0097-3C2E-BD64E2E661F1}"/>
                  </a:ext>
                </a:extLst>
              </p:cNvPr>
              <p:cNvSpPr>
                <a:spLocks noGrp="1"/>
              </p:cNvSpPr>
              <p:nvPr>
                <p:ph idx="1"/>
              </p:nvPr>
            </p:nvSpPr>
            <p:spPr/>
            <p:txBody>
              <a:bodyPr>
                <a:normAutofit/>
              </a:bodyPr>
              <a:lstStyle/>
              <a:p>
                <a:r>
                  <a:rPr lang="en-US" dirty="0"/>
                  <a:t>Since </a:t>
                </a:r>
                <a14:m>
                  <m:oMath xmlns:m="http://schemas.openxmlformats.org/officeDocument/2006/math">
                    <m:acc>
                      <m:accPr>
                        <m:chr m:val="̂"/>
                        <m:ctrlPr>
                          <a:rPr lang="en-US" i="1" dirty="0" smtClean="0">
                            <a:latin typeface="Cambria Math" panose="02040503050406030204" pitchFamily="18" charset="0"/>
                          </a:rPr>
                        </m:ctrlPr>
                      </m:accPr>
                      <m:e>
                        <m:r>
                          <a:rPr lang="en-US" b="0" i="1" dirty="0" smtClean="0">
                            <a:latin typeface="Cambria Math" panose="02040503050406030204" pitchFamily="18" charset="0"/>
                          </a:rPr>
                          <m:t>𝑝</m:t>
                        </m:r>
                      </m:e>
                    </m:acc>
                  </m:oMath>
                </a14:m>
                <a:r>
                  <a:rPr lang="en-US" dirty="0"/>
                  <a:t> is a good estimator of </a:t>
                </a:r>
                <a14:m>
                  <m:oMath xmlns:m="http://schemas.openxmlformats.org/officeDocument/2006/math">
                    <m:r>
                      <a:rPr lang="en-US" i="1" dirty="0" smtClean="0">
                        <a:latin typeface="Cambria Math" panose="02040503050406030204" pitchFamily="18" charset="0"/>
                      </a:rPr>
                      <m:t>𝑝</m:t>
                    </m:r>
                  </m:oMath>
                </a14:m>
                <a:r>
                  <a:rPr lang="en-US" dirty="0"/>
                  <a:t>, one of the natural questions to ask is, can limits be established for the error in estimation? Since the sampling distribution of </a:t>
                </a:r>
                <a14:m>
                  <m:oMath xmlns:m="http://schemas.openxmlformats.org/officeDocument/2006/math">
                    <m:acc>
                      <m:accPr>
                        <m:chr m:val="̂"/>
                        <m:ctrlPr>
                          <a:rPr lang="en-US" i="1" dirty="0">
                            <a:latin typeface="Cambria Math" panose="02040503050406030204" pitchFamily="18" charset="0"/>
                          </a:rPr>
                        </m:ctrlPr>
                      </m:accPr>
                      <m:e>
                        <m:r>
                          <a:rPr lang="en-US" i="1" dirty="0">
                            <a:latin typeface="Cambria Math" panose="02040503050406030204" pitchFamily="18" charset="0"/>
                          </a:rPr>
                          <m:t>𝑝</m:t>
                        </m:r>
                      </m:e>
                    </m:acc>
                  </m:oMath>
                </a14:m>
                <a:r>
                  <a:rPr lang="en-US" dirty="0"/>
                  <a:t> is known, probabilities for various errors of estimation can be determined.</a:t>
                </a:r>
              </a:p>
            </p:txBody>
          </p:sp>
        </mc:Choice>
        <mc:Fallback xmlns="">
          <p:sp>
            <p:nvSpPr>
              <p:cNvPr id="3" name="Content Placeholder 2">
                <a:extLst>
                  <a:ext uri="{FF2B5EF4-FFF2-40B4-BE49-F238E27FC236}">
                    <a16:creationId xmlns:a16="http://schemas.microsoft.com/office/drawing/2014/main" id="{50AF81B1-B792-0097-3C2E-BD64E2E661F1}"/>
                  </a:ext>
                </a:extLst>
              </p:cNvPr>
              <p:cNvSpPr>
                <a:spLocks noGrp="1" noRot="1" noChangeAspect="1" noMove="1" noResize="1" noEditPoints="1" noAdjustHandles="1" noChangeArrowheads="1" noChangeShapeType="1" noTextEdit="1"/>
              </p:cNvSpPr>
              <p:nvPr>
                <p:ph idx="1"/>
              </p:nvPr>
            </p:nvSpPr>
            <p:spPr>
              <a:blipFill>
                <a:blip r:embed="rId3"/>
                <a:stretch>
                  <a:fillRect l="-1481" t="-1200"/>
                </a:stretch>
              </a:blipFill>
            </p:spPr>
            <p:txBody>
              <a:bodyPr/>
              <a:lstStyle/>
              <a:p>
                <a:r>
                  <a:rPr lang="en-IN">
                    <a:noFill/>
                  </a:rPr>
                  <a:t> </a:t>
                </a:r>
              </a:p>
            </p:txBody>
          </p:sp>
        </mc:Fallback>
      </mc:AlternateContent>
    </p:spTree>
    <p:extLst>
      <p:ext uri="{BB962C8B-B14F-4D97-AF65-F5344CB8AC3E}">
        <p14:creationId xmlns:p14="http://schemas.microsoft.com/office/powerpoint/2010/main" val="3172872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65DF73-B40E-3634-11A1-EAFEEBF689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547C3E-4FEE-E5C7-3E26-22D095742572}"/>
              </a:ext>
            </a:extLst>
          </p:cNvPr>
          <p:cNvSpPr>
            <a:spLocks noGrp="1"/>
          </p:cNvSpPr>
          <p:nvPr>
            <p:ph type="title"/>
          </p:nvPr>
        </p:nvSpPr>
        <p:spPr/>
        <p:txBody>
          <a:bodyPr/>
          <a:lstStyle/>
          <a:p>
            <a:r>
              <a:rPr lang="en-US" dirty="0"/>
              <a:t>Example 9.3.1: Calculating a Probability for the Proportion Who Prefer Pepsi</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6B1ECEB-0341-4419-F49F-970BB975D5E4}"/>
                  </a:ext>
                </a:extLst>
              </p:cNvPr>
              <p:cNvSpPr>
                <a:spLocks noGrp="1"/>
              </p:cNvSpPr>
              <p:nvPr>
                <p:ph idx="1"/>
              </p:nvPr>
            </p:nvSpPr>
            <p:spPr/>
            <p:txBody>
              <a:bodyPr>
                <a:normAutofit/>
              </a:bodyPr>
              <a:lstStyle/>
              <a:p>
                <a:r>
                  <a:rPr lang="en-US" dirty="0"/>
                  <a:t>Suppose a sample of 400 persons is used to perform a taste test. If the true proportion in the population that prefers Pepsi is really 0.5, what is the probability that less than 0.44 of the persons in the sample will prefer Pepsi?</a:t>
                </a:r>
              </a:p>
              <a:p>
                <a:r>
                  <a:rPr lang="en-US" b="1" dirty="0"/>
                  <a:t>Solution</a:t>
                </a:r>
              </a:p>
              <a:p>
                <a:r>
                  <a:rPr lang="en-US" dirty="0"/>
                  <a:t>Assume the population from which the sample is drawn is extremely large and the finite population correction factor is not applicable. The distribution of </a:t>
                </a:r>
                <a14:m>
                  <m:oMath xmlns:m="http://schemas.openxmlformats.org/officeDocument/2006/math">
                    <m:acc>
                      <m:accPr>
                        <m:chr m:val="̂"/>
                        <m:ctrlPr>
                          <a:rPr lang="en-US" i="1" dirty="0">
                            <a:latin typeface="Cambria Math" panose="02040503050406030204" pitchFamily="18" charset="0"/>
                          </a:rPr>
                        </m:ctrlPr>
                      </m:accPr>
                      <m:e>
                        <m:r>
                          <a:rPr lang="en-US" i="1" dirty="0">
                            <a:latin typeface="Cambria Math" panose="02040503050406030204" pitchFamily="18" charset="0"/>
                          </a:rPr>
                          <m:t>𝑝</m:t>
                        </m:r>
                      </m:e>
                    </m:acc>
                  </m:oMath>
                </a14:m>
                <a:r>
                  <a:rPr lang="en-US" dirty="0"/>
                  <a:t>  would then be normal with </a:t>
                </a:r>
                <a14:m>
                  <m:oMath xmlns:m="http://schemas.openxmlformats.org/officeDocument/2006/math">
                    <m:r>
                      <a:rPr lang="en-US" i="1" dirty="0" smtClean="0">
                        <a:latin typeface="Cambria Math" panose="02040503050406030204" pitchFamily="18" charset="0"/>
                      </a:rPr>
                      <m:t>𝐸</m:t>
                    </m:r>
                    <m:r>
                      <a:rPr lang="en-US" i="1" dirty="0" smtClean="0">
                        <a:latin typeface="Cambria Math" panose="02040503050406030204" pitchFamily="18" charset="0"/>
                      </a:rPr>
                      <m:t>(</m:t>
                    </m:r>
                    <m:acc>
                      <m:accPr>
                        <m:chr m:val="̂"/>
                        <m:ctrlPr>
                          <a:rPr lang="en-US" i="1" dirty="0">
                            <a:latin typeface="Cambria Math" panose="02040503050406030204" pitchFamily="18" charset="0"/>
                          </a:rPr>
                        </m:ctrlPr>
                      </m:accPr>
                      <m:e>
                        <m:r>
                          <a:rPr lang="en-US" i="1" dirty="0">
                            <a:latin typeface="Cambria Math" panose="02040503050406030204" pitchFamily="18" charset="0"/>
                          </a:rPr>
                          <m:t>𝑝</m:t>
                        </m:r>
                      </m:e>
                    </m:acc>
                    <m:r>
                      <a:rPr lang="en-US" i="1" dirty="0" smtClean="0">
                        <a:latin typeface="Cambria Math" panose="02040503050406030204" pitchFamily="18" charset="0"/>
                      </a:rPr>
                      <m:t>)=0.5</m:t>
                    </m:r>
                  </m:oMath>
                </a14:m>
                <a:r>
                  <a:rPr lang="en-US" dirty="0"/>
                  <a:t>,</a:t>
                </a:r>
                <a:endParaRPr lang="en-US" b="1" dirty="0"/>
              </a:p>
            </p:txBody>
          </p:sp>
        </mc:Choice>
        <mc:Fallback xmlns="">
          <p:sp>
            <p:nvSpPr>
              <p:cNvPr id="3" name="Content Placeholder 2">
                <a:extLst>
                  <a:ext uri="{FF2B5EF4-FFF2-40B4-BE49-F238E27FC236}">
                    <a16:creationId xmlns:a16="http://schemas.microsoft.com/office/drawing/2014/main" id="{36B1ECEB-0341-4419-F49F-970BB975D5E4}"/>
                  </a:ext>
                </a:extLst>
              </p:cNvPr>
              <p:cNvSpPr>
                <a:spLocks noGrp="1" noRot="1" noChangeAspect="1" noMove="1" noResize="1" noEditPoints="1" noAdjustHandles="1" noChangeArrowheads="1" noChangeShapeType="1" noTextEdit="1"/>
              </p:cNvSpPr>
              <p:nvPr>
                <p:ph idx="1"/>
              </p:nvPr>
            </p:nvSpPr>
            <p:spPr>
              <a:blipFill>
                <a:blip r:embed="rId2"/>
                <a:stretch>
                  <a:fillRect l="-1481" t="-1200" b="-2933"/>
                </a:stretch>
              </a:blipFill>
            </p:spPr>
            <p:txBody>
              <a:bodyPr/>
              <a:lstStyle/>
              <a:p>
                <a:r>
                  <a:rPr lang="en-IN">
                    <a:noFill/>
                  </a:rPr>
                  <a:t> </a:t>
                </a:r>
              </a:p>
            </p:txBody>
          </p:sp>
        </mc:Fallback>
      </mc:AlternateContent>
    </p:spTree>
    <p:extLst>
      <p:ext uri="{BB962C8B-B14F-4D97-AF65-F5344CB8AC3E}">
        <p14:creationId xmlns:p14="http://schemas.microsoft.com/office/powerpoint/2010/main" val="3162928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79F38D-DEAB-C930-A5B5-754849ED3F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148003-0485-74BD-A659-3BB5E24AD491}"/>
              </a:ext>
            </a:extLst>
          </p:cNvPr>
          <p:cNvSpPr>
            <a:spLocks noGrp="1"/>
          </p:cNvSpPr>
          <p:nvPr>
            <p:ph type="title"/>
          </p:nvPr>
        </p:nvSpPr>
        <p:spPr>
          <a:xfrm>
            <a:off x="457200" y="91440"/>
            <a:ext cx="8229600" cy="914400"/>
          </a:xfrm>
        </p:spPr>
        <p:txBody>
          <a:bodyPr/>
          <a:lstStyle/>
          <a:p>
            <a:r>
              <a:rPr lang="en-US" dirty="0"/>
              <a:t>Example 9.3.1: Calculating a Probability for the Proportion Who Prefer Pepsi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C010F99-E8D6-C78E-86D6-08A731C1A65F}"/>
                  </a:ext>
                </a:extLst>
              </p:cNvPr>
              <p:cNvSpPr>
                <a:spLocks noGrp="1"/>
              </p:cNvSpPr>
              <p:nvPr>
                <p:ph idx="1"/>
              </p:nvPr>
            </p:nvSpPr>
            <p:spPr/>
            <p:txBody>
              <a:bodyPr>
                <a:norm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rPr>
                          </m:ctrlPr>
                        </m:sSubPr>
                        <m:e>
                          <m:r>
                            <a:rPr lang="en-US" i="1">
                              <a:latin typeface="Cambria Math" panose="02040503050406030204" pitchFamily="18" charset="0"/>
                              <a:ea typeface="Cambria Math" panose="02040503050406030204" pitchFamily="18" charset="0"/>
                            </a:rPr>
                            <m:t>𝜎</m:t>
                          </m:r>
                        </m:e>
                        <m:sub>
                          <m:acc>
                            <m:accPr>
                              <m:chr m:val="̂"/>
                              <m:ctrlPr>
                                <a:rPr lang="en-US" i="1" dirty="0">
                                  <a:latin typeface="Cambria Math" panose="02040503050406030204" pitchFamily="18" charset="0"/>
                                </a:rPr>
                              </m:ctrlPr>
                            </m:accPr>
                            <m:e>
                              <m:r>
                                <a:rPr lang="en-US" i="1" dirty="0">
                                  <a:latin typeface="Cambria Math" panose="02040503050406030204" pitchFamily="18" charset="0"/>
                                </a:rPr>
                                <m:t>𝑝</m:t>
                              </m:r>
                            </m:e>
                          </m:acc>
                        </m:sub>
                      </m:sSub>
                      <m:r>
                        <a:rPr lang="en-US" i="1">
                          <a:latin typeface="Cambria Math" panose="02040503050406030204" pitchFamily="18" charset="0"/>
                        </a:rPr>
                        <m:t>=</m:t>
                      </m:r>
                      <m:rad>
                        <m:radPr>
                          <m:degHide m:val="on"/>
                          <m:ctrlPr>
                            <a:rPr lang="en-US" i="1">
                              <a:latin typeface="Cambria Math" panose="02040503050406030204" pitchFamily="18" charset="0"/>
                            </a:rPr>
                          </m:ctrlPr>
                        </m:radPr>
                        <m:deg/>
                        <m:e>
                          <m:f>
                            <m:fPr>
                              <m:ctrlPr>
                                <a:rPr lang="en-US" i="1" smtClean="0">
                                  <a:latin typeface="Cambria Math" panose="02040503050406030204" pitchFamily="18" charset="0"/>
                                </a:rPr>
                              </m:ctrlPr>
                            </m:fPr>
                            <m:num>
                              <m:d>
                                <m:dPr>
                                  <m:ctrlPr>
                                    <a:rPr lang="en-US" i="1" smtClean="0">
                                      <a:latin typeface="Cambria Math" panose="02040503050406030204" pitchFamily="18" charset="0"/>
                                    </a:rPr>
                                  </m:ctrlPr>
                                </m:dPr>
                                <m:e>
                                  <m:r>
                                    <a:rPr lang="en-US" b="0" i="1" smtClean="0">
                                      <a:latin typeface="Cambria Math" panose="02040503050406030204" pitchFamily="18" charset="0"/>
                                    </a:rPr>
                                    <m:t>0.5</m:t>
                                  </m:r>
                                </m:e>
                              </m:d>
                              <m:d>
                                <m:dPr>
                                  <m:ctrlPr>
                                    <a:rPr lang="en-US" i="1" dirty="0">
                                      <a:latin typeface="Cambria Math" panose="02040503050406030204" pitchFamily="18" charset="0"/>
                                    </a:rPr>
                                  </m:ctrlPr>
                                </m:dPr>
                                <m:e>
                                  <m:r>
                                    <a:rPr lang="en-US" i="1" dirty="0">
                                      <a:latin typeface="Cambria Math" panose="02040503050406030204" pitchFamily="18" charset="0"/>
                                    </a:rPr>
                                    <m:t>1−</m:t>
                                  </m:r>
                                  <m:r>
                                    <a:rPr lang="en-US" b="0" i="1" dirty="0" smtClean="0">
                                      <a:latin typeface="Cambria Math" panose="02040503050406030204" pitchFamily="18" charset="0"/>
                                    </a:rPr>
                                    <m:t>0.5</m:t>
                                  </m:r>
                                </m:e>
                              </m:d>
                            </m:num>
                            <m:den>
                              <m:r>
                                <a:rPr lang="en-US" b="0" i="1" smtClean="0">
                                  <a:latin typeface="Cambria Math" panose="02040503050406030204" pitchFamily="18" charset="0"/>
                                </a:rPr>
                                <m:t>400</m:t>
                              </m:r>
                            </m:den>
                          </m:f>
                        </m:e>
                      </m:rad>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0.000625</m:t>
                          </m:r>
                        </m:e>
                      </m:rad>
                      <m:r>
                        <a:rPr lang="en-US" b="0" i="1" smtClean="0">
                          <a:latin typeface="Cambria Math" panose="02040503050406030204" pitchFamily="18" charset="0"/>
                        </a:rPr>
                        <m:t>=0.025.</m:t>
                      </m:r>
                    </m:oMath>
                  </m:oMathPara>
                </a14:m>
                <a:endParaRPr lang="en-US" dirty="0"/>
              </a:p>
              <a:p>
                <a:r>
                  <a:rPr lang="en-US" dirty="0"/>
                  <a:t>The probability that the sample proportion is less than 0.44 is given by</a:t>
                </a:r>
              </a:p>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𝑃</m:t>
                      </m:r>
                      <m:d>
                        <m:dPr>
                          <m:ctrlPr>
                            <a:rPr lang="en-US" b="0" i="1" smtClean="0">
                              <a:latin typeface="Cambria Math" panose="02040503050406030204" pitchFamily="18" charset="0"/>
                            </a:rPr>
                          </m:ctrlPr>
                        </m:dPr>
                        <m:e>
                          <m:acc>
                            <m:accPr>
                              <m:chr m:val="̂"/>
                              <m:ctrlPr>
                                <a:rPr lang="en-US" i="1" dirty="0">
                                  <a:latin typeface="Cambria Math" panose="02040503050406030204" pitchFamily="18" charset="0"/>
                                </a:rPr>
                              </m:ctrlPr>
                            </m:accPr>
                            <m:e>
                              <m:r>
                                <a:rPr lang="en-US" i="1" dirty="0">
                                  <a:latin typeface="Cambria Math" panose="02040503050406030204" pitchFamily="18" charset="0"/>
                                </a:rPr>
                                <m:t>𝑝</m:t>
                              </m:r>
                            </m:e>
                          </m:acc>
                          <m:r>
                            <a:rPr lang="en-US" b="0" i="1" dirty="0" smtClean="0">
                              <a:latin typeface="Cambria Math" panose="02040503050406030204" pitchFamily="18" charset="0"/>
                            </a:rPr>
                            <m:t>&lt;0.44</m:t>
                          </m:r>
                        </m:e>
                      </m:d>
                      <m:r>
                        <a:rPr lang="en-US" b="0" i="1" smtClean="0">
                          <a:latin typeface="Cambria Math" panose="02040503050406030204" pitchFamily="18" charset="0"/>
                        </a:rPr>
                        <m:t>=</m:t>
                      </m:r>
                      <m:r>
                        <a:rPr lang="en-US" b="0" i="1" smtClean="0">
                          <a:latin typeface="Cambria Math" panose="02040503050406030204" pitchFamily="18" charset="0"/>
                        </a:rPr>
                        <m:t>𝑃</m:t>
                      </m:r>
                      <m:d>
                        <m:dPr>
                          <m:ctrlPr>
                            <a:rPr lang="en-US" b="0" i="1" smtClean="0">
                              <a:latin typeface="Cambria Math" panose="02040503050406030204" pitchFamily="18" charset="0"/>
                            </a:rPr>
                          </m:ctrlPr>
                        </m:dPr>
                        <m:e>
                          <m:r>
                            <a:rPr lang="en-US" b="0" i="1" smtClean="0">
                              <a:latin typeface="Cambria Math" panose="02040503050406030204" pitchFamily="18" charset="0"/>
                            </a:rPr>
                            <m:t>𝑧</m:t>
                          </m:r>
                          <m:r>
                            <a:rPr lang="en-US" b="0" i="1" smtClean="0">
                              <a:latin typeface="Cambria Math" panose="02040503050406030204" pitchFamily="18" charset="0"/>
                            </a:rPr>
                            <m:t>&lt;</m:t>
                          </m:r>
                          <m:f>
                            <m:fPr>
                              <m:ctrlPr>
                                <a:rPr lang="en-US" b="0" i="1" smtClean="0">
                                  <a:latin typeface="Cambria Math" panose="02040503050406030204" pitchFamily="18" charset="0"/>
                                </a:rPr>
                              </m:ctrlPr>
                            </m:fPr>
                            <m:num>
                              <m:d>
                                <m:dPr>
                                  <m:ctrlPr>
                                    <a:rPr lang="en-US" b="0" i="1" smtClean="0">
                                      <a:latin typeface="Cambria Math" panose="02040503050406030204" pitchFamily="18" charset="0"/>
                                    </a:rPr>
                                  </m:ctrlPr>
                                </m:dPr>
                                <m:e>
                                  <m:r>
                                    <a:rPr lang="en-US" b="0" i="1" smtClean="0">
                                      <a:latin typeface="Cambria Math" panose="02040503050406030204" pitchFamily="18" charset="0"/>
                                    </a:rPr>
                                    <m:t>0.44−0.5</m:t>
                                  </m:r>
                                </m:e>
                              </m:d>
                            </m:num>
                            <m:den>
                              <m:r>
                                <a:rPr lang="en-US" b="0" i="1" smtClean="0">
                                  <a:latin typeface="Cambria Math" panose="02040503050406030204" pitchFamily="18" charset="0"/>
                                </a:rPr>
                                <m:t>0.025</m:t>
                              </m:r>
                            </m:den>
                          </m:f>
                        </m:e>
                      </m:d>
                    </m:oMath>
                  </m:oMathPara>
                </a14:m>
                <a:endParaRPr lang="en-US" dirty="0"/>
              </a:p>
              <a:p>
                <a:r>
                  <a:rPr lang="en-US" dirty="0"/>
                  <a:t>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𝑃</m:t>
                    </m:r>
                    <m:d>
                      <m:dPr>
                        <m:ctrlPr>
                          <a:rPr lang="en-US" b="0" i="1" smtClean="0">
                            <a:latin typeface="Cambria Math" panose="02040503050406030204" pitchFamily="18" charset="0"/>
                          </a:rPr>
                        </m:ctrlPr>
                      </m:dPr>
                      <m:e>
                        <m:r>
                          <a:rPr lang="en-US" b="0" i="1" smtClean="0">
                            <a:latin typeface="Cambria Math" panose="02040503050406030204" pitchFamily="18" charset="0"/>
                          </a:rPr>
                          <m:t>𝑧</m:t>
                        </m:r>
                        <m:r>
                          <a:rPr lang="en-US" b="0" i="1" smtClean="0">
                            <a:latin typeface="Cambria Math" panose="02040503050406030204" pitchFamily="18" charset="0"/>
                          </a:rPr>
                          <m:t>&lt;−2.40</m:t>
                        </m:r>
                      </m:e>
                    </m:d>
                    <m:r>
                      <a:rPr lang="en-US" b="0" i="1" smtClean="0">
                        <a:latin typeface="Cambria Math" panose="02040503050406030204" pitchFamily="18" charset="0"/>
                      </a:rPr>
                      <m:t>=0.0082.</m:t>
                    </m:r>
                  </m:oMath>
                </a14:m>
                <a:endParaRPr lang="en-US" dirty="0"/>
              </a:p>
            </p:txBody>
          </p:sp>
        </mc:Choice>
        <mc:Fallback xmlns="">
          <p:sp>
            <p:nvSpPr>
              <p:cNvPr id="3" name="Content Placeholder 2">
                <a:extLst>
                  <a:ext uri="{FF2B5EF4-FFF2-40B4-BE49-F238E27FC236}">
                    <a16:creationId xmlns:a16="http://schemas.microsoft.com/office/drawing/2014/main" id="{9C010F99-E8D6-C78E-86D6-08A731C1A65F}"/>
                  </a:ext>
                </a:extLst>
              </p:cNvPr>
              <p:cNvSpPr>
                <a:spLocks noGrp="1" noRot="1" noChangeAspect="1" noMove="1" noResize="1" noEditPoints="1" noAdjustHandles="1" noChangeArrowheads="1" noChangeShapeType="1" noTextEdit="1"/>
              </p:cNvSpPr>
              <p:nvPr>
                <p:ph idx="1"/>
              </p:nvPr>
            </p:nvSpPr>
            <p:spPr>
              <a:blipFill>
                <a:blip r:embed="rId2"/>
                <a:stretch>
                  <a:fillRect l="-1481"/>
                </a:stretch>
              </a:blipFill>
            </p:spPr>
            <p:txBody>
              <a:bodyPr/>
              <a:lstStyle/>
              <a:p>
                <a:r>
                  <a:rPr lang="en-IN">
                    <a:noFill/>
                  </a:rPr>
                  <a:t> </a:t>
                </a:r>
              </a:p>
            </p:txBody>
          </p:sp>
        </mc:Fallback>
      </mc:AlternateContent>
    </p:spTree>
    <p:extLst>
      <p:ext uri="{BB962C8B-B14F-4D97-AF65-F5344CB8AC3E}">
        <p14:creationId xmlns:p14="http://schemas.microsoft.com/office/powerpoint/2010/main" val="42143298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D0FCFC-9653-3597-C967-6CD3B33F44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C16508-8270-A03C-6C3C-155C87C80DDB}"/>
              </a:ext>
            </a:extLst>
          </p:cNvPr>
          <p:cNvSpPr>
            <a:spLocks noGrp="1"/>
          </p:cNvSpPr>
          <p:nvPr>
            <p:ph type="title"/>
          </p:nvPr>
        </p:nvSpPr>
        <p:spPr>
          <a:xfrm>
            <a:off x="457200" y="91440"/>
            <a:ext cx="8229600" cy="914400"/>
          </a:xfrm>
        </p:spPr>
        <p:txBody>
          <a:bodyPr/>
          <a:lstStyle/>
          <a:p>
            <a:r>
              <a:rPr lang="en-US" dirty="0"/>
              <a:t>Example 9.3.1: Calculating a Probability for the Proportion Who Prefer Pepsi (cont.)</a:t>
            </a:r>
          </a:p>
        </p:txBody>
      </p:sp>
      <p:sp>
        <p:nvSpPr>
          <p:cNvPr id="3" name="Content Placeholder 2">
            <a:extLst>
              <a:ext uri="{FF2B5EF4-FFF2-40B4-BE49-F238E27FC236}">
                <a16:creationId xmlns:a16="http://schemas.microsoft.com/office/drawing/2014/main" id="{7DD7ACF6-B785-09ED-23FC-261AF9DCCF98}"/>
              </a:ext>
            </a:extLst>
          </p:cNvPr>
          <p:cNvSpPr>
            <a:spLocks noGrp="1"/>
          </p:cNvSpPr>
          <p:nvPr>
            <p:ph idx="1"/>
          </p:nvPr>
        </p:nvSpPr>
        <p:spPr/>
        <p:txBody>
          <a:bodyPr>
            <a:normAutofit/>
          </a:bodyPr>
          <a:lstStyle/>
          <a:p>
            <a:r>
              <a:rPr lang="en-US" dirty="0"/>
              <a:t> </a:t>
            </a:r>
          </a:p>
        </p:txBody>
      </p:sp>
      <p:pic>
        <p:nvPicPr>
          <p:cNvPr id="5" name="Picture 4">
            <a:extLst>
              <a:ext uri="{FF2B5EF4-FFF2-40B4-BE49-F238E27FC236}">
                <a16:creationId xmlns:a16="http://schemas.microsoft.com/office/drawing/2014/main" id="{93D63A69-3510-6144-35F5-DB4D84DDD455}"/>
              </a:ext>
            </a:extLst>
          </p:cNvPr>
          <p:cNvPicPr>
            <a:picLocks noChangeAspect="1"/>
          </p:cNvPicPr>
          <p:nvPr/>
        </p:nvPicPr>
        <p:blipFill>
          <a:blip r:embed="rId2"/>
          <a:stretch>
            <a:fillRect/>
          </a:stretch>
        </p:blipFill>
        <p:spPr>
          <a:xfrm>
            <a:off x="457200" y="2411065"/>
            <a:ext cx="8082580" cy="2035870"/>
          </a:xfrm>
          <a:prstGeom prst="rect">
            <a:avLst/>
          </a:prstGeom>
        </p:spPr>
      </p:pic>
    </p:spTree>
    <p:extLst>
      <p:ext uri="{BB962C8B-B14F-4D97-AF65-F5344CB8AC3E}">
        <p14:creationId xmlns:p14="http://schemas.microsoft.com/office/powerpoint/2010/main" val="12983875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321A95-4928-95B4-E7E7-691D01C205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2FC81D-BA85-8460-850F-430D6841BF67}"/>
              </a:ext>
            </a:extLst>
          </p:cNvPr>
          <p:cNvSpPr>
            <a:spLocks noGrp="1"/>
          </p:cNvSpPr>
          <p:nvPr>
            <p:ph type="title"/>
          </p:nvPr>
        </p:nvSpPr>
        <p:spPr>
          <a:xfrm>
            <a:off x="457200" y="91440"/>
            <a:ext cx="8229600" cy="914400"/>
          </a:xfrm>
        </p:spPr>
        <p:txBody>
          <a:bodyPr/>
          <a:lstStyle/>
          <a:p>
            <a:r>
              <a:rPr lang="en-US" dirty="0"/>
              <a:t>Example 9.3.1: Calculating a Probability for the Proportion Who Prefer Pepsi (cont.)</a:t>
            </a:r>
          </a:p>
        </p:txBody>
      </p:sp>
      <p:sp>
        <p:nvSpPr>
          <p:cNvPr id="3" name="Content Placeholder 2">
            <a:extLst>
              <a:ext uri="{FF2B5EF4-FFF2-40B4-BE49-F238E27FC236}">
                <a16:creationId xmlns:a16="http://schemas.microsoft.com/office/drawing/2014/main" id="{89BCC14B-5C3C-8501-B6E8-B8859147930B}"/>
              </a:ext>
            </a:extLst>
          </p:cNvPr>
          <p:cNvSpPr>
            <a:spLocks noGrp="1"/>
          </p:cNvSpPr>
          <p:nvPr>
            <p:ph idx="1"/>
          </p:nvPr>
        </p:nvSpPr>
        <p:spPr/>
        <p:txBody>
          <a:bodyPr>
            <a:normAutofit/>
          </a:bodyPr>
          <a:lstStyle/>
          <a:p>
            <a:r>
              <a:rPr lang="en-US" dirty="0"/>
              <a:t>With the information we have developed thus far we can begin to draw conclusions (make inferences). If the true fraction of people in the population who prefer Pepsi is really 0.5, it is extremely unlikely (0.0082 is less than 1 in 100) to observe a sample proportion as low as 0.44. Suppose that you had to make a decision as to whether cola drinkers were indifferent between Pepsi and Coke. If they were indifferent, the fraction who prefer Pepsi should be around 0.5. </a:t>
            </a:r>
          </a:p>
        </p:txBody>
      </p:sp>
    </p:spTree>
    <p:extLst>
      <p:ext uri="{BB962C8B-B14F-4D97-AF65-F5344CB8AC3E}">
        <p14:creationId xmlns:p14="http://schemas.microsoft.com/office/powerpoint/2010/main" val="2143388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22A8A-AB12-73C7-C189-8F34FA450C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DBF8E4-B676-27C0-7B20-1D10AE3B464E}"/>
              </a:ext>
            </a:extLst>
          </p:cNvPr>
          <p:cNvSpPr>
            <a:spLocks noGrp="1"/>
          </p:cNvSpPr>
          <p:nvPr>
            <p:ph type="title"/>
          </p:nvPr>
        </p:nvSpPr>
        <p:spPr>
          <a:xfrm>
            <a:off x="457200" y="91440"/>
            <a:ext cx="8229600" cy="914400"/>
          </a:xfrm>
        </p:spPr>
        <p:txBody>
          <a:bodyPr/>
          <a:lstStyle/>
          <a:p>
            <a:r>
              <a:rPr lang="en-US" dirty="0"/>
              <a:t>Example 9.3.1: Calculating a Probability for the Proportion Who Prefer Pepsi (cont.)</a:t>
            </a:r>
          </a:p>
        </p:txBody>
      </p:sp>
      <p:sp>
        <p:nvSpPr>
          <p:cNvPr id="3" name="Content Placeholder 2">
            <a:extLst>
              <a:ext uri="{FF2B5EF4-FFF2-40B4-BE49-F238E27FC236}">
                <a16:creationId xmlns:a16="http://schemas.microsoft.com/office/drawing/2014/main" id="{A679B0A1-06FB-BBBE-FC91-3C66ACB7280D}"/>
              </a:ext>
            </a:extLst>
          </p:cNvPr>
          <p:cNvSpPr>
            <a:spLocks noGrp="1"/>
          </p:cNvSpPr>
          <p:nvPr>
            <p:ph idx="1"/>
          </p:nvPr>
        </p:nvSpPr>
        <p:spPr/>
        <p:txBody>
          <a:bodyPr>
            <a:normAutofit lnSpcReduction="10000"/>
          </a:bodyPr>
          <a:lstStyle/>
          <a:p>
            <a:r>
              <a:rPr lang="en-US" dirty="0"/>
              <a:t>If you used a sample of 400 people and observed a sample proportion of 0.438 that preferred Pepsi, which of the conclusions would you believe?</a:t>
            </a:r>
          </a:p>
          <a:p>
            <a:r>
              <a:rPr lang="en-US" b="1" dirty="0"/>
              <a:t>The indifference hypothesis</a:t>
            </a:r>
          </a:p>
          <a:p>
            <a:r>
              <a:rPr lang="en-US" b="1" dirty="0"/>
              <a:t>Conclusion A</a:t>
            </a:r>
            <a:r>
              <a:rPr lang="en-US" dirty="0"/>
              <a:t>: Cola drinkers are indifferent between Pepsi and Coke. Stated another way, the proportion of persons that favor Pepsi is about 0.5.</a:t>
            </a:r>
          </a:p>
          <a:p>
            <a:r>
              <a:rPr lang="en-US" b="1" dirty="0"/>
              <a:t>The difference hypothesis</a:t>
            </a:r>
          </a:p>
          <a:p>
            <a:r>
              <a:rPr lang="en-US" b="1" dirty="0"/>
              <a:t>Conclusion B</a:t>
            </a:r>
            <a:r>
              <a:rPr lang="en-US" dirty="0"/>
              <a:t>: Cola drinkers are not indifferent between Pepsi and Coke.</a:t>
            </a:r>
          </a:p>
        </p:txBody>
      </p:sp>
    </p:spTree>
    <p:extLst>
      <p:ext uri="{BB962C8B-B14F-4D97-AF65-F5344CB8AC3E}">
        <p14:creationId xmlns:p14="http://schemas.microsoft.com/office/powerpoint/2010/main" val="2054481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88DE94-CA05-8D9A-BBF6-F7BA8E4FED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439D23-DA0D-AD6F-E781-0B1B646DDFDD}"/>
              </a:ext>
            </a:extLst>
          </p:cNvPr>
          <p:cNvSpPr>
            <a:spLocks noGrp="1"/>
          </p:cNvSpPr>
          <p:nvPr>
            <p:ph type="title"/>
          </p:nvPr>
        </p:nvSpPr>
        <p:spPr/>
        <p:txBody>
          <a:bodyPr/>
          <a:lstStyle/>
          <a:p>
            <a:r>
              <a:rPr lang="en-US" dirty="0"/>
              <a:t>Determining the Sample Proportion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D875E4C-B094-18A5-087A-C6E4A34B16BA}"/>
                  </a:ext>
                </a:extLst>
              </p:cNvPr>
              <p:cNvSpPr>
                <a:spLocks noGrp="1"/>
              </p:cNvSpPr>
              <p:nvPr>
                <p:ph idx="1"/>
              </p:nvPr>
            </p:nvSpPr>
            <p:spPr/>
            <p:txBody>
              <a:bodyPr>
                <a:normAutofit fontScale="92500" lnSpcReduction="10000"/>
              </a:bodyPr>
              <a:lstStyle/>
              <a:p>
                <a:r>
                  <a:rPr lang="en-US" sz="3000" dirty="0"/>
                  <a:t>Suppose you are trying to determine what fraction of the students at your university live on campus. If you select 120 students at random and 38 students in the sample live on campus, then</a:t>
                </a:r>
              </a:p>
              <a:p>
                <a14:m>
                  <m:oMath xmlns:m="http://schemas.openxmlformats.org/officeDocument/2006/math">
                    <m:acc>
                      <m:accPr>
                        <m:chr m:val="̂"/>
                        <m:ctrlPr>
                          <a:rPr lang="en-US" sz="2600" i="1" dirty="0" smtClean="0">
                            <a:latin typeface="Cambria Math" panose="02040503050406030204" pitchFamily="18" charset="0"/>
                          </a:rPr>
                        </m:ctrlPr>
                      </m:accPr>
                      <m:e>
                        <m:r>
                          <a:rPr lang="en-US" sz="2600" b="0" i="1" dirty="0" smtClean="0">
                            <a:latin typeface="Cambria Math" panose="02040503050406030204" pitchFamily="18" charset="0"/>
                          </a:rPr>
                          <m:t>𝑝</m:t>
                        </m:r>
                      </m:e>
                    </m:acc>
                  </m:oMath>
                </a14:m>
                <a:r>
                  <a:rPr lang="en-US" sz="2600" dirty="0"/>
                  <a:t> = proportion in the sample who live on campus = </a:t>
                </a:r>
                <a14:m>
                  <m:oMath xmlns:m="http://schemas.openxmlformats.org/officeDocument/2006/math">
                    <m:f>
                      <m:fPr>
                        <m:ctrlPr>
                          <a:rPr lang="en-US" sz="2600" i="1" smtClean="0">
                            <a:latin typeface="Cambria Math" panose="02040503050406030204" pitchFamily="18" charset="0"/>
                          </a:rPr>
                        </m:ctrlPr>
                      </m:fPr>
                      <m:num>
                        <m:r>
                          <a:rPr lang="en-US" sz="2600" b="0" i="1" smtClean="0">
                            <a:latin typeface="Cambria Math" panose="02040503050406030204" pitchFamily="18" charset="0"/>
                          </a:rPr>
                          <m:t>38</m:t>
                        </m:r>
                      </m:num>
                      <m:den>
                        <m:r>
                          <a:rPr lang="en-US" sz="2600" b="0" i="1" smtClean="0">
                            <a:latin typeface="Cambria Math" panose="02040503050406030204" pitchFamily="18" charset="0"/>
                          </a:rPr>
                          <m:t>120</m:t>
                        </m:r>
                      </m:den>
                    </m:f>
                  </m:oMath>
                </a14:m>
                <a:r>
                  <a:rPr lang="en-US" sz="2600" dirty="0"/>
                  <a:t> ≈ 0.3167.</a:t>
                </a:r>
              </a:p>
              <a:p>
                <a:r>
                  <a:rPr lang="en-US" sz="3000" dirty="0"/>
                  <a:t>In general, when calculating a proportion, the number in the sample that possess the characteristic of interest (in the previous example, this characteristic was living on campus) goes in the numerator, and the size of the sample is placed in the denominator.</a:t>
                </a:r>
              </a:p>
            </p:txBody>
          </p:sp>
        </mc:Choice>
        <mc:Fallback xmlns="">
          <p:sp>
            <p:nvSpPr>
              <p:cNvPr id="3" name="Content Placeholder 2">
                <a:extLst>
                  <a:ext uri="{FF2B5EF4-FFF2-40B4-BE49-F238E27FC236}">
                    <a16:creationId xmlns:a16="http://schemas.microsoft.com/office/drawing/2014/main" id="{FD875E4C-B094-18A5-087A-C6E4A34B16BA}"/>
                  </a:ext>
                </a:extLst>
              </p:cNvPr>
              <p:cNvSpPr>
                <a:spLocks noGrp="1" noRot="1" noChangeAspect="1" noMove="1" noResize="1" noEditPoints="1" noAdjustHandles="1" noChangeArrowheads="1" noChangeShapeType="1" noTextEdit="1"/>
              </p:cNvSpPr>
              <p:nvPr>
                <p:ph idx="1"/>
              </p:nvPr>
            </p:nvSpPr>
            <p:spPr>
              <a:blipFill>
                <a:blip r:embed="rId2"/>
                <a:stretch>
                  <a:fillRect l="-1481" t="-2133" r="-1333"/>
                </a:stretch>
              </a:blipFill>
            </p:spPr>
            <p:txBody>
              <a:bodyPr/>
              <a:lstStyle/>
              <a:p>
                <a:r>
                  <a:rPr lang="en-IN">
                    <a:noFill/>
                  </a:rPr>
                  <a:t> </a:t>
                </a:r>
              </a:p>
            </p:txBody>
          </p:sp>
        </mc:Fallback>
      </mc:AlternateContent>
    </p:spTree>
    <p:extLst>
      <p:ext uri="{BB962C8B-B14F-4D97-AF65-F5344CB8AC3E}">
        <p14:creationId xmlns:p14="http://schemas.microsoft.com/office/powerpoint/2010/main" val="22107035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5C35E8-4194-32AB-7036-3EFFA31463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8ACE8E-7C66-4901-B49A-19875D93D5AD}"/>
              </a:ext>
            </a:extLst>
          </p:cNvPr>
          <p:cNvSpPr>
            <a:spLocks noGrp="1"/>
          </p:cNvSpPr>
          <p:nvPr>
            <p:ph type="title"/>
          </p:nvPr>
        </p:nvSpPr>
        <p:spPr>
          <a:xfrm>
            <a:off x="457200" y="91440"/>
            <a:ext cx="8229600" cy="914400"/>
          </a:xfrm>
        </p:spPr>
        <p:txBody>
          <a:bodyPr/>
          <a:lstStyle/>
          <a:p>
            <a:r>
              <a:rPr lang="en-US" dirty="0"/>
              <a:t>Example 9.3.1: Calculating a Probability for the Proportion Who Prefer Pepsi (cont.)</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2AEC9310-A741-07C0-8C2A-ADEC29659BD1}"/>
                  </a:ext>
                </a:extLst>
              </p:cNvPr>
              <p:cNvSpPr>
                <a:spLocks noGrp="1"/>
              </p:cNvSpPr>
              <p:nvPr>
                <p:ph idx="1"/>
              </p:nvPr>
            </p:nvSpPr>
            <p:spPr/>
            <p:txBody>
              <a:bodyPr>
                <a:normAutofit/>
              </a:bodyPr>
              <a:lstStyle/>
              <a:p>
                <a:r>
                  <a:rPr lang="en-US" dirty="0"/>
                  <a:t>The likelihood of observing a sample with </a:t>
                </a:r>
                <a14:m>
                  <m:oMath xmlns:m="http://schemas.openxmlformats.org/officeDocument/2006/math">
                    <m:acc>
                      <m:accPr>
                        <m:chr m:val="̂"/>
                        <m:ctrlPr>
                          <a:rPr lang="en-US" i="1" dirty="0" smtClean="0">
                            <a:latin typeface="Cambria Math" panose="02040503050406030204" pitchFamily="18" charset="0"/>
                          </a:rPr>
                        </m:ctrlPr>
                      </m:accPr>
                      <m:e>
                        <m:r>
                          <a:rPr lang="en-US" i="1" dirty="0">
                            <a:latin typeface="Cambria Math" panose="02040503050406030204" pitchFamily="18" charset="0"/>
                          </a:rPr>
                          <m:t>𝑝</m:t>
                        </m:r>
                      </m:e>
                    </m:acc>
                  </m:oMath>
                </a14:m>
                <a:r>
                  <a:rPr lang="en-US" dirty="0"/>
                  <a:t> less than 0.44 is very rare (0.0082) given that the true proportion who prefer Pepsi is </a:t>
                </a:r>
                <a14:m>
                  <m:oMath xmlns:m="http://schemas.openxmlformats.org/officeDocument/2006/math">
                    <m:r>
                      <a:rPr lang="en-US" i="1" dirty="0" smtClean="0">
                        <a:latin typeface="Cambria Math" panose="02040503050406030204" pitchFamily="18" charset="0"/>
                      </a:rPr>
                      <m:t>𝑝</m:t>
                    </m:r>
                    <m:r>
                      <a:rPr lang="en-US" i="1" dirty="0" smtClean="0">
                        <a:latin typeface="Cambria Math" panose="02040503050406030204" pitchFamily="18" charset="0"/>
                      </a:rPr>
                      <m:t>=0.5</m:t>
                    </m:r>
                  </m:oMath>
                </a14:m>
                <a:r>
                  <a:rPr lang="en-US" dirty="0"/>
                  <a:t>. Most people would doubt the indifference hypothesis, Conclusion A, and select Conclusion B. The decision-making problem given above is really a statistical inference problem. Although the procedure for analyzing inference problems will be presented in a subsequent chapter, the problem illustrates the connection between probability and inference. </a:t>
                </a:r>
              </a:p>
            </p:txBody>
          </p:sp>
        </mc:Choice>
        <mc:Fallback>
          <p:sp>
            <p:nvSpPr>
              <p:cNvPr id="3" name="Content Placeholder 2">
                <a:extLst>
                  <a:ext uri="{FF2B5EF4-FFF2-40B4-BE49-F238E27FC236}">
                    <a16:creationId xmlns:a16="http://schemas.microsoft.com/office/drawing/2014/main" id="{2AEC9310-A741-07C0-8C2A-ADEC29659BD1}"/>
                  </a:ext>
                </a:extLst>
              </p:cNvPr>
              <p:cNvSpPr>
                <a:spLocks noGrp="1" noRot="1" noChangeAspect="1" noMove="1" noResize="1" noEditPoints="1" noAdjustHandles="1" noChangeArrowheads="1" noChangeShapeType="1" noTextEdit="1"/>
              </p:cNvSpPr>
              <p:nvPr>
                <p:ph idx="1"/>
              </p:nvPr>
            </p:nvSpPr>
            <p:spPr>
              <a:blipFill>
                <a:blip r:embed="rId2"/>
                <a:stretch>
                  <a:fillRect l="-1481" t="-1200" r="-2000"/>
                </a:stretch>
              </a:blipFill>
            </p:spPr>
            <p:txBody>
              <a:bodyPr/>
              <a:lstStyle/>
              <a:p>
                <a:r>
                  <a:rPr lang="en-US">
                    <a:noFill/>
                  </a:rPr>
                  <a:t> </a:t>
                </a:r>
              </a:p>
            </p:txBody>
          </p:sp>
        </mc:Fallback>
      </mc:AlternateContent>
    </p:spTree>
    <p:extLst>
      <p:ext uri="{BB962C8B-B14F-4D97-AF65-F5344CB8AC3E}">
        <p14:creationId xmlns:p14="http://schemas.microsoft.com/office/powerpoint/2010/main" val="30116553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2EB0AE-3476-F5FA-5BE3-DFB8D15E19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F06F0A-3AFE-447C-82FC-4C35725E363B}"/>
              </a:ext>
            </a:extLst>
          </p:cNvPr>
          <p:cNvSpPr>
            <a:spLocks noGrp="1"/>
          </p:cNvSpPr>
          <p:nvPr>
            <p:ph type="title"/>
          </p:nvPr>
        </p:nvSpPr>
        <p:spPr>
          <a:xfrm>
            <a:off x="457200" y="91440"/>
            <a:ext cx="8229600" cy="914400"/>
          </a:xfrm>
        </p:spPr>
        <p:txBody>
          <a:bodyPr/>
          <a:lstStyle/>
          <a:p>
            <a:r>
              <a:rPr lang="en-US" dirty="0"/>
              <a:t>Example 9.3.1: Calculating a Probability for the Proportion Who Prefer Pepsi (cont.)</a:t>
            </a:r>
          </a:p>
        </p:txBody>
      </p:sp>
      <p:sp>
        <p:nvSpPr>
          <p:cNvPr id="3" name="Content Placeholder 2">
            <a:extLst>
              <a:ext uri="{FF2B5EF4-FFF2-40B4-BE49-F238E27FC236}">
                <a16:creationId xmlns:a16="http://schemas.microsoft.com/office/drawing/2014/main" id="{88E3A57D-40CC-B810-2007-A122F753C3E0}"/>
              </a:ext>
            </a:extLst>
          </p:cNvPr>
          <p:cNvSpPr>
            <a:spLocks noGrp="1"/>
          </p:cNvSpPr>
          <p:nvPr>
            <p:ph idx="1"/>
          </p:nvPr>
        </p:nvSpPr>
        <p:spPr/>
        <p:txBody>
          <a:bodyPr>
            <a:normAutofit/>
          </a:bodyPr>
          <a:lstStyle/>
          <a:p>
            <a:r>
              <a:rPr lang="en-US" dirty="0"/>
              <a:t>To reach a decision (make the inference) we used the fact that if the true proportion is really 0.5, a proportion below 0.44 is highly improbable for a sample of size 400.</a:t>
            </a:r>
          </a:p>
        </p:txBody>
      </p:sp>
    </p:spTree>
    <p:extLst>
      <p:ext uri="{BB962C8B-B14F-4D97-AF65-F5344CB8AC3E}">
        <p14:creationId xmlns:p14="http://schemas.microsoft.com/office/powerpoint/2010/main" val="9870810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8CCA29-D3EF-4D2A-1787-2ED312C581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2A3E97-2448-A39C-B00F-41B7A1BC4407}"/>
              </a:ext>
            </a:extLst>
          </p:cNvPr>
          <p:cNvSpPr>
            <a:spLocks noGrp="1"/>
          </p:cNvSpPr>
          <p:nvPr>
            <p:ph type="title"/>
          </p:nvPr>
        </p:nvSpPr>
        <p:spPr>
          <a:xfrm>
            <a:off x="457200" y="91440"/>
            <a:ext cx="8229600" cy="914400"/>
          </a:xfrm>
        </p:spPr>
        <p:txBody>
          <a:bodyPr>
            <a:normAutofit/>
          </a:bodyPr>
          <a:lstStyle/>
          <a:p>
            <a:r>
              <a:rPr lang="en-US" dirty="0"/>
              <a:t>Example 9.3.2: Calculating a Probability Concerning the Error of Estimation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7892B24E-115A-8708-6539-03939341026D}"/>
                  </a:ext>
                </a:extLst>
              </p:cNvPr>
              <p:cNvSpPr>
                <a:spLocks noGrp="1"/>
              </p:cNvSpPr>
              <p:nvPr>
                <p:ph idx="1"/>
              </p:nvPr>
            </p:nvSpPr>
            <p:spPr/>
            <p:txBody>
              <a:bodyPr>
                <a:normAutofit/>
              </a:bodyPr>
              <a:lstStyle/>
              <a:p>
                <a:r>
                  <a:rPr lang="en-US" dirty="0"/>
                  <a:t>Suppose a sample of 500 is used to estimate the fraction of voters that favor a particular candidate. If the population proportion that favors the candidate is really 0.4, what is the probability that the error of estimation will be less than 0.05?</a:t>
                </a:r>
              </a:p>
              <a:p>
                <a:r>
                  <a:rPr lang="en-US" b="1" dirty="0"/>
                  <a:t>Solution</a:t>
                </a:r>
              </a:p>
              <a:p>
                <a:r>
                  <a:rPr lang="en-US" dirty="0"/>
                  <a:t>Since the true value of the population proportion is assumed to be 0.4, the value of </a:t>
                </a:r>
                <a14:m>
                  <m:oMath xmlns:m="http://schemas.openxmlformats.org/officeDocument/2006/math">
                    <m:acc>
                      <m:accPr>
                        <m:chr m:val="̂"/>
                        <m:ctrlPr>
                          <a:rPr lang="en-US" i="1" dirty="0" smtClean="0">
                            <a:latin typeface="Cambria Math" panose="02040503050406030204" pitchFamily="18" charset="0"/>
                          </a:rPr>
                        </m:ctrlPr>
                      </m:accPr>
                      <m:e>
                        <m:r>
                          <a:rPr lang="en-US" i="1" dirty="0">
                            <a:latin typeface="Cambria Math" panose="02040503050406030204" pitchFamily="18" charset="0"/>
                          </a:rPr>
                          <m:t>𝑝</m:t>
                        </m:r>
                      </m:e>
                    </m:acc>
                  </m:oMath>
                </a14:m>
                <a:r>
                  <a:rPr lang="en-US" dirty="0"/>
                  <a:t> must fall between 0.35 and 0.45 in order for the error of estimation to be less than 0.05.</a:t>
                </a:r>
              </a:p>
            </p:txBody>
          </p:sp>
        </mc:Choice>
        <mc:Fallback xmlns="">
          <p:sp>
            <p:nvSpPr>
              <p:cNvPr id="3" name="Content Placeholder 2">
                <a:extLst>
                  <a:ext uri="{FF2B5EF4-FFF2-40B4-BE49-F238E27FC236}">
                    <a16:creationId xmlns:a16="http://schemas.microsoft.com/office/drawing/2014/main" id="{7892B24E-115A-8708-6539-03939341026D}"/>
                  </a:ext>
                </a:extLst>
              </p:cNvPr>
              <p:cNvSpPr>
                <a:spLocks noGrp="1" noRot="1" noChangeAspect="1" noMove="1" noResize="1" noEditPoints="1" noAdjustHandles="1" noChangeArrowheads="1" noChangeShapeType="1" noTextEdit="1"/>
              </p:cNvSpPr>
              <p:nvPr>
                <p:ph idx="1"/>
              </p:nvPr>
            </p:nvSpPr>
            <p:spPr>
              <a:blipFill>
                <a:blip r:embed="rId2"/>
                <a:stretch>
                  <a:fillRect l="-1481" t="-1200" r="-519" b="-2933"/>
                </a:stretch>
              </a:blipFill>
            </p:spPr>
            <p:txBody>
              <a:bodyPr/>
              <a:lstStyle/>
              <a:p>
                <a:r>
                  <a:rPr lang="en-IN">
                    <a:noFill/>
                  </a:rPr>
                  <a:t> </a:t>
                </a:r>
              </a:p>
            </p:txBody>
          </p:sp>
        </mc:Fallback>
      </mc:AlternateContent>
    </p:spTree>
    <p:extLst>
      <p:ext uri="{BB962C8B-B14F-4D97-AF65-F5344CB8AC3E}">
        <p14:creationId xmlns:p14="http://schemas.microsoft.com/office/powerpoint/2010/main" val="7580259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6B3430-3B57-3D8E-0360-CCC607348A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D3254A-AAED-56E7-BED1-019CC23080EE}"/>
              </a:ext>
            </a:extLst>
          </p:cNvPr>
          <p:cNvSpPr>
            <a:spLocks noGrp="1"/>
          </p:cNvSpPr>
          <p:nvPr>
            <p:ph type="title"/>
          </p:nvPr>
        </p:nvSpPr>
        <p:spPr>
          <a:xfrm>
            <a:off x="457200" y="91440"/>
            <a:ext cx="8229600" cy="914400"/>
          </a:xfrm>
        </p:spPr>
        <p:txBody>
          <a:bodyPr>
            <a:normAutofit/>
          </a:bodyPr>
          <a:lstStyle/>
          <a:p>
            <a:r>
              <a:rPr lang="en-US" dirty="0"/>
              <a:t>Example 9.3.2: Calculating a Probability Concerning the Error of Estimation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BBE5FE0-D740-FF02-B2EB-2198F9117F79}"/>
                  </a:ext>
                </a:extLst>
              </p:cNvPr>
              <p:cNvSpPr>
                <a:spLocks noGrp="1"/>
              </p:cNvSpPr>
              <p:nvPr>
                <p:ph idx="1"/>
              </p:nvPr>
            </p:nvSpPr>
            <p:spPr/>
            <p:txBody>
              <a:bodyPr>
                <a:normAutofit/>
              </a:bodyPr>
              <a:lstStyle/>
              <a:p>
                <a:endParaRPr lang="en-US" dirty="0"/>
              </a:p>
              <a:p>
                <a:endParaRPr lang="en-US" dirty="0"/>
              </a:p>
              <a:p>
                <a:endParaRPr lang="en-US" dirty="0"/>
              </a:p>
              <a:p>
                <a:endParaRPr lang="en-US" dirty="0"/>
              </a:p>
              <a:p>
                <a:r>
                  <a:rPr lang="en-US" dirty="0"/>
                  <a:t>In order to determine the probability that </a:t>
                </a:r>
                <a14:m>
                  <m:oMath xmlns:m="http://schemas.openxmlformats.org/officeDocument/2006/math">
                    <m:acc>
                      <m:accPr>
                        <m:chr m:val="̂"/>
                        <m:ctrlPr>
                          <a:rPr lang="en-US" i="1" dirty="0" smtClean="0">
                            <a:latin typeface="Cambria Math" panose="02040503050406030204" pitchFamily="18" charset="0"/>
                          </a:rPr>
                        </m:ctrlPr>
                      </m:accPr>
                      <m:e>
                        <m:r>
                          <a:rPr lang="en-US" i="1" dirty="0">
                            <a:latin typeface="Cambria Math" panose="02040503050406030204" pitchFamily="18" charset="0"/>
                          </a:rPr>
                          <m:t>𝑝</m:t>
                        </m:r>
                      </m:e>
                    </m:acc>
                  </m:oMath>
                </a14:m>
                <a:r>
                  <a:rPr lang="en-US" dirty="0"/>
                  <a:t> will fall in this interval, its distribution must be determined. Since the distribution of </a:t>
                </a:r>
                <a14:m>
                  <m:oMath xmlns:m="http://schemas.openxmlformats.org/officeDocument/2006/math">
                    <m:acc>
                      <m:accPr>
                        <m:chr m:val="̂"/>
                        <m:ctrlPr>
                          <a:rPr lang="en-US" i="1" dirty="0">
                            <a:latin typeface="Cambria Math" panose="02040503050406030204" pitchFamily="18" charset="0"/>
                          </a:rPr>
                        </m:ctrlPr>
                      </m:accPr>
                      <m:e>
                        <m:r>
                          <a:rPr lang="en-US" i="1" dirty="0">
                            <a:latin typeface="Cambria Math" panose="02040503050406030204" pitchFamily="18" charset="0"/>
                          </a:rPr>
                          <m:t>𝑝</m:t>
                        </m:r>
                      </m:e>
                    </m:acc>
                  </m:oMath>
                </a14:m>
                <a:r>
                  <a:rPr lang="en-US" dirty="0"/>
                  <a:t> is approximately normally distributed for large samples, the distribution of </a:t>
                </a:r>
                <a14:m>
                  <m:oMath xmlns:m="http://schemas.openxmlformats.org/officeDocument/2006/math">
                    <m:acc>
                      <m:accPr>
                        <m:chr m:val="̂"/>
                        <m:ctrlPr>
                          <a:rPr lang="en-US" i="1" dirty="0">
                            <a:latin typeface="Cambria Math" panose="02040503050406030204" pitchFamily="18" charset="0"/>
                          </a:rPr>
                        </m:ctrlPr>
                      </m:accPr>
                      <m:e>
                        <m:r>
                          <a:rPr lang="en-US" i="1" dirty="0">
                            <a:latin typeface="Cambria Math" panose="02040503050406030204" pitchFamily="18" charset="0"/>
                          </a:rPr>
                          <m:t>𝑝</m:t>
                        </m:r>
                      </m:e>
                    </m:acc>
                  </m:oMath>
                </a14:m>
                <a:r>
                  <a:rPr lang="en-US" dirty="0"/>
                  <a:t> will be approximately normal with</a:t>
                </a:r>
              </a:p>
            </p:txBody>
          </p:sp>
        </mc:Choice>
        <mc:Fallback xmlns="">
          <p:sp>
            <p:nvSpPr>
              <p:cNvPr id="3" name="Content Placeholder 2">
                <a:extLst>
                  <a:ext uri="{FF2B5EF4-FFF2-40B4-BE49-F238E27FC236}">
                    <a16:creationId xmlns:a16="http://schemas.microsoft.com/office/drawing/2014/main" id="{BBBE5FE0-D740-FF02-B2EB-2198F9117F79}"/>
                  </a:ext>
                </a:extLst>
              </p:cNvPr>
              <p:cNvSpPr>
                <a:spLocks noGrp="1" noRot="1" noChangeAspect="1" noMove="1" noResize="1" noEditPoints="1" noAdjustHandles="1" noChangeArrowheads="1" noChangeShapeType="1" noTextEdit="1"/>
              </p:cNvSpPr>
              <p:nvPr>
                <p:ph idx="1"/>
              </p:nvPr>
            </p:nvSpPr>
            <p:spPr>
              <a:blipFill>
                <a:blip r:embed="rId2"/>
                <a:stretch>
                  <a:fillRect l="-1481" r="-963"/>
                </a:stretch>
              </a:blipFill>
            </p:spPr>
            <p:txBody>
              <a:bodyPr/>
              <a:lstStyle/>
              <a:p>
                <a:r>
                  <a:rPr lang="en-IN">
                    <a:noFill/>
                  </a:rPr>
                  <a:t> </a:t>
                </a:r>
              </a:p>
            </p:txBody>
          </p:sp>
        </mc:Fallback>
      </mc:AlternateContent>
      <p:pic>
        <p:nvPicPr>
          <p:cNvPr id="5" name="Picture 4">
            <a:extLst>
              <a:ext uri="{FF2B5EF4-FFF2-40B4-BE49-F238E27FC236}">
                <a16:creationId xmlns:a16="http://schemas.microsoft.com/office/drawing/2014/main" id="{D79DCED8-49E7-52FA-373A-13D1DC5CA7DF}"/>
              </a:ext>
            </a:extLst>
          </p:cNvPr>
          <p:cNvPicPr>
            <a:picLocks noChangeAspect="1"/>
          </p:cNvPicPr>
          <p:nvPr/>
        </p:nvPicPr>
        <p:blipFill>
          <a:blip r:embed="rId3"/>
          <a:stretch>
            <a:fillRect/>
          </a:stretch>
        </p:blipFill>
        <p:spPr>
          <a:xfrm>
            <a:off x="2642481" y="1143000"/>
            <a:ext cx="3859038" cy="2286000"/>
          </a:xfrm>
          <a:prstGeom prst="rect">
            <a:avLst/>
          </a:prstGeom>
        </p:spPr>
      </p:pic>
    </p:spTree>
    <p:extLst>
      <p:ext uri="{BB962C8B-B14F-4D97-AF65-F5344CB8AC3E}">
        <p14:creationId xmlns:p14="http://schemas.microsoft.com/office/powerpoint/2010/main" val="31562105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796F91-6F4B-CAB7-CEFC-6918F32061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6D854C-4E96-C62C-F4D8-BCE1FA367703}"/>
              </a:ext>
            </a:extLst>
          </p:cNvPr>
          <p:cNvSpPr>
            <a:spLocks noGrp="1"/>
          </p:cNvSpPr>
          <p:nvPr>
            <p:ph type="title"/>
          </p:nvPr>
        </p:nvSpPr>
        <p:spPr>
          <a:xfrm>
            <a:off x="457200" y="91440"/>
            <a:ext cx="8229600" cy="914400"/>
          </a:xfrm>
        </p:spPr>
        <p:txBody>
          <a:bodyPr>
            <a:normAutofit/>
          </a:bodyPr>
          <a:lstStyle/>
          <a:p>
            <a:r>
              <a:rPr lang="en-US" dirty="0"/>
              <a:t>Example 9.3.2: Calculating a Probability Concerning the Error of Estimation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1B9AED5-B34E-0EF9-DFF6-78ED00FCDBDB}"/>
                  </a:ext>
                </a:extLst>
              </p:cNvPr>
              <p:cNvSpPr>
                <a:spLocks noGrp="1"/>
              </p:cNvSpPr>
              <p:nvPr>
                <p:ph idx="1"/>
              </p:nvPr>
            </p:nvSpPr>
            <p:spPr/>
            <p:txBody>
              <a:bodyPr>
                <a:normAutofit/>
              </a:bodyPr>
              <a:lstStyle/>
              <a:p>
                <a:endParaRPr lang="en-US" dirty="0"/>
              </a:p>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𝐸</m:t>
                      </m:r>
                      <m:d>
                        <m:dPr>
                          <m:ctrlPr>
                            <a:rPr lang="en-US" b="0" i="1" smtClean="0">
                              <a:latin typeface="Cambria Math" panose="02040503050406030204" pitchFamily="18" charset="0"/>
                            </a:rPr>
                          </m:ctrlPr>
                        </m:dPr>
                        <m:e>
                          <m:acc>
                            <m:accPr>
                              <m:chr m:val="̂"/>
                              <m:ctrlPr>
                                <a:rPr lang="en-US" i="1" dirty="0">
                                  <a:latin typeface="Cambria Math" panose="02040503050406030204" pitchFamily="18" charset="0"/>
                                </a:rPr>
                              </m:ctrlPr>
                            </m:accPr>
                            <m:e>
                              <m:r>
                                <a:rPr lang="en-US" i="1" dirty="0">
                                  <a:latin typeface="Cambria Math" panose="02040503050406030204" pitchFamily="18" charset="0"/>
                                </a:rPr>
                                <m:t>𝑝</m:t>
                              </m:r>
                            </m:e>
                          </m:acc>
                        </m:e>
                      </m:d>
                      <m:r>
                        <a:rPr lang="en-US" b="0" i="1" smtClean="0">
                          <a:latin typeface="Cambria Math" panose="02040503050406030204" pitchFamily="18" charset="0"/>
                        </a:rPr>
                        <m:t>=0.4, </m:t>
                      </m:r>
                      <m:sSub>
                        <m:sSubPr>
                          <m:ctrlPr>
                            <a:rPr lang="en-US" b="0" i="1" smtClean="0">
                              <a:latin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𝜎</m:t>
                          </m:r>
                        </m:e>
                        <m:sub>
                          <m:acc>
                            <m:accPr>
                              <m:chr m:val="̂"/>
                              <m:ctrlPr>
                                <a:rPr lang="en-US" i="1" dirty="0">
                                  <a:latin typeface="Cambria Math" panose="02040503050406030204" pitchFamily="18" charset="0"/>
                                </a:rPr>
                              </m:ctrlPr>
                            </m:accPr>
                            <m:e>
                              <m:r>
                                <a:rPr lang="en-US" i="1" dirty="0">
                                  <a:latin typeface="Cambria Math" panose="02040503050406030204" pitchFamily="18" charset="0"/>
                                </a:rPr>
                                <m:t>𝑝</m:t>
                              </m:r>
                            </m:e>
                          </m:acc>
                        </m:sub>
                      </m:sSub>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f>
                            <m:fPr>
                              <m:ctrlPr>
                                <a:rPr lang="en-US" b="0" i="1" smtClean="0">
                                  <a:latin typeface="Cambria Math" panose="02040503050406030204" pitchFamily="18" charset="0"/>
                                </a:rPr>
                              </m:ctrlPr>
                            </m:fPr>
                            <m:num>
                              <m:acc>
                                <m:accPr>
                                  <m:chr m:val="̂"/>
                                  <m:ctrlPr>
                                    <a:rPr lang="en-US" i="1" dirty="0">
                                      <a:latin typeface="Cambria Math" panose="02040503050406030204" pitchFamily="18" charset="0"/>
                                    </a:rPr>
                                  </m:ctrlPr>
                                </m:accPr>
                                <m:e>
                                  <m:r>
                                    <a:rPr lang="en-US" i="1" dirty="0">
                                      <a:latin typeface="Cambria Math" panose="02040503050406030204" pitchFamily="18" charset="0"/>
                                    </a:rPr>
                                    <m:t>𝑝</m:t>
                                  </m:r>
                                </m:e>
                              </m:acc>
                              <m:d>
                                <m:dPr>
                                  <m:ctrlPr>
                                    <a:rPr lang="en-US" i="1" dirty="0" smtClean="0">
                                      <a:latin typeface="Cambria Math" panose="02040503050406030204" pitchFamily="18" charset="0"/>
                                    </a:rPr>
                                  </m:ctrlPr>
                                </m:dPr>
                                <m:e>
                                  <m:r>
                                    <a:rPr lang="en-US" b="0" i="1" dirty="0" smtClean="0">
                                      <a:latin typeface="Cambria Math" panose="02040503050406030204" pitchFamily="18" charset="0"/>
                                    </a:rPr>
                                    <m:t>1−</m:t>
                                  </m:r>
                                  <m:acc>
                                    <m:accPr>
                                      <m:chr m:val="̂"/>
                                      <m:ctrlPr>
                                        <a:rPr lang="en-US" i="1" dirty="0">
                                          <a:latin typeface="Cambria Math" panose="02040503050406030204" pitchFamily="18" charset="0"/>
                                        </a:rPr>
                                      </m:ctrlPr>
                                    </m:accPr>
                                    <m:e>
                                      <m:r>
                                        <a:rPr lang="en-US" i="1" dirty="0">
                                          <a:latin typeface="Cambria Math" panose="02040503050406030204" pitchFamily="18" charset="0"/>
                                        </a:rPr>
                                        <m:t>𝑝</m:t>
                                      </m:r>
                                    </m:e>
                                  </m:acc>
                                </m:e>
                              </m:d>
                            </m:num>
                            <m:den>
                              <m:r>
                                <a:rPr lang="en-US" b="0" i="1" smtClean="0">
                                  <a:latin typeface="Cambria Math" panose="02040503050406030204" pitchFamily="18" charset="0"/>
                                </a:rPr>
                                <m:t>𝑛</m:t>
                              </m:r>
                            </m:den>
                          </m:f>
                        </m:e>
                      </m:rad>
                      <m:r>
                        <a:rPr lang="en-US" b="0" i="1" smtClean="0">
                          <a:latin typeface="Cambria Math" panose="02040503050406030204" pitchFamily="18" charset="0"/>
                        </a:rPr>
                        <m:t>=</m:t>
                      </m:r>
                      <m:rad>
                        <m:radPr>
                          <m:degHide m:val="on"/>
                          <m:ctrlPr>
                            <a:rPr lang="en-US" i="1">
                              <a:latin typeface="Cambria Math" panose="02040503050406030204" pitchFamily="18" charset="0"/>
                            </a:rPr>
                          </m:ctrlPr>
                        </m:radPr>
                        <m:deg/>
                        <m:e>
                          <m:f>
                            <m:fPr>
                              <m:ctrlPr>
                                <a:rPr lang="en-US" i="1">
                                  <a:latin typeface="Cambria Math" panose="02040503050406030204" pitchFamily="18" charset="0"/>
                                </a:rPr>
                              </m:ctrlPr>
                            </m:fPr>
                            <m:num>
                              <m:r>
                                <a:rPr lang="en-US" b="0" i="1" dirty="0" smtClean="0">
                                  <a:latin typeface="Cambria Math" panose="02040503050406030204" pitchFamily="18" charset="0"/>
                                </a:rPr>
                                <m:t>0.4</m:t>
                              </m:r>
                              <m:d>
                                <m:dPr>
                                  <m:ctrlPr>
                                    <a:rPr lang="en-US" i="1" dirty="0">
                                      <a:latin typeface="Cambria Math" panose="02040503050406030204" pitchFamily="18" charset="0"/>
                                    </a:rPr>
                                  </m:ctrlPr>
                                </m:dPr>
                                <m:e>
                                  <m:r>
                                    <a:rPr lang="en-US" i="1" dirty="0">
                                      <a:latin typeface="Cambria Math" panose="02040503050406030204" pitchFamily="18" charset="0"/>
                                    </a:rPr>
                                    <m:t>1−</m:t>
                                  </m:r>
                                  <m:r>
                                    <a:rPr lang="en-US" b="0" i="1" dirty="0" smtClean="0">
                                      <a:latin typeface="Cambria Math" panose="02040503050406030204" pitchFamily="18" charset="0"/>
                                    </a:rPr>
                                    <m:t>0.4</m:t>
                                  </m:r>
                                </m:e>
                              </m:d>
                            </m:num>
                            <m:den>
                              <m:r>
                                <a:rPr lang="en-US" b="0" i="1" dirty="0" smtClean="0">
                                  <a:latin typeface="Cambria Math" panose="02040503050406030204" pitchFamily="18" charset="0"/>
                                </a:rPr>
                                <m:t>500</m:t>
                              </m:r>
                            </m:den>
                          </m:f>
                        </m:e>
                      </m:rad>
                    </m:oMath>
                  </m:oMathPara>
                </a14:m>
                <a:endParaRPr lang="en-US" dirty="0"/>
              </a:p>
              <a:p>
                <a:r>
                  <a:rPr lang="en-US" b="0" dirty="0"/>
                  <a:t>  			  </a:t>
                </a:r>
                <a14:m>
                  <m:oMath xmlns:m="http://schemas.openxmlformats.org/officeDocument/2006/math">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r>
                          <a:rPr lang="en-US" b="0" i="1" smtClean="0">
                            <a:latin typeface="Cambria Math" panose="02040503050406030204" pitchFamily="18" charset="0"/>
                          </a:rPr>
                          <m:t>0.00048</m:t>
                        </m:r>
                      </m:e>
                    </m:rad>
                    <m:r>
                      <a:rPr lang="en-US" b="0" i="1" smtClean="0">
                        <a:latin typeface="Cambria Math" panose="02040503050406030204" pitchFamily="18" charset="0"/>
                        <a:ea typeface="Cambria Math" panose="02040503050406030204" pitchFamily="18" charset="0"/>
                      </a:rPr>
                      <m:t>≈0.0219.</m:t>
                    </m:r>
                  </m:oMath>
                </a14:m>
                <a:endParaRPr lang="en-US" dirty="0"/>
              </a:p>
              <a:p>
                <a:r>
                  <a:rPr lang="en-US" dirty="0"/>
                  <a:t>To find the probability that </a:t>
                </a:r>
                <a14:m>
                  <m:oMath xmlns:m="http://schemas.openxmlformats.org/officeDocument/2006/math">
                    <m:acc>
                      <m:accPr>
                        <m:chr m:val="̂"/>
                        <m:ctrlPr>
                          <a:rPr lang="en-US" i="1" dirty="0" smtClean="0">
                            <a:latin typeface="Cambria Math" panose="02040503050406030204" pitchFamily="18" charset="0"/>
                          </a:rPr>
                        </m:ctrlPr>
                      </m:accPr>
                      <m:e>
                        <m:r>
                          <a:rPr lang="en-US" i="1" dirty="0">
                            <a:latin typeface="Cambria Math" panose="02040503050406030204" pitchFamily="18" charset="0"/>
                          </a:rPr>
                          <m:t>𝑝</m:t>
                        </m:r>
                      </m:e>
                    </m:acc>
                  </m:oMath>
                </a14:m>
                <a:r>
                  <a:rPr lang="en-US" dirty="0"/>
                  <a:t> is within 0.05 of the true proportion, we must find</a:t>
                </a:r>
              </a:p>
              <a:p>
                <a:endParaRPr lang="en-US" dirty="0"/>
              </a:p>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𝑃</m:t>
                      </m:r>
                      <m:d>
                        <m:dPr>
                          <m:ctrlPr>
                            <a:rPr lang="en-US" b="0" i="1" smtClean="0">
                              <a:latin typeface="Cambria Math" panose="02040503050406030204" pitchFamily="18" charset="0"/>
                            </a:rPr>
                          </m:ctrlPr>
                        </m:dPr>
                        <m:e>
                          <m:r>
                            <a:rPr lang="en-US" b="0" i="1" smtClean="0">
                              <a:latin typeface="Cambria Math" panose="02040503050406030204" pitchFamily="18" charset="0"/>
                            </a:rPr>
                            <m:t>𝑝</m:t>
                          </m:r>
                          <m:r>
                            <a:rPr lang="en-US" b="0" i="1" smtClean="0">
                              <a:latin typeface="Cambria Math" panose="02040503050406030204" pitchFamily="18" charset="0"/>
                            </a:rPr>
                            <m:t>−0.05&lt;</m:t>
                          </m:r>
                          <m:acc>
                            <m:accPr>
                              <m:chr m:val="̂"/>
                              <m:ctrlPr>
                                <a:rPr lang="en-US" i="1" dirty="0">
                                  <a:latin typeface="Cambria Math" panose="02040503050406030204" pitchFamily="18" charset="0"/>
                                </a:rPr>
                              </m:ctrlPr>
                            </m:accPr>
                            <m:e>
                              <m:r>
                                <a:rPr lang="en-US" i="1" dirty="0">
                                  <a:latin typeface="Cambria Math" panose="02040503050406030204" pitchFamily="18" charset="0"/>
                                </a:rPr>
                                <m:t>𝑝</m:t>
                              </m:r>
                            </m:e>
                          </m:acc>
                          <m:r>
                            <a:rPr lang="en-US" b="0" i="1" dirty="0" smtClean="0">
                              <a:latin typeface="Cambria Math" panose="02040503050406030204" pitchFamily="18" charset="0"/>
                            </a:rPr>
                            <m:t>&lt;</m:t>
                          </m:r>
                          <m:r>
                            <a:rPr lang="en-US" b="0" i="1" dirty="0" smtClean="0">
                              <a:latin typeface="Cambria Math" panose="02040503050406030204" pitchFamily="18" charset="0"/>
                            </a:rPr>
                            <m:t>𝑝</m:t>
                          </m:r>
                          <m:r>
                            <a:rPr lang="en-US" b="0" i="1" dirty="0" smtClean="0">
                              <a:latin typeface="Cambria Math" panose="02040503050406030204" pitchFamily="18" charset="0"/>
                            </a:rPr>
                            <m:t>+0.05</m:t>
                          </m:r>
                        </m:e>
                      </m:d>
                      <m:r>
                        <a:rPr lang="en-US" b="0" i="1" smtClean="0">
                          <a:latin typeface="Cambria Math" panose="02040503050406030204" pitchFamily="18" charset="0"/>
                        </a:rPr>
                        <m:t>=</m:t>
                      </m:r>
                      <m:r>
                        <a:rPr lang="en-US" b="0" i="1" smtClean="0">
                          <a:latin typeface="Cambria Math" panose="02040503050406030204" pitchFamily="18" charset="0"/>
                        </a:rPr>
                        <m:t>𝑃</m:t>
                      </m:r>
                      <m:d>
                        <m:dPr>
                          <m:ctrlPr>
                            <a:rPr lang="en-US" b="0" i="1" smtClean="0">
                              <a:latin typeface="Cambria Math" panose="02040503050406030204" pitchFamily="18" charset="0"/>
                            </a:rPr>
                          </m:ctrlPr>
                        </m:dPr>
                        <m:e>
                          <m:r>
                            <a:rPr lang="en-US" b="0" i="1" smtClean="0">
                              <a:latin typeface="Cambria Math" panose="02040503050406030204" pitchFamily="18" charset="0"/>
                            </a:rPr>
                            <m:t>0.35&lt;</m:t>
                          </m:r>
                          <m:acc>
                            <m:accPr>
                              <m:chr m:val="̂"/>
                              <m:ctrlPr>
                                <a:rPr lang="en-US" i="1" dirty="0">
                                  <a:latin typeface="Cambria Math" panose="02040503050406030204" pitchFamily="18" charset="0"/>
                                </a:rPr>
                              </m:ctrlPr>
                            </m:accPr>
                            <m:e>
                              <m:r>
                                <a:rPr lang="en-US" i="1" dirty="0">
                                  <a:latin typeface="Cambria Math" panose="02040503050406030204" pitchFamily="18" charset="0"/>
                                </a:rPr>
                                <m:t>𝑝</m:t>
                              </m:r>
                            </m:e>
                          </m:acc>
                          <m:r>
                            <a:rPr lang="en-US" b="0" i="1" dirty="0" smtClean="0">
                              <a:latin typeface="Cambria Math" panose="02040503050406030204" pitchFamily="18" charset="0"/>
                            </a:rPr>
                            <m:t>&lt;0.45</m:t>
                          </m:r>
                        </m:e>
                      </m:d>
                      <m:r>
                        <a:rPr lang="en-US" b="0" i="1" smtClean="0">
                          <a:latin typeface="Cambria Math" panose="02040503050406030204" pitchFamily="18" charset="0"/>
                        </a:rPr>
                        <m:t>.</m:t>
                      </m:r>
                    </m:oMath>
                  </m:oMathPara>
                </a14:m>
                <a:endParaRPr lang="en-US" dirty="0"/>
              </a:p>
            </p:txBody>
          </p:sp>
        </mc:Choice>
        <mc:Fallback xmlns="">
          <p:sp>
            <p:nvSpPr>
              <p:cNvPr id="3" name="Content Placeholder 2">
                <a:extLst>
                  <a:ext uri="{FF2B5EF4-FFF2-40B4-BE49-F238E27FC236}">
                    <a16:creationId xmlns:a16="http://schemas.microsoft.com/office/drawing/2014/main" id="{21B9AED5-B34E-0EF9-DFF6-78ED00FCDBDB}"/>
                  </a:ext>
                </a:extLst>
              </p:cNvPr>
              <p:cNvSpPr>
                <a:spLocks noGrp="1" noRot="1" noChangeAspect="1" noMove="1" noResize="1" noEditPoints="1" noAdjustHandles="1" noChangeArrowheads="1" noChangeShapeType="1" noTextEdit="1"/>
              </p:cNvSpPr>
              <p:nvPr>
                <p:ph idx="1"/>
              </p:nvPr>
            </p:nvSpPr>
            <p:spPr>
              <a:blipFill>
                <a:blip r:embed="rId2"/>
                <a:stretch>
                  <a:fillRect l="-1481"/>
                </a:stretch>
              </a:blipFill>
            </p:spPr>
            <p:txBody>
              <a:bodyPr/>
              <a:lstStyle/>
              <a:p>
                <a:r>
                  <a:rPr lang="en-IN">
                    <a:noFill/>
                  </a:rPr>
                  <a:t> </a:t>
                </a:r>
              </a:p>
            </p:txBody>
          </p:sp>
        </mc:Fallback>
      </mc:AlternateContent>
    </p:spTree>
    <p:extLst>
      <p:ext uri="{BB962C8B-B14F-4D97-AF65-F5344CB8AC3E}">
        <p14:creationId xmlns:p14="http://schemas.microsoft.com/office/powerpoint/2010/main" val="15958906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3C6A3-CC64-5BE0-4CC7-E1E123CBAF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0B3AED-242E-3FD4-D4E6-133C4ABDDF49}"/>
              </a:ext>
            </a:extLst>
          </p:cNvPr>
          <p:cNvSpPr>
            <a:spLocks noGrp="1"/>
          </p:cNvSpPr>
          <p:nvPr>
            <p:ph type="title"/>
          </p:nvPr>
        </p:nvSpPr>
        <p:spPr>
          <a:xfrm>
            <a:off x="457200" y="91440"/>
            <a:ext cx="8229600" cy="914400"/>
          </a:xfrm>
        </p:spPr>
        <p:txBody>
          <a:bodyPr>
            <a:normAutofit/>
          </a:bodyPr>
          <a:lstStyle/>
          <a:p>
            <a:r>
              <a:rPr lang="en-US" dirty="0"/>
              <a:t>Example 9.3.2: Calculating a Probability Concerning the Error of Estimation (cont.)</a:t>
            </a:r>
          </a:p>
        </p:txBody>
      </p:sp>
      <p:sp>
        <p:nvSpPr>
          <p:cNvPr id="3" name="Content Placeholder 2">
            <a:extLst>
              <a:ext uri="{FF2B5EF4-FFF2-40B4-BE49-F238E27FC236}">
                <a16:creationId xmlns:a16="http://schemas.microsoft.com/office/drawing/2014/main" id="{2B2B70B3-100A-0DFD-B009-461CF9B15875}"/>
              </a:ext>
            </a:extLst>
          </p:cNvPr>
          <p:cNvSpPr>
            <a:spLocks noGrp="1"/>
          </p:cNvSpPr>
          <p:nvPr>
            <p:ph idx="1"/>
          </p:nvPr>
        </p:nvSpPr>
        <p:spPr/>
        <p:txBody>
          <a:bodyPr>
            <a:normAutofit/>
          </a:bodyPr>
          <a:lstStyle/>
          <a:p>
            <a:endParaRPr lang="en-US" dirty="0"/>
          </a:p>
          <a:p>
            <a:endParaRPr lang="en-US" dirty="0"/>
          </a:p>
        </p:txBody>
      </p:sp>
      <p:pic>
        <p:nvPicPr>
          <p:cNvPr id="7" name="Picture 6">
            <a:extLst>
              <a:ext uri="{FF2B5EF4-FFF2-40B4-BE49-F238E27FC236}">
                <a16:creationId xmlns:a16="http://schemas.microsoft.com/office/drawing/2014/main" id="{0495F8BF-93AF-3B0B-B6F6-D8736B69963A}"/>
              </a:ext>
            </a:extLst>
          </p:cNvPr>
          <p:cNvPicPr>
            <a:picLocks noChangeAspect="1"/>
          </p:cNvPicPr>
          <p:nvPr/>
        </p:nvPicPr>
        <p:blipFill>
          <a:blip r:embed="rId2"/>
          <a:stretch>
            <a:fillRect/>
          </a:stretch>
        </p:blipFill>
        <p:spPr>
          <a:xfrm>
            <a:off x="2438400" y="1097280"/>
            <a:ext cx="3918562" cy="2228495"/>
          </a:xfrm>
          <a:prstGeom prst="rect">
            <a:avLst/>
          </a:prstGeom>
        </p:spPr>
      </p:pic>
      <p:pic>
        <p:nvPicPr>
          <p:cNvPr id="9" name="Picture 8">
            <a:extLst>
              <a:ext uri="{FF2B5EF4-FFF2-40B4-BE49-F238E27FC236}">
                <a16:creationId xmlns:a16="http://schemas.microsoft.com/office/drawing/2014/main" id="{C325447F-BD97-1D95-7D7B-3161E2879EAE}"/>
              </a:ext>
            </a:extLst>
          </p:cNvPr>
          <p:cNvPicPr>
            <a:picLocks noChangeAspect="1"/>
          </p:cNvPicPr>
          <p:nvPr/>
        </p:nvPicPr>
        <p:blipFill>
          <a:blip r:embed="rId3"/>
          <a:stretch>
            <a:fillRect/>
          </a:stretch>
        </p:blipFill>
        <p:spPr>
          <a:xfrm>
            <a:off x="2261683" y="3657600"/>
            <a:ext cx="4124131" cy="2331720"/>
          </a:xfrm>
          <a:prstGeom prst="rect">
            <a:avLst/>
          </a:prstGeom>
        </p:spPr>
      </p:pic>
      <mc:AlternateContent xmlns:mc="http://schemas.openxmlformats.org/markup-compatibility/2006">
        <mc:Choice xmlns:a14="http://schemas.microsoft.com/office/drawing/2010/main" Requires="a14">
          <p:sp>
            <p:nvSpPr>
              <p:cNvPr id="4" name="Content Placeholder 2">
                <a:extLst>
                  <a:ext uri="{FF2B5EF4-FFF2-40B4-BE49-F238E27FC236}">
                    <a16:creationId xmlns:a16="http://schemas.microsoft.com/office/drawing/2014/main" id="{4BED4885-AFCD-EDD1-0299-E73BE9F40802}"/>
                  </a:ext>
                </a:extLst>
              </p:cNvPr>
              <p:cNvSpPr txBox="1">
                <a:spLocks/>
              </p:cNvSpPr>
              <p:nvPr/>
            </p:nvSpPr>
            <p:spPr>
              <a:xfrm>
                <a:off x="498629" y="3232460"/>
                <a:ext cx="8229600" cy="54864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400" dirty="0"/>
                  <a:t>Using the </a:t>
                </a:r>
                <a14:m>
                  <m:oMath xmlns:m="http://schemas.openxmlformats.org/officeDocument/2006/math">
                    <m:r>
                      <a:rPr lang="en-US" sz="2400" b="0" i="1" smtClean="0">
                        <a:latin typeface="Cambria Math" panose="02040503050406030204" pitchFamily="18" charset="0"/>
                      </a:rPr>
                      <m:t>𝑧</m:t>
                    </m:r>
                  </m:oMath>
                </a14:m>
                <a:r>
                  <a:rPr lang="en-US" sz="2400" dirty="0"/>
                  <a:t>-transformation,</a:t>
                </a:r>
              </a:p>
            </p:txBody>
          </p:sp>
        </mc:Choice>
        <mc:Fallback>
          <p:sp>
            <p:nvSpPr>
              <p:cNvPr id="4" name="Content Placeholder 2">
                <a:extLst>
                  <a:ext uri="{FF2B5EF4-FFF2-40B4-BE49-F238E27FC236}">
                    <a16:creationId xmlns:a16="http://schemas.microsoft.com/office/drawing/2014/main" id="{4BED4885-AFCD-EDD1-0299-E73BE9F40802}"/>
                  </a:ext>
                </a:extLst>
              </p:cNvPr>
              <p:cNvSpPr txBox="1">
                <a:spLocks noRot="1" noChangeAspect="1" noMove="1" noResize="1" noEditPoints="1" noAdjustHandles="1" noChangeArrowheads="1" noChangeShapeType="1" noTextEdit="1"/>
              </p:cNvSpPr>
              <p:nvPr/>
            </p:nvSpPr>
            <p:spPr>
              <a:xfrm>
                <a:off x="498629" y="3232460"/>
                <a:ext cx="8229600" cy="548640"/>
              </a:xfrm>
              <a:prstGeom prst="rect">
                <a:avLst/>
              </a:prstGeom>
              <a:blipFill>
                <a:blip r:embed="rId4"/>
                <a:stretch>
                  <a:fillRect l="-1185" t="-8889" b="-8889"/>
                </a:stretch>
              </a:blipFill>
            </p:spPr>
            <p:txBody>
              <a:bodyPr/>
              <a:lstStyle/>
              <a:p>
                <a:r>
                  <a:rPr lang="en-US">
                    <a:noFill/>
                  </a:rPr>
                  <a:t> </a:t>
                </a:r>
              </a:p>
            </p:txBody>
          </p:sp>
        </mc:Fallback>
      </mc:AlternateContent>
    </p:spTree>
    <p:extLst>
      <p:ext uri="{BB962C8B-B14F-4D97-AF65-F5344CB8AC3E}">
        <p14:creationId xmlns:p14="http://schemas.microsoft.com/office/powerpoint/2010/main" val="38406914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A546B7-12E9-7BF5-3466-F7FB73A829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D67B9F-D434-6A3D-B8F9-9776A73E70CF}"/>
              </a:ext>
            </a:extLst>
          </p:cNvPr>
          <p:cNvSpPr>
            <a:spLocks noGrp="1"/>
          </p:cNvSpPr>
          <p:nvPr>
            <p:ph type="title"/>
          </p:nvPr>
        </p:nvSpPr>
        <p:spPr>
          <a:xfrm>
            <a:off x="457200" y="91440"/>
            <a:ext cx="8229600" cy="914400"/>
          </a:xfrm>
        </p:spPr>
        <p:txBody>
          <a:bodyPr>
            <a:normAutofit/>
          </a:bodyPr>
          <a:lstStyle/>
          <a:p>
            <a:r>
              <a:rPr lang="en-US" dirty="0"/>
              <a:t>Example 9.3.2: Calculating a Probability Concerning the Error of Estimation (cont.)</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9FDD5D04-2EEB-A55C-5D7D-B235EC2B656C}"/>
                  </a:ext>
                </a:extLst>
              </p:cNvPr>
              <p:cNvSpPr>
                <a:spLocks noGrp="1"/>
              </p:cNvSpPr>
              <p:nvPr>
                <p:ph idx="1"/>
              </p:nvPr>
            </p:nvSpPr>
            <p:spPr/>
            <p:txBody>
              <a:bodyPr>
                <a:norm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𝑃</m:t>
                      </m:r>
                      <m:d>
                        <m:dPr>
                          <m:ctrlPr>
                            <a:rPr lang="en-US" b="0" i="1" smtClean="0">
                              <a:latin typeface="Cambria Math" panose="02040503050406030204" pitchFamily="18" charset="0"/>
                            </a:rPr>
                          </m:ctrlPr>
                        </m:dPr>
                        <m:e>
                          <m:f>
                            <m:fPr>
                              <m:ctrlPr>
                                <a:rPr lang="en-US" b="0" i="1" smtClean="0">
                                  <a:latin typeface="Cambria Math" panose="02040503050406030204" pitchFamily="18" charset="0"/>
                                </a:rPr>
                              </m:ctrlPr>
                            </m:fPr>
                            <m:num>
                              <m:d>
                                <m:dPr>
                                  <m:ctrlPr>
                                    <a:rPr lang="en-US" b="0" i="1" smtClean="0">
                                      <a:latin typeface="Cambria Math" panose="02040503050406030204" pitchFamily="18" charset="0"/>
                                    </a:rPr>
                                  </m:ctrlPr>
                                </m:dPr>
                                <m:e>
                                  <m:r>
                                    <a:rPr lang="en-US" b="0" i="1" smtClean="0">
                                      <a:latin typeface="Cambria Math" panose="02040503050406030204" pitchFamily="18" charset="0"/>
                                    </a:rPr>
                                    <m:t>0.35−0.4</m:t>
                                  </m:r>
                                </m:e>
                              </m:d>
                            </m:num>
                            <m:den>
                              <m:r>
                                <a:rPr lang="en-US" b="0" i="1" smtClean="0">
                                  <a:latin typeface="Cambria Math" panose="02040503050406030204" pitchFamily="18" charset="0"/>
                                </a:rPr>
                                <m:t>0.0219</m:t>
                              </m:r>
                            </m:den>
                          </m:f>
                          <m:r>
                            <a:rPr lang="en-US" i="1">
                              <a:latin typeface="Cambria Math" panose="02040503050406030204" pitchFamily="18" charset="0"/>
                            </a:rPr>
                            <m:t>&lt;</m:t>
                          </m:r>
                          <m:r>
                            <a:rPr lang="en-US" i="1">
                              <a:latin typeface="Cambria Math" panose="02040503050406030204" pitchFamily="18" charset="0"/>
                            </a:rPr>
                            <m:t>𝑧</m:t>
                          </m:r>
                          <m:r>
                            <a:rPr lang="en-US" i="1">
                              <a:latin typeface="Cambria Math" panose="02040503050406030204" pitchFamily="18" charset="0"/>
                            </a:rPr>
                            <m:t>&lt;</m:t>
                          </m:r>
                          <m:f>
                            <m:fPr>
                              <m:ctrlPr>
                                <a:rPr lang="en-US" i="1">
                                  <a:latin typeface="Cambria Math" panose="02040503050406030204" pitchFamily="18" charset="0"/>
                                </a:rPr>
                              </m:ctrlPr>
                            </m:fPr>
                            <m:num>
                              <m:d>
                                <m:dPr>
                                  <m:ctrlPr>
                                    <a:rPr lang="en-US" i="1">
                                      <a:latin typeface="Cambria Math" panose="02040503050406030204" pitchFamily="18" charset="0"/>
                                    </a:rPr>
                                  </m:ctrlPr>
                                </m:dPr>
                                <m:e>
                                  <m:r>
                                    <a:rPr lang="en-US" i="1">
                                      <a:latin typeface="Cambria Math" panose="02040503050406030204" pitchFamily="18" charset="0"/>
                                    </a:rPr>
                                    <m:t>0.45−0.4</m:t>
                                  </m:r>
                                </m:e>
                              </m:d>
                            </m:num>
                            <m:den>
                              <m:r>
                                <a:rPr lang="en-US" i="1">
                                  <a:latin typeface="Cambria Math" panose="02040503050406030204" pitchFamily="18" charset="0"/>
                                </a:rPr>
                                <m:t>0.0219</m:t>
                              </m:r>
                            </m:den>
                          </m:f>
                        </m:e>
                      </m:d>
                    </m:oMath>
                  </m:oMathPara>
                </a14:m>
                <a:endParaRPr lang="en-US" dirty="0"/>
              </a:p>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𝑃</m:t>
                      </m:r>
                      <m:d>
                        <m:dPr>
                          <m:ctrlPr>
                            <a:rPr lang="en-US" b="0" i="1" smtClean="0">
                              <a:latin typeface="Cambria Math" panose="02040503050406030204" pitchFamily="18" charset="0"/>
                            </a:rPr>
                          </m:ctrlPr>
                        </m:dPr>
                        <m:e>
                          <m:r>
                            <a:rPr lang="en-US" b="0" i="1" smtClean="0">
                              <a:latin typeface="Cambria Math" panose="02040503050406030204" pitchFamily="18" charset="0"/>
                            </a:rPr>
                            <m:t>−2.283&lt;</m:t>
                          </m:r>
                          <m:r>
                            <a:rPr lang="en-US" b="0" i="1" smtClean="0">
                              <a:latin typeface="Cambria Math" panose="02040503050406030204" pitchFamily="18" charset="0"/>
                            </a:rPr>
                            <m:t>𝑧</m:t>
                          </m:r>
                          <m:r>
                            <a:rPr lang="en-US" b="0" i="1" smtClean="0">
                              <a:latin typeface="Cambria Math" panose="02040503050406030204" pitchFamily="18" charset="0"/>
                            </a:rPr>
                            <m:t>&lt;2.283</m:t>
                          </m:r>
                        </m:e>
                      </m:d>
                    </m:oMath>
                  </m:oMathPara>
                </a14:m>
                <a:endParaRPr lang="en-US" dirty="0"/>
              </a:p>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m:t>
                      </m:r>
                      <m:r>
                        <a:rPr lang="en-US" b="0" i="1" smtClean="0">
                          <a:latin typeface="Cambria Math" panose="02040503050406030204" pitchFamily="18" charset="0"/>
                        </a:rPr>
                        <m:t>𝑃</m:t>
                      </m:r>
                      <m:d>
                        <m:dPr>
                          <m:ctrlPr>
                            <a:rPr lang="en-US" b="0" i="1" smtClean="0">
                              <a:latin typeface="Cambria Math" panose="02040503050406030204" pitchFamily="18" charset="0"/>
                            </a:rPr>
                          </m:ctrlPr>
                        </m:dPr>
                        <m:e>
                          <m:r>
                            <a:rPr lang="en-US" b="0" i="1" smtClean="0">
                              <a:latin typeface="Cambria Math" panose="02040503050406030204" pitchFamily="18" charset="0"/>
                            </a:rPr>
                            <m:t>𝑧</m:t>
                          </m:r>
                          <m:r>
                            <a:rPr lang="en-US" b="0" i="1" smtClean="0">
                              <a:latin typeface="Cambria Math" panose="02040503050406030204" pitchFamily="18" charset="0"/>
                            </a:rPr>
                            <m:t>&lt;2.283</m:t>
                          </m:r>
                        </m:e>
                      </m:d>
                      <m:r>
                        <a:rPr lang="en-US" b="0" i="1" smtClean="0">
                          <a:latin typeface="Cambria Math" panose="02040503050406030204" pitchFamily="18" charset="0"/>
                        </a:rPr>
                        <m:t>−</m:t>
                      </m:r>
                      <m:r>
                        <a:rPr lang="en-US" b="0" i="1" smtClean="0">
                          <a:latin typeface="Cambria Math" panose="02040503050406030204" pitchFamily="18" charset="0"/>
                        </a:rPr>
                        <m:t>𝑃</m:t>
                      </m:r>
                      <m:d>
                        <m:dPr>
                          <m:ctrlPr>
                            <a:rPr lang="en-US" b="0" i="1" smtClean="0">
                              <a:latin typeface="Cambria Math" panose="02040503050406030204" pitchFamily="18" charset="0"/>
                            </a:rPr>
                          </m:ctrlPr>
                        </m:dPr>
                        <m:e>
                          <m:r>
                            <a:rPr lang="en-US" b="0" i="1" smtClean="0">
                              <a:latin typeface="Cambria Math" panose="02040503050406030204" pitchFamily="18" charset="0"/>
                            </a:rPr>
                            <m:t>𝑧</m:t>
                          </m:r>
                          <m:r>
                            <a:rPr lang="en-US" b="0" i="1" smtClean="0">
                              <a:latin typeface="Cambria Math" panose="02040503050406030204" pitchFamily="18" charset="0"/>
                            </a:rPr>
                            <m:t>&lt;−2.283</m:t>
                          </m:r>
                        </m:e>
                      </m:d>
                    </m:oMath>
                  </m:oMathPara>
                </a14:m>
                <a:endParaRPr lang="en-US" dirty="0"/>
              </a:p>
              <a:p>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=0.9888−0.0112</m:t>
                      </m:r>
                    </m:oMath>
                  </m:oMathPara>
                </a14:m>
                <a:endParaRPr lang="en-US" b="0" dirty="0"/>
              </a:p>
              <a:p>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r>
                        <a:rPr lang="en-US" b="0" i="1" smtClean="0">
                          <a:latin typeface="Cambria Math" panose="02040503050406030204" pitchFamily="18" charset="0"/>
                        </a:rPr>
                        <m:t>=0.9776</m:t>
                      </m:r>
                    </m:oMath>
                  </m:oMathPara>
                </a14:m>
                <a:endParaRPr lang="en-US" dirty="0"/>
              </a:p>
              <a:p>
                <a:r>
                  <a:rPr lang="en-US" dirty="0"/>
                  <a:t>For a sample of 500, it is very probable (0.9776) that the error of estimation will be less than 0.05.</a:t>
                </a:r>
              </a:p>
            </p:txBody>
          </p:sp>
        </mc:Choice>
        <mc:Fallback>
          <p:sp>
            <p:nvSpPr>
              <p:cNvPr id="3" name="Content Placeholder 2">
                <a:extLst>
                  <a:ext uri="{FF2B5EF4-FFF2-40B4-BE49-F238E27FC236}">
                    <a16:creationId xmlns:a16="http://schemas.microsoft.com/office/drawing/2014/main" id="{9FDD5D04-2EEB-A55C-5D7D-B235EC2B656C}"/>
                  </a:ext>
                </a:extLst>
              </p:cNvPr>
              <p:cNvSpPr>
                <a:spLocks noGrp="1" noRot="1" noChangeAspect="1" noMove="1" noResize="1" noEditPoints="1" noAdjustHandles="1" noChangeArrowheads="1" noChangeShapeType="1" noTextEdit="1"/>
              </p:cNvSpPr>
              <p:nvPr>
                <p:ph idx="1"/>
              </p:nvPr>
            </p:nvSpPr>
            <p:spPr>
              <a:blipFill>
                <a:blip r:embed="rId2"/>
                <a:stretch>
                  <a:fillRect l="-1481"/>
                </a:stretch>
              </a:blipFill>
            </p:spPr>
            <p:txBody>
              <a:bodyPr/>
              <a:lstStyle/>
              <a:p>
                <a:r>
                  <a:rPr lang="en-US">
                    <a:noFill/>
                  </a:rPr>
                  <a:t> </a:t>
                </a:r>
              </a:p>
            </p:txBody>
          </p:sp>
        </mc:Fallback>
      </mc:AlternateContent>
    </p:spTree>
    <p:extLst>
      <p:ext uri="{BB962C8B-B14F-4D97-AF65-F5344CB8AC3E}">
        <p14:creationId xmlns:p14="http://schemas.microsoft.com/office/powerpoint/2010/main" val="2611942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mc:AlternateContent xmlns:mc="http://schemas.openxmlformats.org/markup-compatibility/2006" xmlns:a14="http://schemas.microsoft.com/office/drawing/2010/main">
        <mc:Choice Requires="a14">
          <p:sp>
            <p:nvSpPr>
              <p:cNvPr id="4" name="Content Placeholder 3"/>
              <p:cNvSpPr>
                <a:spLocks noGrp="1"/>
              </p:cNvSpPr>
              <p:nvPr>
                <p:ph idx="1"/>
              </p:nvPr>
            </p:nvSpPr>
            <p:spPr>
              <a:xfrm>
                <a:off x="457200" y="1280160"/>
                <a:ext cx="8229600" cy="523220"/>
              </a:xfrm>
              <a:ln w="28575">
                <a:solidFill>
                  <a:srgbClr val="FF0000"/>
                </a:solidFill>
              </a:ln>
            </p:spPr>
            <p:txBody>
              <a:bodyPr>
                <a:spAutoFit/>
              </a:bodyPr>
              <a:lstStyle/>
              <a:p>
                <a14:m>
                  <m:oMath xmlns:m="http://schemas.openxmlformats.org/officeDocument/2006/math">
                    <m:acc>
                      <m:accPr>
                        <m:chr m:val="̂"/>
                        <m:ctrlPr>
                          <a:rPr lang="en-US" b="0" i="1" smtClean="0">
                            <a:solidFill>
                              <a:srgbClr val="000000"/>
                            </a:solidFill>
                            <a:latin typeface="Cambria Math" panose="02040503050406030204" pitchFamily="18" charset="0"/>
                          </a:rPr>
                        </m:ctrlPr>
                      </m:accPr>
                      <m:e>
                        <m:r>
                          <a:rPr lang="en-US" b="0" i="1" smtClean="0">
                            <a:solidFill>
                              <a:srgbClr val="000000"/>
                            </a:solidFill>
                            <a:latin typeface="Cambria Math" panose="02040503050406030204" pitchFamily="18" charset="0"/>
                          </a:rPr>
                          <m:t>𝑝</m:t>
                        </m:r>
                      </m:e>
                    </m:acc>
                  </m:oMath>
                </a14:m>
                <a:r>
                  <a:rPr lang="en-US" dirty="0">
                    <a:solidFill>
                      <a:srgbClr val="000000"/>
                    </a:solidFill>
                  </a:rPr>
                  <a:t> is pronounced </a:t>
                </a:r>
                <a14:m>
                  <m:oMath xmlns:m="http://schemas.openxmlformats.org/officeDocument/2006/math">
                    <m:r>
                      <a:rPr lang="en-US" i="1" dirty="0" smtClean="0">
                        <a:solidFill>
                          <a:srgbClr val="000000"/>
                        </a:solidFill>
                        <a:latin typeface="Cambria Math" panose="02040503050406030204" pitchFamily="18" charset="0"/>
                      </a:rPr>
                      <m:t>𝑝</m:t>
                    </m:r>
                  </m:oMath>
                </a14:m>
                <a:r>
                  <a:rPr lang="en-US" dirty="0">
                    <a:solidFill>
                      <a:srgbClr val="000000"/>
                    </a:solidFill>
                  </a:rPr>
                  <a:t>-hat. 	</a:t>
                </a:r>
              </a:p>
            </p:txBody>
          </p:sp>
        </mc:Choice>
        <mc:Fallback xmlns="">
          <p:sp>
            <p:nvSpPr>
              <p:cNvPr id="4" name="Content Placeholder 3"/>
              <p:cNvSpPr>
                <a:spLocks noGrp="1" noRot="1" noChangeAspect="1" noMove="1" noResize="1" noEditPoints="1" noAdjustHandles="1" noChangeArrowheads="1" noChangeShapeType="1" noTextEdit="1"/>
              </p:cNvSpPr>
              <p:nvPr>
                <p:ph idx="1"/>
              </p:nvPr>
            </p:nvSpPr>
            <p:spPr>
              <a:xfrm>
                <a:off x="457200" y="1280160"/>
                <a:ext cx="8229600" cy="523220"/>
              </a:xfrm>
              <a:blipFill>
                <a:blip r:embed="rId2"/>
                <a:stretch>
                  <a:fillRect t="-7692" b="-27473"/>
                </a:stretch>
              </a:blipFill>
              <a:ln w="28575">
                <a:solidFill>
                  <a:srgbClr val="FF0000"/>
                </a:solidFill>
              </a:ln>
            </p:spPr>
            <p:txBody>
              <a:bodyPr/>
              <a:lstStyle/>
              <a:p>
                <a:r>
                  <a:rPr lang="en-IN">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Formula: Sample Proportion </a:t>
            </a:r>
          </a:p>
        </p:txBody>
      </p:sp>
      <mc:AlternateContent xmlns:mc="http://schemas.openxmlformats.org/markup-compatibility/2006" xmlns:a14="http://schemas.microsoft.com/office/drawing/2010/main">
        <mc:Choice Requires="a14">
          <p:sp>
            <p:nvSpPr>
              <p:cNvPr id="4" name="Content Placeholder 2"/>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r>
                  <a:rPr lang="en-US" dirty="0">
                    <a:solidFill>
                      <a:srgbClr val="000000"/>
                    </a:solidFill>
                  </a:rPr>
                  <a:t>The sample proportion is given by</a:t>
                </a:r>
              </a:p>
              <a:p>
                <a:endParaRPr lang="en-US" dirty="0">
                  <a:solidFill>
                    <a:srgbClr val="000000"/>
                  </a:solidFill>
                </a:endParaRPr>
              </a:p>
              <a:p>
                <a:endParaRPr lang="en-US" dirty="0">
                  <a:solidFill>
                    <a:srgbClr val="000000"/>
                  </a:solidFill>
                </a:endParaRPr>
              </a:p>
              <a:p>
                <a:r>
                  <a:rPr lang="en-US" dirty="0">
                    <a:solidFill>
                      <a:srgbClr val="000000"/>
                    </a:solidFill>
                  </a:rPr>
                  <a:t>where </a:t>
                </a:r>
                <a14:m>
                  <m:oMath xmlns:m="http://schemas.openxmlformats.org/officeDocument/2006/math">
                    <m:r>
                      <a:rPr lang="en-US" i="1" dirty="0" smtClean="0">
                        <a:solidFill>
                          <a:srgbClr val="000000"/>
                        </a:solidFill>
                        <a:latin typeface="Cambria Math" panose="02040503050406030204" pitchFamily="18" charset="0"/>
                      </a:rPr>
                      <m:t>𝑥</m:t>
                    </m:r>
                  </m:oMath>
                </a14:m>
                <a:r>
                  <a:rPr lang="en-US" dirty="0">
                    <a:solidFill>
                      <a:srgbClr val="000000"/>
                    </a:solidFill>
                  </a:rPr>
                  <a:t> is the number of observations in the sample possessing the characteristic of interest and </a:t>
                </a:r>
                <a14:m>
                  <m:oMath xmlns:m="http://schemas.openxmlformats.org/officeDocument/2006/math">
                    <m:r>
                      <a:rPr lang="en-US" i="1" dirty="0" smtClean="0">
                        <a:solidFill>
                          <a:srgbClr val="000000"/>
                        </a:solidFill>
                        <a:latin typeface="Cambria Math" panose="02040503050406030204" pitchFamily="18" charset="0"/>
                      </a:rPr>
                      <m:t>𝑛</m:t>
                    </m:r>
                  </m:oMath>
                </a14:m>
                <a:r>
                  <a:rPr lang="en-US" dirty="0">
                    <a:solidFill>
                      <a:srgbClr val="000000"/>
                    </a:solidFill>
                  </a:rPr>
                  <a:t> is the total number of observations in the sample.</a:t>
                </a:r>
              </a:p>
            </p:txBody>
          </p:sp>
        </mc:Choice>
        <mc:Fallback xmlns="">
          <p:sp>
            <p:nvSpPr>
              <p:cNvPr id="4" name="Content Placeholder 2"/>
              <p:cNvSpPr>
                <a:spLocks noGrp="1" noRot="1" noChangeAspect="1" noMove="1" noResize="1" noEditPoints="1" noAdjustHandles="1" noChangeArrowheads="1" noChangeShapeType="1" noTextEdit="1"/>
              </p:cNvSpPr>
              <p:nvPr>
                <p:ph idx="1"/>
              </p:nvPr>
            </p:nvSpPr>
            <p:spPr>
              <a:xfrm>
                <a:off x="457200" y="1280160"/>
                <a:ext cx="8229600" cy="2936188"/>
              </a:xfrm>
              <a:blipFill>
                <a:blip r:embed="rId2"/>
                <a:stretch>
                  <a:fillRect l="-1328" t="-1437" b="-4312"/>
                </a:stretch>
              </a:blipFill>
              <a:ln w="28575">
                <a:solidFill>
                  <a:srgbClr val="000000"/>
                </a:solidFill>
              </a:ln>
            </p:spPr>
            <p:txBody>
              <a:bodyPr/>
              <a:lstStyle/>
              <a:p>
                <a:r>
                  <a:rPr lang="en-IN">
                    <a:noFill/>
                  </a:rPr>
                  <a:t> </a:t>
                </a:r>
              </a:p>
            </p:txBody>
          </p:sp>
        </mc:Fallback>
      </mc:AlternateContent>
      <p:graphicFrame>
        <p:nvGraphicFramePr>
          <p:cNvPr id="3" name="Object 2">
            <a:extLst>
              <a:ext uri="{FF2B5EF4-FFF2-40B4-BE49-F238E27FC236}">
                <a16:creationId xmlns:a16="http://schemas.microsoft.com/office/drawing/2014/main" id="{6DADAEEA-0972-9043-EDBE-804BD7BB123B}"/>
              </a:ext>
            </a:extLst>
          </p:cNvPr>
          <p:cNvGraphicFramePr>
            <a:graphicFrameLocks noChangeAspect="1"/>
          </p:cNvGraphicFramePr>
          <p:nvPr>
            <p:extLst>
              <p:ext uri="{D42A27DB-BD31-4B8C-83A1-F6EECF244321}">
                <p14:modId xmlns:p14="http://schemas.microsoft.com/office/powerpoint/2010/main" val="3097070897"/>
              </p:ext>
            </p:extLst>
          </p:nvPr>
        </p:nvGraphicFramePr>
        <p:xfrm>
          <a:off x="3886200" y="1922754"/>
          <a:ext cx="901700" cy="825500"/>
        </p:xfrm>
        <a:graphic>
          <a:graphicData uri="http://schemas.openxmlformats.org/presentationml/2006/ole">
            <mc:AlternateContent xmlns:mc="http://schemas.openxmlformats.org/markup-compatibility/2006">
              <mc:Choice xmlns:v="urn:schemas-microsoft-com:vml" Requires="v">
                <p:oleObj name="Equation" r:id="rId3" imgW="901440" imgH="825480" progId="Equation.DSMT4">
                  <p:embed/>
                </p:oleObj>
              </mc:Choice>
              <mc:Fallback>
                <p:oleObj name="Equation" r:id="rId3" imgW="901440" imgH="825480" progId="Equation.DSMT4">
                  <p:embed/>
                  <p:pic>
                    <p:nvPicPr>
                      <p:cNvPr id="0" name=""/>
                      <p:cNvPicPr/>
                      <p:nvPr/>
                    </p:nvPicPr>
                    <p:blipFill>
                      <a:blip r:embed="rId4"/>
                      <a:stretch>
                        <a:fillRect/>
                      </a:stretch>
                    </p:blipFill>
                    <p:spPr>
                      <a:xfrm>
                        <a:off x="3886200" y="1922754"/>
                        <a:ext cx="901700" cy="825500"/>
                      </a:xfrm>
                      <a:prstGeom prst="rect">
                        <a:avLst/>
                      </a:prstGeom>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03ECC5-6790-4115-58B9-FD6D54E697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50FF04-FC11-9353-EDD8-2A9FB71BD80C}"/>
              </a:ext>
            </a:extLst>
          </p:cNvPr>
          <p:cNvSpPr>
            <a:spLocks noGrp="1"/>
          </p:cNvSpPr>
          <p:nvPr>
            <p:ph type="title"/>
          </p:nvPr>
        </p:nvSpPr>
        <p:spPr/>
        <p:txBody>
          <a:bodyPr/>
          <a:lstStyle/>
          <a:p>
            <a:r>
              <a:rPr lang="en-US" dirty="0"/>
              <a:t>Determining the Sample Proportion (cont.)</a:t>
            </a:r>
          </a:p>
        </p:txBody>
      </p:sp>
      <p:sp>
        <p:nvSpPr>
          <p:cNvPr id="3" name="Content Placeholder 2">
            <a:extLst>
              <a:ext uri="{FF2B5EF4-FFF2-40B4-BE49-F238E27FC236}">
                <a16:creationId xmlns:a16="http://schemas.microsoft.com/office/drawing/2014/main" id="{08FD3415-13CF-27C5-DBCE-DD122EA9B950}"/>
              </a:ext>
            </a:extLst>
          </p:cNvPr>
          <p:cNvSpPr>
            <a:spLocks noGrp="1"/>
          </p:cNvSpPr>
          <p:nvPr>
            <p:ph idx="1"/>
          </p:nvPr>
        </p:nvSpPr>
        <p:spPr/>
        <p:txBody>
          <a:bodyPr>
            <a:normAutofit/>
          </a:bodyPr>
          <a:lstStyle/>
          <a:p>
            <a:r>
              <a:rPr lang="en-US" sz="3000" dirty="0"/>
              <a:t>Just as the sample mean was a good estimate of the population mean, the sample proportion is a good estimate of the population proportion. And just as the sample mean varied depending on the sample selected, the sample proportion varies depending on the selected sample.</a:t>
            </a:r>
          </a:p>
        </p:txBody>
      </p:sp>
    </p:spTree>
    <p:extLst>
      <p:ext uri="{BB962C8B-B14F-4D97-AF65-F5344CB8AC3E}">
        <p14:creationId xmlns:p14="http://schemas.microsoft.com/office/powerpoint/2010/main" val="2530359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D1C477-FE68-609D-2016-FD205F9D0C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E791FF-95C0-2D60-0253-27ACFB5C1738}"/>
              </a:ext>
            </a:extLst>
          </p:cNvPr>
          <p:cNvSpPr>
            <a:spLocks noGrp="1"/>
          </p:cNvSpPr>
          <p:nvPr>
            <p:ph type="title"/>
          </p:nvPr>
        </p:nvSpPr>
        <p:spPr/>
        <p:txBody>
          <a:bodyPr/>
          <a:lstStyle/>
          <a:p>
            <a:r>
              <a:rPr lang="en-US" dirty="0"/>
              <a:t>Determining the Sample Proportion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0669EB3-D2E5-D22C-57EE-B8D405E4AA92}"/>
                  </a:ext>
                </a:extLst>
              </p:cNvPr>
              <p:cNvSpPr>
                <a:spLocks noGrp="1"/>
              </p:cNvSpPr>
              <p:nvPr>
                <p:ph idx="1"/>
              </p:nvPr>
            </p:nvSpPr>
            <p:spPr/>
            <p:txBody>
              <a:bodyPr>
                <a:normAutofit/>
              </a:bodyPr>
              <a:lstStyle/>
              <a:p>
                <a:r>
                  <a:rPr lang="en-US" sz="3000" dirty="0"/>
                  <a:t>Since </a:t>
                </a:r>
                <a14:m>
                  <m:oMath xmlns:m="http://schemas.openxmlformats.org/officeDocument/2006/math">
                    <m:acc>
                      <m:accPr>
                        <m:chr m:val="̂"/>
                        <m:ctrlPr>
                          <a:rPr lang="en-US" sz="3000" i="1" smtClean="0">
                            <a:latin typeface="Cambria Math" panose="02040503050406030204" pitchFamily="18" charset="0"/>
                          </a:rPr>
                        </m:ctrlPr>
                      </m:accPr>
                      <m:e>
                        <m:r>
                          <a:rPr lang="en-US" sz="3000" b="0" i="1" smtClean="0">
                            <a:latin typeface="Cambria Math" panose="02040503050406030204" pitchFamily="18" charset="0"/>
                          </a:rPr>
                          <m:t>𝑝</m:t>
                        </m:r>
                      </m:e>
                    </m:acc>
                  </m:oMath>
                </a14:m>
                <a:r>
                  <a:rPr lang="en-US" sz="3000" dirty="0"/>
                  <a:t> varies, three familiar questions must be examined.</a:t>
                </a:r>
              </a:p>
              <a:p>
                <a:pPr marL="514350" indent="-514350">
                  <a:buFont typeface="+mj-lt"/>
                  <a:buAutoNum type="arabicPeriod"/>
                </a:pPr>
                <a:r>
                  <a:rPr lang="en-US" sz="3000" dirty="0"/>
                  <a:t>What is the central value?</a:t>
                </a:r>
              </a:p>
              <a:p>
                <a:pPr marL="514350" indent="-514350">
                  <a:buFont typeface="+mj-lt"/>
                  <a:buAutoNum type="arabicPeriod"/>
                </a:pPr>
                <a:r>
                  <a:rPr lang="en-US" sz="3000" dirty="0"/>
                  <a:t>What is the variability?</a:t>
                </a:r>
              </a:p>
              <a:p>
                <a:pPr marL="514350" indent="-514350">
                  <a:buFont typeface="+mj-lt"/>
                  <a:buAutoNum type="arabicPeriod"/>
                </a:pPr>
                <a:r>
                  <a:rPr lang="en-US" sz="3000" dirty="0"/>
                  <a:t>Is there a familiar pattern to the variability?</a:t>
                </a:r>
              </a:p>
            </p:txBody>
          </p:sp>
        </mc:Choice>
        <mc:Fallback xmlns="">
          <p:sp>
            <p:nvSpPr>
              <p:cNvPr id="3" name="Content Placeholder 2">
                <a:extLst>
                  <a:ext uri="{FF2B5EF4-FFF2-40B4-BE49-F238E27FC236}">
                    <a16:creationId xmlns:a16="http://schemas.microsoft.com/office/drawing/2014/main" id="{C0669EB3-D2E5-D22C-57EE-B8D405E4AA92}"/>
                  </a:ext>
                </a:extLst>
              </p:cNvPr>
              <p:cNvSpPr>
                <a:spLocks noGrp="1" noRot="1" noChangeAspect="1" noMove="1" noResize="1" noEditPoints="1" noAdjustHandles="1" noChangeArrowheads="1" noChangeShapeType="1" noTextEdit="1"/>
              </p:cNvSpPr>
              <p:nvPr>
                <p:ph idx="1"/>
              </p:nvPr>
            </p:nvSpPr>
            <p:spPr>
              <a:blipFill>
                <a:blip r:embed="rId2"/>
                <a:stretch>
                  <a:fillRect l="-1778" t="-1600"/>
                </a:stretch>
              </a:blipFill>
            </p:spPr>
            <p:txBody>
              <a:bodyPr/>
              <a:lstStyle/>
              <a:p>
                <a:r>
                  <a:rPr lang="en-IN">
                    <a:noFill/>
                  </a:rPr>
                  <a:t> </a:t>
                </a:r>
              </a:p>
            </p:txBody>
          </p:sp>
        </mc:Fallback>
      </mc:AlternateContent>
    </p:spTree>
    <p:extLst>
      <p:ext uri="{BB962C8B-B14F-4D97-AF65-F5344CB8AC3E}">
        <p14:creationId xmlns:p14="http://schemas.microsoft.com/office/powerpoint/2010/main" val="600772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9870E5-2772-F96B-47F9-0B79490214DE}"/>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EABCB6B7-087D-9E6A-9E19-435EDB3D6860}"/>
                  </a:ext>
                </a:extLst>
              </p:cNvPr>
              <p:cNvSpPr>
                <a:spLocks noGrp="1"/>
              </p:cNvSpPr>
              <p:nvPr>
                <p:ph type="title"/>
              </p:nvPr>
            </p:nvSpPr>
            <p:spPr/>
            <p:txBody>
              <a:bodyPr/>
              <a:lstStyle/>
              <a:p>
                <a:r>
                  <a:rPr lang="en-US" dirty="0"/>
                  <a:t>What is the Central Value of </a:t>
                </a:r>
                <a14:m>
                  <m:oMath xmlns:m="http://schemas.openxmlformats.org/officeDocument/2006/math">
                    <m:acc>
                      <m:accPr>
                        <m:chr m:val="̂"/>
                        <m:ctrlPr>
                          <a:rPr lang="en-US" i="1" dirty="0" smtClean="0">
                            <a:latin typeface="Cambria Math" panose="02040503050406030204" pitchFamily="18" charset="0"/>
                          </a:rPr>
                        </m:ctrlPr>
                      </m:accPr>
                      <m:e>
                        <m:r>
                          <a:rPr lang="en-US" b="0" i="1" dirty="0" smtClean="0">
                            <a:latin typeface="Cambria Math" panose="02040503050406030204" pitchFamily="18" charset="0"/>
                          </a:rPr>
                          <m:t>𝑝</m:t>
                        </m:r>
                      </m:e>
                    </m:acc>
                  </m:oMath>
                </a14:m>
                <a:r>
                  <a:rPr lang="en-US" dirty="0"/>
                  <a:t>?</a:t>
                </a:r>
              </a:p>
            </p:txBody>
          </p:sp>
        </mc:Choice>
        <mc:Fallback xmlns="">
          <p:sp>
            <p:nvSpPr>
              <p:cNvPr id="2" name="Title 1">
                <a:extLst>
                  <a:ext uri="{FF2B5EF4-FFF2-40B4-BE49-F238E27FC236}">
                    <a16:creationId xmlns:a16="http://schemas.microsoft.com/office/drawing/2014/main" id="{EABCB6B7-087D-9E6A-9E19-435EDB3D6860}"/>
                  </a:ext>
                </a:extLst>
              </p:cNvPr>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8302DA3-D0F2-3BC6-28B2-322B89ED1AEB}"/>
                  </a:ext>
                </a:extLst>
              </p:cNvPr>
              <p:cNvSpPr>
                <a:spLocks noGrp="1"/>
              </p:cNvSpPr>
              <p:nvPr>
                <p:ph idx="1"/>
              </p:nvPr>
            </p:nvSpPr>
            <p:spPr/>
            <p:txBody>
              <a:bodyPr>
                <a:normAutofit/>
              </a:bodyPr>
              <a:lstStyle/>
              <a:p>
                <a:r>
                  <a:rPr lang="en-US" sz="3000" dirty="0"/>
                  <a:t>The expected value of the sample proportion, </a:t>
                </a:r>
                <a14:m>
                  <m:oMath xmlns:m="http://schemas.openxmlformats.org/officeDocument/2006/math">
                    <m:acc>
                      <m:accPr>
                        <m:chr m:val="̂"/>
                        <m:ctrlPr>
                          <a:rPr lang="en-US" sz="3000" i="1" smtClean="0">
                            <a:latin typeface="Cambria Math" panose="02040503050406030204" pitchFamily="18" charset="0"/>
                          </a:rPr>
                        </m:ctrlPr>
                      </m:accPr>
                      <m:e>
                        <m:r>
                          <a:rPr lang="en-US" sz="3000" b="0" i="1" smtClean="0">
                            <a:latin typeface="Cambria Math" panose="02040503050406030204" pitchFamily="18" charset="0"/>
                          </a:rPr>
                          <m:t>𝑝</m:t>
                        </m:r>
                      </m:e>
                    </m:acc>
                  </m:oMath>
                </a14:m>
                <a:r>
                  <a:rPr lang="en-US" sz="3000" dirty="0"/>
                  <a:t>, is the population proportion, </a:t>
                </a:r>
                <a14:m>
                  <m:oMath xmlns:m="http://schemas.openxmlformats.org/officeDocument/2006/math">
                    <m:r>
                      <a:rPr lang="en-US" sz="3000" i="1" dirty="0" smtClean="0">
                        <a:latin typeface="Cambria Math" panose="02040503050406030204" pitchFamily="18" charset="0"/>
                      </a:rPr>
                      <m:t>𝑝</m:t>
                    </m:r>
                  </m:oMath>
                </a14:m>
                <a:r>
                  <a:rPr lang="en-US" sz="3000" dirty="0"/>
                  <a:t>.</a:t>
                </a:r>
              </a:p>
              <a:p>
                <a:r>
                  <a:rPr lang="en-US" sz="3000" dirty="0"/>
                  <a:t>Symbolically, this is expressed as</a:t>
                </a:r>
              </a:p>
              <a:p>
                <a:pPr algn="ctr"/>
                <a14:m>
                  <m:oMath xmlns:m="http://schemas.openxmlformats.org/officeDocument/2006/math">
                    <m:r>
                      <a:rPr lang="en-US" sz="3000" b="0" i="1" smtClean="0">
                        <a:latin typeface="Cambria Math" panose="02040503050406030204" pitchFamily="18" charset="0"/>
                      </a:rPr>
                      <m:t>𝐸</m:t>
                    </m:r>
                    <m:d>
                      <m:dPr>
                        <m:ctrlPr>
                          <a:rPr lang="en-US" sz="3000" b="0" i="1" smtClean="0">
                            <a:latin typeface="Cambria Math" panose="02040503050406030204" pitchFamily="18" charset="0"/>
                          </a:rPr>
                        </m:ctrlPr>
                      </m:dPr>
                      <m:e>
                        <m:acc>
                          <m:accPr>
                            <m:chr m:val="̂"/>
                            <m:ctrlPr>
                              <a:rPr lang="en-US" sz="3000" i="1">
                                <a:latin typeface="Cambria Math" panose="02040503050406030204" pitchFamily="18" charset="0"/>
                              </a:rPr>
                            </m:ctrlPr>
                          </m:accPr>
                          <m:e>
                            <m:r>
                              <a:rPr lang="en-US" sz="3000" i="1">
                                <a:latin typeface="Cambria Math" panose="02040503050406030204" pitchFamily="18" charset="0"/>
                              </a:rPr>
                              <m:t>𝑝</m:t>
                            </m:r>
                          </m:e>
                        </m:acc>
                      </m:e>
                    </m:d>
                  </m:oMath>
                </a14:m>
                <a:r>
                  <a:rPr lang="en-US" sz="3000" dirty="0"/>
                  <a:t>= </a:t>
                </a:r>
                <a14:m>
                  <m:oMath xmlns:m="http://schemas.openxmlformats.org/officeDocument/2006/math">
                    <m:r>
                      <a:rPr lang="en-US" sz="3000" i="1" dirty="0">
                        <a:latin typeface="Cambria Math" panose="02040503050406030204" pitchFamily="18" charset="0"/>
                      </a:rPr>
                      <m:t>𝑝</m:t>
                    </m:r>
                  </m:oMath>
                </a14:m>
                <a:r>
                  <a:rPr lang="en-US" sz="3000" dirty="0"/>
                  <a:t>.</a:t>
                </a:r>
              </a:p>
              <a:p>
                <a:r>
                  <a:rPr lang="en-US" sz="3000" dirty="0"/>
                  <a:t>Since the expected value of the estimator </a:t>
                </a:r>
                <a14:m>
                  <m:oMath xmlns:m="http://schemas.openxmlformats.org/officeDocument/2006/math">
                    <m:acc>
                      <m:accPr>
                        <m:chr m:val="̂"/>
                        <m:ctrlPr>
                          <a:rPr lang="en-US" sz="3000" i="1" smtClean="0">
                            <a:latin typeface="Cambria Math" panose="02040503050406030204" pitchFamily="18" charset="0"/>
                          </a:rPr>
                        </m:ctrlPr>
                      </m:accPr>
                      <m:e>
                        <m:r>
                          <a:rPr lang="en-US" sz="3000" b="0" i="1" smtClean="0">
                            <a:latin typeface="Cambria Math" panose="02040503050406030204" pitchFamily="18" charset="0"/>
                          </a:rPr>
                          <m:t>𝑝</m:t>
                        </m:r>
                      </m:e>
                    </m:acc>
                  </m:oMath>
                </a14:m>
                <a:r>
                  <a:rPr lang="en-US" sz="3000" dirty="0"/>
                  <a:t> is equal to </a:t>
                </a:r>
                <a14:m>
                  <m:oMath xmlns:m="http://schemas.openxmlformats.org/officeDocument/2006/math">
                    <m:r>
                      <a:rPr lang="en-US" sz="3000" i="1" dirty="0">
                        <a:latin typeface="Cambria Math" panose="02040503050406030204" pitchFamily="18" charset="0"/>
                      </a:rPr>
                      <m:t>𝑝</m:t>
                    </m:r>
                  </m:oMath>
                </a14:m>
                <a:r>
                  <a:rPr lang="en-US" sz="3000" dirty="0"/>
                  <a:t>, then </a:t>
                </a:r>
                <a14:m>
                  <m:oMath xmlns:m="http://schemas.openxmlformats.org/officeDocument/2006/math">
                    <m:acc>
                      <m:accPr>
                        <m:chr m:val="̂"/>
                        <m:ctrlPr>
                          <a:rPr lang="en-US" sz="3000" i="1">
                            <a:latin typeface="Cambria Math" panose="02040503050406030204" pitchFamily="18" charset="0"/>
                          </a:rPr>
                        </m:ctrlPr>
                      </m:accPr>
                      <m:e>
                        <m:r>
                          <a:rPr lang="en-US" sz="3000" i="1">
                            <a:latin typeface="Cambria Math" panose="02040503050406030204" pitchFamily="18" charset="0"/>
                          </a:rPr>
                          <m:t>𝑝</m:t>
                        </m:r>
                      </m:e>
                    </m:acc>
                  </m:oMath>
                </a14:m>
                <a:r>
                  <a:rPr lang="en-US" sz="3000" dirty="0"/>
                  <a:t> is an unbiased estimator of </a:t>
                </a:r>
                <a14:m>
                  <m:oMath xmlns:m="http://schemas.openxmlformats.org/officeDocument/2006/math">
                    <m:r>
                      <a:rPr lang="en-US" sz="3000" i="1" dirty="0">
                        <a:latin typeface="Cambria Math" panose="02040503050406030204" pitchFamily="18" charset="0"/>
                      </a:rPr>
                      <m:t>𝑝</m:t>
                    </m:r>
                  </m:oMath>
                </a14:m>
                <a:r>
                  <a:rPr lang="en-US" sz="3000" dirty="0"/>
                  <a:t>.</a:t>
                </a:r>
              </a:p>
            </p:txBody>
          </p:sp>
        </mc:Choice>
        <mc:Fallback xmlns="">
          <p:sp>
            <p:nvSpPr>
              <p:cNvPr id="3" name="Content Placeholder 2">
                <a:extLst>
                  <a:ext uri="{FF2B5EF4-FFF2-40B4-BE49-F238E27FC236}">
                    <a16:creationId xmlns:a16="http://schemas.microsoft.com/office/drawing/2014/main" id="{E8302DA3-D0F2-3BC6-28B2-322B89ED1AEB}"/>
                  </a:ext>
                </a:extLst>
              </p:cNvPr>
              <p:cNvSpPr>
                <a:spLocks noGrp="1" noRot="1" noChangeAspect="1" noMove="1" noResize="1" noEditPoints="1" noAdjustHandles="1" noChangeArrowheads="1" noChangeShapeType="1" noTextEdit="1"/>
              </p:cNvSpPr>
              <p:nvPr>
                <p:ph idx="1"/>
              </p:nvPr>
            </p:nvSpPr>
            <p:spPr>
              <a:blipFill>
                <a:blip r:embed="rId3"/>
                <a:stretch>
                  <a:fillRect l="-1704" t="-1600" r="-1852"/>
                </a:stretch>
              </a:blipFill>
            </p:spPr>
            <p:txBody>
              <a:bodyPr/>
              <a:lstStyle/>
              <a:p>
                <a:r>
                  <a:rPr lang="en-US">
                    <a:noFill/>
                  </a:rPr>
                  <a:t> </a:t>
                </a:r>
              </a:p>
            </p:txBody>
          </p:sp>
        </mc:Fallback>
      </mc:AlternateContent>
    </p:spTree>
    <p:extLst>
      <p:ext uri="{BB962C8B-B14F-4D97-AF65-F5344CB8AC3E}">
        <p14:creationId xmlns:p14="http://schemas.microsoft.com/office/powerpoint/2010/main" val="2149059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85271F-A33E-F571-624E-F2B71322B8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6A79C8-ECF1-6851-B032-4BFEE2713861}"/>
              </a:ext>
            </a:extLst>
          </p:cNvPr>
          <p:cNvSpPr>
            <a:spLocks noGrp="1"/>
          </p:cNvSpPr>
          <p:nvPr>
            <p:ph type="title"/>
          </p:nvPr>
        </p:nvSpPr>
        <p:spPr/>
        <p:txBody>
          <a:bodyPr/>
          <a:lstStyle/>
          <a:p>
            <a:r>
              <a:rPr lang="en-US" dirty="0"/>
              <a:t>Formula: Standard Deviation of the Sample Proportion</a:t>
            </a:r>
          </a:p>
        </p:txBody>
      </p:sp>
      <mc:AlternateContent xmlns:mc="http://schemas.openxmlformats.org/markup-compatibility/2006" xmlns:a14="http://schemas.microsoft.com/office/drawing/2010/main">
        <mc:Choice Requires="a14">
          <p:sp>
            <p:nvSpPr>
              <p:cNvPr id="4" name="Content Placeholder 2">
                <a:extLst>
                  <a:ext uri="{FF2B5EF4-FFF2-40B4-BE49-F238E27FC236}">
                    <a16:creationId xmlns:a16="http://schemas.microsoft.com/office/drawing/2014/main" id="{E158BC9E-0602-978B-96A3-7A5447FCF80B}"/>
                  </a:ext>
                </a:extLst>
              </p:cNvPr>
              <p:cNvSpPr>
                <a:spLocks noGrp="1"/>
              </p:cNvSpPr>
              <p:nvPr>
                <p:ph idx="1"/>
              </p:nvPr>
            </p:nvSpPr>
            <p:spPr>
              <a:xfrm>
                <a:off x="457200" y="1280160"/>
                <a:ext cx="8229600" cy="3022366"/>
              </a:xfrm>
              <a:solidFill>
                <a:srgbClr val="FFFFCC"/>
              </a:solidFill>
              <a:ln w="28575">
                <a:solidFill>
                  <a:srgbClr val="000000"/>
                </a:solidFill>
              </a:ln>
            </p:spPr>
            <p:txBody>
              <a:bodyPr>
                <a:spAutoFit/>
              </a:bodyPr>
              <a:lstStyle/>
              <a:p>
                <a:r>
                  <a:rPr lang="en-US" dirty="0">
                    <a:solidFill>
                      <a:srgbClr val="000000"/>
                    </a:solidFill>
                  </a:rPr>
                  <a:t>The standard deviation of </a:t>
                </a:r>
                <a14:m>
                  <m:oMath xmlns:m="http://schemas.openxmlformats.org/officeDocument/2006/math">
                    <m:acc>
                      <m:accPr>
                        <m:chr m:val="̂"/>
                        <m:ctrlPr>
                          <a:rPr lang="en-US" sz="2800" i="1" smtClean="0">
                            <a:solidFill>
                              <a:srgbClr val="000000"/>
                            </a:solidFill>
                            <a:latin typeface="Cambria Math" panose="02040503050406030204" pitchFamily="18" charset="0"/>
                          </a:rPr>
                        </m:ctrlPr>
                      </m:accPr>
                      <m:e>
                        <m:r>
                          <a:rPr lang="en-US" sz="2800" b="0" i="1" smtClean="0">
                            <a:solidFill>
                              <a:srgbClr val="000000"/>
                            </a:solidFill>
                            <a:latin typeface="Cambria Math" panose="02040503050406030204" pitchFamily="18" charset="0"/>
                          </a:rPr>
                          <m:t>𝑝</m:t>
                        </m:r>
                      </m:e>
                    </m:acc>
                    <m:r>
                      <a:rPr lang="en-US" sz="2800" b="0" i="1" smtClean="0">
                        <a:solidFill>
                          <a:srgbClr val="000000"/>
                        </a:solidFill>
                        <a:latin typeface="Cambria Math" panose="02040503050406030204" pitchFamily="18" charset="0"/>
                      </a:rPr>
                      <m:t> </m:t>
                    </m:r>
                  </m:oMath>
                </a14:m>
                <a:r>
                  <a:rPr lang="en-US" dirty="0">
                    <a:solidFill>
                      <a:srgbClr val="000000"/>
                    </a:solidFill>
                  </a:rPr>
                  <a:t>is given by</a:t>
                </a:r>
              </a:p>
              <a:p>
                <a:r>
                  <a:rPr lang="en-US" dirty="0">
                    <a:solidFill>
                      <a:srgbClr val="000000"/>
                    </a:solidFill>
                  </a:rPr>
                  <a:t>			</a:t>
                </a:r>
              </a:p>
              <a:p>
                <a:endParaRPr lang="en-US" dirty="0">
                  <a:solidFill>
                    <a:srgbClr val="000000"/>
                  </a:solidFill>
                </a:endParaRPr>
              </a:p>
              <a:p>
                <a:r>
                  <a:rPr lang="en-US" dirty="0">
                    <a:solidFill>
                      <a:srgbClr val="000000"/>
                    </a:solidFill>
                  </a:rPr>
                  <a:t>where </a:t>
                </a:r>
                <a14:m>
                  <m:oMath xmlns:m="http://schemas.openxmlformats.org/officeDocument/2006/math">
                    <m:r>
                      <a:rPr lang="en-US" b="0" i="1" smtClean="0">
                        <a:solidFill>
                          <a:srgbClr val="000000"/>
                        </a:solidFill>
                        <a:latin typeface="Cambria Math" panose="02040503050406030204" pitchFamily="18" charset="0"/>
                      </a:rPr>
                      <m:t>𝑝</m:t>
                    </m:r>
                  </m:oMath>
                </a14:m>
                <a:r>
                  <a:rPr lang="en-US" dirty="0">
                    <a:solidFill>
                      <a:srgbClr val="000000"/>
                    </a:solidFill>
                  </a:rPr>
                  <a:t> is the population proportion and </a:t>
                </a:r>
                <a14:m>
                  <m:oMath xmlns:m="http://schemas.openxmlformats.org/officeDocument/2006/math">
                    <m:r>
                      <a:rPr lang="en-US" i="1" dirty="0" smtClean="0">
                        <a:solidFill>
                          <a:srgbClr val="000000"/>
                        </a:solidFill>
                        <a:latin typeface="Cambria Math" panose="02040503050406030204" pitchFamily="18" charset="0"/>
                      </a:rPr>
                      <m:t>𝑛</m:t>
                    </m:r>
                  </m:oMath>
                </a14:m>
                <a:r>
                  <a:rPr lang="en-US" dirty="0">
                    <a:solidFill>
                      <a:srgbClr val="000000"/>
                    </a:solidFill>
                  </a:rPr>
                  <a:t> is the sample size.</a:t>
                </a:r>
              </a:p>
              <a:p>
                <a:endParaRPr lang="en-US" dirty="0">
                  <a:solidFill>
                    <a:srgbClr val="000000"/>
                  </a:solidFill>
                </a:endParaRPr>
              </a:p>
            </p:txBody>
          </p:sp>
        </mc:Choice>
        <mc:Fallback xmlns="">
          <p:sp>
            <p:nvSpPr>
              <p:cNvPr id="4" name="Content Placeholder 2">
                <a:extLst>
                  <a:ext uri="{FF2B5EF4-FFF2-40B4-BE49-F238E27FC236}">
                    <a16:creationId xmlns:a16="http://schemas.microsoft.com/office/drawing/2014/main" id="{E158BC9E-0602-978B-96A3-7A5447FCF80B}"/>
                  </a:ext>
                </a:extLst>
              </p:cNvPr>
              <p:cNvSpPr>
                <a:spLocks noGrp="1" noRot="1" noChangeAspect="1" noMove="1" noResize="1" noEditPoints="1" noAdjustHandles="1" noChangeArrowheads="1" noChangeShapeType="1" noTextEdit="1"/>
              </p:cNvSpPr>
              <p:nvPr>
                <p:ph idx="1"/>
              </p:nvPr>
            </p:nvSpPr>
            <p:spPr>
              <a:xfrm>
                <a:off x="457200" y="1280160"/>
                <a:ext cx="8229600" cy="3022366"/>
              </a:xfrm>
              <a:blipFill>
                <a:blip r:embed="rId2"/>
                <a:stretch>
                  <a:fillRect l="-1328" t="-1397"/>
                </a:stretch>
              </a:blipFill>
              <a:ln w="28575">
                <a:solidFill>
                  <a:srgbClr val="000000"/>
                </a:solidFill>
              </a:ln>
            </p:spPr>
            <p:txBody>
              <a:bodyPr/>
              <a:lstStyle/>
              <a:p>
                <a:r>
                  <a:rPr lang="en-IN">
                    <a:noFill/>
                  </a:rPr>
                  <a:t> </a:t>
                </a:r>
              </a:p>
            </p:txBody>
          </p:sp>
        </mc:Fallback>
      </mc:AlternateContent>
      <p:graphicFrame>
        <p:nvGraphicFramePr>
          <p:cNvPr id="3" name="Object 2">
            <a:extLst>
              <a:ext uri="{FF2B5EF4-FFF2-40B4-BE49-F238E27FC236}">
                <a16:creationId xmlns:a16="http://schemas.microsoft.com/office/drawing/2014/main" id="{4ADB6CBD-16A2-3ECA-213C-57740CB3A546}"/>
              </a:ext>
            </a:extLst>
          </p:cNvPr>
          <p:cNvGraphicFramePr>
            <a:graphicFrameLocks noChangeAspect="1"/>
          </p:cNvGraphicFramePr>
          <p:nvPr>
            <p:extLst>
              <p:ext uri="{D42A27DB-BD31-4B8C-83A1-F6EECF244321}">
                <p14:modId xmlns:p14="http://schemas.microsoft.com/office/powerpoint/2010/main" val="1470235764"/>
              </p:ext>
            </p:extLst>
          </p:nvPr>
        </p:nvGraphicFramePr>
        <p:xfrm>
          <a:off x="3048000" y="1905000"/>
          <a:ext cx="2273300" cy="990600"/>
        </p:xfrm>
        <a:graphic>
          <a:graphicData uri="http://schemas.openxmlformats.org/presentationml/2006/ole">
            <mc:AlternateContent xmlns:mc="http://schemas.openxmlformats.org/markup-compatibility/2006">
              <mc:Choice xmlns:v="urn:schemas-microsoft-com:vml" Requires="v">
                <p:oleObj name="Equation" r:id="rId3" imgW="2273040" imgH="990360" progId="Equation.DSMT4">
                  <p:embed/>
                </p:oleObj>
              </mc:Choice>
              <mc:Fallback>
                <p:oleObj name="Equation" r:id="rId3" imgW="2273040" imgH="990360" progId="Equation.DSMT4">
                  <p:embed/>
                  <p:pic>
                    <p:nvPicPr>
                      <p:cNvPr id="0" name=""/>
                      <p:cNvPicPr/>
                      <p:nvPr/>
                    </p:nvPicPr>
                    <p:blipFill>
                      <a:blip r:embed="rId4"/>
                      <a:stretch>
                        <a:fillRect/>
                      </a:stretch>
                    </p:blipFill>
                    <p:spPr>
                      <a:xfrm>
                        <a:off x="3048000" y="1905000"/>
                        <a:ext cx="2273300" cy="990600"/>
                      </a:xfrm>
                      <a:prstGeom prst="rect">
                        <a:avLst/>
                      </a:prstGeom>
                    </p:spPr>
                  </p:pic>
                </p:oleObj>
              </mc:Fallback>
            </mc:AlternateContent>
          </a:graphicData>
        </a:graphic>
      </p:graphicFrame>
    </p:spTree>
    <p:extLst>
      <p:ext uri="{BB962C8B-B14F-4D97-AF65-F5344CB8AC3E}">
        <p14:creationId xmlns:p14="http://schemas.microsoft.com/office/powerpoint/2010/main" val="502704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43F2BE-EC7D-4BAD-443B-B97CEE2F8CB4}"/>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874D88ED-CDEC-1D29-E8FF-583E47B6591C}"/>
                  </a:ext>
                </a:extLst>
              </p:cNvPr>
              <p:cNvSpPr>
                <a:spLocks noGrp="1"/>
              </p:cNvSpPr>
              <p:nvPr>
                <p:ph type="title"/>
              </p:nvPr>
            </p:nvSpPr>
            <p:spPr/>
            <p:txBody>
              <a:bodyPr/>
              <a:lstStyle/>
              <a:p>
                <a:r>
                  <a:rPr lang="en-US" dirty="0"/>
                  <a:t>What is the Variability of </a:t>
                </a:r>
                <a14:m>
                  <m:oMath xmlns:m="http://schemas.openxmlformats.org/officeDocument/2006/math">
                    <m:acc>
                      <m:accPr>
                        <m:chr m:val="̂"/>
                        <m:ctrlPr>
                          <a:rPr lang="en-US" i="1" dirty="0" smtClean="0">
                            <a:latin typeface="Cambria Math" panose="02040503050406030204" pitchFamily="18" charset="0"/>
                          </a:rPr>
                        </m:ctrlPr>
                      </m:accPr>
                      <m:e>
                        <m:r>
                          <a:rPr lang="en-US" b="0" i="1" dirty="0" smtClean="0">
                            <a:latin typeface="Cambria Math" panose="02040503050406030204" pitchFamily="18" charset="0"/>
                          </a:rPr>
                          <m:t>𝑝</m:t>
                        </m:r>
                      </m:e>
                    </m:acc>
                  </m:oMath>
                </a14:m>
                <a:r>
                  <a:rPr lang="en-US" dirty="0"/>
                  <a:t>?</a:t>
                </a:r>
              </a:p>
            </p:txBody>
          </p:sp>
        </mc:Choice>
        <mc:Fallback xmlns="">
          <p:sp>
            <p:nvSpPr>
              <p:cNvPr id="2" name="Title 1">
                <a:extLst>
                  <a:ext uri="{FF2B5EF4-FFF2-40B4-BE49-F238E27FC236}">
                    <a16:creationId xmlns:a16="http://schemas.microsoft.com/office/drawing/2014/main" id="{874D88ED-CDEC-1D29-E8FF-583E47B6591C}"/>
                  </a:ext>
                </a:extLst>
              </p:cNvPr>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411AC49-8DF5-CAB1-9AE5-741FF80DD345}"/>
                  </a:ext>
                </a:extLst>
              </p:cNvPr>
              <p:cNvSpPr>
                <a:spLocks noGrp="1"/>
              </p:cNvSpPr>
              <p:nvPr>
                <p:ph idx="1"/>
              </p:nvPr>
            </p:nvSpPr>
            <p:spPr>
              <a:xfrm>
                <a:off x="457200" y="1219200"/>
                <a:ext cx="8229600" cy="4572000"/>
              </a:xfrm>
            </p:spPr>
            <p:txBody>
              <a:bodyPr>
                <a:normAutofit fontScale="92500" lnSpcReduction="20000"/>
              </a:bodyPr>
              <a:lstStyle/>
              <a:p>
                <a:r>
                  <a:rPr lang="en-US" sz="3000" dirty="0"/>
                  <a:t>Note that </a:t>
                </a:r>
                <a14:m>
                  <m:oMath xmlns:m="http://schemas.openxmlformats.org/officeDocument/2006/math">
                    <m:sSub>
                      <m:sSubPr>
                        <m:ctrlPr>
                          <a:rPr lang="en-US" sz="3000" i="1" dirty="0" smtClean="0">
                            <a:latin typeface="Cambria Math" panose="02040503050406030204" pitchFamily="18" charset="0"/>
                          </a:rPr>
                        </m:ctrlPr>
                      </m:sSubPr>
                      <m:e>
                        <m:r>
                          <a:rPr lang="en-US" sz="3000" i="1" dirty="0" smtClean="0">
                            <a:latin typeface="Cambria Math" panose="02040503050406030204" pitchFamily="18" charset="0"/>
                            <a:ea typeface="Cambria Math" panose="02040503050406030204" pitchFamily="18" charset="0"/>
                          </a:rPr>
                          <m:t>𝜎</m:t>
                        </m:r>
                      </m:e>
                      <m:sub>
                        <m:acc>
                          <m:accPr>
                            <m:chr m:val="̂"/>
                            <m:ctrlPr>
                              <a:rPr lang="en-US" sz="3000" i="1" dirty="0" smtClean="0">
                                <a:latin typeface="Cambria Math" panose="02040503050406030204" pitchFamily="18" charset="0"/>
                              </a:rPr>
                            </m:ctrlPr>
                          </m:accPr>
                          <m:e>
                            <m:r>
                              <a:rPr lang="en-US" sz="3000" b="0" i="1" dirty="0" smtClean="0">
                                <a:latin typeface="Cambria Math" panose="02040503050406030204" pitchFamily="18" charset="0"/>
                              </a:rPr>
                              <m:t>𝑝</m:t>
                            </m:r>
                          </m:e>
                        </m:acc>
                      </m:sub>
                    </m:sSub>
                  </m:oMath>
                </a14:m>
                <a:r>
                  <a:rPr lang="en-US" sz="3000" dirty="0"/>
                  <a:t> is affected by the values of </a:t>
                </a:r>
                <a14:m>
                  <m:oMath xmlns:m="http://schemas.openxmlformats.org/officeDocument/2006/math">
                    <m:r>
                      <a:rPr lang="en-US" sz="3000" i="1" dirty="0" smtClean="0">
                        <a:latin typeface="Cambria Math" panose="02040503050406030204" pitchFamily="18" charset="0"/>
                      </a:rPr>
                      <m:t>𝑝</m:t>
                    </m:r>
                  </m:oMath>
                </a14:m>
                <a:r>
                  <a:rPr lang="en-US" sz="3000" dirty="0"/>
                  <a:t> and </a:t>
                </a:r>
                <a14:m>
                  <m:oMath xmlns:m="http://schemas.openxmlformats.org/officeDocument/2006/math">
                    <m:r>
                      <a:rPr lang="en-US" sz="3000" i="1" dirty="0" smtClean="0">
                        <a:latin typeface="Cambria Math" panose="02040503050406030204" pitchFamily="18" charset="0"/>
                      </a:rPr>
                      <m:t>𝑛</m:t>
                    </m:r>
                  </m:oMath>
                </a14:m>
                <a:r>
                  <a:rPr lang="en-US" sz="3000" dirty="0"/>
                  <a:t>. The standard deviation of </a:t>
                </a:r>
                <a14:m>
                  <m:oMath xmlns:m="http://schemas.openxmlformats.org/officeDocument/2006/math">
                    <m:acc>
                      <m:accPr>
                        <m:chr m:val="̂"/>
                        <m:ctrlPr>
                          <a:rPr lang="en-US" sz="3000" i="1" dirty="0">
                            <a:latin typeface="Cambria Math" panose="02040503050406030204" pitchFamily="18" charset="0"/>
                          </a:rPr>
                        </m:ctrlPr>
                      </m:accPr>
                      <m:e>
                        <m:r>
                          <a:rPr lang="en-US" sz="3000" i="1" dirty="0">
                            <a:latin typeface="Cambria Math" panose="02040503050406030204" pitchFamily="18" charset="0"/>
                          </a:rPr>
                          <m:t>𝑝</m:t>
                        </m:r>
                      </m:e>
                    </m:acc>
                  </m:oMath>
                </a14:m>
                <a:r>
                  <a:rPr lang="en-US" sz="3000" dirty="0"/>
                  <a:t> decreases as </a:t>
                </a:r>
                <a14:m>
                  <m:oMath xmlns:m="http://schemas.openxmlformats.org/officeDocument/2006/math">
                    <m:r>
                      <a:rPr lang="en-US" sz="3000" i="1" dirty="0" smtClean="0">
                        <a:latin typeface="Cambria Math" panose="02040503050406030204" pitchFamily="18" charset="0"/>
                      </a:rPr>
                      <m:t>𝑛</m:t>
                    </m:r>
                  </m:oMath>
                </a14:m>
                <a:r>
                  <a:rPr lang="en-US" sz="3000" dirty="0"/>
                  <a:t> becomes larger. Also, the numerator reaches a maximum when </a:t>
                </a:r>
                <a14:m>
                  <m:oMath xmlns:m="http://schemas.openxmlformats.org/officeDocument/2006/math">
                    <m:r>
                      <a:rPr lang="en-US" sz="3000" i="1" dirty="0" smtClean="0">
                        <a:latin typeface="Cambria Math" panose="02040503050406030204" pitchFamily="18" charset="0"/>
                      </a:rPr>
                      <m:t>𝑝</m:t>
                    </m:r>
                  </m:oMath>
                </a14:m>
                <a:r>
                  <a:rPr lang="en-US" sz="3000" dirty="0"/>
                  <a:t> = 0.5 and declines as you move away from that figure. So for a fixed value of </a:t>
                </a:r>
                <a14:m>
                  <m:oMath xmlns:m="http://schemas.openxmlformats.org/officeDocument/2006/math">
                    <m:r>
                      <a:rPr lang="en-US" sz="3000" i="1" dirty="0" smtClean="0">
                        <a:latin typeface="Cambria Math" panose="02040503050406030204" pitchFamily="18" charset="0"/>
                      </a:rPr>
                      <m:t>𝑛</m:t>
                    </m:r>
                  </m:oMath>
                </a14:m>
                <a:r>
                  <a:rPr lang="en-US" sz="3000" dirty="0"/>
                  <a:t>, </a:t>
                </a:r>
                <a14:m>
                  <m:oMath xmlns:m="http://schemas.openxmlformats.org/officeDocument/2006/math">
                    <m:acc>
                      <m:accPr>
                        <m:chr m:val="̂"/>
                        <m:ctrlPr>
                          <a:rPr lang="en-US" sz="3000" i="1" dirty="0">
                            <a:latin typeface="Cambria Math" panose="02040503050406030204" pitchFamily="18" charset="0"/>
                          </a:rPr>
                        </m:ctrlPr>
                      </m:accPr>
                      <m:e>
                        <m:r>
                          <a:rPr lang="en-US" sz="3000" i="1" dirty="0">
                            <a:latin typeface="Cambria Math" panose="02040503050406030204" pitchFamily="18" charset="0"/>
                          </a:rPr>
                          <m:t>𝑝</m:t>
                        </m:r>
                      </m:e>
                    </m:acc>
                  </m:oMath>
                </a14:m>
                <a:r>
                  <a:rPr lang="en-US" sz="3000" dirty="0"/>
                  <a:t> has its greatest standard deviation when the population proportion equals 0.5. If the population proportion is unknown (which is usually the case), </a:t>
                </a:r>
                <a14:m>
                  <m:oMath xmlns:m="http://schemas.openxmlformats.org/officeDocument/2006/math">
                    <m:r>
                      <a:rPr lang="en-US" sz="3000" i="1" dirty="0" smtClean="0">
                        <a:latin typeface="Cambria Math" panose="02040503050406030204" pitchFamily="18" charset="0"/>
                      </a:rPr>
                      <m:t>𝑝</m:t>
                    </m:r>
                  </m:oMath>
                </a14:m>
                <a:r>
                  <a:rPr lang="en-US" sz="3000" dirty="0"/>
                  <a:t> can be estimated by </a:t>
                </a:r>
                <a14:m>
                  <m:oMath xmlns:m="http://schemas.openxmlformats.org/officeDocument/2006/math">
                    <m:acc>
                      <m:accPr>
                        <m:chr m:val="̂"/>
                        <m:ctrlPr>
                          <a:rPr lang="en-US" sz="3000" i="1" dirty="0">
                            <a:latin typeface="Cambria Math" panose="02040503050406030204" pitchFamily="18" charset="0"/>
                          </a:rPr>
                        </m:ctrlPr>
                      </m:accPr>
                      <m:e>
                        <m:r>
                          <a:rPr lang="en-US" sz="3000" i="1" dirty="0">
                            <a:latin typeface="Cambria Math" panose="02040503050406030204" pitchFamily="18" charset="0"/>
                          </a:rPr>
                          <m:t>𝑝</m:t>
                        </m:r>
                      </m:e>
                    </m:acc>
                  </m:oMath>
                </a14:m>
                <a:r>
                  <a:rPr lang="en-US" sz="3000" dirty="0"/>
                  <a:t>, and the standard deviation of the sample proportion is estimated as</a:t>
                </a:r>
              </a:p>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𝜎</m:t>
                          </m:r>
                        </m:e>
                        <m:sub>
                          <m:acc>
                            <m:accPr>
                              <m:chr m:val="̂"/>
                              <m:ctrlPr>
                                <a:rPr lang="en-US" i="1" dirty="0">
                                  <a:latin typeface="Cambria Math" panose="02040503050406030204" pitchFamily="18" charset="0"/>
                                </a:rPr>
                              </m:ctrlPr>
                            </m:accPr>
                            <m:e>
                              <m:r>
                                <a:rPr lang="en-US" i="1" dirty="0">
                                  <a:latin typeface="Cambria Math" panose="02040503050406030204" pitchFamily="18" charset="0"/>
                                </a:rPr>
                                <m:t>𝑝</m:t>
                              </m:r>
                            </m:e>
                          </m:acc>
                        </m:sub>
                      </m:sSub>
                      <m:r>
                        <a:rPr lang="en-US" b="0" i="1" smtClean="0">
                          <a:latin typeface="Cambria Math" panose="02040503050406030204" pitchFamily="18" charset="0"/>
                        </a:rPr>
                        <m:t>=</m:t>
                      </m:r>
                      <m:rad>
                        <m:radPr>
                          <m:degHide m:val="on"/>
                          <m:ctrlPr>
                            <a:rPr lang="en-US" b="0" i="1" smtClean="0">
                              <a:latin typeface="Cambria Math" panose="02040503050406030204" pitchFamily="18" charset="0"/>
                            </a:rPr>
                          </m:ctrlPr>
                        </m:radPr>
                        <m:deg/>
                        <m:e>
                          <m:f>
                            <m:fPr>
                              <m:ctrlPr>
                                <a:rPr lang="en-US" b="0" i="1" smtClean="0">
                                  <a:latin typeface="Cambria Math" panose="02040503050406030204" pitchFamily="18" charset="0"/>
                                </a:rPr>
                              </m:ctrlPr>
                            </m:fPr>
                            <m:num>
                              <m:acc>
                                <m:accPr>
                                  <m:chr m:val="̂"/>
                                  <m:ctrlPr>
                                    <a:rPr lang="en-US" i="1" dirty="0">
                                      <a:latin typeface="Cambria Math" panose="02040503050406030204" pitchFamily="18" charset="0"/>
                                    </a:rPr>
                                  </m:ctrlPr>
                                </m:accPr>
                                <m:e>
                                  <m:r>
                                    <a:rPr lang="en-US" i="1" dirty="0">
                                      <a:latin typeface="Cambria Math" panose="02040503050406030204" pitchFamily="18" charset="0"/>
                                    </a:rPr>
                                    <m:t>𝑝</m:t>
                                  </m:r>
                                </m:e>
                              </m:acc>
                              <m:d>
                                <m:dPr>
                                  <m:ctrlPr>
                                    <a:rPr lang="en-US" i="1" dirty="0" smtClean="0">
                                      <a:latin typeface="Cambria Math" panose="02040503050406030204" pitchFamily="18" charset="0"/>
                                    </a:rPr>
                                  </m:ctrlPr>
                                </m:dPr>
                                <m:e>
                                  <m:r>
                                    <a:rPr lang="en-US" b="0" i="1" dirty="0" smtClean="0">
                                      <a:latin typeface="Cambria Math" panose="02040503050406030204" pitchFamily="18" charset="0"/>
                                    </a:rPr>
                                    <m:t>1−</m:t>
                                  </m:r>
                                  <m:acc>
                                    <m:accPr>
                                      <m:chr m:val="̂"/>
                                      <m:ctrlPr>
                                        <a:rPr lang="en-US" i="1" dirty="0">
                                          <a:latin typeface="Cambria Math" panose="02040503050406030204" pitchFamily="18" charset="0"/>
                                        </a:rPr>
                                      </m:ctrlPr>
                                    </m:accPr>
                                    <m:e>
                                      <m:r>
                                        <a:rPr lang="en-US" i="1" dirty="0">
                                          <a:latin typeface="Cambria Math" panose="02040503050406030204" pitchFamily="18" charset="0"/>
                                        </a:rPr>
                                        <m:t>𝑝</m:t>
                                      </m:r>
                                    </m:e>
                                  </m:acc>
                                </m:e>
                              </m:d>
                            </m:num>
                            <m:den>
                              <m:r>
                                <a:rPr lang="en-US" b="0" i="1" smtClean="0">
                                  <a:latin typeface="Cambria Math" panose="02040503050406030204" pitchFamily="18" charset="0"/>
                                </a:rPr>
                                <m:t>𝑛</m:t>
                              </m:r>
                            </m:den>
                          </m:f>
                        </m:e>
                      </m:rad>
                      <m:r>
                        <a:rPr lang="en-US" b="0" i="1" smtClean="0">
                          <a:latin typeface="Cambria Math" panose="02040503050406030204" pitchFamily="18" charset="0"/>
                        </a:rPr>
                        <m:t>.</m:t>
                      </m:r>
                    </m:oMath>
                  </m:oMathPara>
                </a14:m>
                <a:endParaRPr lang="en-US" dirty="0"/>
              </a:p>
            </p:txBody>
          </p:sp>
        </mc:Choice>
        <mc:Fallback xmlns="">
          <p:sp>
            <p:nvSpPr>
              <p:cNvPr id="3" name="Content Placeholder 2">
                <a:extLst>
                  <a:ext uri="{FF2B5EF4-FFF2-40B4-BE49-F238E27FC236}">
                    <a16:creationId xmlns:a16="http://schemas.microsoft.com/office/drawing/2014/main" id="{6411AC49-8DF5-CAB1-9AE5-741FF80DD345}"/>
                  </a:ext>
                </a:extLst>
              </p:cNvPr>
              <p:cNvSpPr>
                <a:spLocks noGrp="1" noRot="1" noChangeAspect="1" noMove="1" noResize="1" noEditPoints="1" noAdjustHandles="1" noChangeArrowheads="1" noChangeShapeType="1" noTextEdit="1"/>
              </p:cNvSpPr>
              <p:nvPr>
                <p:ph idx="1"/>
              </p:nvPr>
            </p:nvSpPr>
            <p:spPr>
              <a:xfrm>
                <a:off x="457200" y="1219200"/>
                <a:ext cx="8229600" cy="4572000"/>
              </a:xfrm>
              <a:blipFill>
                <a:blip r:embed="rId3"/>
                <a:stretch>
                  <a:fillRect l="-1481" t="-2667" r="-1333"/>
                </a:stretch>
              </a:blipFill>
            </p:spPr>
            <p:txBody>
              <a:bodyPr/>
              <a:lstStyle/>
              <a:p>
                <a:r>
                  <a:rPr lang="en-IN">
                    <a:noFill/>
                  </a:rPr>
                  <a:t> </a:t>
                </a:r>
              </a:p>
            </p:txBody>
          </p:sp>
        </mc:Fallback>
      </mc:AlternateContent>
    </p:spTree>
    <p:extLst>
      <p:ext uri="{BB962C8B-B14F-4D97-AF65-F5344CB8AC3E}">
        <p14:creationId xmlns:p14="http://schemas.microsoft.com/office/powerpoint/2010/main" val="417783163"/>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3127</TotalTime>
  <Words>1517</Words>
  <Application>Microsoft Office PowerPoint</Application>
  <PresentationFormat>On-screen Show (4:3)</PresentationFormat>
  <Paragraphs>101</Paragraphs>
  <Slides>26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1" baseType="lpstr">
      <vt:lpstr>Calibri</vt:lpstr>
      <vt:lpstr>Cambria Math</vt:lpstr>
      <vt:lpstr>Arial</vt:lpstr>
      <vt:lpstr>Office Theme</vt:lpstr>
      <vt:lpstr>Equation</vt:lpstr>
      <vt:lpstr>Section 9.3</vt:lpstr>
      <vt:lpstr>Determining the Sample Proportion</vt:lpstr>
      <vt:lpstr>Note</vt:lpstr>
      <vt:lpstr>Formula: Sample Proportion </vt:lpstr>
      <vt:lpstr>Determining the Sample Proportion (cont.)</vt:lpstr>
      <vt:lpstr>Determining the Sample Proportion (cont.)</vt:lpstr>
      <vt:lpstr>What is the Central Value of p ̂?</vt:lpstr>
      <vt:lpstr>Formula: Standard Deviation of the Sample Proportion</vt:lpstr>
      <vt:lpstr>What is the Variability of p ̂?</vt:lpstr>
      <vt:lpstr>Is There a Familiar Pattern to the Variability of p ̂?</vt:lpstr>
      <vt:lpstr>Is There a Familiar Pattern to the Variability of p ̂? (cont.)</vt:lpstr>
      <vt:lpstr>Definition: Sampling Distribution of the Sample Proportion</vt:lpstr>
      <vt:lpstr>Definition: Sampling Distribution of the Sample Proportion (cont.)</vt:lpstr>
      <vt:lpstr>Is There a Familiar Pattern to the Variability of p ̂? (cont.)</vt:lpstr>
      <vt:lpstr>Example 9.3.1: Calculating a Probability for the Proportion Who Prefer Pepsi</vt:lpstr>
      <vt:lpstr>Example 9.3.1: Calculating a Probability for the Proportion Who Prefer Pepsi (cont.)</vt:lpstr>
      <vt:lpstr>Example 9.3.1: Calculating a Probability for the Proportion Who Prefer Pepsi (cont.)</vt:lpstr>
      <vt:lpstr>Example 9.3.1: Calculating a Probability for the Proportion Who Prefer Pepsi (cont.)</vt:lpstr>
      <vt:lpstr>Example 9.3.1: Calculating a Probability for the Proportion Who Prefer Pepsi (cont.)</vt:lpstr>
      <vt:lpstr>Example 9.3.1: Calculating a Probability for the Proportion Who Prefer Pepsi (cont.)</vt:lpstr>
      <vt:lpstr>Example 9.3.1: Calculating a Probability for the Proportion Who Prefer Pepsi (cont.)</vt:lpstr>
      <vt:lpstr>Example 9.3.2: Calculating a Probability Concerning the Error of Estimation</vt:lpstr>
      <vt:lpstr>Example 9.3.2: Calculating a Probability Concerning the Error of Estimation (cont.)</vt:lpstr>
      <vt:lpstr>Example 9.3.2: Calculating a Probability Concerning the Error of Estimation (cont.)</vt:lpstr>
      <vt:lpstr>Example 9.3.2: Calculating a Probability Concerning the Error of Estimation (cont.)</vt:lpstr>
      <vt:lpstr>Example 9.3.2: Calculating a Probability Concerning the Error of Estimation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Allison Conger</cp:lastModifiedBy>
  <cp:revision>273</cp:revision>
  <dcterms:created xsi:type="dcterms:W3CDTF">2013-04-26T14:43:13Z</dcterms:created>
  <dcterms:modified xsi:type="dcterms:W3CDTF">2024-02-22T14:07:56Z</dcterms:modified>
</cp:coreProperties>
</file>