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handoutMasterIdLst>
    <p:handoutMasterId r:id="rId62"/>
  </p:handoutMasterIdLst>
  <p:sldIdLst>
    <p:sldId id="256" r:id="rId2"/>
    <p:sldId id="298" r:id="rId3"/>
    <p:sldId id="300" r:id="rId4"/>
    <p:sldId id="299" r:id="rId5"/>
    <p:sldId id="301" r:id="rId6"/>
    <p:sldId id="302" r:id="rId7"/>
    <p:sldId id="303" r:id="rId8"/>
    <p:sldId id="304" r:id="rId9"/>
    <p:sldId id="305" r:id="rId10"/>
    <p:sldId id="306" r:id="rId11"/>
    <p:sldId id="307" r:id="rId12"/>
    <p:sldId id="295" r:id="rId13"/>
    <p:sldId id="308" r:id="rId14"/>
    <p:sldId id="310" r:id="rId15"/>
    <p:sldId id="352" r:id="rId16"/>
    <p:sldId id="353" r:id="rId17"/>
    <p:sldId id="311" r:id="rId18"/>
    <p:sldId id="312" r:id="rId19"/>
    <p:sldId id="313" r:id="rId20"/>
    <p:sldId id="314" r:id="rId21"/>
    <p:sldId id="315" r:id="rId22"/>
    <p:sldId id="316" r:id="rId23"/>
    <p:sldId id="318" r:id="rId24"/>
    <p:sldId id="317" r:id="rId25"/>
    <p:sldId id="319" r:id="rId26"/>
    <p:sldId id="320" r:id="rId27"/>
    <p:sldId id="321" r:id="rId28"/>
    <p:sldId id="322" r:id="rId29"/>
    <p:sldId id="354" r:id="rId30"/>
    <p:sldId id="323" r:id="rId31"/>
    <p:sldId id="324" r:id="rId32"/>
    <p:sldId id="325" r:id="rId33"/>
    <p:sldId id="326" r:id="rId34"/>
    <p:sldId id="327" r:id="rId35"/>
    <p:sldId id="328" r:id="rId36"/>
    <p:sldId id="329" r:id="rId37"/>
    <p:sldId id="330" r:id="rId38"/>
    <p:sldId id="331" r:id="rId39"/>
    <p:sldId id="332" r:id="rId40"/>
    <p:sldId id="333" r:id="rId41"/>
    <p:sldId id="335" r:id="rId42"/>
    <p:sldId id="334" r:id="rId43"/>
    <p:sldId id="336" r:id="rId44"/>
    <p:sldId id="337" r:id="rId45"/>
    <p:sldId id="338" r:id="rId46"/>
    <p:sldId id="340" r:id="rId47"/>
    <p:sldId id="339" r:id="rId48"/>
    <p:sldId id="341" r:id="rId49"/>
    <p:sldId id="342" r:id="rId50"/>
    <p:sldId id="343" r:id="rId51"/>
    <p:sldId id="344" r:id="rId52"/>
    <p:sldId id="345" r:id="rId53"/>
    <p:sldId id="346" r:id="rId54"/>
    <p:sldId id="347" r:id="rId55"/>
    <p:sldId id="348" r:id="rId56"/>
    <p:sldId id="355" r:id="rId57"/>
    <p:sldId id="349" r:id="rId58"/>
    <p:sldId id="350" r:id="rId59"/>
    <p:sldId id="351" r:id="rId60"/>
  </p:sldIdLst>
  <p:sldSz cx="9144000" cy="6858000" type="screen4x3"/>
  <p:notesSz cx="6858000" cy="9144000"/>
  <p:embeddedFontLst>
    <p:embeddedFont>
      <p:font typeface="Cambria Math" panose="02040503050406030204"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111F8-A560-FDB5-A7CE-53E245947F14}" name="Allison Conger" initials="AC" userId="S-1-5-21-1482476501-413027322-842925246-311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60"/>
  </p:normalViewPr>
  <p:slideViewPr>
    <p:cSldViewPr>
      <p:cViewPr varScale="1">
        <p:scale>
          <a:sx n="108" d="100"/>
          <a:sy n="108" d="100"/>
        </p:scale>
        <p:origin x="1962" y="1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2/22/2024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3.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450.png"/><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wmf"/></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image" Target="../media/image61.png"/><Relationship Id="rId5" Type="http://schemas.openxmlformats.org/officeDocument/2006/relationships/oleObject" Target="../embeddings/oleObject2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Distribution of the Sample Mean and the Central Limit Theorem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3DEF-118C-A4E3-8F25-3C0025FB08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EC7FDF-EDDC-29F9-0FB4-8009C012E3F5}"/>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AAEC7FDF-EDDC-29F9-0FB4-8009C012E3F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B4F103-D44D-AC7E-72E2-A6DD073548AD}"/>
                  </a:ext>
                </a:extLst>
              </p:cNvPr>
              <p:cNvSpPr>
                <a:spLocks noGrp="1"/>
              </p:cNvSpPr>
              <p:nvPr>
                <p:ph idx="1"/>
              </p:nvPr>
            </p:nvSpPr>
            <p:spPr/>
            <p:txBody>
              <a:bodyPr>
                <a:normAutofit/>
              </a:bodyPr>
              <a:lstStyle/>
              <a:p>
                <a:r>
                  <a:rPr lang="en-US" dirty="0"/>
                  <a:t>Generally, however, the sample means should be near the population mean, or symbolically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should be near </a:t>
                </a:r>
                <a:r>
                  <a:rPr lang="en-US" i="1" dirty="0"/>
                  <a:t>µ</a:t>
                </a:r>
                <a:r>
                  <a:rPr lang="en-US" dirty="0"/>
                  <a:t>. It can be shown theoretically that the mean of the sample means always equals </a:t>
                </a:r>
                <a:r>
                  <a:rPr lang="en-US" i="1" dirty="0"/>
                  <a:t>µ</a:t>
                </a:r>
                <a:r>
                  <a:rPr lang="en-US" dirty="0"/>
                  <a:t>. In the example, the mean of the sample means is 0.1483, which equals the population mean.</a:t>
                </a:r>
              </a:p>
            </p:txBody>
          </p:sp>
        </mc:Choice>
        <mc:Fallback xmlns="">
          <p:sp>
            <p:nvSpPr>
              <p:cNvPr id="3" name="Content Placeholder 2">
                <a:extLst>
                  <a:ext uri="{FF2B5EF4-FFF2-40B4-BE49-F238E27FC236}">
                    <a16:creationId xmlns:a16="http://schemas.microsoft.com/office/drawing/2014/main" id="{F6B4F103-D44D-AC7E-72E2-A6DD073548AD}"/>
                  </a:ext>
                </a:extLst>
              </p:cNvPr>
              <p:cNvSpPr>
                <a:spLocks noGrp="1" noRot="1" noChangeAspect="1" noMove="1" noResize="1" noEditPoints="1" noAdjustHandles="1" noChangeArrowheads="1" noChangeShapeType="1" noTextEdit="1"/>
              </p:cNvSpPr>
              <p:nvPr>
                <p:ph idx="1"/>
              </p:nvPr>
            </p:nvSpPr>
            <p:spPr>
              <a:blipFill>
                <a:blip r:embed="rId3"/>
                <a:stretch>
                  <a:fillRect l="-1481" t="-1200" r="-815"/>
                </a:stretch>
              </a:blipFill>
            </p:spPr>
            <p:txBody>
              <a:bodyPr/>
              <a:lstStyle/>
              <a:p>
                <a:r>
                  <a:rPr lang="en-IN">
                    <a:noFill/>
                  </a:rPr>
                  <a:t> </a:t>
                </a:r>
              </a:p>
            </p:txBody>
          </p:sp>
        </mc:Fallback>
      </mc:AlternateContent>
    </p:spTree>
    <p:extLst>
      <p:ext uri="{BB962C8B-B14F-4D97-AF65-F5344CB8AC3E}">
        <p14:creationId xmlns:p14="http://schemas.microsoft.com/office/powerpoint/2010/main" val="141569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46FE-6ADB-4114-3969-239D874E2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06C27-C499-9507-A9CC-11EEED88F9B3}"/>
              </a:ext>
            </a:extLst>
          </p:cNvPr>
          <p:cNvSpPr>
            <a:spLocks noGrp="1"/>
          </p:cNvSpPr>
          <p:nvPr>
            <p:ph type="title"/>
          </p:nvPr>
        </p:nvSpPr>
        <p:spPr/>
        <p:txBody>
          <a:bodyPr/>
          <a:lstStyle/>
          <a:p>
            <a:r>
              <a:rPr lang="en-US" dirty="0"/>
              <a:t>Definition: Unbiased</a:t>
            </a:r>
          </a:p>
        </p:txBody>
      </p:sp>
      <p:sp>
        <p:nvSpPr>
          <p:cNvPr id="4" name="Content Placeholder 2">
            <a:extLst>
              <a:ext uri="{FF2B5EF4-FFF2-40B4-BE49-F238E27FC236}">
                <a16:creationId xmlns:a16="http://schemas.microsoft.com/office/drawing/2014/main" id="{1361D8F6-BFF8-C79B-1CD8-8B7FEEACB10B}"/>
              </a:ext>
            </a:extLst>
          </p:cNvPr>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If the average value of an estimator equals the population parameter being estimated, the estimator is said to be </a:t>
            </a:r>
            <a:r>
              <a:rPr lang="en-US" b="1" dirty="0">
                <a:solidFill>
                  <a:srgbClr val="C00000"/>
                </a:solidFill>
              </a:rPr>
              <a:t>unbiased</a:t>
            </a:r>
            <a:r>
              <a:rPr lang="en-US" dirty="0">
                <a:solidFill>
                  <a:srgbClr val="000000"/>
                </a:solidFill>
              </a:rPr>
              <a:t>.</a:t>
            </a:r>
          </a:p>
        </p:txBody>
      </p:sp>
    </p:spTree>
    <p:extLst>
      <p:ext uri="{BB962C8B-B14F-4D97-AF65-F5344CB8AC3E}">
        <p14:creationId xmlns:p14="http://schemas.microsoft.com/office/powerpoint/2010/main" val="124850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384995"/>
          </a:xfrm>
          <a:ln w="28575">
            <a:solidFill>
              <a:srgbClr val="FF0000"/>
            </a:solidFill>
          </a:ln>
        </p:spPr>
        <p:txBody>
          <a:bodyPr>
            <a:spAutoFit/>
          </a:bodyPr>
          <a:lstStyle/>
          <a:p>
            <a:r>
              <a:rPr lang="en-US" dirty="0">
                <a:solidFill>
                  <a:srgbClr val="000000"/>
                </a:solidFill>
              </a:rPr>
              <a:t>The sample median is an unbiased estimator of the population median if the distribution of the population is symmetric.</a:t>
            </a:r>
            <a:endParaRPr lang="en-US"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E140-10D6-8F5E-BC67-5CF7A9F95D3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642B18-A005-B6F0-F106-8FEE6227A612}"/>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B2642B18-A005-B6F0-F106-8FEE6227A612}"/>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A64AA08-F3EB-398A-6BBC-892A3B696E66}"/>
              </a:ext>
            </a:extLst>
          </p:cNvPr>
          <p:cNvSpPr>
            <a:spLocks noGrp="1"/>
          </p:cNvSpPr>
          <p:nvPr>
            <p:ph idx="1"/>
          </p:nvPr>
        </p:nvSpPr>
        <p:spPr/>
        <p:txBody>
          <a:bodyPr>
            <a:normAutofit/>
          </a:bodyPr>
          <a:lstStyle/>
          <a:p>
            <a:r>
              <a:rPr lang="en-US" dirty="0"/>
              <a:t>Estimators are similar to marksmen. When you shoot, you want to hit what you are shooting at. When you estimate, you want to get as close as possible to the population characteristic you are estimating. But, bullets do not always land exactly where the marksman aims. If the gun sights are properly adjusted, then the shots will be dispersed around the middle of the target area.</a:t>
            </a:r>
          </a:p>
        </p:txBody>
      </p:sp>
    </p:spTree>
    <p:extLst>
      <p:ext uri="{BB962C8B-B14F-4D97-AF65-F5344CB8AC3E}">
        <p14:creationId xmlns:p14="http://schemas.microsoft.com/office/powerpoint/2010/main" val="113867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69ACA-48CF-A0B8-BD33-78DA743FE2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9C1D6A-7A5E-B3A5-66B8-AE02F6DDEBEF}"/>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C09C1D6A-7A5E-B3A5-66B8-AE02F6DDEBE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23B0A8B-64A7-D394-EEDB-35AD7DDEC4E6}"/>
              </a:ext>
            </a:extLst>
          </p:cNvPr>
          <p:cNvSpPr>
            <a:spLocks noGrp="1"/>
          </p:cNvSpPr>
          <p:nvPr>
            <p:ph idx="1"/>
          </p:nvPr>
        </p:nvSpPr>
        <p:spPr/>
        <p:txBody>
          <a:bodyPr>
            <a:normAutofit/>
          </a:bodyPr>
          <a:lstStyle/>
          <a:p>
            <a:r>
              <a:rPr lang="en-US" dirty="0"/>
              <a:t> </a:t>
            </a:r>
          </a:p>
        </p:txBody>
      </p:sp>
      <p:pic>
        <p:nvPicPr>
          <p:cNvPr id="7" name="Picture 6">
            <a:extLst>
              <a:ext uri="{FF2B5EF4-FFF2-40B4-BE49-F238E27FC236}">
                <a16:creationId xmlns:a16="http://schemas.microsoft.com/office/drawing/2014/main" id="{EA9020E3-DA52-A20F-F565-EFFC26D71AA6}"/>
              </a:ext>
            </a:extLst>
          </p:cNvPr>
          <p:cNvPicPr>
            <a:picLocks noChangeAspect="1"/>
          </p:cNvPicPr>
          <p:nvPr/>
        </p:nvPicPr>
        <p:blipFill>
          <a:blip r:embed="rId3"/>
          <a:stretch>
            <a:fillRect/>
          </a:stretch>
        </p:blipFill>
        <p:spPr>
          <a:xfrm>
            <a:off x="1852366" y="1131420"/>
            <a:ext cx="5158034" cy="4733992"/>
          </a:xfrm>
          <a:prstGeom prst="rect">
            <a:avLst/>
          </a:prstGeom>
        </p:spPr>
      </p:pic>
    </p:spTree>
    <p:extLst>
      <p:ext uri="{BB962C8B-B14F-4D97-AF65-F5344CB8AC3E}">
        <p14:creationId xmlns:p14="http://schemas.microsoft.com/office/powerpoint/2010/main" val="303739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FE3E-2642-C6AB-E10C-8D9A6C8E3B2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752812A-E54C-3262-FF9B-371F41035F7A}"/>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7752812A-E54C-3262-FF9B-371F41035F7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939D56-B9D2-2D6C-EEE0-78264A8817D2}"/>
                  </a:ext>
                </a:extLst>
              </p:cNvPr>
              <p:cNvSpPr>
                <a:spLocks noGrp="1"/>
              </p:cNvSpPr>
              <p:nvPr>
                <p:ph idx="1"/>
              </p:nvPr>
            </p:nvSpPr>
            <p:spPr/>
            <p:txBody>
              <a:bodyPr>
                <a:normAutofit/>
              </a:bodyPr>
              <a:lstStyle/>
              <a:p>
                <a:r>
                  <a:rPr lang="en-US" dirty="0"/>
                  <a:t>An estimator which produces estimates centered around the true value is said to be </a:t>
                </a:r>
                <a:r>
                  <a:rPr lang="en-US" b="1" dirty="0"/>
                  <a:t>unbiased</a:t>
                </a:r>
                <a:r>
                  <a:rPr lang="en-US" dirty="0"/>
                  <a:t>.</a:t>
                </a:r>
              </a:p>
              <a:p>
                <a:r>
                  <a:rPr lang="en-US" dirty="0"/>
                  <a:t>Unbiasedness is generally thought to be a good property of an estimator. Just as the ideal target rifle is one that would hit in exactly the same place every shot, the ideal estimator is one that is unbiased and has no variance. Because the mean of </a:t>
                </a:r>
                <a14:m>
                  <m:oMath xmlns:m="http://schemas.openxmlformats.org/officeDocument/2006/math">
                    <m:bar>
                      <m:barPr>
                        <m:pos m:val="top"/>
                        <m:ctrlPr>
                          <a:rPr lang="en-US" i="1" smtClean="0">
                            <a:latin typeface="Cambria Math" panose="02040503050406030204" pitchFamily="18" charset="0"/>
                          </a:rPr>
                        </m:ctrlPr>
                      </m:barPr>
                      <m:e>
                        <m:r>
                          <a:rPr lang="en-US" i="1">
                            <a:latin typeface="Cambria Math" panose="02040503050406030204" pitchFamily="18" charset="0"/>
                          </a:rPr>
                          <m:t>𝑥</m:t>
                        </m:r>
                      </m:e>
                    </m:bar>
                  </m:oMath>
                </a14:m>
                <a:r>
                  <a:rPr lang="en-US" dirty="0"/>
                  <a:t> equals </a:t>
                </a:r>
                <a:r>
                  <a:rPr lang="en-US" i="1" dirty="0"/>
                  <a:t>µ</a:t>
                </a:r>
                <a:r>
                  <a:rPr lang="en-US" dirty="0"/>
                  <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r>
                      <a:rPr lang="en-US" i="1">
                        <a:latin typeface="Cambria Math" panose="02040503050406030204" pitchFamily="18" charset="0"/>
                      </a:rPr>
                      <m:t> </m:t>
                    </m:r>
                  </m:oMath>
                </a14:m>
                <a:r>
                  <a:rPr lang="en-US" dirty="0"/>
                  <a:t>is an unbiased estimator of </a:t>
                </a:r>
                <a:r>
                  <a:rPr lang="en-US" i="1" dirty="0"/>
                  <a:t>µ</a:t>
                </a:r>
                <a:r>
                  <a:rPr lang="en-US" dirty="0"/>
                  <a:t>.</a:t>
                </a:r>
              </a:p>
            </p:txBody>
          </p:sp>
        </mc:Choice>
        <mc:Fallback xmlns="">
          <p:sp>
            <p:nvSpPr>
              <p:cNvPr id="3" name="Content Placeholder 2">
                <a:extLst>
                  <a:ext uri="{FF2B5EF4-FFF2-40B4-BE49-F238E27FC236}">
                    <a16:creationId xmlns:a16="http://schemas.microsoft.com/office/drawing/2014/main" id="{46939D56-B9D2-2D6C-EEE0-78264A8817D2}"/>
                  </a:ext>
                </a:extLst>
              </p:cNvPr>
              <p:cNvSpPr>
                <a:spLocks noGrp="1" noRot="1" noChangeAspect="1" noMove="1" noResize="1" noEditPoints="1" noAdjustHandles="1" noChangeArrowheads="1" noChangeShapeType="1" noTextEdit="1"/>
              </p:cNvSpPr>
              <p:nvPr>
                <p:ph idx="1"/>
              </p:nvPr>
            </p:nvSpPr>
            <p:spPr>
              <a:blipFill>
                <a:blip r:embed="rId3"/>
                <a:stretch>
                  <a:fillRect l="-1481" t="-1200" r="-2296"/>
                </a:stretch>
              </a:blipFill>
            </p:spPr>
            <p:txBody>
              <a:bodyPr/>
              <a:lstStyle/>
              <a:p>
                <a:r>
                  <a:rPr lang="en-IN">
                    <a:noFill/>
                  </a:rPr>
                  <a:t> </a:t>
                </a:r>
              </a:p>
            </p:txBody>
          </p:sp>
        </mc:Fallback>
      </mc:AlternateContent>
    </p:spTree>
    <p:extLst>
      <p:ext uri="{BB962C8B-B14F-4D97-AF65-F5344CB8AC3E}">
        <p14:creationId xmlns:p14="http://schemas.microsoft.com/office/powerpoint/2010/main" val="194117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8B3D-E9D2-EA2B-7085-F1FFA72B3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C012F-4BC8-45CB-FAF9-6D14AE72E465}"/>
              </a:ext>
            </a:extLst>
          </p:cNvPr>
          <p:cNvSpPr>
            <a:spLocks noGrp="1"/>
          </p:cNvSpPr>
          <p:nvPr>
            <p:ph type="title"/>
          </p:nvPr>
        </p:nvSpPr>
        <p:spPr/>
        <p:txBody>
          <a:bodyPr/>
          <a:lstStyle/>
          <a:p>
            <a:r>
              <a:rPr lang="en-US" dirty="0"/>
              <a:t>Properties: Unbiased Estimators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BBA54E7-037A-5964-E6F7-E9FBCA912918}"/>
                  </a:ext>
                </a:extLst>
              </p:cNvPr>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The sample mean, </a:t>
                </a:r>
                <a14:m>
                  <m:oMath xmlns:m="http://schemas.openxmlformats.org/officeDocument/2006/math">
                    <m:bar>
                      <m:barPr>
                        <m:pos m:val="top"/>
                        <m:ctrlPr>
                          <a:rPr lang="en-US" i="1" smtClean="0">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𝑥</m:t>
                        </m:r>
                      </m:e>
                    </m:bar>
                  </m:oMath>
                </a14:m>
                <a:r>
                  <a:rPr lang="en-US" dirty="0">
                    <a:solidFill>
                      <a:srgbClr val="000000"/>
                    </a:solidFill>
                  </a:rPr>
                  <a:t>, is an unbiased estimator of </a:t>
                </a:r>
                <a:r>
                  <a:rPr lang="en-US" i="1" dirty="0">
                    <a:solidFill>
                      <a:srgbClr val="000000"/>
                    </a:solidFill>
                  </a:rPr>
                  <a:t>µ</a:t>
                </a:r>
                <a:r>
                  <a:rPr lang="en-US" dirty="0">
                    <a:solidFill>
                      <a:srgbClr val="000000"/>
                    </a:solidFill>
                  </a:rPr>
                  <a:t>.</a:t>
                </a:r>
              </a:p>
              <a:p>
                <a:pPr marL="514350" indent="-514350">
                  <a:buFont typeface="+mj-lt"/>
                  <a:buAutoNum type="arabicPeriod"/>
                </a:pPr>
                <a:r>
                  <a:rPr lang="en-US" dirty="0">
                    <a:solidFill>
                      <a:srgbClr val="000000"/>
                    </a:solidFill>
                  </a:rPr>
                  <a:t>The sample proportion, </a:t>
                </a:r>
                <a14:m>
                  <m:oMath xmlns:m="http://schemas.openxmlformats.org/officeDocument/2006/math">
                    <m:acc>
                      <m:accPr>
                        <m:chr m:val="̂"/>
                        <m:ctrlPr>
                          <a:rPr lang="en-US" i="1" dirty="0" smtClean="0">
                            <a:solidFill>
                              <a:srgbClr val="000000"/>
                            </a:solidFill>
                            <a:latin typeface="Cambria Math" panose="02040503050406030204" pitchFamily="18" charset="0"/>
                          </a:rPr>
                        </m:ctrlPr>
                      </m:accPr>
                      <m:e>
                        <m:r>
                          <a:rPr lang="en-US" b="0" i="1" dirty="0" smtClean="0">
                            <a:solidFill>
                              <a:srgbClr val="000000"/>
                            </a:solidFill>
                            <a:latin typeface="Cambria Math" panose="02040503050406030204" pitchFamily="18" charset="0"/>
                          </a:rPr>
                          <m:t>𝑝</m:t>
                        </m:r>
                      </m:e>
                    </m:acc>
                  </m:oMath>
                </a14:m>
                <a:r>
                  <a:rPr lang="en-US" dirty="0">
                    <a:solidFill>
                      <a:srgbClr val="000000"/>
                    </a:solidFill>
                  </a:rPr>
                  <a:t>, is an unbiased estimator of </a:t>
                </a:r>
                <a14:m>
                  <m:oMath xmlns:m="http://schemas.openxmlformats.org/officeDocument/2006/math">
                    <m:r>
                      <a:rPr lang="en-US" b="0" i="1" smtClean="0">
                        <a:solidFill>
                          <a:srgbClr val="000000"/>
                        </a:solidFill>
                        <a:latin typeface="Cambria Math" panose="02040503050406030204" pitchFamily="18" charset="0"/>
                      </a:rPr>
                      <m:t>𝑝</m:t>
                    </m:r>
                  </m:oMath>
                </a14:m>
                <a:r>
                  <a:rPr lang="en-US" dirty="0">
                    <a:solidFill>
                      <a:srgbClr val="000000"/>
                    </a:solidFill>
                  </a:rPr>
                  <a:t>.</a:t>
                </a:r>
              </a:p>
              <a:p>
                <a:pPr marL="514350" indent="-514350">
                  <a:buFont typeface="+mj-lt"/>
                  <a:buAutoNum type="arabicPeriod"/>
                </a:pPr>
                <a:r>
                  <a:rPr lang="en-US" dirty="0">
                    <a:solidFill>
                      <a:srgbClr val="000000"/>
                    </a:solidFill>
                  </a:rPr>
                  <a:t>The sample variance, </a:t>
                </a:r>
                <a14:m>
                  <m:oMath xmlns:m="http://schemas.openxmlformats.org/officeDocument/2006/math">
                    <m:sSup>
                      <m:sSupPr>
                        <m:ctrlPr>
                          <a:rPr lang="en-US"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𝑠</m:t>
                        </m:r>
                      </m:e>
                      <m:sup>
                        <m:r>
                          <a:rPr lang="en-US" b="0" i="1" dirty="0" smtClean="0">
                            <a:solidFill>
                              <a:srgbClr val="000000"/>
                            </a:solidFill>
                            <a:latin typeface="Cambria Math" panose="02040503050406030204" pitchFamily="18" charset="0"/>
                          </a:rPr>
                          <m:t>2</m:t>
                        </m:r>
                      </m:sup>
                    </m:sSup>
                  </m:oMath>
                </a14:m>
                <a:r>
                  <a:rPr lang="en-US" dirty="0">
                    <a:solidFill>
                      <a:srgbClr val="000000"/>
                    </a:solidFill>
                  </a:rPr>
                  <a:t>, is an unbiased estimator of </a:t>
                </a:r>
                <a14:m>
                  <m:oMath xmlns:m="http://schemas.openxmlformats.org/officeDocument/2006/math">
                    <m:sSup>
                      <m:sSupPr>
                        <m:ctrlPr>
                          <a:rPr lang="en-US" i="1" dirty="0">
                            <a:solidFill>
                              <a:srgbClr val="000000"/>
                            </a:solidFill>
                            <a:latin typeface="Cambria Math" panose="02040503050406030204" pitchFamily="18" charset="0"/>
                          </a:rPr>
                        </m:ctrlPr>
                      </m:sSupPr>
                      <m:e>
                        <m:r>
                          <a:rPr lang="el-GR" i="1" dirty="0" smtClean="0">
                            <a:solidFill>
                              <a:srgbClr val="000000"/>
                            </a:solidFill>
                            <a:latin typeface="Cambria Math" panose="02040503050406030204" pitchFamily="18" charset="0"/>
                          </a:rPr>
                          <m:t>𝜎</m:t>
                        </m:r>
                      </m:e>
                      <m:sup>
                        <m:r>
                          <a:rPr lang="en-US" i="1" dirty="0">
                            <a:solidFill>
                              <a:srgbClr val="000000"/>
                            </a:solidFill>
                            <a:latin typeface="Cambria Math" panose="02040503050406030204" pitchFamily="18" charset="0"/>
                          </a:rPr>
                          <m:t>2</m:t>
                        </m:r>
                      </m:sup>
                    </m:sSup>
                  </m:oMath>
                </a14:m>
                <a:r>
                  <a:rPr lang="en-US" dirty="0">
                    <a:solidFill>
                      <a:srgbClr val="000000"/>
                    </a:solidFill>
                  </a:rPr>
                  <a:t>.</a:t>
                </a:r>
              </a:p>
            </p:txBody>
          </p:sp>
        </mc:Choice>
        <mc:Fallback xmlns="">
          <p:sp>
            <p:nvSpPr>
              <p:cNvPr id="4" name="Content Placeholder 2">
                <a:extLst>
                  <a:ext uri="{FF2B5EF4-FFF2-40B4-BE49-F238E27FC236}">
                    <a16:creationId xmlns:a16="http://schemas.microsoft.com/office/drawing/2014/main" id="{ABBA54E7-037A-5964-E6F7-E9FBCA912918}"/>
                  </a:ext>
                </a:extLst>
              </p:cNvPr>
              <p:cNvSpPr>
                <a:spLocks noGrp="1" noRot="1" noChangeAspect="1" noMove="1" noResize="1" noEditPoints="1" noAdjustHandles="1" noChangeArrowheads="1" noChangeShapeType="1" noTextEdit="1"/>
              </p:cNvSpPr>
              <p:nvPr>
                <p:ph idx="1"/>
              </p:nvPr>
            </p:nvSpPr>
            <p:spPr>
              <a:xfrm>
                <a:off x="457200" y="1280160"/>
                <a:ext cx="8229600" cy="2419124"/>
              </a:xfrm>
              <a:blipFill>
                <a:blip r:embed="rId2"/>
                <a:stretch>
                  <a:fillRect l="-1402" t="-2239" r="-221" b="-5473"/>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330273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59EF-8C95-E310-7558-148E7646864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E812B2-F5DD-B568-B0BE-7CA66A4718EE}"/>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6FE812B2-F5DD-B568-B0BE-7CA66A4718E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CAD70836-8525-B3C9-D51C-FF9C9020AB8A}"/>
              </a:ext>
            </a:extLst>
          </p:cNvPr>
          <p:cNvSpPr>
            <a:spLocks noGrp="1"/>
          </p:cNvSpPr>
          <p:nvPr>
            <p:ph idx="1"/>
          </p:nvPr>
        </p:nvSpPr>
        <p:spPr/>
        <p:txBody>
          <a:bodyPr>
            <a:normAutofit/>
          </a:bodyPr>
          <a:lstStyle/>
          <a:p>
            <a:r>
              <a:rPr lang="en-US" dirty="0"/>
              <a:t>If an estimator is unbiased, its variability determines its reliability. If an unbiased estimator is extremely variable, then the individual estimates it produces may not be as close to the parameter being estimated as estimates produced by a biased estimator. Such is the case when you compare Target 4 (biased) to the unbiased Target 1.</a:t>
            </a:r>
          </a:p>
        </p:txBody>
      </p:sp>
    </p:spTree>
    <p:extLst>
      <p:ext uri="{BB962C8B-B14F-4D97-AF65-F5344CB8AC3E}">
        <p14:creationId xmlns:p14="http://schemas.microsoft.com/office/powerpoint/2010/main" val="283450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0E2-9632-FA80-BD2D-EAF3BD9441A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BBB774D-C5B9-9728-0AD6-0DF6526EE054}"/>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a:t>
                </a:r>
              </a:p>
            </p:txBody>
          </p:sp>
        </mc:Choice>
        <mc:Fallback xmlns="">
          <p:sp>
            <p:nvSpPr>
              <p:cNvPr id="2" name="Title 1">
                <a:extLst>
                  <a:ext uri="{FF2B5EF4-FFF2-40B4-BE49-F238E27FC236}">
                    <a16:creationId xmlns:a16="http://schemas.microsoft.com/office/drawing/2014/main" id="{2BBB774D-C5B9-9728-0AD6-0DF6526EE05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19FC9B8-00CA-182D-C899-35868E95DA43}"/>
              </a:ext>
            </a:extLst>
          </p:cNvPr>
          <p:cNvSpPr>
            <a:spLocks noGrp="1"/>
          </p:cNvSpPr>
          <p:nvPr>
            <p:ph idx="1"/>
          </p:nvPr>
        </p:nvSpPr>
        <p:spPr/>
        <p:txBody>
          <a:bodyPr>
            <a:normAutofit/>
          </a:bodyPr>
          <a:lstStyle/>
          <a:p>
            <a:r>
              <a:rPr lang="en-US" dirty="0"/>
              <a:t>The variability of an estimator reveals a great deal about the quality of that estimator. In order to assess how well the sample mean estimates the population mean, the variance of the sample means must be determined.</a:t>
            </a:r>
          </a:p>
        </p:txBody>
      </p:sp>
    </p:spTree>
    <p:extLst>
      <p:ext uri="{BB962C8B-B14F-4D97-AF65-F5344CB8AC3E}">
        <p14:creationId xmlns:p14="http://schemas.microsoft.com/office/powerpoint/2010/main" val="239971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77C9-2011-8636-6430-D62CFBB63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1A0C-FCA4-BB38-7AAB-B29D12619520}"/>
              </a:ext>
            </a:extLst>
          </p:cNvPr>
          <p:cNvSpPr>
            <a:spLocks noGrp="1"/>
          </p:cNvSpPr>
          <p:nvPr>
            <p:ph type="title"/>
          </p:nvPr>
        </p:nvSpPr>
        <p:spPr/>
        <p:txBody>
          <a:bodyPr>
            <a:normAutofit/>
          </a:bodyPr>
          <a:lstStyle/>
          <a:p>
            <a:r>
              <a:rPr lang="en-US" dirty="0"/>
              <a:t>Formula: Variance and Standard Deviation of the Sample Mean: Infinite Population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5F7C1F2-A0D8-F278-6E41-34360DE05FC5}"/>
                  </a:ext>
                </a:extLst>
              </p:cNvPr>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r>
                  <a:rPr lang="en-US" dirty="0">
                    <a:solidFill>
                      <a:srgbClr val="000000"/>
                    </a:solidFill>
                  </a:rPr>
                  <a:t>It can be shown that for a population of infinite size the variance of             equals</a:t>
                </a:r>
              </a:p>
              <a:p>
                <a:endParaRPr lang="en-US" dirty="0">
                  <a:solidFill>
                    <a:srgbClr val="000000"/>
                  </a:solidFill>
                </a:endParaRPr>
              </a:p>
              <a:p>
                <a:endParaRPr lang="en-US" dirty="0">
                  <a:solidFill>
                    <a:srgbClr val="000000"/>
                  </a:solidFill>
                </a:endParaRPr>
              </a:p>
              <a:p>
                <a:r>
                  <a:rPr lang="en-US" dirty="0">
                    <a:solidFill>
                      <a:srgbClr val="000000"/>
                    </a:solidFill>
                  </a:rPr>
                  <a:t>and the standard deviation is</a:t>
                </a:r>
              </a:p>
              <a:p>
                <a:endParaRPr lang="en-US" dirty="0">
                  <a:solidFill>
                    <a:srgbClr val="000000"/>
                  </a:solidFill>
                </a:endParaRPr>
              </a:p>
              <a:p>
                <a:endParaRPr lang="en-US" dirty="0">
                  <a:solidFill>
                    <a:srgbClr val="000000"/>
                  </a:solidFill>
                </a:endParaRPr>
              </a:p>
              <a:p>
                <a:r>
                  <a:rPr lang="en-US" dirty="0">
                    <a:solidFill>
                      <a:srgbClr val="000000"/>
                    </a:solidFill>
                  </a:rPr>
                  <a:t>where 𝜎</a:t>
                </a:r>
                <a:r>
                  <a:rPr lang="en-US" baseline="30000" dirty="0">
                    <a:solidFill>
                      <a:srgbClr val="000000"/>
                    </a:solidFill>
                  </a:rPr>
                  <a:t>2</a:t>
                </a:r>
                <a:r>
                  <a:rPr lang="en-US" dirty="0">
                    <a:solidFill>
                      <a:srgbClr val="000000"/>
                    </a:solidFill>
                  </a:rPr>
                  <a:t> is the population variance and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the sample size.</a:t>
                </a:r>
              </a:p>
            </p:txBody>
          </p:sp>
        </mc:Choice>
        <mc:Fallback xmlns="">
          <p:sp>
            <p:nvSpPr>
              <p:cNvPr id="4" name="Content Placeholder 2">
                <a:extLst>
                  <a:ext uri="{FF2B5EF4-FFF2-40B4-BE49-F238E27FC236}">
                    <a16:creationId xmlns:a16="http://schemas.microsoft.com/office/drawing/2014/main" id="{05F7C1F2-A0D8-F278-6E41-34360DE05FC5}"/>
                  </a:ext>
                </a:extLst>
              </p:cNvPr>
              <p:cNvSpPr>
                <a:spLocks noGrp="1" noRot="1" noChangeAspect="1" noMove="1" noResize="1" noEditPoints="1" noAdjustHandles="1" noChangeArrowheads="1" noChangeShapeType="1" noTextEdit="1"/>
              </p:cNvSpPr>
              <p:nvPr>
                <p:ph idx="1"/>
              </p:nvPr>
            </p:nvSpPr>
            <p:spPr>
              <a:xfrm>
                <a:off x="457200" y="1280160"/>
                <a:ext cx="8229600" cy="4487382"/>
              </a:xfrm>
              <a:blipFill>
                <a:blip r:embed="rId2"/>
                <a:stretch>
                  <a:fillRect l="-1328" t="-945" r="-2140" b="-2564"/>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8A733A97-C977-E442-659D-487C5855C282}"/>
              </a:ext>
            </a:extLst>
          </p:cNvPr>
          <p:cNvGraphicFramePr>
            <a:graphicFrameLocks noChangeAspect="1"/>
          </p:cNvGraphicFramePr>
          <p:nvPr>
            <p:extLst>
              <p:ext uri="{D42A27DB-BD31-4B8C-83A1-F6EECF244321}">
                <p14:modId xmlns:p14="http://schemas.microsoft.com/office/powerpoint/2010/main" val="213661627"/>
              </p:ext>
            </p:extLst>
          </p:nvPr>
        </p:nvGraphicFramePr>
        <p:xfrm>
          <a:off x="2248985" y="1695372"/>
          <a:ext cx="901700" cy="584200"/>
        </p:xfrm>
        <a:graphic>
          <a:graphicData uri="http://schemas.openxmlformats.org/presentationml/2006/ole">
            <mc:AlternateContent xmlns:mc="http://schemas.openxmlformats.org/markup-compatibility/2006">
              <mc:Choice xmlns:v="urn:schemas-microsoft-com:vml" Requires="v">
                <p:oleObj name="Equation" r:id="rId3" imgW="901440" imgH="583920" progId="Equation.DSMT4">
                  <p:embed/>
                </p:oleObj>
              </mc:Choice>
              <mc:Fallback>
                <p:oleObj name="Equation" r:id="rId3" imgW="901440" imgH="583920" progId="Equation.DSMT4">
                  <p:embed/>
                  <p:pic>
                    <p:nvPicPr>
                      <p:cNvPr id="0" name=""/>
                      <p:cNvPicPr/>
                      <p:nvPr/>
                    </p:nvPicPr>
                    <p:blipFill>
                      <a:blip r:embed="rId4"/>
                      <a:stretch>
                        <a:fillRect/>
                      </a:stretch>
                    </p:blipFill>
                    <p:spPr>
                      <a:xfrm>
                        <a:off x="2248985" y="1695372"/>
                        <a:ext cx="901700" cy="584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1E5A1C3-524F-379E-C2E4-F2162AD41DD8}"/>
              </a:ext>
            </a:extLst>
          </p:cNvPr>
          <p:cNvGraphicFramePr>
            <a:graphicFrameLocks noChangeAspect="1"/>
          </p:cNvGraphicFramePr>
          <p:nvPr>
            <p:extLst>
              <p:ext uri="{D42A27DB-BD31-4B8C-83A1-F6EECF244321}">
                <p14:modId xmlns:p14="http://schemas.microsoft.com/office/powerpoint/2010/main" val="1886851604"/>
              </p:ext>
            </p:extLst>
          </p:nvPr>
        </p:nvGraphicFramePr>
        <p:xfrm>
          <a:off x="5130800" y="2755900"/>
          <a:ext cx="914400" cy="336550"/>
        </p:xfrm>
        <a:graphic>
          <a:graphicData uri="http://schemas.openxmlformats.org/presentationml/2006/ole">
            <mc:AlternateContent xmlns:mc="http://schemas.openxmlformats.org/markup-compatibility/2006">
              <mc:Choice xmlns:v="urn:schemas-microsoft-com:vml" Requires="v">
                <p:oleObj name="Equation" r:id="rId5" imgW="914400" imgH="336960" progId="Equation.DSMT4">
                  <p:embed/>
                </p:oleObj>
              </mc:Choice>
              <mc:Fallback>
                <p:oleObj name="Equation" r:id="rId5" imgW="914400" imgH="336960" progId="Equation.DSMT4">
                  <p:embed/>
                  <p:pic>
                    <p:nvPicPr>
                      <p:cNvPr id="0" name=""/>
                      <p:cNvPicPr/>
                      <p:nvPr/>
                    </p:nvPicPr>
                    <p:blipFill>
                      <a:blip r:embed="rId6"/>
                      <a:stretch>
                        <a:fillRect/>
                      </a:stretch>
                    </p:blipFill>
                    <p:spPr>
                      <a:xfrm>
                        <a:off x="5130800" y="2755900"/>
                        <a:ext cx="914400" cy="3365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79E8EC1-8871-DADB-B013-0E2EAB17A39C}"/>
              </a:ext>
            </a:extLst>
          </p:cNvPr>
          <p:cNvGraphicFramePr>
            <a:graphicFrameLocks noChangeAspect="1"/>
          </p:cNvGraphicFramePr>
          <p:nvPr>
            <p:extLst>
              <p:ext uri="{D42A27DB-BD31-4B8C-83A1-F6EECF244321}">
                <p14:modId xmlns:p14="http://schemas.microsoft.com/office/powerpoint/2010/main" val="3605027985"/>
              </p:ext>
            </p:extLst>
          </p:nvPr>
        </p:nvGraphicFramePr>
        <p:xfrm>
          <a:off x="3581400" y="2260808"/>
          <a:ext cx="1117600" cy="876300"/>
        </p:xfrm>
        <a:graphic>
          <a:graphicData uri="http://schemas.openxmlformats.org/presentationml/2006/ole">
            <mc:AlternateContent xmlns:mc="http://schemas.openxmlformats.org/markup-compatibility/2006">
              <mc:Choice xmlns:v="urn:schemas-microsoft-com:vml" Requires="v">
                <p:oleObj name="Equation" r:id="rId7" imgW="1117440" imgH="876240" progId="Equation.DSMT4">
                  <p:embed/>
                </p:oleObj>
              </mc:Choice>
              <mc:Fallback>
                <p:oleObj name="Equation" r:id="rId7" imgW="1117440" imgH="876240" progId="Equation.DSMT4">
                  <p:embed/>
                  <p:pic>
                    <p:nvPicPr>
                      <p:cNvPr id="3" name="Object 2">
                        <a:extLst>
                          <a:ext uri="{FF2B5EF4-FFF2-40B4-BE49-F238E27FC236}">
                            <a16:creationId xmlns:a16="http://schemas.microsoft.com/office/drawing/2014/main" id="{8A733A97-C977-E442-659D-487C5855C282}"/>
                          </a:ext>
                        </a:extLst>
                      </p:cNvPr>
                      <p:cNvPicPr/>
                      <p:nvPr/>
                    </p:nvPicPr>
                    <p:blipFill>
                      <a:blip r:embed="rId8"/>
                      <a:stretch>
                        <a:fillRect/>
                      </a:stretch>
                    </p:blipFill>
                    <p:spPr>
                      <a:xfrm>
                        <a:off x="3581400" y="2260808"/>
                        <a:ext cx="1117600" cy="876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FE16083-EDE5-B49B-57DE-E0E86101B387}"/>
              </a:ext>
            </a:extLst>
          </p:cNvPr>
          <p:cNvGraphicFramePr>
            <a:graphicFrameLocks noChangeAspect="1"/>
          </p:cNvGraphicFramePr>
          <p:nvPr>
            <p:extLst>
              <p:ext uri="{D42A27DB-BD31-4B8C-83A1-F6EECF244321}">
                <p14:modId xmlns:p14="http://schemas.microsoft.com/office/powerpoint/2010/main" val="4097210419"/>
              </p:ext>
            </p:extLst>
          </p:nvPr>
        </p:nvGraphicFramePr>
        <p:xfrm>
          <a:off x="3403600" y="3721100"/>
          <a:ext cx="1219200" cy="876300"/>
        </p:xfrm>
        <a:graphic>
          <a:graphicData uri="http://schemas.openxmlformats.org/presentationml/2006/ole">
            <mc:AlternateContent xmlns:mc="http://schemas.openxmlformats.org/markup-compatibility/2006">
              <mc:Choice xmlns:v="urn:schemas-microsoft-com:vml" Requires="v">
                <p:oleObj name="Equation" r:id="rId9" imgW="1218960" imgH="876240" progId="Equation.DSMT4">
                  <p:embed/>
                </p:oleObj>
              </mc:Choice>
              <mc:Fallback>
                <p:oleObj name="Equation" r:id="rId9" imgW="1218960" imgH="876240" progId="Equation.DSMT4">
                  <p:embed/>
                  <p:pic>
                    <p:nvPicPr>
                      <p:cNvPr id="6" name="Object 5">
                        <a:extLst>
                          <a:ext uri="{FF2B5EF4-FFF2-40B4-BE49-F238E27FC236}">
                            <a16:creationId xmlns:a16="http://schemas.microsoft.com/office/drawing/2014/main" id="{979E8EC1-8871-DADB-B013-0E2EAB17A39C}"/>
                          </a:ext>
                        </a:extLst>
                      </p:cNvPr>
                      <p:cNvPicPr/>
                      <p:nvPr/>
                    </p:nvPicPr>
                    <p:blipFill>
                      <a:blip r:embed="rId10"/>
                      <a:stretch>
                        <a:fillRect/>
                      </a:stretch>
                    </p:blipFill>
                    <p:spPr>
                      <a:xfrm>
                        <a:off x="3403600" y="3721100"/>
                        <a:ext cx="1219200" cy="876300"/>
                      </a:xfrm>
                      <a:prstGeom prst="rect">
                        <a:avLst/>
                      </a:prstGeom>
                    </p:spPr>
                  </p:pic>
                </p:oleObj>
              </mc:Fallback>
            </mc:AlternateContent>
          </a:graphicData>
        </a:graphic>
      </p:graphicFrame>
    </p:spTree>
    <p:extLst>
      <p:ext uri="{BB962C8B-B14F-4D97-AF65-F5344CB8AC3E}">
        <p14:creationId xmlns:p14="http://schemas.microsoft.com/office/powerpoint/2010/main" val="329633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7FA82-48DF-9B05-F81D-5EA558F77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2AAA4-DFC0-64A1-6E32-4CC9241F65F3}"/>
              </a:ext>
            </a:extLst>
          </p:cNvPr>
          <p:cNvSpPr>
            <a:spLocks noGrp="1"/>
          </p:cNvSpPr>
          <p:nvPr>
            <p:ph type="title"/>
          </p:nvPr>
        </p:nvSpPr>
        <p:spPr/>
        <p:txBody>
          <a:bodyPr/>
          <a:lstStyle/>
          <a:p>
            <a:r>
              <a:rPr lang="en-US" dirty="0"/>
              <a:t>The Distribution of the Sample Mean and the Central Limit Theorem</a:t>
            </a:r>
          </a:p>
        </p:txBody>
      </p:sp>
      <p:sp>
        <p:nvSpPr>
          <p:cNvPr id="3" name="Content Placeholder 2">
            <a:extLst>
              <a:ext uri="{FF2B5EF4-FFF2-40B4-BE49-F238E27FC236}">
                <a16:creationId xmlns:a16="http://schemas.microsoft.com/office/drawing/2014/main" id="{8AD87195-249F-35A8-35A7-3D74EDC72AB4}"/>
              </a:ext>
            </a:extLst>
          </p:cNvPr>
          <p:cNvSpPr>
            <a:spLocks noGrp="1"/>
          </p:cNvSpPr>
          <p:nvPr>
            <p:ph idx="1"/>
          </p:nvPr>
        </p:nvSpPr>
        <p:spPr/>
        <p:txBody>
          <a:bodyPr>
            <a:normAutofit/>
          </a:bodyPr>
          <a:lstStyle/>
          <a:p>
            <a:r>
              <a:rPr lang="en-US" dirty="0"/>
              <a:t>Sample means vary because sample data vary from sample to sample. As an illustration, suppose that the quality control department wished to determine the average diameter of a shipment of valves that are used in the manufacture of respirators. Since measuring these valves is very time consuming, the quality control group has decided to select two from a batch of six. Suppose that the actual widths of the six valves are given in Table 9.2.1.</a:t>
            </a:r>
          </a:p>
        </p:txBody>
      </p:sp>
    </p:spTree>
    <p:extLst>
      <p:ext uri="{BB962C8B-B14F-4D97-AF65-F5344CB8AC3E}">
        <p14:creationId xmlns:p14="http://schemas.microsoft.com/office/powerpoint/2010/main" val="163814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2DC2-D904-DE9B-73E7-9F84A7ED2E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5EA394F-8FF3-717B-22FE-4C8A33D320E5}"/>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45EA394F-8FF3-717B-22FE-4C8A33D320E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27668A-3E13-9B27-EE50-135255F6B648}"/>
                  </a:ext>
                </a:extLst>
              </p:cNvPr>
              <p:cNvSpPr>
                <a:spLocks noGrp="1"/>
              </p:cNvSpPr>
              <p:nvPr>
                <p:ph idx="1"/>
              </p:nvPr>
            </p:nvSpPr>
            <p:spPr/>
            <p:txBody>
              <a:bodyPr>
                <a:normAutofit/>
              </a:bodyPr>
              <a:lstStyle/>
              <a:p>
                <a:r>
                  <a:rPr lang="en-US" dirty="0"/>
                  <a:t>We refer to </a:t>
                </a:r>
                <a14:m>
                  <m:oMath xmlns:m="http://schemas.openxmlformats.org/officeDocument/2006/math">
                    <m:sSub>
                      <m:sSubPr>
                        <m:ctrlPr>
                          <a:rPr lang="en-US" i="1" smtClean="0">
                            <a:latin typeface="Cambria Math" panose="02040503050406030204" pitchFamily="18" charset="0"/>
                          </a:rPr>
                        </m:ctrlPr>
                      </m:sSubPr>
                      <m:e>
                        <m:r>
                          <a:rPr lang="el-GR" i="1" smtClean="0">
                            <a:latin typeface="Cambria Math" panose="02040503050406030204" pitchFamily="18" charset="0"/>
                          </a:rPr>
                          <m:t>𝜎</m:t>
                        </m:r>
                      </m:e>
                      <m:sub>
                        <m:bar>
                          <m:barPr>
                            <m:pos m:val="top"/>
                            <m:ctrlPr>
                              <a:rPr lang="en-US" i="1">
                                <a:latin typeface="Cambria Math" panose="02040503050406030204" pitchFamily="18" charset="0"/>
                              </a:rPr>
                            </m:ctrlPr>
                          </m:barPr>
                          <m:e>
                            <m:r>
                              <a:rPr lang="en-US" i="1">
                                <a:latin typeface="Cambria Math" panose="02040503050406030204" pitchFamily="18" charset="0"/>
                              </a:rPr>
                              <m:t>𝑥</m:t>
                            </m:r>
                          </m:e>
                        </m:bar>
                      </m:sub>
                    </m:sSub>
                  </m:oMath>
                </a14:m>
                <a:r>
                  <a:rPr lang="en-US" dirty="0"/>
                  <a:t> as the </a:t>
                </a:r>
                <a:r>
                  <a:rPr lang="en-US" b="1" dirty="0"/>
                  <a:t>standard error of the mean</a:t>
                </a:r>
                <a:r>
                  <a:rPr lang="en-US" dirty="0"/>
                  <a:t>, generally called the </a:t>
                </a:r>
                <a:r>
                  <a:rPr lang="en-US" b="1" dirty="0"/>
                  <a:t>standard error</a:t>
                </a:r>
                <a:r>
                  <a:rPr lang="en-US" dirty="0"/>
                  <a:t>, which is the standard deviation of a point estimator. We will use the standard error of the mean to indicate how far the sample mean is from the population mean.</a:t>
                </a:r>
              </a:p>
              <a:p>
                <a:r>
                  <a:rPr lang="en-US" dirty="0"/>
                  <a:t>Suppose, for example, you were drawing a sample from a population whose variance is 0.00061. The variance of the sample means for samples of size </a:t>
                </a:r>
                <a14:m>
                  <m:oMath xmlns:m="http://schemas.openxmlformats.org/officeDocument/2006/math">
                    <m:r>
                      <a:rPr lang="en-US" i="1" dirty="0" smtClean="0">
                        <a:latin typeface="Cambria Math" panose="02040503050406030204" pitchFamily="18" charset="0"/>
                      </a:rPr>
                      <m:t>𝑛</m:t>
                    </m:r>
                  </m:oMath>
                </a14:m>
                <a:r>
                  <a:rPr lang="en-US" dirty="0"/>
                  <a:t> = 2 would be</a:t>
                </a:r>
              </a:p>
            </p:txBody>
          </p:sp>
        </mc:Choice>
        <mc:Fallback xmlns="">
          <p:sp>
            <p:nvSpPr>
              <p:cNvPr id="3" name="Content Placeholder 2">
                <a:extLst>
                  <a:ext uri="{FF2B5EF4-FFF2-40B4-BE49-F238E27FC236}">
                    <a16:creationId xmlns:a16="http://schemas.microsoft.com/office/drawing/2014/main" id="{0827668A-3E13-9B27-EE50-135255F6B648}"/>
                  </a:ext>
                </a:extLst>
              </p:cNvPr>
              <p:cNvSpPr>
                <a:spLocks noGrp="1" noRot="1" noChangeAspect="1" noMove="1" noResize="1" noEditPoints="1" noAdjustHandles="1" noChangeArrowheads="1" noChangeShapeType="1" noTextEdit="1"/>
              </p:cNvSpPr>
              <p:nvPr>
                <p:ph idx="1"/>
              </p:nvPr>
            </p:nvSpPr>
            <p:spPr>
              <a:blipFill>
                <a:blip r:embed="rId3"/>
                <a:stretch>
                  <a:fillRect l="-1481" t="-1200" r="-1926"/>
                </a:stretch>
              </a:blipFill>
            </p:spPr>
            <p:txBody>
              <a:bodyPr/>
              <a:lstStyle/>
              <a:p>
                <a:r>
                  <a:rPr lang="en-IN">
                    <a:noFill/>
                  </a:rPr>
                  <a:t> </a:t>
                </a:r>
              </a:p>
            </p:txBody>
          </p:sp>
        </mc:Fallback>
      </mc:AlternateContent>
      <p:graphicFrame>
        <p:nvGraphicFramePr>
          <p:cNvPr id="6" name="Object 5">
            <a:extLst>
              <a:ext uri="{FF2B5EF4-FFF2-40B4-BE49-F238E27FC236}">
                <a16:creationId xmlns:a16="http://schemas.microsoft.com/office/drawing/2014/main" id="{C13E65B2-90B5-9B0E-5922-2E3187B084F4}"/>
              </a:ext>
            </a:extLst>
          </p:cNvPr>
          <p:cNvGraphicFramePr>
            <a:graphicFrameLocks noChangeAspect="1"/>
          </p:cNvGraphicFramePr>
          <p:nvPr>
            <p:extLst>
              <p:ext uri="{D42A27DB-BD31-4B8C-83A1-F6EECF244321}">
                <p14:modId xmlns:p14="http://schemas.microsoft.com/office/powerpoint/2010/main" val="3168148279"/>
              </p:ext>
            </p:extLst>
          </p:nvPr>
        </p:nvGraphicFramePr>
        <p:xfrm>
          <a:off x="2616355" y="4974001"/>
          <a:ext cx="4216400" cy="876300"/>
        </p:xfrm>
        <a:graphic>
          <a:graphicData uri="http://schemas.openxmlformats.org/presentationml/2006/ole">
            <mc:AlternateContent xmlns:mc="http://schemas.openxmlformats.org/markup-compatibility/2006">
              <mc:Choice xmlns:v="urn:schemas-microsoft-com:vml" Requires="v">
                <p:oleObj name="Equation" r:id="rId4" imgW="4216320" imgH="876240" progId="Equation.DSMT4">
                  <p:embed/>
                </p:oleObj>
              </mc:Choice>
              <mc:Fallback>
                <p:oleObj name="Equation" r:id="rId4" imgW="4216320" imgH="876240" progId="Equation.DSMT4">
                  <p:embed/>
                  <p:pic>
                    <p:nvPicPr>
                      <p:cNvPr id="0" name=""/>
                      <p:cNvPicPr/>
                      <p:nvPr/>
                    </p:nvPicPr>
                    <p:blipFill>
                      <a:blip r:embed="rId5"/>
                      <a:stretch>
                        <a:fillRect/>
                      </a:stretch>
                    </p:blipFill>
                    <p:spPr>
                      <a:xfrm>
                        <a:off x="2616355" y="4974001"/>
                        <a:ext cx="4216400" cy="876300"/>
                      </a:xfrm>
                      <a:prstGeom prst="rect">
                        <a:avLst/>
                      </a:prstGeom>
                    </p:spPr>
                  </p:pic>
                </p:oleObj>
              </mc:Fallback>
            </mc:AlternateContent>
          </a:graphicData>
        </a:graphic>
      </p:graphicFrame>
    </p:spTree>
    <p:extLst>
      <p:ext uri="{BB962C8B-B14F-4D97-AF65-F5344CB8AC3E}">
        <p14:creationId xmlns:p14="http://schemas.microsoft.com/office/powerpoint/2010/main" val="84162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BAE0-6F48-AD14-0AB5-D513195157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D55EC39-DF4F-0C3E-4AA3-376405EFB5FF}"/>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DD55EC39-DF4F-0C3E-4AA3-376405EFB5FF}"/>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93AE58-661E-9B59-EDA4-AF4031632FD4}"/>
                  </a:ext>
                </a:extLst>
              </p:cNvPr>
              <p:cNvSpPr>
                <a:spLocks noGrp="1"/>
              </p:cNvSpPr>
              <p:nvPr>
                <p:ph idx="1"/>
              </p:nvPr>
            </p:nvSpPr>
            <p:spPr>
              <a:xfrm>
                <a:off x="457200" y="1278301"/>
                <a:ext cx="8229600" cy="4572000"/>
              </a:xfrm>
            </p:spPr>
            <p:txBody>
              <a:bodyPr>
                <a:normAutofit fontScale="92500" lnSpcReduction="10000"/>
              </a:bodyPr>
              <a:lstStyle/>
              <a:p>
                <a:r>
                  <a:rPr lang="en-US" dirty="0"/>
                  <a:t>Therefore, the standard deviation of the sample means for samples of size </a:t>
                </a:r>
                <a14:m>
                  <m:oMath xmlns:m="http://schemas.openxmlformats.org/officeDocument/2006/math">
                    <m:r>
                      <a:rPr lang="en-US" i="1" dirty="0" smtClean="0">
                        <a:latin typeface="Cambria Math" panose="02040503050406030204" pitchFamily="18" charset="0"/>
                      </a:rPr>
                      <m:t>𝑛</m:t>
                    </m:r>
                  </m:oMath>
                </a14:m>
                <a:r>
                  <a:rPr lang="en-US" dirty="0"/>
                  <a:t> = 2 would be</a:t>
                </a:r>
              </a:p>
              <a:p>
                <a:endParaRPr lang="en-US" dirty="0"/>
              </a:p>
              <a:p>
                <a:endParaRPr lang="en-US" dirty="0"/>
              </a:p>
              <a:p>
                <a:r>
                  <a:rPr lang="en-US" dirty="0"/>
                  <a:t>When we apply the Central Limit Theorem, we assume that the population has an </a:t>
                </a:r>
                <a:r>
                  <a:rPr lang="en-US" b="1" dirty="0"/>
                  <a:t>infinite</a:t>
                </a:r>
                <a:r>
                  <a:rPr lang="en-US" dirty="0"/>
                  <a:t> number of members. When we sample with replacement, the population becomes essentially infinite. However, in reality there are applications that involve sampling without replacement. For these </a:t>
                </a:r>
                <a:r>
                  <a:rPr lang="en-US" b="1" dirty="0"/>
                  <a:t>finite</a:t>
                </a:r>
                <a:r>
                  <a:rPr lang="en-US" dirty="0"/>
                  <a:t> populations, an adjustment needs to be made to </a:t>
                </a:r>
                <a14:m>
                  <m:oMath xmlns:m="http://schemas.openxmlformats.org/officeDocument/2006/math">
                    <m:sSub>
                      <m:sSubPr>
                        <m:ctrlPr>
                          <a:rPr lang="en-US" i="1" smtClean="0">
                            <a:latin typeface="Cambria Math" panose="02040503050406030204" pitchFamily="18" charset="0"/>
                          </a:rPr>
                        </m:ctrlPr>
                      </m:sSubPr>
                      <m:e>
                        <m:r>
                          <a:rPr lang="el-GR" i="1" smtClean="0">
                            <a:latin typeface="Cambria Math" panose="02040503050406030204" pitchFamily="18" charset="0"/>
                          </a:rPr>
                          <m:t>𝜎</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sub>
                    </m:sSub>
                  </m:oMath>
                </a14:m>
                <a:r>
                  <a:rPr lang="en-US" dirty="0"/>
                  <a:t> .</a:t>
                </a:r>
              </a:p>
            </p:txBody>
          </p:sp>
        </mc:Choice>
        <mc:Fallback xmlns="">
          <p:sp>
            <p:nvSpPr>
              <p:cNvPr id="3" name="Content Placeholder 2">
                <a:extLst>
                  <a:ext uri="{FF2B5EF4-FFF2-40B4-BE49-F238E27FC236}">
                    <a16:creationId xmlns:a16="http://schemas.microsoft.com/office/drawing/2014/main" id="{FF93AE58-661E-9B59-EDA4-AF4031632FD4}"/>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333" t="-2133" r="-2148"/>
                </a:stretch>
              </a:blipFill>
            </p:spPr>
            <p:txBody>
              <a:bodyPr/>
              <a:lstStyle/>
              <a:p>
                <a:r>
                  <a:rPr lang="en-IN">
                    <a:noFill/>
                  </a:rPr>
                  <a:t> </a:t>
                </a:r>
              </a:p>
            </p:txBody>
          </p:sp>
        </mc:Fallback>
      </mc:AlternateContent>
      <p:graphicFrame>
        <p:nvGraphicFramePr>
          <p:cNvPr id="6" name="Object 5">
            <a:extLst>
              <a:ext uri="{FF2B5EF4-FFF2-40B4-BE49-F238E27FC236}">
                <a16:creationId xmlns:a16="http://schemas.microsoft.com/office/drawing/2014/main" id="{157ECF96-B9A3-A254-A46F-7E187EE02218}"/>
              </a:ext>
            </a:extLst>
          </p:cNvPr>
          <p:cNvGraphicFramePr>
            <a:graphicFrameLocks noChangeAspect="1"/>
          </p:cNvGraphicFramePr>
          <p:nvPr>
            <p:extLst>
              <p:ext uri="{D42A27DB-BD31-4B8C-83A1-F6EECF244321}">
                <p14:modId xmlns:p14="http://schemas.microsoft.com/office/powerpoint/2010/main" val="1293206708"/>
              </p:ext>
            </p:extLst>
          </p:nvPr>
        </p:nvGraphicFramePr>
        <p:xfrm>
          <a:off x="1600200" y="1981200"/>
          <a:ext cx="5537200" cy="965200"/>
        </p:xfrm>
        <a:graphic>
          <a:graphicData uri="http://schemas.openxmlformats.org/presentationml/2006/ole">
            <mc:AlternateContent xmlns:mc="http://schemas.openxmlformats.org/markup-compatibility/2006">
              <mc:Choice xmlns:v="urn:schemas-microsoft-com:vml" Requires="v">
                <p:oleObj name="Equation" r:id="rId4" imgW="5537160" imgH="965160" progId="Equation.DSMT4">
                  <p:embed/>
                </p:oleObj>
              </mc:Choice>
              <mc:Fallback>
                <p:oleObj name="Equation" r:id="rId4" imgW="5537160" imgH="965160" progId="Equation.DSMT4">
                  <p:embed/>
                  <p:pic>
                    <p:nvPicPr>
                      <p:cNvPr id="6" name="Object 5">
                        <a:extLst>
                          <a:ext uri="{FF2B5EF4-FFF2-40B4-BE49-F238E27FC236}">
                            <a16:creationId xmlns:a16="http://schemas.microsoft.com/office/drawing/2014/main" id="{C13E65B2-90B5-9B0E-5922-2E3187B084F4}"/>
                          </a:ext>
                        </a:extLst>
                      </p:cNvPr>
                      <p:cNvPicPr/>
                      <p:nvPr/>
                    </p:nvPicPr>
                    <p:blipFill>
                      <a:blip r:embed="rId5"/>
                      <a:stretch>
                        <a:fillRect/>
                      </a:stretch>
                    </p:blipFill>
                    <p:spPr>
                      <a:xfrm>
                        <a:off x="1600200" y="1981200"/>
                        <a:ext cx="5537200" cy="965200"/>
                      </a:xfrm>
                      <a:prstGeom prst="rect">
                        <a:avLst/>
                      </a:prstGeom>
                    </p:spPr>
                  </p:pic>
                </p:oleObj>
              </mc:Fallback>
            </mc:AlternateContent>
          </a:graphicData>
        </a:graphic>
      </p:graphicFrame>
    </p:spTree>
    <p:extLst>
      <p:ext uri="{BB962C8B-B14F-4D97-AF65-F5344CB8AC3E}">
        <p14:creationId xmlns:p14="http://schemas.microsoft.com/office/powerpoint/2010/main" val="139772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4C1C-81B2-1DB1-5D18-2A20B56388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6B396C2-06E2-DB37-9D45-17B91CF9DA66}"/>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46B396C2-06E2-DB37-9D45-17B91CF9DA6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B452BB-96FC-AADF-2713-78891115A6A9}"/>
                  </a:ext>
                </a:extLst>
              </p:cNvPr>
              <p:cNvSpPr>
                <a:spLocks noGrp="1"/>
              </p:cNvSpPr>
              <p:nvPr>
                <p:ph idx="1"/>
              </p:nvPr>
            </p:nvSpPr>
            <p:spPr>
              <a:xfrm>
                <a:off x="457200" y="1278301"/>
                <a:ext cx="8229600" cy="4572000"/>
              </a:xfrm>
            </p:spPr>
            <p:txBody>
              <a:bodyPr>
                <a:normAutofit/>
              </a:bodyPr>
              <a:lstStyle/>
              <a:p>
                <a:r>
                  <a:rPr lang="en-US" dirty="0"/>
                  <a:t>If the population is finite, as in Table 9.2.1, then the finite population correction factor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𝑁</m:t>
                            </m:r>
                            <m:r>
                              <a:rPr lang="en-US" b="0" i="1" smtClean="0">
                                <a:latin typeface="Cambria Math" panose="02040503050406030204" pitchFamily="18" charset="0"/>
                              </a:rPr>
                              <m:t>−1</m:t>
                            </m:r>
                          </m:den>
                        </m:f>
                      </m:e>
                    </m:d>
                  </m:oMath>
                </a14:m>
                <a:r>
                  <a:rPr lang="en-US" dirty="0"/>
                  <a:t> must be applied to the calculation of the variance of the sample mean.</a:t>
                </a:r>
              </a:p>
            </p:txBody>
          </p:sp>
        </mc:Choice>
        <mc:Fallback xmlns="">
          <p:sp>
            <p:nvSpPr>
              <p:cNvPr id="3" name="Content Placeholder 2">
                <a:extLst>
                  <a:ext uri="{FF2B5EF4-FFF2-40B4-BE49-F238E27FC236}">
                    <a16:creationId xmlns:a16="http://schemas.microsoft.com/office/drawing/2014/main" id="{82B452BB-96FC-AADF-2713-78891115A6A9}"/>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481" t="-1333" r="-1333"/>
                </a:stretch>
              </a:blipFill>
            </p:spPr>
            <p:txBody>
              <a:bodyPr/>
              <a:lstStyle/>
              <a:p>
                <a:r>
                  <a:rPr lang="en-US">
                    <a:noFill/>
                  </a:rPr>
                  <a:t> </a:t>
                </a:r>
              </a:p>
            </p:txBody>
          </p:sp>
        </mc:Fallback>
      </mc:AlternateContent>
    </p:spTree>
    <p:extLst>
      <p:ext uri="{BB962C8B-B14F-4D97-AF65-F5344CB8AC3E}">
        <p14:creationId xmlns:p14="http://schemas.microsoft.com/office/powerpoint/2010/main" val="2793391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64F45-64ED-7333-C683-B7769E2BA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64205-FA01-533D-4FC6-A0CA3AABCE55}"/>
              </a:ext>
            </a:extLst>
          </p:cNvPr>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F9F5EAF-7ADE-C0DA-3B6C-B9781A393885}"/>
                  </a:ext>
                </a:extLst>
              </p:cNvPr>
              <p:cNvSpPr>
                <a:spLocks noGrp="1"/>
              </p:cNvSpPr>
              <p:nvPr>
                <p:ph idx="1"/>
              </p:nvPr>
            </p:nvSpPr>
            <p:spPr>
              <a:xfrm>
                <a:off x="457200" y="1280160"/>
                <a:ext cx="8229600" cy="954107"/>
              </a:xfrm>
              <a:ln w="28575">
                <a:solidFill>
                  <a:srgbClr val="FF0000"/>
                </a:solidFill>
              </a:ln>
            </p:spPr>
            <p:txBody>
              <a:bodyPr>
                <a:spAutoFit/>
              </a:bodyPr>
              <a:lstStyle/>
              <a:p>
                <a:r>
                  <a:rPr lang="en-US" dirty="0">
                    <a:solidFill>
                      <a:srgbClr val="000000"/>
                    </a:solidFill>
                  </a:rPr>
                  <a:t>The finite population correction factor should be used if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greater than 5% of the finite population size, </a:t>
                </a:r>
                <a14:m>
                  <m:oMath xmlns:m="http://schemas.openxmlformats.org/officeDocument/2006/math">
                    <m:r>
                      <a:rPr lang="en-US" i="1" dirty="0" smtClean="0">
                        <a:solidFill>
                          <a:srgbClr val="000000"/>
                        </a:solidFill>
                        <a:latin typeface="Cambria Math" panose="02040503050406030204" pitchFamily="18" charset="0"/>
                      </a:rPr>
                      <m:t>𝑁</m:t>
                    </m:r>
                  </m:oMath>
                </a14:m>
                <a:r>
                  <a:rPr lang="en-US" dirty="0">
                    <a:solidFill>
                      <a:srgbClr val="000000"/>
                    </a:solidFill>
                  </a:rPr>
                  <a:t>.</a:t>
                </a:r>
                <a:endParaRPr lang="en-US" dirty="0">
                  <a:solidFill>
                    <a:srgbClr val="000000"/>
                  </a:solidFill>
                  <a:latin typeface="Calibri" pitchFamily="34" charset="0"/>
                </a:endParaRPr>
              </a:p>
            </p:txBody>
          </p:sp>
        </mc:Choice>
        <mc:Fallback xmlns="">
          <p:sp>
            <p:nvSpPr>
              <p:cNvPr id="4" name="Content Placeholder 3">
                <a:extLst>
                  <a:ext uri="{FF2B5EF4-FFF2-40B4-BE49-F238E27FC236}">
                    <a16:creationId xmlns:a16="http://schemas.microsoft.com/office/drawing/2014/main" id="{1F9F5EAF-7ADE-C0DA-3B6C-B9781A393885}"/>
                  </a:ext>
                </a:extLst>
              </p:cNvPr>
              <p:cNvSpPr>
                <a:spLocks noGrp="1" noRot="1" noChangeAspect="1" noMove="1" noResize="1" noEditPoints="1" noAdjustHandles="1" noChangeArrowheads="1" noChangeShapeType="1" noTextEdit="1"/>
              </p:cNvSpPr>
              <p:nvPr>
                <p:ph idx="1"/>
              </p:nvPr>
            </p:nvSpPr>
            <p:spPr>
              <a:xfrm>
                <a:off x="457200" y="1280160"/>
                <a:ext cx="8229600" cy="954107"/>
              </a:xfrm>
              <a:blipFill>
                <a:blip r:embed="rId2"/>
                <a:stretch>
                  <a:fillRect l="-1328" t="-4321" b="-14815"/>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79886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B883B-EB17-6C1C-B40C-B60C8F52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558D8-ADE5-A5A7-AB1D-B69240431021}"/>
              </a:ext>
            </a:extLst>
          </p:cNvPr>
          <p:cNvSpPr>
            <a:spLocks noGrp="1"/>
          </p:cNvSpPr>
          <p:nvPr>
            <p:ph type="title"/>
          </p:nvPr>
        </p:nvSpPr>
        <p:spPr/>
        <p:txBody>
          <a:bodyPr>
            <a:normAutofit/>
          </a:bodyPr>
          <a:lstStyle/>
          <a:p>
            <a:r>
              <a:rPr lang="en-US" dirty="0"/>
              <a:t>Formula: Variance and Standard Deviation of the Sample Mean: Finite Population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0EABD05-4B01-199C-599C-79182A2696E2}"/>
                  </a:ext>
                </a:extLst>
              </p:cNvPr>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r>
                  <a:rPr lang="en-US" dirty="0">
                    <a:solidFill>
                      <a:srgbClr val="000000"/>
                    </a:solidFill>
                  </a:rPr>
                  <a:t>For a </a:t>
                </a:r>
                <a:r>
                  <a:rPr lang="en-US" b="1" dirty="0">
                    <a:solidFill>
                      <a:srgbClr val="000000"/>
                    </a:solidFill>
                  </a:rPr>
                  <a:t>finite population </a:t>
                </a:r>
                <a:r>
                  <a:rPr lang="en-US" dirty="0">
                    <a:solidFill>
                      <a:srgbClr val="000000"/>
                    </a:solidFill>
                  </a:rPr>
                  <a:t>the variance of </a:t>
                </a:r>
                <a14:m>
                  <m:oMath xmlns:m="http://schemas.openxmlformats.org/officeDocument/2006/math">
                    <m:bar>
                      <m:barPr>
                        <m:pos m:val="top"/>
                        <m:ctrlPr>
                          <a:rPr lang="en-US" i="1" smtClean="0">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𝑥</m:t>
                        </m:r>
                      </m:e>
                    </m:bar>
                    <m:r>
                      <a:rPr lang="en-US" i="1">
                        <a:solidFill>
                          <a:srgbClr val="000000"/>
                        </a:solidFill>
                        <a:latin typeface="Cambria Math" panose="02040503050406030204" pitchFamily="18" charset="0"/>
                      </a:rPr>
                      <m:t> </m:t>
                    </m:r>
                  </m:oMath>
                </a14:m>
                <a:r>
                  <a:rPr lang="en-US" dirty="0">
                    <a:solidFill>
                      <a:srgbClr val="000000"/>
                    </a:solidFill>
                  </a:rPr>
                  <a:t>is</a:t>
                </a:r>
              </a:p>
              <a:p>
                <a:endParaRPr lang="en-US" dirty="0">
                  <a:solidFill>
                    <a:srgbClr val="000000"/>
                  </a:solidFill>
                </a:endParaRPr>
              </a:p>
              <a:p>
                <a:endParaRPr lang="en-US" dirty="0">
                  <a:solidFill>
                    <a:srgbClr val="000000"/>
                  </a:solidFill>
                </a:endParaRPr>
              </a:p>
              <a:p>
                <a:r>
                  <a:rPr lang="en-US" dirty="0">
                    <a:solidFill>
                      <a:srgbClr val="000000"/>
                    </a:solidFill>
                  </a:rPr>
                  <a:t>and the standard deviation is</a:t>
                </a:r>
              </a:p>
              <a:p>
                <a:endParaRPr lang="en-US" dirty="0">
                  <a:solidFill>
                    <a:srgbClr val="000000"/>
                  </a:solidFill>
                </a:endParaRPr>
              </a:p>
              <a:p>
                <a:endParaRPr lang="en-US" dirty="0">
                  <a:solidFill>
                    <a:srgbClr val="000000"/>
                  </a:solidFill>
                </a:endParaRPr>
              </a:p>
              <a:p>
                <a:r>
                  <a:rPr lang="en-US" dirty="0">
                    <a:solidFill>
                      <a:srgbClr val="000000"/>
                    </a:solidFill>
                  </a:rPr>
                  <a:t>where </a:t>
                </a:r>
                <a14:m>
                  <m:oMath xmlns:m="http://schemas.openxmlformats.org/officeDocument/2006/math">
                    <m:r>
                      <a:rPr lang="en-US" i="1" dirty="0" smtClean="0">
                        <a:solidFill>
                          <a:srgbClr val="000000"/>
                        </a:solidFill>
                        <a:latin typeface="Cambria Math" panose="02040503050406030204" pitchFamily="18" charset="0"/>
                      </a:rPr>
                      <m:t>𝑁</m:t>
                    </m:r>
                  </m:oMath>
                </a14:m>
                <a:r>
                  <a:rPr lang="en-US" dirty="0">
                    <a:solidFill>
                      <a:srgbClr val="000000"/>
                    </a:solidFill>
                  </a:rPr>
                  <a:t> = the size of the population and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 the size of the sample.</a:t>
                </a:r>
              </a:p>
            </p:txBody>
          </p:sp>
        </mc:Choice>
        <mc:Fallback xmlns="">
          <p:sp>
            <p:nvSpPr>
              <p:cNvPr id="4" name="Content Placeholder 2">
                <a:extLst>
                  <a:ext uri="{FF2B5EF4-FFF2-40B4-BE49-F238E27FC236}">
                    <a16:creationId xmlns:a16="http://schemas.microsoft.com/office/drawing/2014/main" id="{20EABD05-4B01-199C-599C-79182A2696E2}"/>
                  </a:ext>
                </a:extLst>
              </p:cNvPr>
              <p:cNvSpPr>
                <a:spLocks noGrp="1" noRot="1" noChangeAspect="1" noMove="1" noResize="1" noEditPoints="1" noAdjustHandles="1" noChangeArrowheads="1" noChangeShapeType="1" noTextEdit="1"/>
              </p:cNvSpPr>
              <p:nvPr>
                <p:ph idx="1"/>
              </p:nvPr>
            </p:nvSpPr>
            <p:spPr>
              <a:xfrm>
                <a:off x="457200" y="1280160"/>
                <a:ext cx="8229600" cy="4056495"/>
              </a:xfrm>
              <a:blipFill>
                <a:blip r:embed="rId2"/>
                <a:stretch>
                  <a:fillRect l="-1328" t="-1045" r="-1845" b="-2985"/>
                </a:stretch>
              </a:blipFill>
              <a:ln w="28575">
                <a:solidFill>
                  <a:srgbClr val="000000"/>
                </a:solidFill>
              </a:ln>
            </p:spPr>
            <p:txBody>
              <a:bodyPr/>
              <a:lstStyle/>
              <a:p>
                <a:r>
                  <a:rPr lang="en-IN">
                    <a:noFill/>
                  </a:rPr>
                  <a:t> </a:t>
                </a:r>
              </a:p>
            </p:txBody>
          </p:sp>
        </mc:Fallback>
      </mc:AlternateContent>
      <p:graphicFrame>
        <p:nvGraphicFramePr>
          <p:cNvPr id="5" name="Object 4">
            <a:extLst>
              <a:ext uri="{FF2B5EF4-FFF2-40B4-BE49-F238E27FC236}">
                <a16:creationId xmlns:a16="http://schemas.microsoft.com/office/drawing/2014/main" id="{82BB3FCD-0C1E-6E4A-911B-09157ED3C86B}"/>
              </a:ext>
            </a:extLst>
          </p:cNvPr>
          <p:cNvGraphicFramePr>
            <a:graphicFrameLocks noChangeAspect="1"/>
          </p:cNvGraphicFramePr>
          <p:nvPr/>
        </p:nvGraphicFramePr>
        <p:xfrm>
          <a:off x="5130800" y="2755900"/>
          <a:ext cx="914400" cy="336550"/>
        </p:xfrm>
        <a:graphic>
          <a:graphicData uri="http://schemas.openxmlformats.org/presentationml/2006/ole">
            <mc:AlternateContent xmlns:mc="http://schemas.openxmlformats.org/markup-compatibility/2006">
              <mc:Choice xmlns:v="urn:schemas-microsoft-com:vml" Requires="v">
                <p:oleObj name="Equation" r:id="rId3" imgW="914400" imgH="336960" progId="Equation.DSMT4">
                  <p:embed/>
                </p:oleObj>
              </mc:Choice>
              <mc:Fallback>
                <p:oleObj name="Equation" r:id="rId3" imgW="914400" imgH="336960" progId="Equation.DSMT4">
                  <p:embed/>
                  <p:pic>
                    <p:nvPicPr>
                      <p:cNvPr id="5" name="Object 4">
                        <a:extLst>
                          <a:ext uri="{FF2B5EF4-FFF2-40B4-BE49-F238E27FC236}">
                            <a16:creationId xmlns:a16="http://schemas.microsoft.com/office/drawing/2014/main" id="{F1E5A1C3-524F-379E-C2E4-F2162AD41DD8}"/>
                          </a:ext>
                        </a:extLst>
                      </p:cNvPr>
                      <p:cNvPicPr/>
                      <p:nvPr/>
                    </p:nvPicPr>
                    <p:blipFill>
                      <a:blip r:embed="rId4"/>
                      <a:stretch>
                        <a:fillRect/>
                      </a:stretch>
                    </p:blipFill>
                    <p:spPr>
                      <a:xfrm>
                        <a:off x="5130800" y="2755900"/>
                        <a:ext cx="914400" cy="3365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ABB0A31-979B-0C58-A783-DDE47CA9DC5E}"/>
              </a:ext>
            </a:extLst>
          </p:cNvPr>
          <p:cNvGraphicFramePr>
            <a:graphicFrameLocks noChangeAspect="1"/>
          </p:cNvGraphicFramePr>
          <p:nvPr>
            <p:extLst>
              <p:ext uri="{D42A27DB-BD31-4B8C-83A1-F6EECF244321}">
                <p14:modId xmlns:p14="http://schemas.microsoft.com/office/powerpoint/2010/main" val="4209900226"/>
              </p:ext>
            </p:extLst>
          </p:nvPr>
        </p:nvGraphicFramePr>
        <p:xfrm>
          <a:off x="3080331" y="1864113"/>
          <a:ext cx="2438400" cy="1016000"/>
        </p:xfrm>
        <a:graphic>
          <a:graphicData uri="http://schemas.openxmlformats.org/presentationml/2006/ole">
            <mc:AlternateContent xmlns:mc="http://schemas.openxmlformats.org/markup-compatibility/2006">
              <mc:Choice xmlns:v="urn:schemas-microsoft-com:vml" Requires="v">
                <p:oleObj name="Equation" r:id="rId5" imgW="2438280" imgH="1015920" progId="Equation.DSMT4">
                  <p:embed/>
                </p:oleObj>
              </mc:Choice>
              <mc:Fallback>
                <p:oleObj name="Equation" r:id="rId5" imgW="2438280" imgH="1015920" progId="Equation.DSMT4">
                  <p:embed/>
                  <p:pic>
                    <p:nvPicPr>
                      <p:cNvPr id="6" name="Object 5">
                        <a:extLst>
                          <a:ext uri="{FF2B5EF4-FFF2-40B4-BE49-F238E27FC236}">
                            <a16:creationId xmlns:a16="http://schemas.microsoft.com/office/drawing/2014/main" id="{979E8EC1-8871-DADB-B013-0E2EAB17A39C}"/>
                          </a:ext>
                        </a:extLst>
                      </p:cNvPr>
                      <p:cNvPicPr/>
                      <p:nvPr/>
                    </p:nvPicPr>
                    <p:blipFill>
                      <a:blip r:embed="rId6"/>
                      <a:stretch>
                        <a:fillRect/>
                      </a:stretch>
                    </p:blipFill>
                    <p:spPr>
                      <a:xfrm>
                        <a:off x="3080331" y="1864113"/>
                        <a:ext cx="2438400" cy="1016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9EAE86F-8DDA-FDE8-6B97-F895A9F97B14}"/>
              </a:ext>
            </a:extLst>
          </p:cNvPr>
          <p:cNvGraphicFramePr>
            <a:graphicFrameLocks noChangeAspect="1"/>
          </p:cNvGraphicFramePr>
          <p:nvPr>
            <p:extLst>
              <p:ext uri="{D42A27DB-BD31-4B8C-83A1-F6EECF244321}">
                <p14:modId xmlns:p14="http://schemas.microsoft.com/office/powerpoint/2010/main" val="2878728759"/>
              </p:ext>
            </p:extLst>
          </p:nvPr>
        </p:nvGraphicFramePr>
        <p:xfrm>
          <a:off x="2930525" y="3289300"/>
          <a:ext cx="2806700" cy="1117600"/>
        </p:xfrm>
        <a:graphic>
          <a:graphicData uri="http://schemas.openxmlformats.org/presentationml/2006/ole">
            <mc:AlternateContent xmlns:mc="http://schemas.openxmlformats.org/markup-compatibility/2006">
              <mc:Choice xmlns:v="urn:schemas-microsoft-com:vml" Requires="v">
                <p:oleObj name="Equation" r:id="rId7" imgW="2806560" imgH="1117440" progId="Equation.DSMT4">
                  <p:embed/>
                </p:oleObj>
              </mc:Choice>
              <mc:Fallback>
                <p:oleObj name="Equation" r:id="rId7" imgW="2806560" imgH="1117440" progId="Equation.DSMT4">
                  <p:embed/>
                  <p:pic>
                    <p:nvPicPr>
                      <p:cNvPr id="6" name="Object 5">
                        <a:extLst>
                          <a:ext uri="{FF2B5EF4-FFF2-40B4-BE49-F238E27FC236}">
                            <a16:creationId xmlns:a16="http://schemas.microsoft.com/office/drawing/2014/main" id="{9ABB0A31-979B-0C58-A783-DDE47CA9DC5E}"/>
                          </a:ext>
                        </a:extLst>
                      </p:cNvPr>
                      <p:cNvPicPr/>
                      <p:nvPr/>
                    </p:nvPicPr>
                    <p:blipFill>
                      <a:blip r:embed="rId8"/>
                      <a:stretch>
                        <a:fillRect/>
                      </a:stretch>
                    </p:blipFill>
                    <p:spPr>
                      <a:xfrm>
                        <a:off x="2930525" y="3289300"/>
                        <a:ext cx="2806700" cy="1117600"/>
                      </a:xfrm>
                      <a:prstGeom prst="rect">
                        <a:avLst/>
                      </a:prstGeom>
                    </p:spPr>
                  </p:pic>
                </p:oleObj>
              </mc:Fallback>
            </mc:AlternateContent>
          </a:graphicData>
        </a:graphic>
      </p:graphicFrame>
    </p:spTree>
    <p:extLst>
      <p:ext uri="{BB962C8B-B14F-4D97-AF65-F5344CB8AC3E}">
        <p14:creationId xmlns:p14="http://schemas.microsoft.com/office/powerpoint/2010/main" val="25130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E65CB-DEE0-BAE9-ED57-C645A564666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51C689C-21B0-E045-AE83-AFAA6DE95151}"/>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E51C689C-21B0-E045-AE83-AFAA6DE9515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6A6085-7198-67E7-C4DB-3CD3924F1552}"/>
                  </a:ext>
                </a:extLst>
              </p:cNvPr>
              <p:cNvSpPr>
                <a:spLocks noGrp="1"/>
              </p:cNvSpPr>
              <p:nvPr>
                <p:ph idx="1"/>
              </p:nvPr>
            </p:nvSpPr>
            <p:spPr>
              <a:xfrm>
                <a:off x="457200" y="1278301"/>
                <a:ext cx="8229600" cy="4572000"/>
              </a:xfrm>
            </p:spPr>
            <p:txBody>
              <a:bodyPr>
                <a:normAutofit/>
              </a:bodyPr>
              <a:lstStyle/>
              <a:p>
                <a:r>
                  <a:rPr lang="en-US" dirty="0"/>
                  <a:t>Correcting for the finite population represented in Table 9.2.1, the standard deviation of the sample mean for a sample of size 2 would be</a:t>
                </a:r>
              </a:p>
              <a:p>
                <a:endParaRPr lang="en-US" dirty="0"/>
              </a:p>
              <a:p>
                <a:endParaRPr lang="en-US" dirty="0"/>
              </a:p>
              <a:p>
                <a:endParaRPr lang="en-US" dirty="0"/>
              </a:p>
              <a:p>
                <a:r>
                  <a:rPr lang="en-US" dirty="0"/>
                  <a:t>Examining the formula for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𝑥</m:t>
                            </m:r>
                          </m:e>
                        </m:acc>
                      </m:sub>
                    </m:sSub>
                  </m:oMath>
                </a14:m>
                <a:r>
                  <a:rPr lang="en-US" dirty="0"/>
                  <a:t>, we note that as the size of the sample </a:t>
                </a:r>
                <a14:m>
                  <m:oMath xmlns:m="http://schemas.openxmlformats.org/officeDocument/2006/math">
                    <m:r>
                      <a:rPr lang="en-US" i="1" dirty="0" smtClean="0">
                        <a:latin typeface="Cambria Math" panose="02040503050406030204" pitchFamily="18" charset="0"/>
                      </a:rPr>
                      <m:t>𝑛</m:t>
                    </m:r>
                  </m:oMath>
                </a14:m>
                <a:r>
                  <a:rPr lang="en-US" dirty="0"/>
                  <a:t> increases, the variability of the sample means decreases. </a:t>
                </a:r>
              </a:p>
            </p:txBody>
          </p:sp>
        </mc:Choice>
        <mc:Fallback xmlns="">
          <p:sp>
            <p:nvSpPr>
              <p:cNvPr id="3" name="Content Placeholder 2">
                <a:extLst>
                  <a:ext uri="{FF2B5EF4-FFF2-40B4-BE49-F238E27FC236}">
                    <a16:creationId xmlns:a16="http://schemas.microsoft.com/office/drawing/2014/main" id="{FD6A6085-7198-67E7-C4DB-3CD3924F1552}"/>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481" t="-1333" r="-1333"/>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94520370-1073-78AF-7985-BFA5C0BC9A2A}"/>
              </a:ext>
            </a:extLst>
          </p:cNvPr>
          <p:cNvGraphicFramePr>
            <a:graphicFrameLocks noChangeAspect="1"/>
          </p:cNvGraphicFramePr>
          <p:nvPr>
            <p:extLst>
              <p:ext uri="{D42A27DB-BD31-4B8C-83A1-F6EECF244321}">
                <p14:modId xmlns:p14="http://schemas.microsoft.com/office/powerpoint/2010/main" val="1966399269"/>
              </p:ext>
            </p:extLst>
          </p:nvPr>
        </p:nvGraphicFramePr>
        <p:xfrm>
          <a:off x="1044497" y="2633546"/>
          <a:ext cx="7112000" cy="1117600"/>
        </p:xfrm>
        <a:graphic>
          <a:graphicData uri="http://schemas.openxmlformats.org/presentationml/2006/ole">
            <mc:AlternateContent xmlns:mc="http://schemas.openxmlformats.org/markup-compatibility/2006">
              <mc:Choice xmlns:v="urn:schemas-microsoft-com:vml" Requires="v">
                <p:oleObj name="Equation" r:id="rId4" imgW="7111800" imgH="1117440" progId="Equation.DSMT4">
                  <p:embed/>
                </p:oleObj>
              </mc:Choice>
              <mc:Fallback>
                <p:oleObj name="Equation" r:id="rId4" imgW="7111800" imgH="1117440" progId="Equation.DSMT4">
                  <p:embed/>
                  <p:pic>
                    <p:nvPicPr>
                      <p:cNvPr id="0" name=""/>
                      <p:cNvPicPr/>
                      <p:nvPr/>
                    </p:nvPicPr>
                    <p:blipFill>
                      <a:blip r:embed="rId5"/>
                      <a:stretch>
                        <a:fillRect/>
                      </a:stretch>
                    </p:blipFill>
                    <p:spPr>
                      <a:xfrm>
                        <a:off x="1044497" y="2633546"/>
                        <a:ext cx="7112000" cy="1117600"/>
                      </a:xfrm>
                      <a:prstGeom prst="rect">
                        <a:avLst/>
                      </a:prstGeom>
                    </p:spPr>
                  </p:pic>
                </p:oleObj>
              </mc:Fallback>
            </mc:AlternateContent>
          </a:graphicData>
        </a:graphic>
      </p:graphicFrame>
    </p:spTree>
    <p:extLst>
      <p:ext uri="{BB962C8B-B14F-4D97-AF65-F5344CB8AC3E}">
        <p14:creationId xmlns:p14="http://schemas.microsoft.com/office/powerpoint/2010/main" val="140752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9D6CD-BD22-4B05-F65D-D672F23C282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A14778F-9FFE-6883-BA93-A75A8D40D907}"/>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4A14778F-9FFE-6883-BA93-A75A8D40D90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BB6292-5B47-1135-3784-19567DE0FA00}"/>
                  </a:ext>
                </a:extLst>
              </p:cNvPr>
              <p:cNvSpPr>
                <a:spLocks noGrp="1"/>
              </p:cNvSpPr>
              <p:nvPr>
                <p:ph idx="1"/>
              </p:nvPr>
            </p:nvSpPr>
            <p:spPr>
              <a:xfrm>
                <a:off x="457200" y="1278301"/>
                <a:ext cx="8229600" cy="4572000"/>
              </a:xfrm>
            </p:spPr>
            <p:txBody>
              <a:bodyPr>
                <a:normAutofit/>
              </a:bodyPr>
              <a:lstStyle/>
              <a:p>
                <a:r>
                  <a:rPr lang="en-US" dirty="0"/>
                  <a:t>The possibility of changing the variability of an estimator means the accuracy of the estimator can be manipulated. For example, suppose that instead of using a sample of size two, the quality control director decides to use a sample of size three. Six items chosen three at a time could produce 20 samples of size three. These samples and the means of each sample are shown in Table 9.2.3. The standard deviation of the sample means for </a:t>
                </a:r>
                <a14:m>
                  <m:oMath xmlns:m="http://schemas.openxmlformats.org/officeDocument/2006/math">
                    <m:r>
                      <a:rPr lang="en-US" i="1" dirty="0" smtClean="0">
                        <a:latin typeface="Cambria Math" panose="02040503050406030204" pitchFamily="18" charset="0"/>
                      </a:rPr>
                      <m:t>𝑛</m:t>
                    </m:r>
                  </m:oMath>
                </a14:m>
                <a:r>
                  <a:rPr lang="en-US" dirty="0"/>
                  <a:t> = 3 in Table 9.2.3 is 0.01102, using the finite population correction factor.</a:t>
                </a:r>
              </a:p>
            </p:txBody>
          </p:sp>
        </mc:Choice>
        <mc:Fallback xmlns="">
          <p:sp>
            <p:nvSpPr>
              <p:cNvPr id="3" name="Content Placeholder 2">
                <a:extLst>
                  <a:ext uri="{FF2B5EF4-FFF2-40B4-BE49-F238E27FC236}">
                    <a16:creationId xmlns:a16="http://schemas.microsoft.com/office/drawing/2014/main" id="{AFBB6292-5B47-1135-3784-19567DE0FA00}"/>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481" t="-1333" r="-963"/>
                </a:stretch>
              </a:blipFill>
            </p:spPr>
            <p:txBody>
              <a:bodyPr/>
              <a:lstStyle/>
              <a:p>
                <a:r>
                  <a:rPr lang="en-US">
                    <a:noFill/>
                  </a:rPr>
                  <a:t> </a:t>
                </a:r>
              </a:p>
            </p:txBody>
          </p:sp>
        </mc:Fallback>
      </mc:AlternateContent>
    </p:spTree>
    <p:extLst>
      <p:ext uri="{BB962C8B-B14F-4D97-AF65-F5344CB8AC3E}">
        <p14:creationId xmlns:p14="http://schemas.microsoft.com/office/powerpoint/2010/main" val="221247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4A1E-BDBB-44C1-E04B-14517CE74E3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4EF30D0-DD64-1722-43D5-F4825F613E4D}"/>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74EF30D0-DD64-1722-43D5-F4825F613E4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F0CDC8-2286-12CB-718B-76F783C18BE7}"/>
                  </a:ext>
                </a:extLst>
              </p:cNvPr>
              <p:cNvSpPr>
                <a:spLocks noGrp="1"/>
              </p:cNvSpPr>
              <p:nvPr>
                <p:ph idx="1"/>
              </p:nvPr>
            </p:nvSpPr>
            <p:spPr>
              <a:xfrm>
                <a:off x="457200" y="1278301"/>
                <a:ext cx="8229600" cy="4572000"/>
              </a:xfrm>
            </p:spPr>
            <p:txBody>
              <a:bodyPr>
                <a:normAutofit/>
              </a:bodyPr>
              <a:lstStyle/>
              <a:p>
                <a:r>
                  <a:rPr lang="en-US" dirty="0"/>
                  <a:t>For both samples (</a:t>
                </a:r>
                <a14:m>
                  <m:oMath xmlns:m="http://schemas.openxmlformats.org/officeDocument/2006/math">
                    <m:r>
                      <a:rPr lang="en-US" i="1" dirty="0" smtClean="0">
                        <a:latin typeface="Cambria Math" panose="02040503050406030204" pitchFamily="18" charset="0"/>
                      </a:rPr>
                      <m:t>𝑛</m:t>
                    </m:r>
                  </m:oMath>
                </a14:m>
                <a:r>
                  <a:rPr lang="en-US" dirty="0"/>
                  <a:t> = 2 and </a:t>
                </a:r>
                <a14:m>
                  <m:oMath xmlns:m="http://schemas.openxmlformats.org/officeDocument/2006/math">
                    <m:r>
                      <a:rPr lang="en-US" i="1" dirty="0" smtClean="0">
                        <a:latin typeface="Cambria Math" panose="02040503050406030204" pitchFamily="18" charset="0"/>
                      </a:rPr>
                      <m:t>𝑛</m:t>
                    </m:r>
                  </m:oMath>
                </a14:m>
                <a:r>
                  <a:rPr lang="en-US" dirty="0"/>
                  <a:t> = 3) the mean of the sample means is 0.1483, which equals the population mean. But the standard deviation of the sample means for samples of size three is 0.01102, which is about 30% percent smaller than the standard deviation for samples of size two (0.01562).</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8F0CDC8-2286-12CB-718B-76F783C18BE7}"/>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481" t="-1333" r="-2296"/>
                </a:stretch>
              </a:blipFill>
            </p:spPr>
            <p:txBody>
              <a:bodyPr/>
              <a:lstStyle/>
              <a:p>
                <a:r>
                  <a:rPr lang="en-IN">
                    <a:noFill/>
                  </a:rPr>
                  <a:t> </a:t>
                </a:r>
              </a:p>
            </p:txBody>
          </p:sp>
        </mc:Fallback>
      </mc:AlternateContent>
      <p:graphicFrame>
        <p:nvGraphicFramePr>
          <p:cNvPr id="5" name="Object 4">
            <a:extLst>
              <a:ext uri="{FF2B5EF4-FFF2-40B4-BE49-F238E27FC236}">
                <a16:creationId xmlns:a16="http://schemas.microsoft.com/office/drawing/2014/main" id="{FA80EBD4-1342-57E3-E828-68C695ED687D}"/>
              </a:ext>
            </a:extLst>
          </p:cNvPr>
          <p:cNvGraphicFramePr>
            <a:graphicFrameLocks noChangeAspect="1"/>
          </p:cNvGraphicFramePr>
          <p:nvPr>
            <p:extLst>
              <p:ext uri="{D42A27DB-BD31-4B8C-83A1-F6EECF244321}">
                <p14:modId xmlns:p14="http://schemas.microsoft.com/office/powerpoint/2010/main" val="2479215989"/>
              </p:ext>
            </p:extLst>
          </p:nvPr>
        </p:nvGraphicFramePr>
        <p:xfrm>
          <a:off x="1600200" y="4038600"/>
          <a:ext cx="3441700" cy="965200"/>
        </p:xfrm>
        <a:graphic>
          <a:graphicData uri="http://schemas.openxmlformats.org/presentationml/2006/ole">
            <mc:AlternateContent xmlns:mc="http://schemas.openxmlformats.org/markup-compatibility/2006">
              <mc:Choice xmlns:v="urn:schemas-microsoft-com:vml" Requires="v">
                <p:oleObj name="Equation" r:id="rId4" imgW="3441600" imgH="965160" progId="Equation.DSMT4">
                  <p:embed/>
                </p:oleObj>
              </mc:Choice>
              <mc:Fallback>
                <p:oleObj name="Equation" r:id="rId4" imgW="3441600" imgH="965160" progId="Equation.DSMT4">
                  <p:embed/>
                  <p:pic>
                    <p:nvPicPr>
                      <p:cNvPr id="0" name=""/>
                      <p:cNvPicPr/>
                      <p:nvPr/>
                    </p:nvPicPr>
                    <p:blipFill>
                      <a:blip r:embed="rId5"/>
                      <a:stretch>
                        <a:fillRect/>
                      </a:stretch>
                    </p:blipFill>
                    <p:spPr>
                      <a:xfrm>
                        <a:off x="1600200" y="4038600"/>
                        <a:ext cx="3441700" cy="965200"/>
                      </a:xfrm>
                      <a:prstGeom prst="rect">
                        <a:avLst/>
                      </a:prstGeom>
                    </p:spPr>
                  </p:pic>
                </p:oleObj>
              </mc:Fallback>
            </mc:AlternateContent>
          </a:graphicData>
        </a:graphic>
      </p:graphicFrame>
    </p:spTree>
    <p:extLst>
      <p:ext uri="{BB962C8B-B14F-4D97-AF65-F5344CB8AC3E}">
        <p14:creationId xmlns:p14="http://schemas.microsoft.com/office/powerpoint/2010/main" val="590888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0879E-7BCD-CA63-2D29-581AE0665FD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24EED0-4010-A209-5277-1603E28A8211}"/>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9524EED0-4010-A209-5277-1603E28A821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6E2DC-3EA8-D767-3377-7A2FCDA4DAC4}"/>
                  </a:ext>
                </a:extLst>
              </p:cNvPr>
              <p:cNvSpPr>
                <a:spLocks noGrp="1"/>
              </p:cNvSpPr>
              <p:nvPr>
                <p:ph idx="1"/>
              </p:nvPr>
            </p:nvSpPr>
            <p:spPr>
              <a:xfrm>
                <a:off x="457200" y="1278301"/>
                <a:ext cx="8229600" cy="4572000"/>
              </a:xfrm>
            </p:spPr>
            <p:txBody>
              <a:bodyPr>
                <a:normAutofit/>
              </a:bodyPr>
              <a:lstStyle/>
              <a:p>
                <a:r>
                  <a:rPr lang="en-US" dirty="0"/>
                  <a:t>Since both estimators are unbiased and are centered around the population mean, the standard deviation of the estimator is a measure of how close the estimator (in this case the sample mean) is to the population mean. In other words, the lower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𝜎</m:t>
                        </m:r>
                      </m:e>
                      <m:sub>
                        <m:acc>
                          <m:accPr>
                            <m:chr m:val="̅"/>
                            <m:ctrlPr>
                              <a:rPr lang="en-US" i="1" dirty="0" smtClean="0">
                                <a:solidFill>
                                  <a:srgbClr val="836967"/>
                                </a:solidFill>
                                <a:latin typeface="Cambria Math" panose="02040503050406030204" pitchFamily="18" charset="0"/>
                              </a:rPr>
                            </m:ctrlPr>
                          </m:accPr>
                          <m:e>
                            <m:r>
                              <a:rPr lang="en-US" i="1" dirty="0" smtClean="0">
                                <a:latin typeface="Cambria Math" panose="02040503050406030204" pitchFamily="18" charset="0"/>
                              </a:rPr>
                              <m:t>𝑥</m:t>
                            </m:r>
                          </m:e>
                        </m:acc>
                      </m:sub>
                    </m:sSub>
                  </m:oMath>
                </a14:m>
                <a:r>
                  <a:rPr lang="en-US" dirty="0"/>
                  <a:t> is, the better the estimator is.</a:t>
                </a:r>
              </a:p>
            </p:txBody>
          </p:sp>
        </mc:Choice>
        <mc:Fallback xmlns="">
          <p:sp>
            <p:nvSpPr>
              <p:cNvPr id="3" name="Content Placeholder 2">
                <a:extLst>
                  <a:ext uri="{FF2B5EF4-FFF2-40B4-BE49-F238E27FC236}">
                    <a16:creationId xmlns:a16="http://schemas.microsoft.com/office/drawing/2014/main" id="{5E76E2DC-3EA8-D767-3377-7A2FCDA4DAC4}"/>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3"/>
                <a:stretch>
                  <a:fillRect l="-1481" t="-1333" r="-1407"/>
                </a:stretch>
              </a:blipFill>
            </p:spPr>
            <p:txBody>
              <a:bodyPr/>
              <a:lstStyle/>
              <a:p>
                <a:r>
                  <a:rPr lang="en-IN">
                    <a:noFill/>
                  </a:rPr>
                  <a:t> </a:t>
                </a:r>
              </a:p>
            </p:txBody>
          </p:sp>
        </mc:Fallback>
      </mc:AlternateContent>
    </p:spTree>
    <p:extLst>
      <p:ext uri="{BB962C8B-B14F-4D97-AF65-F5344CB8AC3E}">
        <p14:creationId xmlns:p14="http://schemas.microsoft.com/office/powerpoint/2010/main" val="187105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E4AA-D8C7-A5BC-DAF4-1A034E5DB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0E20A-B565-96D6-EC81-E9C0F928E742}"/>
              </a:ext>
            </a:extLst>
          </p:cNvPr>
          <p:cNvSpPr>
            <a:spLocks noGrp="1"/>
          </p:cNvSpPr>
          <p:nvPr>
            <p:ph type="title"/>
          </p:nvPr>
        </p:nvSpPr>
        <p:spPr/>
        <p:txBody>
          <a:bodyPr/>
          <a:lstStyle/>
          <a:p>
            <a:r>
              <a:rPr lang="en-US"/>
              <a:t>Critical Thinking</a:t>
            </a:r>
            <a:endParaRPr lang="en-US" dirty="0"/>
          </a:p>
        </p:txBody>
      </p:sp>
      <p:sp>
        <p:nvSpPr>
          <p:cNvPr id="4" name="Content Placeholder 3">
            <a:extLst>
              <a:ext uri="{FF2B5EF4-FFF2-40B4-BE49-F238E27FC236}">
                <a16:creationId xmlns:a16="http://schemas.microsoft.com/office/drawing/2014/main" id="{5B7747CF-B888-C843-14AC-744CB9D6FB28}"/>
              </a:ext>
            </a:extLst>
          </p:cNvPr>
          <p:cNvSpPr>
            <a:spLocks noGrp="1"/>
          </p:cNvSpPr>
          <p:nvPr>
            <p:ph idx="1"/>
          </p:nvPr>
        </p:nvSpPr>
        <p:spPr>
          <a:xfrm>
            <a:off x="457200" y="1280160"/>
            <a:ext cx="8229600" cy="2763834"/>
          </a:xfrm>
          <a:ln w="28575">
            <a:solidFill>
              <a:srgbClr val="FF0000"/>
            </a:solidFill>
          </a:ln>
        </p:spPr>
        <p:txBody>
          <a:bodyPr>
            <a:spAutoFit/>
          </a:bodyPr>
          <a:lstStyle/>
          <a:p>
            <a:r>
              <a:rPr lang="en-US" b="1" dirty="0">
                <a:solidFill>
                  <a:srgbClr val="000000"/>
                </a:solidFill>
                <a:latin typeface="Calibri" pitchFamily="34" charset="0"/>
              </a:rPr>
              <a:t>Question: </a:t>
            </a:r>
            <a:r>
              <a:rPr lang="en-US" dirty="0">
                <a:solidFill>
                  <a:srgbClr val="000000"/>
                </a:solidFill>
                <a:latin typeface="Calibri" pitchFamily="34" charset="0"/>
              </a:rPr>
              <a:t>Do you think the sample range is an unbiased or biased estimator?</a:t>
            </a:r>
          </a:p>
          <a:p>
            <a:r>
              <a:rPr lang="en-US" b="1" dirty="0">
                <a:solidFill>
                  <a:srgbClr val="000000"/>
                </a:solidFill>
                <a:latin typeface="Calibri" pitchFamily="34" charset="0"/>
              </a:rPr>
              <a:t>Answer: </a:t>
            </a:r>
            <a:r>
              <a:rPr lang="en-US" dirty="0">
                <a:solidFill>
                  <a:srgbClr val="000000"/>
                </a:solidFill>
                <a:latin typeface="Calibri" pitchFamily="34" charset="0"/>
              </a:rPr>
              <a:t>The range is a biased estimator as most samples will not include the minimum or maximum values in the population. This means the sample range is expected to be less than the population range.</a:t>
            </a:r>
          </a:p>
        </p:txBody>
      </p:sp>
    </p:spTree>
    <p:extLst>
      <p:ext uri="{BB962C8B-B14F-4D97-AF65-F5344CB8AC3E}">
        <p14:creationId xmlns:p14="http://schemas.microsoft.com/office/powerpoint/2010/main" val="126409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1AB5-FBFE-077E-A445-A08B13AA0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8FD44-7D52-DE50-4F22-8610E746B4E1}"/>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02DD7F77-E27E-8DC6-F6ED-C0F7D678D4F8}"/>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4797708B-97EE-B7C6-3C89-93184F7DF63C}"/>
              </a:ext>
            </a:extLst>
          </p:cNvPr>
          <p:cNvGraphicFramePr>
            <a:graphicFrameLocks noGrp="1"/>
          </p:cNvGraphicFramePr>
          <p:nvPr>
            <p:extLst>
              <p:ext uri="{D42A27DB-BD31-4B8C-83A1-F6EECF244321}">
                <p14:modId xmlns:p14="http://schemas.microsoft.com/office/powerpoint/2010/main" val="2828915032"/>
              </p:ext>
            </p:extLst>
          </p:nvPr>
        </p:nvGraphicFramePr>
        <p:xfrm>
          <a:off x="1524000" y="1600200"/>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80562714"/>
                    </a:ext>
                  </a:extLst>
                </a:gridCol>
                <a:gridCol w="3048000">
                  <a:extLst>
                    <a:ext uri="{9D8B030D-6E8A-4147-A177-3AD203B41FA5}">
                      <a16:colId xmlns:a16="http://schemas.microsoft.com/office/drawing/2014/main" val="3932627086"/>
                    </a:ext>
                  </a:extLst>
                </a:gridCol>
              </a:tblGrid>
              <a:tr h="370840">
                <a:tc gridSpan="2">
                  <a:txBody>
                    <a:bodyPr/>
                    <a:lstStyle/>
                    <a:p>
                      <a:pPr algn="ctr"/>
                      <a:r>
                        <a:rPr lang="en-IN" dirty="0"/>
                        <a:t>Table 9.2.1 - Valve Measurements</a:t>
                      </a:r>
                    </a:p>
                  </a:txBody>
                  <a:tcPr/>
                </a:tc>
                <a:tc hMerge="1">
                  <a:txBody>
                    <a:bodyPr/>
                    <a:lstStyle/>
                    <a:p>
                      <a:endParaRPr lang="en-IN" dirty="0"/>
                    </a:p>
                  </a:txBody>
                  <a:tcPr/>
                </a:tc>
                <a:extLst>
                  <a:ext uri="{0D108BD9-81ED-4DB2-BD59-A6C34878D82A}">
                    <a16:rowId xmlns:a16="http://schemas.microsoft.com/office/drawing/2014/main" val="2486406521"/>
                  </a:ext>
                </a:extLst>
              </a:tr>
              <a:tr h="370840">
                <a:tc>
                  <a:txBody>
                    <a:bodyPr/>
                    <a:lstStyle/>
                    <a:p>
                      <a:pPr algn="ctr"/>
                      <a:r>
                        <a:rPr lang="en-US" b="1" dirty="0"/>
                        <a:t>Valve</a:t>
                      </a:r>
                      <a:endParaRPr lang="en-IN" b="1" dirty="0"/>
                    </a:p>
                  </a:txBody>
                  <a:tcPr/>
                </a:tc>
                <a:tc>
                  <a:txBody>
                    <a:bodyPr/>
                    <a:lstStyle/>
                    <a:p>
                      <a:pPr algn="ctr"/>
                      <a:r>
                        <a:rPr lang="en-US" b="1" dirty="0"/>
                        <a:t>Diameter (cm)</a:t>
                      </a:r>
                      <a:endParaRPr lang="en-IN" b="1" dirty="0"/>
                    </a:p>
                  </a:txBody>
                  <a:tcPr/>
                </a:tc>
                <a:extLst>
                  <a:ext uri="{0D108BD9-81ED-4DB2-BD59-A6C34878D82A}">
                    <a16:rowId xmlns:a16="http://schemas.microsoft.com/office/drawing/2014/main" val="3346325873"/>
                  </a:ext>
                </a:extLst>
              </a:tr>
              <a:tr h="370840">
                <a:tc>
                  <a:txBody>
                    <a:bodyPr/>
                    <a:lstStyle/>
                    <a:p>
                      <a:pPr algn="ctr"/>
                      <a:r>
                        <a:rPr lang="en-US" dirty="0"/>
                        <a:t>A</a:t>
                      </a:r>
                      <a:endParaRPr lang="en-IN" dirty="0"/>
                    </a:p>
                  </a:txBody>
                  <a:tcPr/>
                </a:tc>
                <a:tc>
                  <a:txBody>
                    <a:bodyPr/>
                    <a:lstStyle/>
                    <a:p>
                      <a:pPr algn="ctr"/>
                      <a:r>
                        <a:rPr lang="en-US" dirty="0"/>
                        <a:t>0.124</a:t>
                      </a:r>
                      <a:endParaRPr lang="en-IN" dirty="0"/>
                    </a:p>
                  </a:txBody>
                  <a:tcPr/>
                </a:tc>
                <a:extLst>
                  <a:ext uri="{0D108BD9-81ED-4DB2-BD59-A6C34878D82A}">
                    <a16:rowId xmlns:a16="http://schemas.microsoft.com/office/drawing/2014/main" val="2862528325"/>
                  </a:ext>
                </a:extLst>
              </a:tr>
              <a:tr h="370840">
                <a:tc>
                  <a:txBody>
                    <a:bodyPr/>
                    <a:lstStyle/>
                    <a:p>
                      <a:pPr algn="ctr"/>
                      <a:r>
                        <a:rPr lang="en-US" dirty="0"/>
                        <a:t>B</a:t>
                      </a:r>
                      <a:endParaRPr lang="en-IN" dirty="0"/>
                    </a:p>
                  </a:txBody>
                  <a:tcPr/>
                </a:tc>
                <a:tc>
                  <a:txBody>
                    <a:bodyPr/>
                    <a:lstStyle/>
                    <a:p>
                      <a:pPr algn="ctr"/>
                      <a:r>
                        <a:rPr lang="en-US" dirty="0"/>
                        <a:t>0.136</a:t>
                      </a:r>
                      <a:endParaRPr lang="en-IN" dirty="0"/>
                    </a:p>
                  </a:txBody>
                  <a:tcPr/>
                </a:tc>
                <a:extLst>
                  <a:ext uri="{0D108BD9-81ED-4DB2-BD59-A6C34878D82A}">
                    <a16:rowId xmlns:a16="http://schemas.microsoft.com/office/drawing/2014/main" val="2467440224"/>
                  </a:ext>
                </a:extLst>
              </a:tr>
              <a:tr h="370840">
                <a:tc>
                  <a:txBody>
                    <a:bodyPr/>
                    <a:lstStyle/>
                    <a:p>
                      <a:pPr algn="ctr"/>
                      <a:r>
                        <a:rPr lang="en-US" dirty="0"/>
                        <a:t>C</a:t>
                      </a:r>
                      <a:endParaRPr lang="en-IN" dirty="0"/>
                    </a:p>
                  </a:txBody>
                  <a:tcPr/>
                </a:tc>
                <a:tc>
                  <a:txBody>
                    <a:bodyPr/>
                    <a:lstStyle/>
                    <a:p>
                      <a:pPr algn="ctr"/>
                      <a:r>
                        <a:rPr lang="en-US" dirty="0"/>
                        <a:t>0.201</a:t>
                      </a:r>
                      <a:endParaRPr lang="en-IN" dirty="0"/>
                    </a:p>
                  </a:txBody>
                  <a:tcPr/>
                </a:tc>
                <a:extLst>
                  <a:ext uri="{0D108BD9-81ED-4DB2-BD59-A6C34878D82A}">
                    <a16:rowId xmlns:a16="http://schemas.microsoft.com/office/drawing/2014/main" val="2757785958"/>
                  </a:ext>
                </a:extLst>
              </a:tr>
              <a:tr h="370840">
                <a:tc>
                  <a:txBody>
                    <a:bodyPr/>
                    <a:lstStyle/>
                    <a:p>
                      <a:pPr algn="ctr"/>
                      <a:r>
                        <a:rPr lang="en-US" dirty="0"/>
                        <a:t>D</a:t>
                      </a:r>
                      <a:endParaRPr lang="en-IN" dirty="0"/>
                    </a:p>
                  </a:txBody>
                  <a:tcPr/>
                </a:tc>
                <a:tc>
                  <a:txBody>
                    <a:bodyPr/>
                    <a:lstStyle/>
                    <a:p>
                      <a:pPr algn="ctr"/>
                      <a:r>
                        <a:rPr lang="en-US" dirty="0"/>
                        <a:t>0.144</a:t>
                      </a:r>
                      <a:endParaRPr lang="en-IN" dirty="0"/>
                    </a:p>
                  </a:txBody>
                  <a:tcPr/>
                </a:tc>
                <a:extLst>
                  <a:ext uri="{0D108BD9-81ED-4DB2-BD59-A6C34878D82A}">
                    <a16:rowId xmlns:a16="http://schemas.microsoft.com/office/drawing/2014/main" val="1095115516"/>
                  </a:ext>
                </a:extLst>
              </a:tr>
              <a:tr h="370840">
                <a:tc>
                  <a:txBody>
                    <a:bodyPr/>
                    <a:lstStyle/>
                    <a:p>
                      <a:pPr algn="ctr"/>
                      <a:r>
                        <a:rPr lang="en-US" dirty="0"/>
                        <a:t>E</a:t>
                      </a:r>
                      <a:endParaRPr lang="en-IN" dirty="0"/>
                    </a:p>
                  </a:txBody>
                  <a:tcPr/>
                </a:tc>
                <a:tc>
                  <a:txBody>
                    <a:bodyPr/>
                    <a:lstStyle/>
                    <a:p>
                      <a:pPr algn="ctr"/>
                      <a:r>
                        <a:rPr lang="en-US" dirty="0"/>
                        <a:t>0.138</a:t>
                      </a:r>
                      <a:endParaRPr lang="en-IN" dirty="0"/>
                    </a:p>
                  </a:txBody>
                  <a:tcPr/>
                </a:tc>
                <a:extLst>
                  <a:ext uri="{0D108BD9-81ED-4DB2-BD59-A6C34878D82A}">
                    <a16:rowId xmlns:a16="http://schemas.microsoft.com/office/drawing/2014/main" val="2952507775"/>
                  </a:ext>
                </a:extLst>
              </a:tr>
              <a:tr h="370840">
                <a:tc>
                  <a:txBody>
                    <a:bodyPr/>
                    <a:lstStyle/>
                    <a:p>
                      <a:pPr algn="ctr"/>
                      <a:r>
                        <a:rPr lang="en-US" dirty="0"/>
                        <a:t>F</a:t>
                      </a:r>
                      <a:endParaRPr lang="en-IN" dirty="0"/>
                    </a:p>
                  </a:txBody>
                  <a:tcPr/>
                </a:tc>
                <a:tc>
                  <a:txBody>
                    <a:bodyPr/>
                    <a:lstStyle/>
                    <a:p>
                      <a:pPr algn="ctr"/>
                      <a:r>
                        <a:rPr lang="en-US" dirty="0"/>
                        <a:t>0.147</a:t>
                      </a:r>
                      <a:endParaRPr lang="en-IN" dirty="0"/>
                    </a:p>
                  </a:txBody>
                  <a:tcPr/>
                </a:tc>
                <a:extLst>
                  <a:ext uri="{0D108BD9-81ED-4DB2-BD59-A6C34878D82A}">
                    <a16:rowId xmlns:a16="http://schemas.microsoft.com/office/drawing/2014/main" val="1731374376"/>
                  </a:ext>
                </a:extLst>
              </a:tr>
            </a:tbl>
          </a:graphicData>
        </a:graphic>
      </p:graphicFrame>
    </p:spTree>
    <p:extLst>
      <p:ext uri="{BB962C8B-B14F-4D97-AF65-F5344CB8AC3E}">
        <p14:creationId xmlns:p14="http://schemas.microsoft.com/office/powerpoint/2010/main" val="1930180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08AB9-0074-25DD-4D49-D8DC4193A5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833D92-4399-65E4-9238-C716CE96F304}"/>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C0833D92-4399-65E4-9238-C716CE96F30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D0A85BF6-C4FD-317E-A13A-51524203534B}"/>
              </a:ext>
            </a:extLst>
          </p:cNvPr>
          <p:cNvSpPr>
            <a:spLocks noGrp="1"/>
          </p:cNvSpPr>
          <p:nvPr>
            <p:ph idx="1"/>
          </p:nvPr>
        </p:nvSpPr>
        <p:spPr>
          <a:xfrm>
            <a:off x="457200" y="1278301"/>
            <a:ext cx="8229600" cy="4572000"/>
          </a:xfrm>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3774775-9FEE-4999-1848-E715AABABCED}"/>
                  </a:ext>
                </a:extLst>
              </p:cNvPr>
              <p:cNvGraphicFramePr>
                <a:graphicFrameLocks noGrp="1"/>
              </p:cNvGraphicFramePr>
              <p:nvPr>
                <p:extLst>
                  <p:ext uri="{D42A27DB-BD31-4B8C-83A1-F6EECF244321}">
                    <p14:modId xmlns:p14="http://schemas.microsoft.com/office/powerpoint/2010/main" val="3856672008"/>
                  </p:ext>
                </p:extLst>
              </p:nvPr>
            </p:nvGraphicFramePr>
            <p:xfrm>
              <a:off x="533400" y="1097280"/>
              <a:ext cx="8153400" cy="4719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50645784"/>
                        </a:ext>
                      </a:extLst>
                    </a:gridCol>
                    <a:gridCol w="1676400">
                      <a:extLst>
                        <a:ext uri="{9D8B030D-6E8A-4147-A177-3AD203B41FA5}">
                          <a16:colId xmlns:a16="http://schemas.microsoft.com/office/drawing/2014/main" val="821372814"/>
                        </a:ext>
                      </a:extLst>
                    </a:gridCol>
                    <a:gridCol w="1676400">
                      <a:extLst>
                        <a:ext uri="{9D8B030D-6E8A-4147-A177-3AD203B41FA5}">
                          <a16:colId xmlns:a16="http://schemas.microsoft.com/office/drawing/2014/main" val="661879008"/>
                        </a:ext>
                      </a:extLst>
                    </a:gridCol>
                    <a:gridCol w="1417320">
                      <a:extLst>
                        <a:ext uri="{9D8B030D-6E8A-4147-A177-3AD203B41FA5}">
                          <a16:colId xmlns:a16="http://schemas.microsoft.com/office/drawing/2014/main" val="2421470473"/>
                        </a:ext>
                      </a:extLst>
                    </a:gridCol>
                    <a:gridCol w="1630680">
                      <a:extLst>
                        <a:ext uri="{9D8B030D-6E8A-4147-A177-3AD203B41FA5}">
                          <a16:colId xmlns:a16="http://schemas.microsoft.com/office/drawing/2014/main" val="3371195100"/>
                        </a:ext>
                      </a:extLst>
                    </a:gridCol>
                  </a:tblGrid>
                  <a:tr h="370840">
                    <a:tc gridSpan="5">
                      <a:txBody>
                        <a:bodyPr/>
                        <a:lstStyle/>
                        <a:p>
                          <a:pPr algn="ctr"/>
                          <a:r>
                            <a:rPr lang="en-US" dirty="0"/>
                            <a:t>Table 9.2.3 - Valve Sample Measurements (</a:t>
                          </a:r>
                          <a14:m>
                            <m:oMath xmlns:m="http://schemas.openxmlformats.org/officeDocument/2006/math">
                              <m:r>
                                <a:rPr lang="en-US" i="1" dirty="0" smtClean="0">
                                  <a:latin typeface="Cambria Math" panose="02040503050406030204" pitchFamily="18" charset="0"/>
                                </a:rPr>
                                <m:t>𝑛</m:t>
                              </m:r>
                            </m:oMath>
                          </a14:m>
                          <a:r>
                            <a:rPr lang="en-US" dirty="0"/>
                            <a:t> = 3)</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28259008"/>
                      </a:ext>
                    </a:extLst>
                  </a:tr>
                  <a:tr h="370840">
                    <a:tc>
                      <a:txBody>
                        <a:bodyPr/>
                        <a:lstStyle/>
                        <a:p>
                          <a:pPr algn="ctr"/>
                          <a:r>
                            <a:rPr lang="en-IN" b="1" dirty="0"/>
                            <a:t>Sample Number</a:t>
                          </a:r>
                        </a:p>
                      </a:txBody>
                      <a:tcPr/>
                    </a:tc>
                    <a:tc>
                      <a:txBody>
                        <a:bodyPr/>
                        <a:lstStyle/>
                        <a:p>
                          <a:pPr algn="ctr"/>
                          <a:r>
                            <a:rPr lang="en-IN" b="1" dirty="0"/>
                            <a:t>First Observation</a:t>
                          </a:r>
                        </a:p>
                      </a:txBody>
                      <a:tcPr/>
                    </a:tc>
                    <a:tc>
                      <a:txBody>
                        <a:bodyPr/>
                        <a:lstStyle/>
                        <a:p>
                          <a:pPr algn="ctr"/>
                          <a:r>
                            <a:rPr lang="en-IN" b="1" dirty="0"/>
                            <a:t>Second Observation</a:t>
                          </a:r>
                        </a:p>
                      </a:txBody>
                      <a:tcPr/>
                    </a:tc>
                    <a:tc>
                      <a:txBody>
                        <a:bodyPr/>
                        <a:lstStyle/>
                        <a:p>
                          <a:pPr algn="ctr"/>
                          <a:r>
                            <a:rPr lang="en-IN" b="1" dirty="0"/>
                            <a:t>Third Observation</a:t>
                          </a:r>
                        </a:p>
                      </a:txBody>
                      <a:tcPr/>
                    </a:tc>
                    <a:tc>
                      <a:txBody>
                        <a:bodyPr/>
                        <a:lstStyle/>
                        <a:p>
                          <a:pPr algn="ctr"/>
                          <a14:m>
                            <m:oMathPara xmlns:m="http://schemas.openxmlformats.org/officeDocument/2006/math">
                              <m:oMathParaPr>
                                <m:jc m:val="centerGroup"/>
                              </m:oMathParaPr>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𝒙</m:t>
                                    </m:r>
                                  </m:e>
                                </m:bar>
                              </m:oMath>
                            </m:oMathPara>
                          </a14:m>
                          <a:endParaRPr lang="en-IN" b="1" dirty="0"/>
                        </a:p>
                      </a:txBody>
                      <a:tcPr/>
                    </a:tc>
                    <a:extLst>
                      <a:ext uri="{0D108BD9-81ED-4DB2-BD59-A6C34878D82A}">
                        <a16:rowId xmlns:a16="http://schemas.microsoft.com/office/drawing/2014/main" val="2837844982"/>
                      </a:ext>
                    </a:extLst>
                  </a:tr>
                  <a:tr h="370840">
                    <a:tc>
                      <a:txBody>
                        <a:bodyPr/>
                        <a:lstStyle/>
                        <a:p>
                          <a:pPr algn="ctr"/>
                          <a:r>
                            <a:rPr lang="en-IN" dirty="0"/>
                            <a:t>1 (A, B, &amp; C)</a:t>
                          </a:r>
                        </a:p>
                      </a:txBody>
                      <a:tcPr/>
                    </a:tc>
                    <a:tc>
                      <a:txBody>
                        <a:bodyPr/>
                        <a:lstStyle/>
                        <a:p>
                          <a:pPr algn="ctr"/>
                          <a:r>
                            <a:rPr lang="en-IN" dirty="0"/>
                            <a:t>0.124</a:t>
                          </a:r>
                        </a:p>
                      </a:txBody>
                      <a:tcPr/>
                    </a:tc>
                    <a:tc>
                      <a:txBody>
                        <a:bodyPr/>
                        <a:lstStyle/>
                        <a:p>
                          <a:pPr algn="ctr"/>
                          <a:r>
                            <a:rPr lang="en-IN" dirty="0"/>
                            <a:t>0.136</a:t>
                          </a:r>
                        </a:p>
                      </a:txBody>
                      <a:tcPr/>
                    </a:tc>
                    <a:tc>
                      <a:txBody>
                        <a:bodyPr/>
                        <a:lstStyle/>
                        <a:p>
                          <a:pPr algn="ctr"/>
                          <a:r>
                            <a:rPr lang="en-IN" dirty="0"/>
                            <a:t>0.201</a:t>
                          </a:r>
                        </a:p>
                      </a:txBody>
                      <a:tcPr/>
                    </a:tc>
                    <a:tc>
                      <a:txBody>
                        <a:bodyPr/>
                        <a:lstStyle/>
                        <a:p>
                          <a:pPr algn="ctr"/>
                          <a:r>
                            <a:rPr lang="en-IN" dirty="0"/>
                            <a:t>0.153667</a:t>
                          </a:r>
                        </a:p>
                      </a:txBody>
                      <a:tcPr/>
                    </a:tc>
                    <a:extLst>
                      <a:ext uri="{0D108BD9-81ED-4DB2-BD59-A6C34878D82A}">
                        <a16:rowId xmlns:a16="http://schemas.microsoft.com/office/drawing/2014/main" val="94901049"/>
                      </a:ext>
                    </a:extLst>
                  </a:tr>
                  <a:tr h="370840">
                    <a:tc>
                      <a:txBody>
                        <a:bodyPr/>
                        <a:lstStyle/>
                        <a:p>
                          <a:pPr algn="ctr"/>
                          <a:r>
                            <a:rPr lang="en-IN" dirty="0"/>
                            <a:t>2 (A, B,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0.144</a:t>
                          </a:r>
                        </a:p>
                      </a:txBody>
                      <a:tcPr/>
                    </a:tc>
                    <a:tc>
                      <a:txBody>
                        <a:bodyPr/>
                        <a:lstStyle/>
                        <a:p>
                          <a:pPr algn="ctr"/>
                          <a:r>
                            <a:rPr lang="en-IN" dirty="0"/>
                            <a:t>0.134667</a:t>
                          </a:r>
                        </a:p>
                      </a:txBody>
                      <a:tcPr/>
                    </a:tc>
                    <a:extLst>
                      <a:ext uri="{0D108BD9-81ED-4DB2-BD59-A6C34878D82A}">
                        <a16:rowId xmlns:a16="http://schemas.microsoft.com/office/drawing/2014/main" val="4290084835"/>
                      </a:ext>
                    </a:extLst>
                  </a:tr>
                  <a:tr h="370840">
                    <a:tc>
                      <a:txBody>
                        <a:bodyPr/>
                        <a:lstStyle/>
                        <a:p>
                          <a:pPr algn="ctr"/>
                          <a:r>
                            <a:rPr lang="en-IN" dirty="0"/>
                            <a:t>3 (A, B,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0.138</a:t>
                          </a:r>
                        </a:p>
                      </a:txBody>
                      <a:tcPr/>
                    </a:tc>
                    <a:tc>
                      <a:txBody>
                        <a:bodyPr/>
                        <a:lstStyle/>
                        <a:p>
                          <a:pPr algn="ctr"/>
                          <a:r>
                            <a:rPr lang="en-IN" dirty="0"/>
                            <a:t>0.132667</a:t>
                          </a:r>
                        </a:p>
                      </a:txBody>
                      <a:tcPr/>
                    </a:tc>
                    <a:extLst>
                      <a:ext uri="{0D108BD9-81ED-4DB2-BD59-A6C34878D82A}">
                        <a16:rowId xmlns:a16="http://schemas.microsoft.com/office/drawing/2014/main" val="2681890474"/>
                      </a:ext>
                    </a:extLst>
                  </a:tr>
                  <a:tr h="370840">
                    <a:tc>
                      <a:txBody>
                        <a:bodyPr/>
                        <a:lstStyle/>
                        <a:p>
                          <a:pPr algn="ctr"/>
                          <a:r>
                            <a:rPr lang="en-IN" dirty="0"/>
                            <a:t>4 (A, B,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0.147</a:t>
                          </a:r>
                        </a:p>
                      </a:txBody>
                      <a:tcPr/>
                    </a:tc>
                    <a:tc>
                      <a:txBody>
                        <a:bodyPr/>
                        <a:lstStyle/>
                        <a:p>
                          <a:pPr algn="ctr"/>
                          <a:r>
                            <a:rPr lang="en-IN" dirty="0"/>
                            <a:t>0.135667</a:t>
                          </a:r>
                        </a:p>
                      </a:txBody>
                      <a:tcPr/>
                    </a:tc>
                    <a:extLst>
                      <a:ext uri="{0D108BD9-81ED-4DB2-BD59-A6C34878D82A}">
                        <a16:rowId xmlns:a16="http://schemas.microsoft.com/office/drawing/2014/main" val="2439375601"/>
                      </a:ext>
                    </a:extLst>
                  </a:tr>
                  <a:tr h="370840">
                    <a:tc>
                      <a:txBody>
                        <a:bodyPr/>
                        <a:lstStyle/>
                        <a:p>
                          <a:pPr algn="ctr"/>
                          <a:r>
                            <a:rPr lang="en-IN" dirty="0"/>
                            <a:t>5 (A, C,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0.144</a:t>
                          </a:r>
                        </a:p>
                      </a:txBody>
                      <a:tcPr/>
                    </a:tc>
                    <a:tc>
                      <a:txBody>
                        <a:bodyPr/>
                        <a:lstStyle/>
                        <a:p>
                          <a:pPr algn="ctr"/>
                          <a:r>
                            <a:rPr lang="en-IN" dirty="0"/>
                            <a:t>0.156333</a:t>
                          </a:r>
                        </a:p>
                      </a:txBody>
                      <a:tcPr/>
                    </a:tc>
                    <a:extLst>
                      <a:ext uri="{0D108BD9-81ED-4DB2-BD59-A6C34878D82A}">
                        <a16:rowId xmlns:a16="http://schemas.microsoft.com/office/drawing/2014/main" val="459319446"/>
                      </a:ext>
                    </a:extLst>
                  </a:tr>
                  <a:tr h="370840">
                    <a:tc>
                      <a:txBody>
                        <a:bodyPr/>
                        <a:lstStyle/>
                        <a:p>
                          <a:pPr algn="ctr"/>
                          <a:r>
                            <a:rPr lang="en-IN" dirty="0"/>
                            <a:t>6 (A, C,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0.138</a:t>
                          </a:r>
                        </a:p>
                      </a:txBody>
                      <a:tcPr/>
                    </a:tc>
                    <a:tc>
                      <a:txBody>
                        <a:bodyPr/>
                        <a:lstStyle/>
                        <a:p>
                          <a:pPr algn="ctr"/>
                          <a:r>
                            <a:rPr lang="en-IN" dirty="0"/>
                            <a:t>0.154333</a:t>
                          </a:r>
                        </a:p>
                      </a:txBody>
                      <a:tcPr/>
                    </a:tc>
                    <a:extLst>
                      <a:ext uri="{0D108BD9-81ED-4DB2-BD59-A6C34878D82A}">
                        <a16:rowId xmlns:a16="http://schemas.microsoft.com/office/drawing/2014/main" val="10070327"/>
                      </a:ext>
                    </a:extLst>
                  </a:tr>
                  <a:tr h="370840">
                    <a:tc>
                      <a:txBody>
                        <a:bodyPr/>
                        <a:lstStyle/>
                        <a:p>
                          <a:pPr algn="ctr"/>
                          <a:r>
                            <a:rPr lang="en-IN" dirty="0"/>
                            <a:t>7 (A, C,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0.147</a:t>
                          </a:r>
                        </a:p>
                      </a:txBody>
                      <a:tcPr/>
                    </a:tc>
                    <a:tc>
                      <a:txBody>
                        <a:bodyPr/>
                        <a:lstStyle/>
                        <a:p>
                          <a:pPr algn="ctr"/>
                          <a:r>
                            <a:rPr lang="en-IN" dirty="0"/>
                            <a:t>0.157333</a:t>
                          </a:r>
                        </a:p>
                      </a:txBody>
                      <a:tcPr/>
                    </a:tc>
                    <a:extLst>
                      <a:ext uri="{0D108BD9-81ED-4DB2-BD59-A6C34878D82A}">
                        <a16:rowId xmlns:a16="http://schemas.microsoft.com/office/drawing/2014/main" val="3059654950"/>
                      </a:ext>
                    </a:extLst>
                  </a:tr>
                  <a:tr h="370840">
                    <a:tc>
                      <a:txBody>
                        <a:bodyPr/>
                        <a:lstStyle/>
                        <a:p>
                          <a:pPr algn="ctr"/>
                          <a:r>
                            <a:rPr lang="en-IN" dirty="0"/>
                            <a:t>8 (A,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0.138</a:t>
                          </a:r>
                        </a:p>
                      </a:txBody>
                      <a:tcPr/>
                    </a:tc>
                    <a:tc>
                      <a:txBody>
                        <a:bodyPr/>
                        <a:lstStyle/>
                        <a:p>
                          <a:pPr algn="ctr"/>
                          <a:r>
                            <a:rPr lang="en-IN" dirty="0"/>
                            <a:t>0.135333</a:t>
                          </a:r>
                        </a:p>
                      </a:txBody>
                      <a:tcPr/>
                    </a:tc>
                    <a:extLst>
                      <a:ext uri="{0D108BD9-81ED-4DB2-BD59-A6C34878D82A}">
                        <a16:rowId xmlns:a16="http://schemas.microsoft.com/office/drawing/2014/main" val="4041480398"/>
                      </a:ext>
                    </a:extLst>
                  </a:tr>
                  <a:tr h="370840">
                    <a:tc>
                      <a:txBody>
                        <a:bodyPr/>
                        <a:lstStyle/>
                        <a:p>
                          <a:pPr algn="ctr"/>
                          <a:r>
                            <a:rPr lang="en-IN" dirty="0"/>
                            <a:t>9 (A,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0.138333</a:t>
                          </a:r>
                        </a:p>
                      </a:txBody>
                      <a:tcPr/>
                    </a:tc>
                    <a:extLst>
                      <a:ext uri="{0D108BD9-81ED-4DB2-BD59-A6C34878D82A}">
                        <a16:rowId xmlns:a16="http://schemas.microsoft.com/office/drawing/2014/main" val="2230049403"/>
                      </a:ext>
                    </a:extLst>
                  </a:tr>
                  <a:tr h="370840">
                    <a:tc>
                      <a:txBody>
                        <a:bodyPr/>
                        <a:lstStyle/>
                        <a:p>
                          <a:pPr algn="ctr"/>
                          <a:r>
                            <a:rPr lang="en-IN" dirty="0"/>
                            <a:t>10 (A,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0.124</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0.136333</a:t>
                          </a:r>
                        </a:p>
                      </a:txBody>
                      <a:tcPr/>
                    </a:tc>
                    <a:extLst>
                      <a:ext uri="{0D108BD9-81ED-4DB2-BD59-A6C34878D82A}">
                        <a16:rowId xmlns:a16="http://schemas.microsoft.com/office/drawing/2014/main" val="1842036118"/>
                      </a:ext>
                    </a:extLst>
                  </a:tr>
                </a:tbl>
              </a:graphicData>
            </a:graphic>
          </p:graphicFrame>
        </mc:Choice>
        <mc:Fallback xmlns="">
          <p:graphicFrame>
            <p:nvGraphicFramePr>
              <p:cNvPr id="5" name="Table 4">
                <a:extLst>
                  <a:ext uri="{FF2B5EF4-FFF2-40B4-BE49-F238E27FC236}">
                    <a16:creationId xmlns:a16="http://schemas.microsoft.com/office/drawing/2014/main" id="{03774775-9FEE-4999-1848-E715AABABCED}"/>
                  </a:ext>
                </a:extLst>
              </p:cNvPr>
              <p:cNvGraphicFramePr>
                <a:graphicFrameLocks noGrp="1"/>
              </p:cNvGraphicFramePr>
              <p:nvPr>
                <p:extLst>
                  <p:ext uri="{D42A27DB-BD31-4B8C-83A1-F6EECF244321}">
                    <p14:modId xmlns:p14="http://schemas.microsoft.com/office/powerpoint/2010/main" val="3856672008"/>
                  </p:ext>
                </p:extLst>
              </p:nvPr>
            </p:nvGraphicFramePr>
            <p:xfrm>
              <a:off x="533400" y="1097280"/>
              <a:ext cx="8153400" cy="4719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50645784"/>
                        </a:ext>
                      </a:extLst>
                    </a:gridCol>
                    <a:gridCol w="1676400">
                      <a:extLst>
                        <a:ext uri="{9D8B030D-6E8A-4147-A177-3AD203B41FA5}">
                          <a16:colId xmlns:a16="http://schemas.microsoft.com/office/drawing/2014/main" val="821372814"/>
                        </a:ext>
                      </a:extLst>
                    </a:gridCol>
                    <a:gridCol w="1676400">
                      <a:extLst>
                        <a:ext uri="{9D8B030D-6E8A-4147-A177-3AD203B41FA5}">
                          <a16:colId xmlns:a16="http://schemas.microsoft.com/office/drawing/2014/main" val="661879008"/>
                        </a:ext>
                      </a:extLst>
                    </a:gridCol>
                    <a:gridCol w="1417320">
                      <a:extLst>
                        <a:ext uri="{9D8B030D-6E8A-4147-A177-3AD203B41FA5}">
                          <a16:colId xmlns:a16="http://schemas.microsoft.com/office/drawing/2014/main" val="2421470473"/>
                        </a:ext>
                      </a:extLst>
                    </a:gridCol>
                    <a:gridCol w="1630680">
                      <a:extLst>
                        <a:ext uri="{9D8B030D-6E8A-4147-A177-3AD203B41FA5}">
                          <a16:colId xmlns:a16="http://schemas.microsoft.com/office/drawing/2014/main" val="3371195100"/>
                        </a:ext>
                      </a:extLst>
                    </a:gridCol>
                  </a:tblGrid>
                  <a:tr h="370840">
                    <a:tc gridSpan="5">
                      <a:txBody>
                        <a:bodyPr/>
                        <a:lstStyle/>
                        <a:p>
                          <a:endParaRPr lang="en-US"/>
                        </a:p>
                      </a:txBody>
                      <a:tcPr>
                        <a:blipFill>
                          <a:blip r:embed="rId3"/>
                          <a:stretch>
                            <a:fillRect l="-75" t="-8197" r="-374" b="-1193443"/>
                          </a:stretch>
                        </a:blip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28259008"/>
                      </a:ext>
                    </a:extLst>
                  </a:tr>
                  <a:tr h="640080">
                    <a:tc>
                      <a:txBody>
                        <a:bodyPr/>
                        <a:lstStyle/>
                        <a:p>
                          <a:pPr algn="ctr"/>
                          <a:r>
                            <a:rPr lang="en-IN" b="1" dirty="0"/>
                            <a:t>Sample Number</a:t>
                          </a:r>
                        </a:p>
                      </a:txBody>
                      <a:tcPr/>
                    </a:tc>
                    <a:tc>
                      <a:txBody>
                        <a:bodyPr/>
                        <a:lstStyle/>
                        <a:p>
                          <a:pPr algn="ctr"/>
                          <a:r>
                            <a:rPr lang="en-IN" b="1" dirty="0"/>
                            <a:t>First Observation</a:t>
                          </a:r>
                        </a:p>
                      </a:txBody>
                      <a:tcPr/>
                    </a:tc>
                    <a:tc>
                      <a:txBody>
                        <a:bodyPr/>
                        <a:lstStyle/>
                        <a:p>
                          <a:pPr algn="ctr"/>
                          <a:r>
                            <a:rPr lang="en-IN" b="1" dirty="0"/>
                            <a:t>Second Observation</a:t>
                          </a:r>
                        </a:p>
                      </a:txBody>
                      <a:tcPr/>
                    </a:tc>
                    <a:tc>
                      <a:txBody>
                        <a:bodyPr/>
                        <a:lstStyle/>
                        <a:p>
                          <a:pPr algn="ctr"/>
                          <a:r>
                            <a:rPr lang="en-IN" b="1" dirty="0"/>
                            <a:t>Third Observation</a:t>
                          </a:r>
                        </a:p>
                      </a:txBody>
                      <a:tcPr/>
                    </a:tc>
                    <a:tc>
                      <a:txBody>
                        <a:bodyPr/>
                        <a:lstStyle/>
                        <a:p>
                          <a:endParaRPr lang="en-US"/>
                        </a:p>
                      </a:txBody>
                      <a:tcPr>
                        <a:blipFill>
                          <a:blip r:embed="rId3"/>
                          <a:stretch>
                            <a:fillRect l="-399627" t="-62857" r="-1866" b="-593333"/>
                          </a:stretch>
                        </a:blipFill>
                      </a:tcPr>
                    </a:tc>
                    <a:extLst>
                      <a:ext uri="{0D108BD9-81ED-4DB2-BD59-A6C34878D82A}">
                        <a16:rowId xmlns:a16="http://schemas.microsoft.com/office/drawing/2014/main" val="2837844982"/>
                      </a:ext>
                    </a:extLst>
                  </a:tr>
                  <a:tr h="370840">
                    <a:tc>
                      <a:txBody>
                        <a:bodyPr/>
                        <a:lstStyle/>
                        <a:p>
                          <a:pPr algn="ctr"/>
                          <a:r>
                            <a:rPr lang="en-IN" dirty="0"/>
                            <a:t>1 (A, B, &amp; C)</a:t>
                          </a:r>
                        </a:p>
                      </a:txBody>
                      <a:tcPr/>
                    </a:tc>
                    <a:tc>
                      <a:txBody>
                        <a:bodyPr/>
                        <a:lstStyle/>
                        <a:p>
                          <a:pPr algn="ctr"/>
                          <a:r>
                            <a:rPr lang="en-IN" dirty="0"/>
                            <a:t>0.124</a:t>
                          </a:r>
                        </a:p>
                      </a:txBody>
                      <a:tcPr/>
                    </a:tc>
                    <a:tc>
                      <a:txBody>
                        <a:bodyPr/>
                        <a:lstStyle/>
                        <a:p>
                          <a:pPr algn="ctr"/>
                          <a:r>
                            <a:rPr lang="en-IN" dirty="0"/>
                            <a:t>0.136</a:t>
                          </a:r>
                        </a:p>
                      </a:txBody>
                      <a:tcPr/>
                    </a:tc>
                    <a:tc>
                      <a:txBody>
                        <a:bodyPr/>
                        <a:lstStyle/>
                        <a:p>
                          <a:pPr algn="ctr"/>
                          <a:r>
                            <a:rPr lang="en-IN" dirty="0"/>
                            <a:t>0.201</a:t>
                          </a:r>
                        </a:p>
                      </a:txBody>
                      <a:tcPr/>
                    </a:tc>
                    <a:tc>
                      <a:txBody>
                        <a:bodyPr/>
                        <a:lstStyle/>
                        <a:p>
                          <a:pPr algn="ctr"/>
                          <a:r>
                            <a:rPr lang="en-IN" dirty="0"/>
                            <a:t>0.153667</a:t>
                          </a:r>
                        </a:p>
                      </a:txBody>
                      <a:tcPr/>
                    </a:tc>
                    <a:extLst>
                      <a:ext uri="{0D108BD9-81ED-4DB2-BD59-A6C34878D82A}">
                        <a16:rowId xmlns:a16="http://schemas.microsoft.com/office/drawing/2014/main" val="94901049"/>
                      </a:ext>
                    </a:extLst>
                  </a:tr>
                  <a:tr h="370840">
                    <a:tc>
                      <a:txBody>
                        <a:bodyPr/>
                        <a:lstStyle/>
                        <a:p>
                          <a:pPr algn="ctr"/>
                          <a:r>
                            <a:rPr lang="en-IN" dirty="0"/>
                            <a:t>2 (A, B,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0.144</a:t>
                          </a:r>
                        </a:p>
                      </a:txBody>
                      <a:tcPr/>
                    </a:tc>
                    <a:tc>
                      <a:txBody>
                        <a:bodyPr/>
                        <a:lstStyle/>
                        <a:p>
                          <a:pPr algn="ctr"/>
                          <a:r>
                            <a:rPr lang="en-IN" dirty="0"/>
                            <a:t>0.134667</a:t>
                          </a:r>
                        </a:p>
                      </a:txBody>
                      <a:tcPr/>
                    </a:tc>
                    <a:extLst>
                      <a:ext uri="{0D108BD9-81ED-4DB2-BD59-A6C34878D82A}">
                        <a16:rowId xmlns:a16="http://schemas.microsoft.com/office/drawing/2014/main" val="4290084835"/>
                      </a:ext>
                    </a:extLst>
                  </a:tr>
                  <a:tr h="370840">
                    <a:tc>
                      <a:txBody>
                        <a:bodyPr/>
                        <a:lstStyle/>
                        <a:p>
                          <a:pPr algn="ctr"/>
                          <a:r>
                            <a:rPr lang="en-IN" dirty="0"/>
                            <a:t>3 (A, B,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0.138</a:t>
                          </a:r>
                        </a:p>
                      </a:txBody>
                      <a:tcPr/>
                    </a:tc>
                    <a:tc>
                      <a:txBody>
                        <a:bodyPr/>
                        <a:lstStyle/>
                        <a:p>
                          <a:pPr algn="ctr"/>
                          <a:r>
                            <a:rPr lang="en-IN" dirty="0"/>
                            <a:t>0.132667</a:t>
                          </a:r>
                        </a:p>
                      </a:txBody>
                      <a:tcPr/>
                    </a:tc>
                    <a:extLst>
                      <a:ext uri="{0D108BD9-81ED-4DB2-BD59-A6C34878D82A}">
                        <a16:rowId xmlns:a16="http://schemas.microsoft.com/office/drawing/2014/main" val="2681890474"/>
                      </a:ext>
                    </a:extLst>
                  </a:tr>
                  <a:tr h="370840">
                    <a:tc>
                      <a:txBody>
                        <a:bodyPr/>
                        <a:lstStyle/>
                        <a:p>
                          <a:pPr algn="ctr"/>
                          <a:r>
                            <a:rPr lang="en-IN" dirty="0"/>
                            <a:t>4 (A, B,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0.136</a:t>
                          </a:r>
                        </a:p>
                      </a:txBody>
                      <a:tcPr/>
                    </a:tc>
                    <a:tc>
                      <a:txBody>
                        <a:bodyPr/>
                        <a:lstStyle/>
                        <a:p>
                          <a:pPr algn="ctr"/>
                          <a:r>
                            <a:rPr lang="en-IN" dirty="0"/>
                            <a:t>0.147</a:t>
                          </a:r>
                        </a:p>
                      </a:txBody>
                      <a:tcPr/>
                    </a:tc>
                    <a:tc>
                      <a:txBody>
                        <a:bodyPr/>
                        <a:lstStyle/>
                        <a:p>
                          <a:pPr algn="ctr"/>
                          <a:r>
                            <a:rPr lang="en-IN" dirty="0"/>
                            <a:t>0.135667</a:t>
                          </a:r>
                        </a:p>
                      </a:txBody>
                      <a:tcPr/>
                    </a:tc>
                    <a:extLst>
                      <a:ext uri="{0D108BD9-81ED-4DB2-BD59-A6C34878D82A}">
                        <a16:rowId xmlns:a16="http://schemas.microsoft.com/office/drawing/2014/main" val="2439375601"/>
                      </a:ext>
                    </a:extLst>
                  </a:tr>
                  <a:tr h="370840">
                    <a:tc>
                      <a:txBody>
                        <a:bodyPr/>
                        <a:lstStyle/>
                        <a:p>
                          <a:pPr algn="ctr"/>
                          <a:r>
                            <a:rPr lang="en-IN" dirty="0"/>
                            <a:t>5 (A, C,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0.144</a:t>
                          </a:r>
                        </a:p>
                      </a:txBody>
                      <a:tcPr/>
                    </a:tc>
                    <a:tc>
                      <a:txBody>
                        <a:bodyPr/>
                        <a:lstStyle/>
                        <a:p>
                          <a:pPr algn="ctr"/>
                          <a:r>
                            <a:rPr lang="en-IN" dirty="0"/>
                            <a:t>0.156333</a:t>
                          </a:r>
                        </a:p>
                      </a:txBody>
                      <a:tcPr/>
                    </a:tc>
                    <a:extLst>
                      <a:ext uri="{0D108BD9-81ED-4DB2-BD59-A6C34878D82A}">
                        <a16:rowId xmlns:a16="http://schemas.microsoft.com/office/drawing/2014/main" val="459319446"/>
                      </a:ext>
                    </a:extLst>
                  </a:tr>
                  <a:tr h="370840">
                    <a:tc>
                      <a:txBody>
                        <a:bodyPr/>
                        <a:lstStyle/>
                        <a:p>
                          <a:pPr algn="ctr"/>
                          <a:r>
                            <a:rPr lang="en-IN" dirty="0"/>
                            <a:t>6 (A, C,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0.138</a:t>
                          </a:r>
                        </a:p>
                      </a:txBody>
                      <a:tcPr/>
                    </a:tc>
                    <a:tc>
                      <a:txBody>
                        <a:bodyPr/>
                        <a:lstStyle/>
                        <a:p>
                          <a:pPr algn="ctr"/>
                          <a:r>
                            <a:rPr lang="en-IN" dirty="0"/>
                            <a:t>0.154333</a:t>
                          </a:r>
                        </a:p>
                      </a:txBody>
                      <a:tcPr/>
                    </a:tc>
                    <a:extLst>
                      <a:ext uri="{0D108BD9-81ED-4DB2-BD59-A6C34878D82A}">
                        <a16:rowId xmlns:a16="http://schemas.microsoft.com/office/drawing/2014/main" val="10070327"/>
                      </a:ext>
                    </a:extLst>
                  </a:tr>
                  <a:tr h="370840">
                    <a:tc>
                      <a:txBody>
                        <a:bodyPr/>
                        <a:lstStyle/>
                        <a:p>
                          <a:pPr algn="ctr"/>
                          <a:r>
                            <a:rPr lang="en-IN" dirty="0"/>
                            <a:t>7 (A, C,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0.201</a:t>
                          </a:r>
                        </a:p>
                      </a:txBody>
                      <a:tcPr/>
                    </a:tc>
                    <a:tc>
                      <a:txBody>
                        <a:bodyPr/>
                        <a:lstStyle/>
                        <a:p>
                          <a:pPr algn="ctr"/>
                          <a:r>
                            <a:rPr lang="en-IN" dirty="0"/>
                            <a:t>0.147</a:t>
                          </a:r>
                        </a:p>
                      </a:txBody>
                      <a:tcPr/>
                    </a:tc>
                    <a:tc>
                      <a:txBody>
                        <a:bodyPr/>
                        <a:lstStyle/>
                        <a:p>
                          <a:pPr algn="ctr"/>
                          <a:r>
                            <a:rPr lang="en-IN" dirty="0"/>
                            <a:t>0.157333</a:t>
                          </a:r>
                        </a:p>
                      </a:txBody>
                      <a:tcPr/>
                    </a:tc>
                    <a:extLst>
                      <a:ext uri="{0D108BD9-81ED-4DB2-BD59-A6C34878D82A}">
                        <a16:rowId xmlns:a16="http://schemas.microsoft.com/office/drawing/2014/main" val="3059654950"/>
                      </a:ext>
                    </a:extLst>
                  </a:tr>
                  <a:tr h="370840">
                    <a:tc>
                      <a:txBody>
                        <a:bodyPr/>
                        <a:lstStyle/>
                        <a:p>
                          <a:pPr algn="ctr"/>
                          <a:r>
                            <a:rPr lang="en-IN" dirty="0"/>
                            <a:t>8 (A,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0.138</a:t>
                          </a:r>
                        </a:p>
                      </a:txBody>
                      <a:tcPr/>
                    </a:tc>
                    <a:tc>
                      <a:txBody>
                        <a:bodyPr/>
                        <a:lstStyle/>
                        <a:p>
                          <a:pPr algn="ctr"/>
                          <a:r>
                            <a:rPr lang="en-IN" dirty="0"/>
                            <a:t>0.135333</a:t>
                          </a:r>
                        </a:p>
                      </a:txBody>
                      <a:tcPr/>
                    </a:tc>
                    <a:extLst>
                      <a:ext uri="{0D108BD9-81ED-4DB2-BD59-A6C34878D82A}">
                        <a16:rowId xmlns:a16="http://schemas.microsoft.com/office/drawing/2014/main" val="4041480398"/>
                      </a:ext>
                    </a:extLst>
                  </a:tr>
                  <a:tr h="370840">
                    <a:tc>
                      <a:txBody>
                        <a:bodyPr/>
                        <a:lstStyle/>
                        <a:p>
                          <a:pPr algn="ctr"/>
                          <a:r>
                            <a:rPr lang="en-IN" dirty="0"/>
                            <a:t>9 (A,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0.124</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0.138333</a:t>
                          </a:r>
                        </a:p>
                      </a:txBody>
                      <a:tcPr/>
                    </a:tc>
                    <a:extLst>
                      <a:ext uri="{0D108BD9-81ED-4DB2-BD59-A6C34878D82A}">
                        <a16:rowId xmlns:a16="http://schemas.microsoft.com/office/drawing/2014/main" val="2230049403"/>
                      </a:ext>
                    </a:extLst>
                  </a:tr>
                  <a:tr h="370840">
                    <a:tc>
                      <a:txBody>
                        <a:bodyPr/>
                        <a:lstStyle/>
                        <a:p>
                          <a:pPr algn="ctr"/>
                          <a:r>
                            <a:rPr lang="en-IN" dirty="0"/>
                            <a:t>10 (A,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0.124</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0.136333</a:t>
                          </a:r>
                        </a:p>
                      </a:txBody>
                      <a:tcPr/>
                    </a:tc>
                    <a:extLst>
                      <a:ext uri="{0D108BD9-81ED-4DB2-BD59-A6C34878D82A}">
                        <a16:rowId xmlns:a16="http://schemas.microsoft.com/office/drawing/2014/main" val="1842036118"/>
                      </a:ext>
                    </a:extLst>
                  </a:tr>
                </a:tbl>
              </a:graphicData>
            </a:graphic>
          </p:graphicFrame>
        </mc:Fallback>
      </mc:AlternateContent>
    </p:spTree>
    <p:extLst>
      <p:ext uri="{BB962C8B-B14F-4D97-AF65-F5344CB8AC3E}">
        <p14:creationId xmlns:p14="http://schemas.microsoft.com/office/powerpoint/2010/main" val="227821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A701-8FB1-52D9-46F6-567CEE4A66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DB1718-E5A2-E09F-8844-5A3B7D38E958}"/>
                  </a:ext>
                </a:extLst>
              </p:cNvPr>
              <p:cNvSpPr>
                <a:spLocks noGrp="1"/>
              </p:cNvSpPr>
              <p:nvPr>
                <p:ph type="title"/>
              </p:nvPr>
            </p:nvSpPr>
            <p:spPr/>
            <p:txBody>
              <a:bodyPr/>
              <a:lstStyle/>
              <a:p>
                <a:r>
                  <a:rPr lang="en-US" dirty="0"/>
                  <a:t>What is the Variability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(cont.)</a:t>
                </a:r>
              </a:p>
            </p:txBody>
          </p:sp>
        </mc:Choice>
        <mc:Fallback xmlns="">
          <p:sp>
            <p:nvSpPr>
              <p:cNvPr id="2" name="Title 1">
                <a:extLst>
                  <a:ext uri="{FF2B5EF4-FFF2-40B4-BE49-F238E27FC236}">
                    <a16:creationId xmlns:a16="http://schemas.microsoft.com/office/drawing/2014/main" id="{D0DB1718-E5A2-E09F-8844-5A3B7D38E95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94165A06-2328-0DDA-49BA-5D40A10AD961}"/>
              </a:ext>
            </a:extLst>
          </p:cNvPr>
          <p:cNvSpPr>
            <a:spLocks noGrp="1"/>
          </p:cNvSpPr>
          <p:nvPr>
            <p:ph idx="1"/>
          </p:nvPr>
        </p:nvSpPr>
        <p:spPr>
          <a:xfrm>
            <a:off x="457200" y="1278301"/>
            <a:ext cx="8229600" cy="4572000"/>
          </a:xfrm>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BB9CE9C-CA76-088F-6C38-9C33D9F6CE11}"/>
                  </a:ext>
                </a:extLst>
              </p:cNvPr>
              <p:cNvGraphicFramePr>
                <a:graphicFrameLocks noGrp="1"/>
              </p:cNvGraphicFramePr>
              <p:nvPr>
                <p:extLst>
                  <p:ext uri="{D42A27DB-BD31-4B8C-83A1-F6EECF244321}">
                    <p14:modId xmlns:p14="http://schemas.microsoft.com/office/powerpoint/2010/main" val="2637418889"/>
                  </p:ext>
                </p:extLst>
              </p:nvPr>
            </p:nvGraphicFramePr>
            <p:xfrm>
              <a:off x="533400" y="1097280"/>
              <a:ext cx="8153400" cy="4719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50645784"/>
                        </a:ext>
                      </a:extLst>
                    </a:gridCol>
                    <a:gridCol w="1676400">
                      <a:extLst>
                        <a:ext uri="{9D8B030D-6E8A-4147-A177-3AD203B41FA5}">
                          <a16:colId xmlns:a16="http://schemas.microsoft.com/office/drawing/2014/main" val="821372814"/>
                        </a:ext>
                      </a:extLst>
                    </a:gridCol>
                    <a:gridCol w="1676400">
                      <a:extLst>
                        <a:ext uri="{9D8B030D-6E8A-4147-A177-3AD203B41FA5}">
                          <a16:colId xmlns:a16="http://schemas.microsoft.com/office/drawing/2014/main" val="661879008"/>
                        </a:ext>
                      </a:extLst>
                    </a:gridCol>
                    <a:gridCol w="1417320">
                      <a:extLst>
                        <a:ext uri="{9D8B030D-6E8A-4147-A177-3AD203B41FA5}">
                          <a16:colId xmlns:a16="http://schemas.microsoft.com/office/drawing/2014/main" val="2421470473"/>
                        </a:ext>
                      </a:extLst>
                    </a:gridCol>
                    <a:gridCol w="1630680">
                      <a:extLst>
                        <a:ext uri="{9D8B030D-6E8A-4147-A177-3AD203B41FA5}">
                          <a16:colId xmlns:a16="http://schemas.microsoft.com/office/drawing/2014/main" val="3371195100"/>
                        </a:ext>
                      </a:extLst>
                    </a:gridCol>
                  </a:tblGrid>
                  <a:tr h="370840">
                    <a:tc gridSpan="5">
                      <a:txBody>
                        <a:bodyPr/>
                        <a:lstStyle/>
                        <a:p>
                          <a:pPr algn="ctr"/>
                          <a:r>
                            <a:rPr lang="en-US" dirty="0"/>
                            <a:t>Table 9.2.3 - Valve Sample Measurements (</a:t>
                          </a:r>
                          <a14:m>
                            <m:oMath xmlns:m="http://schemas.openxmlformats.org/officeDocument/2006/math">
                              <m:r>
                                <a:rPr lang="en-US" i="1" dirty="0" smtClean="0">
                                  <a:latin typeface="Cambria Math" panose="02040503050406030204" pitchFamily="18" charset="0"/>
                                </a:rPr>
                                <m:t>𝑛</m:t>
                              </m:r>
                            </m:oMath>
                          </a14:m>
                          <a:r>
                            <a:rPr lang="en-US" dirty="0"/>
                            <a:t> = 3)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28259008"/>
                      </a:ext>
                    </a:extLst>
                  </a:tr>
                  <a:tr h="370840">
                    <a:tc>
                      <a:txBody>
                        <a:bodyPr/>
                        <a:lstStyle/>
                        <a:p>
                          <a:pPr algn="ctr"/>
                          <a:r>
                            <a:rPr lang="en-IN" b="1" dirty="0"/>
                            <a:t>Sample Number</a:t>
                          </a:r>
                        </a:p>
                      </a:txBody>
                      <a:tcPr/>
                    </a:tc>
                    <a:tc>
                      <a:txBody>
                        <a:bodyPr/>
                        <a:lstStyle/>
                        <a:p>
                          <a:pPr algn="ctr"/>
                          <a:r>
                            <a:rPr lang="en-IN" b="1" dirty="0"/>
                            <a:t>First Observation</a:t>
                          </a:r>
                        </a:p>
                      </a:txBody>
                      <a:tcPr/>
                    </a:tc>
                    <a:tc>
                      <a:txBody>
                        <a:bodyPr/>
                        <a:lstStyle/>
                        <a:p>
                          <a:pPr algn="ctr"/>
                          <a:r>
                            <a:rPr lang="en-IN" b="1" dirty="0"/>
                            <a:t>Second Observation</a:t>
                          </a:r>
                        </a:p>
                      </a:txBody>
                      <a:tcPr/>
                    </a:tc>
                    <a:tc>
                      <a:txBody>
                        <a:bodyPr/>
                        <a:lstStyle/>
                        <a:p>
                          <a:pPr algn="ctr"/>
                          <a:r>
                            <a:rPr lang="en-IN" b="1" dirty="0"/>
                            <a:t>Third Observation</a:t>
                          </a:r>
                        </a:p>
                      </a:txBody>
                      <a:tcPr/>
                    </a:tc>
                    <a:tc>
                      <a:txBody>
                        <a:bodyPr/>
                        <a:lstStyle/>
                        <a:p>
                          <a:pPr algn="ctr"/>
                          <a14:m>
                            <m:oMathPara xmlns:m="http://schemas.openxmlformats.org/officeDocument/2006/math">
                              <m:oMathParaPr>
                                <m:jc m:val="centerGroup"/>
                              </m:oMathParaPr>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𝒙</m:t>
                                    </m:r>
                                  </m:e>
                                </m:bar>
                              </m:oMath>
                            </m:oMathPara>
                          </a14:m>
                          <a:endParaRPr lang="en-IN" b="1" dirty="0"/>
                        </a:p>
                      </a:txBody>
                      <a:tcPr/>
                    </a:tc>
                    <a:extLst>
                      <a:ext uri="{0D108BD9-81ED-4DB2-BD59-A6C34878D82A}">
                        <a16:rowId xmlns:a16="http://schemas.microsoft.com/office/drawing/2014/main" val="2837844982"/>
                      </a:ext>
                    </a:extLst>
                  </a:tr>
                  <a:tr h="370840">
                    <a:tc>
                      <a:txBody>
                        <a:bodyPr/>
                        <a:lstStyle/>
                        <a:p>
                          <a:pPr algn="ctr"/>
                          <a:r>
                            <a:rPr lang="en-IN" dirty="0"/>
                            <a:t>11 (B, C, &amp; D)</a:t>
                          </a:r>
                        </a:p>
                      </a:txBody>
                      <a:tcPr/>
                    </a:tc>
                    <a:tc>
                      <a:txBody>
                        <a:bodyPr/>
                        <a:lstStyle/>
                        <a:p>
                          <a:pPr algn="ctr"/>
                          <a:r>
                            <a:rPr lang="en-IN" dirty="0"/>
                            <a:t>0.136</a:t>
                          </a:r>
                        </a:p>
                      </a:txBody>
                      <a:tcPr/>
                    </a:tc>
                    <a:tc>
                      <a:txBody>
                        <a:bodyPr/>
                        <a:lstStyle/>
                        <a:p>
                          <a:pPr algn="ctr"/>
                          <a:r>
                            <a:rPr lang="en-IN" dirty="0"/>
                            <a:t>0.201</a:t>
                          </a:r>
                        </a:p>
                      </a:txBody>
                      <a:tcPr/>
                    </a:tc>
                    <a:tc>
                      <a:txBody>
                        <a:bodyPr/>
                        <a:lstStyle/>
                        <a:p>
                          <a:pPr algn="ctr"/>
                          <a:r>
                            <a:rPr lang="en-IN" dirty="0"/>
                            <a:t>0.144</a:t>
                          </a:r>
                        </a:p>
                      </a:txBody>
                      <a:tcPr/>
                    </a:tc>
                    <a:tc>
                      <a:txBody>
                        <a:bodyPr/>
                        <a:lstStyle/>
                        <a:p>
                          <a:pPr algn="ctr"/>
                          <a:r>
                            <a:rPr lang="en-IN" dirty="0"/>
                            <a:t>0.160333</a:t>
                          </a:r>
                        </a:p>
                      </a:txBody>
                      <a:tcPr/>
                    </a:tc>
                    <a:extLst>
                      <a:ext uri="{0D108BD9-81ED-4DB2-BD59-A6C34878D82A}">
                        <a16:rowId xmlns:a16="http://schemas.microsoft.com/office/drawing/2014/main" val="94901049"/>
                      </a:ext>
                    </a:extLst>
                  </a:tr>
                  <a:tr h="370840">
                    <a:tc>
                      <a:txBody>
                        <a:bodyPr/>
                        <a:lstStyle/>
                        <a:p>
                          <a:pPr algn="ctr"/>
                          <a:r>
                            <a:rPr lang="en-IN" dirty="0"/>
                            <a:t>12 (B, C,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0.138</a:t>
                          </a:r>
                        </a:p>
                      </a:txBody>
                      <a:tcPr/>
                    </a:tc>
                    <a:tc>
                      <a:txBody>
                        <a:bodyPr/>
                        <a:lstStyle/>
                        <a:p>
                          <a:pPr algn="ctr"/>
                          <a:r>
                            <a:rPr lang="en-IN" dirty="0"/>
                            <a:t>0.158333</a:t>
                          </a:r>
                        </a:p>
                      </a:txBody>
                      <a:tcPr/>
                    </a:tc>
                    <a:extLst>
                      <a:ext uri="{0D108BD9-81ED-4DB2-BD59-A6C34878D82A}">
                        <a16:rowId xmlns:a16="http://schemas.microsoft.com/office/drawing/2014/main" val="4290084835"/>
                      </a:ext>
                    </a:extLst>
                  </a:tr>
                  <a:tr h="370840">
                    <a:tc>
                      <a:txBody>
                        <a:bodyPr/>
                        <a:lstStyle/>
                        <a:p>
                          <a:pPr algn="ctr"/>
                          <a:r>
                            <a:rPr lang="en-IN" dirty="0"/>
                            <a:t>13 (B, C,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0.201</a:t>
                          </a:r>
                        </a:p>
                      </a:txBody>
                      <a:tcPr/>
                    </a:tc>
                    <a:tc>
                      <a:txBody>
                        <a:bodyPr/>
                        <a:lstStyle/>
                        <a:p>
                          <a:pPr algn="ctr"/>
                          <a:r>
                            <a:rPr lang="en-IN" dirty="0"/>
                            <a:t>0.147</a:t>
                          </a:r>
                        </a:p>
                      </a:txBody>
                      <a:tcPr/>
                    </a:tc>
                    <a:tc>
                      <a:txBody>
                        <a:bodyPr/>
                        <a:lstStyle/>
                        <a:p>
                          <a:pPr algn="ctr"/>
                          <a:r>
                            <a:rPr lang="en-IN" dirty="0"/>
                            <a:t>0.161333</a:t>
                          </a:r>
                        </a:p>
                      </a:txBody>
                      <a:tcPr/>
                    </a:tc>
                    <a:extLst>
                      <a:ext uri="{0D108BD9-81ED-4DB2-BD59-A6C34878D82A}">
                        <a16:rowId xmlns:a16="http://schemas.microsoft.com/office/drawing/2014/main" val="2681890474"/>
                      </a:ext>
                    </a:extLst>
                  </a:tr>
                  <a:tr h="370840">
                    <a:tc>
                      <a:txBody>
                        <a:bodyPr/>
                        <a:lstStyle/>
                        <a:p>
                          <a:pPr algn="ctr"/>
                          <a:r>
                            <a:rPr lang="en-IN" dirty="0"/>
                            <a:t>14 (B,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0.144</a:t>
                          </a:r>
                        </a:p>
                      </a:txBody>
                      <a:tcPr/>
                    </a:tc>
                    <a:tc>
                      <a:txBody>
                        <a:bodyPr/>
                        <a:lstStyle/>
                        <a:p>
                          <a:pPr algn="ctr"/>
                          <a:r>
                            <a:rPr lang="en-IN" dirty="0"/>
                            <a:t>0.138</a:t>
                          </a:r>
                        </a:p>
                      </a:txBody>
                      <a:tcPr/>
                    </a:tc>
                    <a:tc>
                      <a:txBody>
                        <a:bodyPr/>
                        <a:lstStyle/>
                        <a:p>
                          <a:pPr algn="ctr"/>
                          <a:r>
                            <a:rPr lang="en-IN" dirty="0"/>
                            <a:t>0.139333</a:t>
                          </a:r>
                        </a:p>
                      </a:txBody>
                      <a:tcPr/>
                    </a:tc>
                    <a:extLst>
                      <a:ext uri="{0D108BD9-81ED-4DB2-BD59-A6C34878D82A}">
                        <a16:rowId xmlns:a16="http://schemas.microsoft.com/office/drawing/2014/main" val="2439375601"/>
                      </a:ext>
                    </a:extLst>
                  </a:tr>
                  <a:tr h="370840">
                    <a:tc>
                      <a:txBody>
                        <a:bodyPr/>
                        <a:lstStyle/>
                        <a:p>
                          <a:pPr algn="ctr"/>
                          <a:r>
                            <a:rPr lang="en-IN" dirty="0"/>
                            <a:t>15 (B,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0.142333</a:t>
                          </a:r>
                        </a:p>
                      </a:txBody>
                      <a:tcPr/>
                    </a:tc>
                    <a:extLst>
                      <a:ext uri="{0D108BD9-81ED-4DB2-BD59-A6C34878D82A}">
                        <a16:rowId xmlns:a16="http://schemas.microsoft.com/office/drawing/2014/main" val="459319446"/>
                      </a:ext>
                    </a:extLst>
                  </a:tr>
                  <a:tr h="370840">
                    <a:tc>
                      <a:txBody>
                        <a:bodyPr/>
                        <a:lstStyle/>
                        <a:p>
                          <a:pPr algn="ctr"/>
                          <a:r>
                            <a:rPr lang="en-IN" dirty="0"/>
                            <a:t>16 (B,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0.136</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0.140333</a:t>
                          </a:r>
                        </a:p>
                      </a:txBody>
                      <a:tcPr/>
                    </a:tc>
                    <a:extLst>
                      <a:ext uri="{0D108BD9-81ED-4DB2-BD59-A6C34878D82A}">
                        <a16:rowId xmlns:a16="http://schemas.microsoft.com/office/drawing/2014/main" val="10070327"/>
                      </a:ext>
                    </a:extLst>
                  </a:tr>
                  <a:tr h="370840">
                    <a:tc>
                      <a:txBody>
                        <a:bodyPr/>
                        <a:lstStyle/>
                        <a:p>
                          <a:pPr algn="ctr"/>
                          <a:r>
                            <a:rPr lang="en-IN" dirty="0"/>
                            <a:t>17 (C,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mn-lt"/>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0.138</a:t>
                          </a:r>
                        </a:p>
                      </a:txBody>
                      <a:tcPr/>
                    </a:tc>
                    <a:tc>
                      <a:txBody>
                        <a:bodyPr/>
                        <a:lstStyle/>
                        <a:p>
                          <a:pPr algn="ctr"/>
                          <a:r>
                            <a:rPr lang="en-IN" dirty="0"/>
                            <a:t>0.161000</a:t>
                          </a:r>
                        </a:p>
                      </a:txBody>
                      <a:tcPr/>
                    </a:tc>
                    <a:extLst>
                      <a:ext uri="{0D108BD9-81ED-4DB2-BD59-A6C34878D82A}">
                        <a16:rowId xmlns:a16="http://schemas.microsoft.com/office/drawing/2014/main" val="3059654950"/>
                      </a:ext>
                    </a:extLst>
                  </a:tr>
                  <a:tr h="370840">
                    <a:tc>
                      <a:txBody>
                        <a:bodyPr/>
                        <a:lstStyle/>
                        <a:p>
                          <a:pPr algn="ctr"/>
                          <a:r>
                            <a:rPr lang="en-IN" dirty="0"/>
                            <a:t>18 (C,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0.164000</a:t>
                          </a:r>
                        </a:p>
                      </a:txBody>
                      <a:tcPr/>
                    </a:tc>
                    <a:extLst>
                      <a:ext uri="{0D108BD9-81ED-4DB2-BD59-A6C34878D82A}">
                        <a16:rowId xmlns:a16="http://schemas.microsoft.com/office/drawing/2014/main" val="4041480398"/>
                      </a:ext>
                    </a:extLst>
                  </a:tr>
                  <a:tr h="370840">
                    <a:tc>
                      <a:txBody>
                        <a:bodyPr/>
                        <a:lstStyle/>
                        <a:p>
                          <a:pPr algn="ctr"/>
                          <a:r>
                            <a:rPr lang="en-IN" dirty="0"/>
                            <a:t>19 (C,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0.201</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0.162000</a:t>
                          </a:r>
                        </a:p>
                      </a:txBody>
                      <a:tcPr/>
                    </a:tc>
                    <a:extLst>
                      <a:ext uri="{0D108BD9-81ED-4DB2-BD59-A6C34878D82A}">
                        <a16:rowId xmlns:a16="http://schemas.microsoft.com/office/drawing/2014/main" val="2230049403"/>
                      </a:ext>
                    </a:extLst>
                  </a:tr>
                  <a:tr h="370840">
                    <a:tc>
                      <a:txBody>
                        <a:bodyPr/>
                        <a:lstStyle/>
                        <a:p>
                          <a:pPr algn="ctr"/>
                          <a:r>
                            <a:rPr lang="en-IN" dirty="0"/>
                            <a:t>20 (D,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0.144</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0.143000</a:t>
                          </a:r>
                        </a:p>
                      </a:txBody>
                      <a:tcPr/>
                    </a:tc>
                    <a:extLst>
                      <a:ext uri="{0D108BD9-81ED-4DB2-BD59-A6C34878D82A}">
                        <a16:rowId xmlns:a16="http://schemas.microsoft.com/office/drawing/2014/main" val="1842036118"/>
                      </a:ext>
                    </a:extLst>
                  </a:tr>
                </a:tbl>
              </a:graphicData>
            </a:graphic>
          </p:graphicFrame>
        </mc:Choice>
        <mc:Fallback xmlns="">
          <p:graphicFrame>
            <p:nvGraphicFramePr>
              <p:cNvPr id="5" name="Table 4">
                <a:extLst>
                  <a:ext uri="{FF2B5EF4-FFF2-40B4-BE49-F238E27FC236}">
                    <a16:creationId xmlns:a16="http://schemas.microsoft.com/office/drawing/2014/main" id="{CBB9CE9C-CA76-088F-6C38-9C33D9F6CE11}"/>
                  </a:ext>
                </a:extLst>
              </p:cNvPr>
              <p:cNvGraphicFramePr>
                <a:graphicFrameLocks noGrp="1"/>
              </p:cNvGraphicFramePr>
              <p:nvPr>
                <p:extLst>
                  <p:ext uri="{D42A27DB-BD31-4B8C-83A1-F6EECF244321}">
                    <p14:modId xmlns:p14="http://schemas.microsoft.com/office/powerpoint/2010/main" val="2637418889"/>
                  </p:ext>
                </p:extLst>
              </p:nvPr>
            </p:nvGraphicFramePr>
            <p:xfrm>
              <a:off x="533400" y="1097280"/>
              <a:ext cx="8153400" cy="4719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50645784"/>
                        </a:ext>
                      </a:extLst>
                    </a:gridCol>
                    <a:gridCol w="1676400">
                      <a:extLst>
                        <a:ext uri="{9D8B030D-6E8A-4147-A177-3AD203B41FA5}">
                          <a16:colId xmlns:a16="http://schemas.microsoft.com/office/drawing/2014/main" val="821372814"/>
                        </a:ext>
                      </a:extLst>
                    </a:gridCol>
                    <a:gridCol w="1676400">
                      <a:extLst>
                        <a:ext uri="{9D8B030D-6E8A-4147-A177-3AD203B41FA5}">
                          <a16:colId xmlns:a16="http://schemas.microsoft.com/office/drawing/2014/main" val="661879008"/>
                        </a:ext>
                      </a:extLst>
                    </a:gridCol>
                    <a:gridCol w="1417320">
                      <a:extLst>
                        <a:ext uri="{9D8B030D-6E8A-4147-A177-3AD203B41FA5}">
                          <a16:colId xmlns:a16="http://schemas.microsoft.com/office/drawing/2014/main" val="2421470473"/>
                        </a:ext>
                      </a:extLst>
                    </a:gridCol>
                    <a:gridCol w="1630680">
                      <a:extLst>
                        <a:ext uri="{9D8B030D-6E8A-4147-A177-3AD203B41FA5}">
                          <a16:colId xmlns:a16="http://schemas.microsoft.com/office/drawing/2014/main" val="3371195100"/>
                        </a:ext>
                      </a:extLst>
                    </a:gridCol>
                  </a:tblGrid>
                  <a:tr h="370840">
                    <a:tc gridSpan="5">
                      <a:txBody>
                        <a:bodyPr/>
                        <a:lstStyle/>
                        <a:p>
                          <a:endParaRPr lang="en-US"/>
                        </a:p>
                      </a:txBody>
                      <a:tcPr>
                        <a:blipFill>
                          <a:blip r:embed="rId3"/>
                          <a:stretch>
                            <a:fillRect l="-75" t="-8197" r="-374" b="-1193443"/>
                          </a:stretch>
                        </a:blipFil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28259008"/>
                      </a:ext>
                    </a:extLst>
                  </a:tr>
                  <a:tr h="640080">
                    <a:tc>
                      <a:txBody>
                        <a:bodyPr/>
                        <a:lstStyle/>
                        <a:p>
                          <a:pPr algn="ctr"/>
                          <a:r>
                            <a:rPr lang="en-IN" b="1" dirty="0"/>
                            <a:t>Sample Number</a:t>
                          </a:r>
                        </a:p>
                      </a:txBody>
                      <a:tcPr/>
                    </a:tc>
                    <a:tc>
                      <a:txBody>
                        <a:bodyPr/>
                        <a:lstStyle/>
                        <a:p>
                          <a:pPr algn="ctr"/>
                          <a:r>
                            <a:rPr lang="en-IN" b="1" dirty="0"/>
                            <a:t>First Observation</a:t>
                          </a:r>
                        </a:p>
                      </a:txBody>
                      <a:tcPr/>
                    </a:tc>
                    <a:tc>
                      <a:txBody>
                        <a:bodyPr/>
                        <a:lstStyle/>
                        <a:p>
                          <a:pPr algn="ctr"/>
                          <a:r>
                            <a:rPr lang="en-IN" b="1" dirty="0"/>
                            <a:t>Second Observation</a:t>
                          </a:r>
                        </a:p>
                      </a:txBody>
                      <a:tcPr/>
                    </a:tc>
                    <a:tc>
                      <a:txBody>
                        <a:bodyPr/>
                        <a:lstStyle/>
                        <a:p>
                          <a:pPr algn="ctr"/>
                          <a:r>
                            <a:rPr lang="en-IN" b="1" dirty="0"/>
                            <a:t>Third Observation</a:t>
                          </a:r>
                        </a:p>
                      </a:txBody>
                      <a:tcPr/>
                    </a:tc>
                    <a:tc>
                      <a:txBody>
                        <a:bodyPr/>
                        <a:lstStyle/>
                        <a:p>
                          <a:endParaRPr lang="en-US"/>
                        </a:p>
                      </a:txBody>
                      <a:tcPr>
                        <a:blipFill>
                          <a:blip r:embed="rId3"/>
                          <a:stretch>
                            <a:fillRect l="-399627" t="-62857" r="-1866" b="-593333"/>
                          </a:stretch>
                        </a:blipFill>
                      </a:tcPr>
                    </a:tc>
                    <a:extLst>
                      <a:ext uri="{0D108BD9-81ED-4DB2-BD59-A6C34878D82A}">
                        <a16:rowId xmlns:a16="http://schemas.microsoft.com/office/drawing/2014/main" val="2837844982"/>
                      </a:ext>
                    </a:extLst>
                  </a:tr>
                  <a:tr h="370840">
                    <a:tc>
                      <a:txBody>
                        <a:bodyPr/>
                        <a:lstStyle/>
                        <a:p>
                          <a:pPr algn="ctr"/>
                          <a:r>
                            <a:rPr lang="en-IN" dirty="0"/>
                            <a:t>11 (B, C, &amp; D)</a:t>
                          </a:r>
                        </a:p>
                      </a:txBody>
                      <a:tcPr/>
                    </a:tc>
                    <a:tc>
                      <a:txBody>
                        <a:bodyPr/>
                        <a:lstStyle/>
                        <a:p>
                          <a:pPr algn="ctr"/>
                          <a:r>
                            <a:rPr lang="en-IN" dirty="0"/>
                            <a:t>0.136</a:t>
                          </a:r>
                        </a:p>
                      </a:txBody>
                      <a:tcPr/>
                    </a:tc>
                    <a:tc>
                      <a:txBody>
                        <a:bodyPr/>
                        <a:lstStyle/>
                        <a:p>
                          <a:pPr algn="ctr"/>
                          <a:r>
                            <a:rPr lang="en-IN" dirty="0"/>
                            <a:t>0.201</a:t>
                          </a:r>
                        </a:p>
                      </a:txBody>
                      <a:tcPr/>
                    </a:tc>
                    <a:tc>
                      <a:txBody>
                        <a:bodyPr/>
                        <a:lstStyle/>
                        <a:p>
                          <a:pPr algn="ctr"/>
                          <a:r>
                            <a:rPr lang="en-IN" dirty="0"/>
                            <a:t>0.144</a:t>
                          </a:r>
                        </a:p>
                      </a:txBody>
                      <a:tcPr/>
                    </a:tc>
                    <a:tc>
                      <a:txBody>
                        <a:bodyPr/>
                        <a:lstStyle/>
                        <a:p>
                          <a:pPr algn="ctr"/>
                          <a:r>
                            <a:rPr lang="en-IN" dirty="0"/>
                            <a:t>0.160333</a:t>
                          </a:r>
                        </a:p>
                      </a:txBody>
                      <a:tcPr/>
                    </a:tc>
                    <a:extLst>
                      <a:ext uri="{0D108BD9-81ED-4DB2-BD59-A6C34878D82A}">
                        <a16:rowId xmlns:a16="http://schemas.microsoft.com/office/drawing/2014/main" val="94901049"/>
                      </a:ext>
                    </a:extLst>
                  </a:tr>
                  <a:tr h="370840">
                    <a:tc>
                      <a:txBody>
                        <a:bodyPr/>
                        <a:lstStyle/>
                        <a:p>
                          <a:pPr algn="ctr"/>
                          <a:r>
                            <a:rPr lang="en-IN" dirty="0"/>
                            <a:t>12 (B, C,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0.138</a:t>
                          </a:r>
                        </a:p>
                      </a:txBody>
                      <a:tcPr/>
                    </a:tc>
                    <a:tc>
                      <a:txBody>
                        <a:bodyPr/>
                        <a:lstStyle/>
                        <a:p>
                          <a:pPr algn="ctr"/>
                          <a:r>
                            <a:rPr lang="en-IN" dirty="0"/>
                            <a:t>0.158333</a:t>
                          </a:r>
                        </a:p>
                      </a:txBody>
                      <a:tcPr/>
                    </a:tc>
                    <a:extLst>
                      <a:ext uri="{0D108BD9-81ED-4DB2-BD59-A6C34878D82A}">
                        <a16:rowId xmlns:a16="http://schemas.microsoft.com/office/drawing/2014/main" val="4290084835"/>
                      </a:ext>
                    </a:extLst>
                  </a:tr>
                  <a:tr h="370840">
                    <a:tc>
                      <a:txBody>
                        <a:bodyPr/>
                        <a:lstStyle/>
                        <a:p>
                          <a:pPr algn="ctr"/>
                          <a:r>
                            <a:rPr lang="en-IN" dirty="0"/>
                            <a:t>13 (B, C,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0.201</a:t>
                          </a:r>
                        </a:p>
                      </a:txBody>
                      <a:tcPr/>
                    </a:tc>
                    <a:tc>
                      <a:txBody>
                        <a:bodyPr/>
                        <a:lstStyle/>
                        <a:p>
                          <a:pPr algn="ctr"/>
                          <a:r>
                            <a:rPr lang="en-IN" dirty="0"/>
                            <a:t>0.147</a:t>
                          </a:r>
                        </a:p>
                      </a:txBody>
                      <a:tcPr/>
                    </a:tc>
                    <a:tc>
                      <a:txBody>
                        <a:bodyPr/>
                        <a:lstStyle/>
                        <a:p>
                          <a:pPr algn="ctr"/>
                          <a:r>
                            <a:rPr lang="en-IN" dirty="0"/>
                            <a:t>0.161333</a:t>
                          </a:r>
                        </a:p>
                      </a:txBody>
                      <a:tcPr/>
                    </a:tc>
                    <a:extLst>
                      <a:ext uri="{0D108BD9-81ED-4DB2-BD59-A6C34878D82A}">
                        <a16:rowId xmlns:a16="http://schemas.microsoft.com/office/drawing/2014/main" val="2681890474"/>
                      </a:ext>
                    </a:extLst>
                  </a:tr>
                  <a:tr h="370840">
                    <a:tc>
                      <a:txBody>
                        <a:bodyPr/>
                        <a:lstStyle/>
                        <a:p>
                          <a:pPr algn="ctr"/>
                          <a:r>
                            <a:rPr lang="en-IN" dirty="0"/>
                            <a:t>14 (B,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0.144</a:t>
                          </a:r>
                        </a:p>
                      </a:txBody>
                      <a:tcPr/>
                    </a:tc>
                    <a:tc>
                      <a:txBody>
                        <a:bodyPr/>
                        <a:lstStyle/>
                        <a:p>
                          <a:pPr algn="ctr"/>
                          <a:r>
                            <a:rPr lang="en-IN" dirty="0"/>
                            <a:t>0.138</a:t>
                          </a:r>
                        </a:p>
                      </a:txBody>
                      <a:tcPr/>
                    </a:tc>
                    <a:tc>
                      <a:txBody>
                        <a:bodyPr/>
                        <a:lstStyle/>
                        <a:p>
                          <a:pPr algn="ctr"/>
                          <a:r>
                            <a:rPr lang="en-IN" dirty="0"/>
                            <a:t>0.139333</a:t>
                          </a:r>
                        </a:p>
                      </a:txBody>
                      <a:tcPr/>
                    </a:tc>
                    <a:extLst>
                      <a:ext uri="{0D108BD9-81ED-4DB2-BD59-A6C34878D82A}">
                        <a16:rowId xmlns:a16="http://schemas.microsoft.com/office/drawing/2014/main" val="2439375601"/>
                      </a:ext>
                    </a:extLst>
                  </a:tr>
                  <a:tr h="370840">
                    <a:tc>
                      <a:txBody>
                        <a:bodyPr/>
                        <a:lstStyle/>
                        <a:p>
                          <a:pPr algn="ctr"/>
                          <a:r>
                            <a:rPr lang="en-IN" dirty="0"/>
                            <a:t>15 (B,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0.136</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0.142333</a:t>
                          </a:r>
                        </a:p>
                      </a:txBody>
                      <a:tcPr/>
                    </a:tc>
                    <a:extLst>
                      <a:ext uri="{0D108BD9-81ED-4DB2-BD59-A6C34878D82A}">
                        <a16:rowId xmlns:a16="http://schemas.microsoft.com/office/drawing/2014/main" val="459319446"/>
                      </a:ext>
                    </a:extLst>
                  </a:tr>
                  <a:tr h="370840">
                    <a:tc>
                      <a:txBody>
                        <a:bodyPr/>
                        <a:lstStyle/>
                        <a:p>
                          <a:pPr algn="ctr"/>
                          <a:r>
                            <a:rPr lang="en-IN" dirty="0"/>
                            <a:t>16 (B,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0.136</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0.140333</a:t>
                          </a:r>
                        </a:p>
                      </a:txBody>
                      <a:tcPr/>
                    </a:tc>
                    <a:extLst>
                      <a:ext uri="{0D108BD9-81ED-4DB2-BD59-A6C34878D82A}">
                        <a16:rowId xmlns:a16="http://schemas.microsoft.com/office/drawing/2014/main" val="10070327"/>
                      </a:ext>
                    </a:extLst>
                  </a:tr>
                  <a:tr h="370840">
                    <a:tc>
                      <a:txBody>
                        <a:bodyPr/>
                        <a:lstStyle/>
                        <a:p>
                          <a:pPr algn="ctr"/>
                          <a:r>
                            <a:rPr lang="en-IN" dirty="0"/>
                            <a:t>17 (C, D,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mn-lt"/>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0.138</a:t>
                          </a:r>
                        </a:p>
                      </a:txBody>
                      <a:tcPr/>
                    </a:tc>
                    <a:tc>
                      <a:txBody>
                        <a:bodyPr/>
                        <a:lstStyle/>
                        <a:p>
                          <a:pPr algn="ctr"/>
                          <a:r>
                            <a:rPr lang="en-IN" dirty="0"/>
                            <a:t>0.161000</a:t>
                          </a:r>
                        </a:p>
                      </a:txBody>
                      <a:tcPr/>
                    </a:tc>
                    <a:extLst>
                      <a:ext uri="{0D108BD9-81ED-4DB2-BD59-A6C34878D82A}">
                        <a16:rowId xmlns:a16="http://schemas.microsoft.com/office/drawing/2014/main" val="3059654950"/>
                      </a:ext>
                    </a:extLst>
                  </a:tr>
                  <a:tr h="370840">
                    <a:tc>
                      <a:txBody>
                        <a:bodyPr/>
                        <a:lstStyle/>
                        <a:p>
                          <a:pPr algn="ctr"/>
                          <a:r>
                            <a:rPr lang="en-IN" dirty="0"/>
                            <a:t>18 (C, D,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366092"/>
                              </a:solidFill>
                              <a:effectLst/>
                              <a:uLnTx/>
                              <a:uFillTx/>
                              <a:latin typeface="Calibri"/>
                              <a:ea typeface="+mn-ea"/>
                              <a:cs typeface="+mn-cs"/>
                            </a:rPr>
                            <a:t>0.201</a:t>
                          </a:r>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IN" dirty="0"/>
                            <a:t>0.144</a:t>
                          </a:r>
                        </a:p>
                      </a:txBody>
                      <a:tcPr/>
                    </a:tc>
                    <a:tc>
                      <a:txBody>
                        <a:bodyPr/>
                        <a:lstStyle/>
                        <a:p>
                          <a:pPr algn="ctr"/>
                          <a:r>
                            <a:rPr lang="en-IN" dirty="0"/>
                            <a:t>0.147</a:t>
                          </a:r>
                        </a:p>
                      </a:txBody>
                      <a:tcPr/>
                    </a:tc>
                    <a:tc>
                      <a:txBody>
                        <a:bodyPr/>
                        <a:lstStyle/>
                        <a:p>
                          <a:pPr algn="ctr"/>
                          <a:r>
                            <a:rPr lang="en-IN" dirty="0"/>
                            <a:t>0.164000</a:t>
                          </a:r>
                        </a:p>
                      </a:txBody>
                      <a:tcPr/>
                    </a:tc>
                    <a:extLst>
                      <a:ext uri="{0D108BD9-81ED-4DB2-BD59-A6C34878D82A}">
                        <a16:rowId xmlns:a16="http://schemas.microsoft.com/office/drawing/2014/main" val="4041480398"/>
                      </a:ext>
                    </a:extLst>
                  </a:tr>
                  <a:tr h="370840">
                    <a:tc>
                      <a:txBody>
                        <a:bodyPr/>
                        <a:lstStyle/>
                        <a:p>
                          <a:pPr algn="ctr"/>
                          <a:r>
                            <a:rPr lang="en-IN" dirty="0"/>
                            <a:t>19 (C,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0.201</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0.162000</a:t>
                          </a:r>
                        </a:p>
                      </a:txBody>
                      <a:tcPr/>
                    </a:tc>
                    <a:extLst>
                      <a:ext uri="{0D108BD9-81ED-4DB2-BD59-A6C34878D82A}">
                        <a16:rowId xmlns:a16="http://schemas.microsoft.com/office/drawing/2014/main" val="2230049403"/>
                      </a:ext>
                    </a:extLst>
                  </a:tr>
                  <a:tr h="370840">
                    <a:tc>
                      <a:txBody>
                        <a:bodyPr/>
                        <a:lstStyle/>
                        <a:p>
                          <a:pPr algn="ctr"/>
                          <a:r>
                            <a:rPr lang="en-IN" dirty="0"/>
                            <a:t>20 (D, E,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0.144</a:t>
                          </a:r>
                        </a:p>
                      </a:txBody>
                      <a:tcPr/>
                    </a:tc>
                    <a:tc>
                      <a:txBody>
                        <a:bodyPr/>
                        <a:lstStyle/>
                        <a:p>
                          <a:pPr algn="ctr"/>
                          <a:r>
                            <a:rPr lang="en-IN" dirty="0"/>
                            <a:t>0.138</a:t>
                          </a:r>
                        </a:p>
                      </a:txBody>
                      <a:tcPr/>
                    </a:tc>
                    <a:tc>
                      <a:txBody>
                        <a:bodyPr/>
                        <a:lstStyle/>
                        <a:p>
                          <a:pPr algn="ctr"/>
                          <a:r>
                            <a:rPr lang="en-IN" dirty="0"/>
                            <a:t>0.147</a:t>
                          </a:r>
                        </a:p>
                      </a:txBody>
                      <a:tcPr/>
                    </a:tc>
                    <a:tc>
                      <a:txBody>
                        <a:bodyPr/>
                        <a:lstStyle/>
                        <a:p>
                          <a:pPr algn="ctr"/>
                          <a:r>
                            <a:rPr lang="en-IN" dirty="0"/>
                            <a:t>0.143000</a:t>
                          </a:r>
                        </a:p>
                      </a:txBody>
                      <a:tcPr/>
                    </a:tc>
                    <a:extLst>
                      <a:ext uri="{0D108BD9-81ED-4DB2-BD59-A6C34878D82A}">
                        <a16:rowId xmlns:a16="http://schemas.microsoft.com/office/drawing/2014/main" val="1842036118"/>
                      </a:ext>
                    </a:extLst>
                  </a:tr>
                </a:tbl>
              </a:graphicData>
            </a:graphic>
          </p:graphicFrame>
        </mc:Fallback>
      </mc:AlternateContent>
    </p:spTree>
    <p:extLst>
      <p:ext uri="{BB962C8B-B14F-4D97-AF65-F5344CB8AC3E}">
        <p14:creationId xmlns:p14="http://schemas.microsoft.com/office/powerpoint/2010/main" val="410864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5A38F-CD84-5C96-2732-F72609D40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2B9D4-54E0-D775-7924-9148CBDFA732}"/>
              </a:ext>
            </a:extLst>
          </p:cNvPr>
          <p:cNvSpPr>
            <a:spLocks noGrp="1"/>
          </p:cNvSpPr>
          <p:nvPr>
            <p:ph type="title"/>
          </p:nvPr>
        </p:nvSpPr>
        <p:spPr/>
        <p:txBody>
          <a:bodyPr/>
          <a:lstStyle/>
          <a:p>
            <a:r>
              <a:rPr lang="en-US" dirty="0"/>
              <a:t>What is the Variability of    ?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C91192-53CB-99E4-B227-DD195529922D}"/>
                  </a:ext>
                </a:extLst>
              </p:cNvPr>
              <p:cNvSpPr>
                <a:spLocks noGrp="1"/>
              </p:cNvSpPr>
              <p:nvPr>
                <p:ph idx="1"/>
              </p:nvPr>
            </p:nvSpPr>
            <p:spPr>
              <a:xfrm>
                <a:off x="457200" y="1278301"/>
                <a:ext cx="8229600" cy="4572000"/>
              </a:xfrm>
            </p:spPr>
            <p:txBody>
              <a:bodyPr>
                <a:normAutofit fontScale="92500"/>
              </a:bodyPr>
              <a:lstStyle/>
              <a:p>
                <a:r>
                  <a:rPr lang="en-US" dirty="0"/>
                  <a:t>As in many problems, there is an accuracy versus dollars trade-off. Greater accuracy can be found by taking a larger sample, but larger samples usually cost more to create. Suppose a population had a mean of 43,660 and a standard deviation of 2500. The distributions in Figure 9.2.2 are the distributions of the sample mean for samples of size 25, 100, and 200, respectively from this population. Based on the graphs in Figure 9.2.2, it seems that the estimator shown for </a:t>
                </a:r>
                <a14:m>
                  <m:oMath xmlns:m="http://schemas.openxmlformats.org/officeDocument/2006/math">
                    <m:r>
                      <a:rPr lang="en-US" i="1" dirty="0" smtClean="0">
                        <a:latin typeface="Cambria Math" panose="02040503050406030204" pitchFamily="18" charset="0"/>
                      </a:rPr>
                      <m:t>𝑛</m:t>
                    </m:r>
                  </m:oMath>
                </a14:m>
                <a:r>
                  <a:rPr lang="en-US" dirty="0"/>
                  <a:t> = 200 would be preferred. Because it has less variability, the estimates of </a:t>
                </a:r>
                <a:r>
                  <a:rPr lang="en-US" i="1" dirty="0"/>
                  <a:t>µ</a:t>
                </a:r>
                <a:r>
                  <a:rPr lang="en-US" dirty="0"/>
                  <a:t> from samples of </a:t>
                </a:r>
                <a14:m>
                  <m:oMath xmlns:m="http://schemas.openxmlformats.org/officeDocument/2006/math">
                    <m:r>
                      <a:rPr lang="en-US" i="1" dirty="0" smtClean="0">
                        <a:latin typeface="Cambria Math" panose="02040503050406030204" pitchFamily="18" charset="0"/>
                      </a:rPr>
                      <m:t>𝑛</m:t>
                    </m:r>
                  </m:oMath>
                </a14:m>
                <a:r>
                  <a:rPr lang="en-US" dirty="0"/>
                  <a:t> = 200 should be closer (on average) to </a:t>
                </a:r>
                <a:r>
                  <a:rPr lang="en-US" i="1" dirty="0"/>
                  <a:t>µ</a:t>
                </a:r>
                <a:r>
                  <a:rPr lang="en-US" dirty="0"/>
                  <a:t>.</a:t>
                </a:r>
              </a:p>
            </p:txBody>
          </p:sp>
        </mc:Choice>
        <mc:Fallback xmlns="">
          <p:sp>
            <p:nvSpPr>
              <p:cNvPr id="3" name="Content Placeholder 2">
                <a:extLst>
                  <a:ext uri="{FF2B5EF4-FFF2-40B4-BE49-F238E27FC236}">
                    <a16:creationId xmlns:a16="http://schemas.microsoft.com/office/drawing/2014/main" id="{E5C91192-53CB-99E4-B227-DD195529922D}"/>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333" t="-1200" r="-1185" b="-800"/>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AE86FB4F-7A23-75BC-985A-AF9653C6BA5B}"/>
              </a:ext>
            </a:extLst>
          </p:cNvPr>
          <p:cNvGraphicFramePr>
            <a:graphicFrameLocks noChangeAspect="1"/>
          </p:cNvGraphicFramePr>
          <p:nvPr/>
        </p:nvGraphicFramePr>
        <p:xfrm>
          <a:off x="5841380" y="427466"/>
          <a:ext cx="241300" cy="292100"/>
        </p:xfrm>
        <a:graphic>
          <a:graphicData uri="http://schemas.openxmlformats.org/presentationml/2006/ole">
            <mc:AlternateContent xmlns:mc="http://schemas.openxmlformats.org/markup-compatibility/2006">
              <mc:Choice xmlns:v="urn:schemas-microsoft-com:vml" Requires="v">
                <p:oleObj name="Equation" r:id="rId3" imgW="241200" imgH="291960" progId="Equation.DSMT4">
                  <p:embed/>
                </p:oleObj>
              </mc:Choice>
              <mc:Fallback>
                <p:oleObj name="Equation" r:id="rId3" imgW="241200" imgH="291960" progId="Equation.DSMT4">
                  <p:embed/>
                  <p:pic>
                    <p:nvPicPr>
                      <p:cNvPr id="4" name="Object 3">
                        <a:extLst>
                          <a:ext uri="{FF2B5EF4-FFF2-40B4-BE49-F238E27FC236}">
                            <a16:creationId xmlns:a16="http://schemas.microsoft.com/office/drawing/2014/main" id="{A063DF62-8B5B-57D5-49A3-A8892A24ECFF}"/>
                          </a:ext>
                        </a:extLst>
                      </p:cNvPr>
                      <p:cNvPicPr/>
                      <p:nvPr/>
                    </p:nvPicPr>
                    <p:blipFill>
                      <a:blip r:embed="rId4"/>
                      <a:stretch>
                        <a:fillRect/>
                      </a:stretch>
                    </p:blipFill>
                    <p:spPr>
                      <a:xfrm>
                        <a:off x="5841380" y="427466"/>
                        <a:ext cx="241300" cy="292100"/>
                      </a:xfrm>
                      <a:prstGeom prst="rect">
                        <a:avLst/>
                      </a:prstGeom>
                    </p:spPr>
                  </p:pic>
                </p:oleObj>
              </mc:Fallback>
            </mc:AlternateContent>
          </a:graphicData>
        </a:graphic>
      </p:graphicFrame>
    </p:spTree>
    <p:extLst>
      <p:ext uri="{BB962C8B-B14F-4D97-AF65-F5344CB8AC3E}">
        <p14:creationId xmlns:p14="http://schemas.microsoft.com/office/powerpoint/2010/main" val="1213576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6618A-D51B-95A9-4A61-FF49D6ED5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08BF6-DC48-2AE9-A260-223B79BC5CA6}"/>
              </a:ext>
            </a:extLst>
          </p:cNvPr>
          <p:cNvSpPr>
            <a:spLocks noGrp="1"/>
          </p:cNvSpPr>
          <p:nvPr>
            <p:ph type="title"/>
          </p:nvPr>
        </p:nvSpPr>
        <p:spPr/>
        <p:txBody>
          <a:bodyPr/>
          <a:lstStyle/>
          <a:p>
            <a:r>
              <a:rPr lang="en-US" dirty="0"/>
              <a:t>What is the Variability of    ? (cont.)</a:t>
            </a:r>
          </a:p>
        </p:txBody>
      </p:sp>
      <p:sp>
        <p:nvSpPr>
          <p:cNvPr id="3" name="Content Placeholder 2">
            <a:extLst>
              <a:ext uri="{FF2B5EF4-FFF2-40B4-BE49-F238E27FC236}">
                <a16:creationId xmlns:a16="http://schemas.microsoft.com/office/drawing/2014/main" id="{ED8E9BF1-BD48-9E41-5462-9C336AEE9EB2}"/>
              </a:ext>
            </a:extLst>
          </p:cNvPr>
          <p:cNvSpPr>
            <a:spLocks noGrp="1"/>
          </p:cNvSpPr>
          <p:nvPr>
            <p:ph idx="1"/>
          </p:nvPr>
        </p:nvSpPr>
        <p:spPr>
          <a:xfrm>
            <a:off x="457200" y="1278301"/>
            <a:ext cx="8229600" cy="4572000"/>
          </a:xfrm>
        </p:spPr>
        <p:txBody>
          <a:bodyPr>
            <a:normAutofit/>
          </a:bodyPr>
          <a:lstStyle/>
          <a:p>
            <a:r>
              <a:rPr lang="en-US" dirty="0"/>
              <a:t> </a:t>
            </a:r>
          </a:p>
        </p:txBody>
      </p:sp>
      <p:graphicFrame>
        <p:nvGraphicFramePr>
          <p:cNvPr id="4" name="Object 3">
            <a:extLst>
              <a:ext uri="{FF2B5EF4-FFF2-40B4-BE49-F238E27FC236}">
                <a16:creationId xmlns:a16="http://schemas.microsoft.com/office/drawing/2014/main" id="{F1B3EEB1-CB90-0691-BB7A-871647981A09}"/>
              </a:ext>
            </a:extLst>
          </p:cNvPr>
          <p:cNvGraphicFramePr>
            <a:graphicFrameLocks noChangeAspect="1"/>
          </p:cNvGraphicFramePr>
          <p:nvPr/>
        </p:nvGraphicFramePr>
        <p:xfrm>
          <a:off x="5841380" y="427466"/>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4" name="Object 3">
                        <a:extLst>
                          <a:ext uri="{FF2B5EF4-FFF2-40B4-BE49-F238E27FC236}">
                            <a16:creationId xmlns:a16="http://schemas.microsoft.com/office/drawing/2014/main" id="{AE86FB4F-7A23-75BC-985A-AF9653C6BA5B}"/>
                          </a:ext>
                        </a:extLst>
                      </p:cNvPr>
                      <p:cNvPicPr/>
                      <p:nvPr/>
                    </p:nvPicPr>
                    <p:blipFill>
                      <a:blip r:embed="rId3"/>
                      <a:stretch>
                        <a:fillRect/>
                      </a:stretch>
                    </p:blipFill>
                    <p:spPr>
                      <a:xfrm>
                        <a:off x="5841380" y="427466"/>
                        <a:ext cx="241300" cy="2921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6F45284-2CE3-F189-6364-BC1DA38D9518}"/>
              </a:ext>
            </a:extLst>
          </p:cNvPr>
          <p:cNvPicPr>
            <a:picLocks noChangeAspect="1"/>
          </p:cNvPicPr>
          <p:nvPr/>
        </p:nvPicPr>
        <p:blipFill>
          <a:blip r:embed="rId4"/>
          <a:stretch>
            <a:fillRect/>
          </a:stretch>
        </p:blipFill>
        <p:spPr>
          <a:xfrm>
            <a:off x="2021516" y="1524000"/>
            <a:ext cx="5100967" cy="4255958"/>
          </a:xfrm>
          <a:prstGeom prst="rect">
            <a:avLst/>
          </a:prstGeom>
        </p:spPr>
      </p:pic>
    </p:spTree>
    <p:extLst>
      <p:ext uri="{BB962C8B-B14F-4D97-AF65-F5344CB8AC3E}">
        <p14:creationId xmlns:p14="http://schemas.microsoft.com/office/powerpoint/2010/main" val="243452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A244C-1E5B-4100-F05C-95BA08AB5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909B5-AB17-4FDE-D47E-DA5CFEBBDF14}"/>
              </a:ext>
            </a:extLst>
          </p:cNvPr>
          <p:cNvSpPr>
            <a:spLocks noGrp="1"/>
          </p:cNvSpPr>
          <p:nvPr>
            <p:ph type="title"/>
          </p:nvPr>
        </p:nvSpPr>
        <p:spPr/>
        <p:txBody>
          <a:bodyPr/>
          <a:lstStyle/>
          <a:p>
            <a:r>
              <a:rPr lang="en-US" dirty="0"/>
              <a:t>Properties: Characteristics of the Sample Mean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F8B67E2-DFA3-4B60-16A5-14DDC88712AA}"/>
                  </a:ext>
                </a:extLst>
              </p:cNvPr>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r>
                  <a:rPr lang="en-US" dirty="0">
                    <a:solidFill>
                      <a:srgbClr val="000000"/>
                    </a:solidFill>
                  </a:rPr>
                  <a:t>If an estimate of the population mean is required, the sample mean seems to possess two good characteristics.</a:t>
                </a:r>
              </a:p>
              <a:p>
                <a:pPr marL="514350" indent="-514350">
                  <a:buFont typeface="+mj-lt"/>
                  <a:buAutoNum type="arabicPeriod"/>
                </a:pPr>
                <a:r>
                  <a:rPr lang="en-US" dirty="0">
                    <a:solidFill>
                      <a:srgbClr val="000000"/>
                    </a:solidFill>
                  </a:rPr>
                  <a:t>The mean of sample means is the population mean. Another way of expressing this concept is to say that the expected value of </a:t>
                </a:r>
                <a14:m>
                  <m:oMath xmlns:m="http://schemas.openxmlformats.org/officeDocument/2006/math">
                    <m:bar>
                      <m:barPr>
                        <m:pos m:val="top"/>
                        <m:ctrlPr>
                          <a:rPr lang="en-US" i="1" smtClean="0">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𝑥</m:t>
                        </m:r>
                      </m:e>
                    </m:bar>
                    <m:r>
                      <a:rPr lang="en-US" i="1">
                        <a:solidFill>
                          <a:srgbClr val="000000"/>
                        </a:solidFill>
                        <a:latin typeface="Cambria Math" panose="02040503050406030204" pitchFamily="18" charset="0"/>
                      </a:rPr>
                      <m:t> </m:t>
                    </m:r>
                  </m:oMath>
                </a14:m>
                <a:r>
                  <a:rPr lang="en-US" dirty="0">
                    <a:solidFill>
                      <a:srgbClr val="000000"/>
                    </a:solidFill>
                  </a:rPr>
                  <a:t>is equal to the population mean. Symbolically, this can be expressed as</a:t>
                </a:r>
              </a:p>
              <a:p>
                <a:r>
                  <a:rPr lang="en-US" dirty="0">
                    <a:solidFill>
                      <a:srgbClr val="000000"/>
                    </a:solidFill>
                  </a:rPr>
                  <a:t>      		</a:t>
                </a:r>
                <a:r>
                  <a:rPr lang="en-US" i="1" dirty="0">
                    <a:solidFill>
                      <a:srgbClr val="000000"/>
                    </a:solidFill>
                  </a:rPr>
                  <a:t>E</a:t>
                </a:r>
                <a14:m>
                  <m:oMath xmlns:m="http://schemas.openxmlformats.org/officeDocument/2006/math">
                    <m:d>
                      <m:dPr>
                        <m:ctrlPr>
                          <a:rPr lang="en-US" i="1" smtClean="0">
                            <a:solidFill>
                              <a:srgbClr val="000000"/>
                            </a:solidFill>
                            <a:latin typeface="Cambria Math" panose="02040503050406030204" pitchFamily="18" charset="0"/>
                          </a:rPr>
                        </m:ctrlPr>
                      </m:dPr>
                      <m:e>
                        <m:bar>
                          <m:barPr>
                            <m:pos m:val="top"/>
                            <m:ctrlPr>
                              <a:rPr lang="en-US" i="1" smtClean="0">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𝑥</m:t>
                            </m:r>
                          </m:e>
                        </m:bar>
                      </m:e>
                    </m:d>
                  </m:oMath>
                </a14:m>
                <a:r>
                  <a:rPr lang="en-US" dirty="0">
                    <a:solidFill>
                      <a:srgbClr val="000000"/>
                    </a:solidFill>
                  </a:rPr>
                  <a:t> = </a:t>
                </a:r>
                <a:r>
                  <a:rPr lang="en-US" i="1" dirty="0">
                    <a:solidFill>
                      <a:srgbClr val="000000"/>
                    </a:solidFill>
                  </a:rPr>
                  <a:t>µ</a:t>
                </a:r>
                <a:r>
                  <a:rPr lang="en-US" dirty="0">
                    <a:solidFill>
                      <a:srgbClr val="000000"/>
                    </a:solidFill>
                  </a:rPr>
                  <a:t>. (unbiasedness)</a:t>
                </a:r>
              </a:p>
            </p:txBody>
          </p:sp>
        </mc:Choice>
        <mc:Fallback xmlns="">
          <p:sp>
            <p:nvSpPr>
              <p:cNvPr id="4" name="Content Placeholder 2">
                <a:extLst>
                  <a:ext uri="{FF2B5EF4-FFF2-40B4-BE49-F238E27FC236}">
                    <a16:creationId xmlns:a16="http://schemas.microsoft.com/office/drawing/2014/main" id="{5F8B67E2-DFA3-4B60-16A5-14DDC88712AA}"/>
                  </a:ext>
                </a:extLst>
              </p:cNvPr>
              <p:cNvSpPr>
                <a:spLocks noGrp="1" noRot="1" noChangeAspect="1" noMove="1" noResize="1" noEditPoints="1" noAdjustHandles="1" noChangeArrowheads="1" noChangeShapeType="1" noTextEdit="1"/>
              </p:cNvSpPr>
              <p:nvPr>
                <p:ph idx="1"/>
              </p:nvPr>
            </p:nvSpPr>
            <p:spPr>
              <a:xfrm>
                <a:off x="457200" y="1280160"/>
                <a:ext cx="8229600" cy="4142673"/>
              </a:xfrm>
              <a:blipFill>
                <a:blip r:embed="rId2"/>
                <a:stretch>
                  <a:fillRect l="-1402" t="-1022" r="-1550" b="-2774"/>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21044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6674-3F50-C48D-211E-F2DD35AF9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04111-360A-B7E7-A9CB-8FACC9658B22}"/>
              </a:ext>
            </a:extLst>
          </p:cNvPr>
          <p:cNvSpPr>
            <a:spLocks noGrp="1"/>
          </p:cNvSpPr>
          <p:nvPr>
            <p:ph type="title"/>
          </p:nvPr>
        </p:nvSpPr>
        <p:spPr/>
        <p:txBody>
          <a:bodyPr/>
          <a:lstStyle/>
          <a:p>
            <a:r>
              <a:rPr lang="en-US" dirty="0"/>
              <a:t>Properties: Characteristics of the Sample Mean (cont.)</a:t>
            </a:r>
          </a:p>
        </p:txBody>
      </p:sp>
      <p:sp>
        <p:nvSpPr>
          <p:cNvPr id="4" name="Content Placeholder 2">
            <a:extLst>
              <a:ext uri="{FF2B5EF4-FFF2-40B4-BE49-F238E27FC236}">
                <a16:creationId xmlns:a16="http://schemas.microsoft.com/office/drawing/2014/main" id="{BF327A3E-1F94-679D-767C-999F40E3BE5E}"/>
              </a:ext>
            </a:extLst>
          </p:cNvPr>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marL="514350" indent="-514350">
              <a:buFont typeface="+mj-lt"/>
              <a:buAutoNum type="arabicPeriod" startAt="2"/>
            </a:pPr>
            <a:r>
              <a:rPr lang="en-US" dirty="0">
                <a:solidFill>
                  <a:srgbClr val="000000"/>
                </a:solidFill>
              </a:rPr>
              <a:t>If the sample size is increased, the variability of the sample mean decreases. This implies that the quality of the estimator tends to improve as the sample size increases</a:t>
            </a:r>
          </a:p>
          <a:p>
            <a:pPr marL="514350" indent="-514350">
              <a:buFont typeface="+mj-lt"/>
              <a:buAutoNum type="arabicPeriod" startAt="2"/>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3" name="Object 2">
            <a:extLst>
              <a:ext uri="{FF2B5EF4-FFF2-40B4-BE49-F238E27FC236}">
                <a16:creationId xmlns:a16="http://schemas.microsoft.com/office/drawing/2014/main" id="{595B4C33-219E-9331-FDCC-F0F98E713917}"/>
              </a:ext>
            </a:extLst>
          </p:cNvPr>
          <p:cNvGraphicFramePr>
            <a:graphicFrameLocks noChangeAspect="1"/>
          </p:cNvGraphicFramePr>
          <p:nvPr>
            <p:extLst>
              <p:ext uri="{D42A27DB-BD31-4B8C-83A1-F6EECF244321}">
                <p14:modId xmlns:p14="http://schemas.microsoft.com/office/powerpoint/2010/main" val="3964764432"/>
              </p:ext>
            </p:extLst>
          </p:nvPr>
        </p:nvGraphicFramePr>
        <p:xfrm>
          <a:off x="3962400" y="2990850"/>
          <a:ext cx="1219200" cy="876300"/>
        </p:xfrm>
        <a:graphic>
          <a:graphicData uri="http://schemas.openxmlformats.org/presentationml/2006/ole">
            <mc:AlternateContent xmlns:mc="http://schemas.openxmlformats.org/markup-compatibility/2006">
              <mc:Choice xmlns:v="urn:schemas-microsoft-com:vml" Requires="v">
                <p:oleObj name="Equation" r:id="rId2" imgW="1218960" imgH="876240" progId="Equation.DSMT4">
                  <p:embed/>
                </p:oleObj>
              </mc:Choice>
              <mc:Fallback>
                <p:oleObj name="Equation" r:id="rId2" imgW="1218960" imgH="876240" progId="Equation.DSMT4">
                  <p:embed/>
                  <p:pic>
                    <p:nvPicPr>
                      <p:cNvPr id="0" name=""/>
                      <p:cNvPicPr/>
                      <p:nvPr/>
                    </p:nvPicPr>
                    <p:blipFill>
                      <a:blip r:embed="rId3"/>
                      <a:stretch>
                        <a:fillRect/>
                      </a:stretch>
                    </p:blipFill>
                    <p:spPr>
                      <a:xfrm>
                        <a:off x="3962400" y="2990850"/>
                        <a:ext cx="1219200" cy="876300"/>
                      </a:xfrm>
                      <a:prstGeom prst="rect">
                        <a:avLst/>
                      </a:prstGeom>
                    </p:spPr>
                  </p:pic>
                </p:oleObj>
              </mc:Fallback>
            </mc:AlternateContent>
          </a:graphicData>
        </a:graphic>
      </p:graphicFrame>
    </p:spTree>
    <p:extLst>
      <p:ext uri="{BB962C8B-B14F-4D97-AF65-F5344CB8AC3E}">
        <p14:creationId xmlns:p14="http://schemas.microsoft.com/office/powerpoint/2010/main" val="210987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0B85-D978-42DB-6500-A68613CD5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1941D-145F-3377-A312-631B88318C45}"/>
              </a:ext>
            </a:extLst>
          </p:cNvPr>
          <p:cNvSpPr>
            <a:spLocks noGrp="1"/>
          </p:cNvSpPr>
          <p:nvPr>
            <p:ph type="title"/>
          </p:nvPr>
        </p:nvSpPr>
        <p:spPr/>
        <p:txBody>
          <a:bodyPr/>
          <a:lstStyle/>
          <a:p>
            <a:r>
              <a:rPr lang="en-US" dirty="0"/>
              <a:t>What is the Variability of    ? (cont.)</a:t>
            </a:r>
          </a:p>
        </p:txBody>
      </p:sp>
      <p:sp>
        <p:nvSpPr>
          <p:cNvPr id="3" name="Content Placeholder 2">
            <a:extLst>
              <a:ext uri="{FF2B5EF4-FFF2-40B4-BE49-F238E27FC236}">
                <a16:creationId xmlns:a16="http://schemas.microsoft.com/office/drawing/2014/main" id="{27E9979A-01A8-D807-E302-45A212F707E2}"/>
              </a:ext>
            </a:extLst>
          </p:cNvPr>
          <p:cNvSpPr>
            <a:spLocks noGrp="1"/>
          </p:cNvSpPr>
          <p:nvPr>
            <p:ph idx="1"/>
          </p:nvPr>
        </p:nvSpPr>
        <p:spPr>
          <a:xfrm>
            <a:off x="457200" y="1278301"/>
            <a:ext cx="8229600" cy="4572000"/>
          </a:xfrm>
        </p:spPr>
        <p:txBody>
          <a:bodyPr>
            <a:normAutofit/>
          </a:bodyPr>
          <a:lstStyle/>
          <a:p>
            <a:r>
              <a:rPr lang="en-US" dirty="0"/>
              <a:t>The second characteristic has an important consequence for estimating a population characteristic. By choosing a sufficiently large sample size, an estimate can be obtained with some specified level of accuracy. Being able to predetermine the accuracy of an estimate is an important topic in statistics and will be discussed in the next chapter.</a:t>
            </a:r>
          </a:p>
        </p:txBody>
      </p:sp>
      <p:graphicFrame>
        <p:nvGraphicFramePr>
          <p:cNvPr id="4" name="Object 3">
            <a:extLst>
              <a:ext uri="{FF2B5EF4-FFF2-40B4-BE49-F238E27FC236}">
                <a16:creationId xmlns:a16="http://schemas.microsoft.com/office/drawing/2014/main" id="{3ACFEAC8-E4C1-A410-99B7-FBE3A21825BB}"/>
              </a:ext>
            </a:extLst>
          </p:cNvPr>
          <p:cNvGraphicFramePr>
            <a:graphicFrameLocks noChangeAspect="1"/>
          </p:cNvGraphicFramePr>
          <p:nvPr/>
        </p:nvGraphicFramePr>
        <p:xfrm>
          <a:off x="5841380" y="427466"/>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4" name="Object 3">
                        <a:extLst>
                          <a:ext uri="{FF2B5EF4-FFF2-40B4-BE49-F238E27FC236}">
                            <a16:creationId xmlns:a16="http://schemas.microsoft.com/office/drawing/2014/main" id="{AE86FB4F-7A23-75BC-985A-AF9653C6BA5B}"/>
                          </a:ext>
                        </a:extLst>
                      </p:cNvPr>
                      <p:cNvPicPr/>
                      <p:nvPr/>
                    </p:nvPicPr>
                    <p:blipFill>
                      <a:blip r:embed="rId3"/>
                      <a:stretch>
                        <a:fillRect/>
                      </a:stretch>
                    </p:blipFill>
                    <p:spPr>
                      <a:xfrm>
                        <a:off x="5841380" y="427466"/>
                        <a:ext cx="241300" cy="292100"/>
                      </a:xfrm>
                      <a:prstGeom prst="rect">
                        <a:avLst/>
                      </a:prstGeom>
                    </p:spPr>
                  </p:pic>
                </p:oleObj>
              </mc:Fallback>
            </mc:AlternateContent>
          </a:graphicData>
        </a:graphic>
      </p:graphicFrame>
    </p:spTree>
    <p:extLst>
      <p:ext uri="{BB962C8B-B14F-4D97-AF65-F5344CB8AC3E}">
        <p14:creationId xmlns:p14="http://schemas.microsoft.com/office/powerpoint/2010/main" val="1205346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DF678-CE96-7081-0D92-915F20CB9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0D15D-9EDA-66F5-2EF7-8476AEA96A6F}"/>
              </a:ext>
            </a:extLst>
          </p:cNvPr>
          <p:cNvSpPr>
            <a:spLocks noGrp="1"/>
          </p:cNvSpPr>
          <p:nvPr>
            <p:ph type="title"/>
          </p:nvPr>
        </p:nvSpPr>
        <p:spPr/>
        <p:txBody>
          <a:bodyPr/>
          <a:lstStyle/>
          <a:p>
            <a:r>
              <a:rPr lang="en-US" dirty="0"/>
              <a:t>Is There a Familiar Pattern to the Variability?</a:t>
            </a:r>
          </a:p>
        </p:txBody>
      </p:sp>
      <p:sp>
        <p:nvSpPr>
          <p:cNvPr id="3" name="Content Placeholder 2">
            <a:extLst>
              <a:ext uri="{FF2B5EF4-FFF2-40B4-BE49-F238E27FC236}">
                <a16:creationId xmlns:a16="http://schemas.microsoft.com/office/drawing/2014/main" id="{57DB2F70-35ED-6B10-FFD6-C02A155FB761}"/>
              </a:ext>
            </a:extLst>
          </p:cNvPr>
          <p:cNvSpPr>
            <a:spLocks noGrp="1"/>
          </p:cNvSpPr>
          <p:nvPr>
            <p:ph idx="1"/>
          </p:nvPr>
        </p:nvSpPr>
        <p:spPr>
          <a:xfrm>
            <a:off x="457200" y="1278301"/>
            <a:ext cx="8229600" cy="4572000"/>
          </a:xfrm>
        </p:spPr>
        <p:txBody>
          <a:bodyPr>
            <a:normAutofit lnSpcReduction="10000"/>
          </a:bodyPr>
          <a:lstStyle/>
          <a:p>
            <a:r>
              <a:rPr lang="en-US" dirty="0"/>
              <a:t>The </a:t>
            </a:r>
            <a:r>
              <a:rPr lang="en-US" b="1" dirty="0"/>
              <a:t>Central Limit Theorem </a:t>
            </a:r>
            <a:r>
              <a:rPr lang="en-US" dirty="0"/>
              <a:t>is a very important theorem which summarizes the distribution of the sample mean. </a:t>
            </a:r>
            <a:r>
              <a:rPr lang="en-US" i="1" dirty="0"/>
              <a:t>The distribution of the sample mean becomes closer to a normal distribution as the sample size becomes larger, regardless of the shape of the population from which the sample is drawn</a:t>
            </a:r>
            <a:r>
              <a:rPr lang="en-US" dirty="0"/>
              <a:t>.</a:t>
            </a:r>
          </a:p>
          <a:p>
            <a:r>
              <a:rPr lang="en-US" dirty="0"/>
              <a:t>The most important feature of the Central Limit Theorem is that it can be applied to any population. Because the theorem does not have any distributional assumptions, it is widely applicable and is one of the cornerstones of statistical inference. </a:t>
            </a:r>
          </a:p>
        </p:txBody>
      </p:sp>
    </p:spTree>
    <p:extLst>
      <p:ext uri="{BB962C8B-B14F-4D97-AF65-F5344CB8AC3E}">
        <p14:creationId xmlns:p14="http://schemas.microsoft.com/office/powerpoint/2010/main" val="2905627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5A8A-30D4-6D60-9C53-22BABBD5B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A93AC-B1CF-948C-8159-A37215944ECF}"/>
              </a:ext>
            </a:extLst>
          </p:cNvPr>
          <p:cNvSpPr>
            <a:spLocks noGrp="1"/>
          </p:cNvSpPr>
          <p:nvPr>
            <p:ph type="title"/>
          </p:nvPr>
        </p:nvSpPr>
        <p:spPr/>
        <p:txBody>
          <a:bodyPr/>
          <a:lstStyle/>
          <a:p>
            <a:r>
              <a:rPr lang="en-US" dirty="0"/>
              <a:t>Is There a Familiar Pattern to the Variability? (cont.)</a:t>
            </a:r>
          </a:p>
        </p:txBody>
      </p:sp>
      <p:sp>
        <p:nvSpPr>
          <p:cNvPr id="3" name="Content Placeholder 2">
            <a:extLst>
              <a:ext uri="{FF2B5EF4-FFF2-40B4-BE49-F238E27FC236}">
                <a16:creationId xmlns:a16="http://schemas.microsoft.com/office/drawing/2014/main" id="{93135B8A-9BDF-397B-A55A-0C23090338D5}"/>
              </a:ext>
            </a:extLst>
          </p:cNvPr>
          <p:cNvSpPr>
            <a:spLocks noGrp="1"/>
          </p:cNvSpPr>
          <p:nvPr>
            <p:ph idx="1"/>
          </p:nvPr>
        </p:nvSpPr>
        <p:spPr>
          <a:xfrm>
            <a:off x="457200" y="1278301"/>
            <a:ext cx="8229600" cy="4572000"/>
          </a:xfrm>
        </p:spPr>
        <p:txBody>
          <a:bodyPr>
            <a:normAutofit/>
          </a:bodyPr>
          <a:lstStyle/>
          <a:p>
            <a:r>
              <a:rPr lang="en-US" dirty="0"/>
              <a:t>Many of the statistical techniques discussed in subsequent chapters will have their theoretical basis in this theorem.</a:t>
            </a:r>
          </a:p>
        </p:txBody>
      </p:sp>
    </p:spTree>
    <p:extLst>
      <p:ext uri="{BB962C8B-B14F-4D97-AF65-F5344CB8AC3E}">
        <p14:creationId xmlns:p14="http://schemas.microsoft.com/office/powerpoint/2010/main" val="2183494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C35-F7E8-4959-9A00-5D2445F83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0B634-1AEC-FF28-F543-BCAFA925A731}"/>
              </a:ext>
            </a:extLst>
          </p:cNvPr>
          <p:cNvSpPr>
            <a:spLocks noGrp="1"/>
          </p:cNvSpPr>
          <p:nvPr>
            <p:ph type="title"/>
          </p:nvPr>
        </p:nvSpPr>
        <p:spPr/>
        <p:txBody>
          <a:bodyPr/>
          <a:lstStyle/>
          <a:p>
            <a:r>
              <a:rPr lang="en-US" dirty="0"/>
              <a:t>Definition: The Central Limit Theorem</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8336C95-6BAC-5F07-1702-AD694164ADB2}"/>
                  </a:ext>
                </a:extLst>
              </p:cNvPr>
              <p:cNvSpPr>
                <a:spLocks noGrp="1"/>
              </p:cNvSpPr>
              <p:nvPr>
                <p:ph idx="1"/>
              </p:nvPr>
            </p:nvSpPr>
            <p:spPr>
              <a:xfrm>
                <a:off x="457200" y="1280160"/>
                <a:ext cx="8229600" cy="4228850"/>
              </a:xfrm>
              <a:solidFill>
                <a:srgbClr val="FFFFCC"/>
              </a:solidFill>
              <a:ln w="28575">
                <a:solidFill>
                  <a:srgbClr val="000000"/>
                </a:solidFill>
              </a:ln>
            </p:spPr>
            <p:txBody>
              <a:bodyPr>
                <a:spAutoFit/>
              </a:bodyPr>
              <a:lstStyle/>
              <a:p>
                <a:r>
                  <a:rPr lang="en-US" dirty="0">
                    <a:solidFill>
                      <a:srgbClr val="000000"/>
                    </a:solidFill>
                  </a:rPr>
                  <a:t>If a sufficiently large random sample (i.e.,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&gt; 30) is drawn from a population with mean </a:t>
                </a:r>
                <a:r>
                  <a:rPr lang="en-US" i="1" dirty="0">
                    <a:solidFill>
                      <a:srgbClr val="000000"/>
                    </a:solidFill>
                  </a:rPr>
                  <a:t>µ</a:t>
                </a:r>
                <a:r>
                  <a:rPr lang="en-US" dirty="0">
                    <a:solidFill>
                      <a:srgbClr val="000000"/>
                    </a:solidFill>
                  </a:rPr>
                  <a:t> and standard deviation </a:t>
                </a:r>
                <a:r>
                  <a:rPr lang="el-GR" i="1" dirty="0">
                    <a:solidFill>
                      <a:srgbClr val="000000"/>
                    </a:solidFill>
                  </a:rPr>
                  <a:t>σ</a:t>
                </a:r>
                <a:r>
                  <a:rPr lang="en-US" dirty="0">
                    <a:solidFill>
                      <a:srgbClr val="000000"/>
                    </a:solidFill>
                  </a:rPr>
                  <a:t>, the distribution of the sample mean will have the following characteristics.</a:t>
                </a:r>
              </a:p>
              <a:p>
                <a:pPr marL="514350" indent="-514350">
                  <a:buFont typeface="+mj-lt"/>
                  <a:buAutoNum type="arabicPeriod"/>
                </a:pPr>
                <a:r>
                  <a:rPr lang="en-US" dirty="0">
                    <a:solidFill>
                      <a:srgbClr val="000000"/>
                    </a:solidFill>
                  </a:rPr>
                  <a:t>An approximately normal distribution regardless of the distribution of the underlying population.</a:t>
                </a:r>
              </a:p>
              <a:p>
                <a:pPr marL="514350" indent="-514350">
                  <a:buFont typeface="+mj-lt"/>
                  <a:buAutoNum type="arabicPeriod"/>
                </a:pPr>
                <a:r>
                  <a:rPr lang="en-US" dirty="0">
                    <a:solidFill>
                      <a:srgbClr val="000000"/>
                    </a:solidFill>
                  </a:rPr>
                  <a:t>                        (The mean of the sample means equals the population mean.)</a:t>
                </a:r>
              </a:p>
              <a:p>
                <a:endParaRPr lang="en-US" dirty="0">
                  <a:solidFill>
                    <a:srgbClr val="000000"/>
                  </a:solidFill>
                </a:endParaRPr>
              </a:p>
            </p:txBody>
          </p:sp>
        </mc:Choice>
        <mc:Fallback xmlns="">
          <p:sp>
            <p:nvSpPr>
              <p:cNvPr id="4" name="Content Placeholder 2">
                <a:extLst>
                  <a:ext uri="{FF2B5EF4-FFF2-40B4-BE49-F238E27FC236}">
                    <a16:creationId xmlns:a16="http://schemas.microsoft.com/office/drawing/2014/main" id="{38336C95-6BAC-5F07-1702-AD694164ADB2}"/>
                  </a:ext>
                </a:extLst>
              </p:cNvPr>
              <p:cNvSpPr>
                <a:spLocks noGrp="1" noRot="1" noChangeAspect="1" noMove="1" noResize="1" noEditPoints="1" noAdjustHandles="1" noChangeArrowheads="1" noChangeShapeType="1" noTextEdit="1"/>
              </p:cNvSpPr>
              <p:nvPr>
                <p:ph idx="1"/>
              </p:nvPr>
            </p:nvSpPr>
            <p:spPr>
              <a:xfrm>
                <a:off x="457200" y="1280160"/>
                <a:ext cx="8229600" cy="4228850"/>
              </a:xfrm>
              <a:blipFill>
                <a:blip r:embed="rId2"/>
                <a:stretch>
                  <a:fillRect l="-1402" t="-1001"/>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CB5AF60B-869D-7C6B-7B1F-1B2EBFE6AF17}"/>
              </a:ext>
            </a:extLst>
          </p:cNvPr>
          <p:cNvGraphicFramePr>
            <a:graphicFrameLocks noChangeAspect="1"/>
          </p:cNvGraphicFramePr>
          <p:nvPr>
            <p:extLst>
              <p:ext uri="{D42A27DB-BD31-4B8C-83A1-F6EECF244321}">
                <p14:modId xmlns:p14="http://schemas.microsoft.com/office/powerpoint/2010/main" val="1134579510"/>
              </p:ext>
            </p:extLst>
          </p:nvPr>
        </p:nvGraphicFramePr>
        <p:xfrm>
          <a:off x="979603" y="4054475"/>
          <a:ext cx="1968500" cy="482600"/>
        </p:xfrm>
        <a:graphic>
          <a:graphicData uri="http://schemas.openxmlformats.org/presentationml/2006/ole">
            <mc:AlternateContent xmlns:mc="http://schemas.openxmlformats.org/markup-compatibility/2006">
              <mc:Choice xmlns:v="urn:schemas-microsoft-com:vml" Requires="v">
                <p:oleObj name="Equation" r:id="rId3" imgW="1968480" imgH="482400" progId="Equation.DSMT4">
                  <p:embed/>
                </p:oleObj>
              </mc:Choice>
              <mc:Fallback>
                <p:oleObj name="Equation" r:id="rId3" imgW="1968480" imgH="482400" progId="Equation.DSMT4">
                  <p:embed/>
                  <p:pic>
                    <p:nvPicPr>
                      <p:cNvPr id="0" name=""/>
                      <p:cNvPicPr/>
                      <p:nvPr/>
                    </p:nvPicPr>
                    <p:blipFill>
                      <a:blip r:embed="rId4"/>
                      <a:stretch>
                        <a:fillRect/>
                      </a:stretch>
                    </p:blipFill>
                    <p:spPr>
                      <a:xfrm>
                        <a:off x="979603" y="4054475"/>
                        <a:ext cx="1968500" cy="482600"/>
                      </a:xfrm>
                      <a:prstGeom prst="rect">
                        <a:avLst/>
                      </a:prstGeom>
                    </p:spPr>
                  </p:pic>
                </p:oleObj>
              </mc:Fallback>
            </mc:AlternateContent>
          </a:graphicData>
        </a:graphic>
      </p:graphicFrame>
    </p:spTree>
    <p:extLst>
      <p:ext uri="{BB962C8B-B14F-4D97-AF65-F5344CB8AC3E}">
        <p14:creationId xmlns:p14="http://schemas.microsoft.com/office/powerpoint/2010/main" val="206438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3650-E4AF-038A-9B87-50C6AA9F0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80CCB-618C-26D8-9F47-A64021527E69}"/>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5A529E6E-EEC7-9A7C-6D91-77524F912981}"/>
              </a:ext>
            </a:extLst>
          </p:cNvPr>
          <p:cNvSpPr>
            <a:spLocks noGrp="1"/>
          </p:cNvSpPr>
          <p:nvPr>
            <p:ph idx="1"/>
          </p:nvPr>
        </p:nvSpPr>
        <p:spPr/>
        <p:txBody>
          <a:bodyPr>
            <a:normAutofit lnSpcReduction="10000"/>
          </a:bodyPr>
          <a:lstStyle/>
          <a:p>
            <a:r>
              <a:rPr lang="en-US" dirty="0"/>
              <a:t>It is important to realize that the above set of data constitutes a population. The mean diameter of the population in Table 9.2.1 is approximately equal to 0.1483 cm and the population standard deviation is 0.02465 cm.</a:t>
            </a:r>
          </a:p>
          <a:p>
            <a:endParaRPr lang="en-US" dirty="0"/>
          </a:p>
          <a:p>
            <a:endParaRPr lang="en-US" dirty="0"/>
          </a:p>
          <a:p>
            <a:r>
              <a:rPr lang="en-US" dirty="0"/>
              <a:t>Both of these measures are considered population parameters. The diameters given in Table 9.2.1 are not known by the quality control group when the shipment arrives.</a:t>
            </a:r>
          </a:p>
          <a:p>
            <a:endParaRPr lang="en-US" dirty="0"/>
          </a:p>
        </p:txBody>
      </p:sp>
      <p:graphicFrame>
        <p:nvGraphicFramePr>
          <p:cNvPr id="5" name="Object 4">
            <a:extLst>
              <a:ext uri="{FF2B5EF4-FFF2-40B4-BE49-F238E27FC236}">
                <a16:creationId xmlns:a16="http://schemas.microsoft.com/office/drawing/2014/main" id="{B6D93FDE-2625-84DE-8F9A-F6202B46A97F}"/>
              </a:ext>
            </a:extLst>
          </p:cNvPr>
          <p:cNvGraphicFramePr>
            <a:graphicFrameLocks noChangeAspect="1"/>
          </p:cNvGraphicFramePr>
          <p:nvPr>
            <p:extLst>
              <p:ext uri="{D42A27DB-BD31-4B8C-83A1-F6EECF244321}">
                <p14:modId xmlns:p14="http://schemas.microsoft.com/office/powerpoint/2010/main" val="2338049005"/>
              </p:ext>
            </p:extLst>
          </p:nvPr>
        </p:nvGraphicFramePr>
        <p:xfrm>
          <a:off x="3276600" y="3147060"/>
          <a:ext cx="2235200" cy="838200"/>
        </p:xfrm>
        <a:graphic>
          <a:graphicData uri="http://schemas.openxmlformats.org/presentationml/2006/ole">
            <mc:AlternateContent xmlns:mc="http://schemas.openxmlformats.org/markup-compatibility/2006">
              <mc:Choice xmlns:v="urn:schemas-microsoft-com:vml" Requires="v">
                <p:oleObj name="Equation" r:id="rId2" imgW="2234880" imgH="838080" progId="Equation.DSMT4">
                  <p:embed/>
                </p:oleObj>
              </mc:Choice>
              <mc:Fallback>
                <p:oleObj name="Equation" r:id="rId2" imgW="2234880" imgH="838080" progId="Equation.DSMT4">
                  <p:embed/>
                  <p:pic>
                    <p:nvPicPr>
                      <p:cNvPr id="0" name=""/>
                      <p:cNvPicPr/>
                      <p:nvPr/>
                    </p:nvPicPr>
                    <p:blipFill>
                      <a:blip r:embed="rId3"/>
                      <a:stretch>
                        <a:fillRect/>
                      </a:stretch>
                    </p:blipFill>
                    <p:spPr>
                      <a:xfrm>
                        <a:off x="3276600" y="3147060"/>
                        <a:ext cx="2235200" cy="838200"/>
                      </a:xfrm>
                      <a:prstGeom prst="rect">
                        <a:avLst/>
                      </a:prstGeom>
                    </p:spPr>
                  </p:pic>
                </p:oleObj>
              </mc:Fallback>
            </mc:AlternateContent>
          </a:graphicData>
        </a:graphic>
      </p:graphicFrame>
    </p:spTree>
    <p:extLst>
      <p:ext uri="{BB962C8B-B14F-4D97-AF65-F5344CB8AC3E}">
        <p14:creationId xmlns:p14="http://schemas.microsoft.com/office/powerpoint/2010/main" val="410917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E82E-03FB-72CA-1F54-06439BD9D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33ED4-B54E-479E-9254-EB2FB7748326}"/>
              </a:ext>
            </a:extLst>
          </p:cNvPr>
          <p:cNvSpPr>
            <a:spLocks noGrp="1"/>
          </p:cNvSpPr>
          <p:nvPr>
            <p:ph type="title"/>
          </p:nvPr>
        </p:nvSpPr>
        <p:spPr/>
        <p:txBody>
          <a:bodyPr/>
          <a:lstStyle/>
          <a:p>
            <a:r>
              <a:rPr lang="en-US" dirty="0"/>
              <a:t>Definition: The Central Limit Theorem (cont.)</a:t>
            </a:r>
          </a:p>
        </p:txBody>
      </p:sp>
      <p:sp>
        <p:nvSpPr>
          <p:cNvPr id="4" name="Content Placeholder 2">
            <a:extLst>
              <a:ext uri="{FF2B5EF4-FFF2-40B4-BE49-F238E27FC236}">
                <a16:creationId xmlns:a16="http://schemas.microsoft.com/office/drawing/2014/main" id="{B1470E6D-62D6-427D-31D8-6573B32C8813}"/>
              </a:ext>
            </a:extLst>
          </p:cNvPr>
          <p:cNvSpPr>
            <a:spLocks noGrp="1"/>
          </p:cNvSpPr>
          <p:nvPr>
            <p:ph idx="1"/>
          </p:nvPr>
        </p:nvSpPr>
        <p:spPr>
          <a:xfrm>
            <a:off x="457200" y="1280160"/>
            <a:ext cx="8229600" cy="2610843"/>
          </a:xfrm>
          <a:solidFill>
            <a:srgbClr val="FFFFCC"/>
          </a:solidFill>
          <a:ln w="28575">
            <a:solidFill>
              <a:srgbClr val="000000"/>
            </a:solidFill>
          </a:ln>
        </p:spPr>
        <p:txBody>
          <a:bodyPr>
            <a:spAutoFit/>
          </a:bodyPr>
          <a:lstStyle/>
          <a:p>
            <a:pPr marL="514350" indent="-514350">
              <a:lnSpc>
                <a:spcPct val="150000"/>
              </a:lnSpc>
              <a:buFont typeface="+mj-lt"/>
              <a:buAutoNum type="arabicPeriod" startAt="3"/>
            </a:pPr>
            <a:r>
              <a:rPr lang="en-US" dirty="0">
                <a:solidFill>
                  <a:srgbClr val="000000"/>
                </a:solidFill>
              </a:rPr>
              <a:t>                     (The standard deviation of the sample means equals the standard deviation of the population divided by the square root of the sample size.)</a:t>
            </a:r>
          </a:p>
        </p:txBody>
      </p:sp>
      <p:graphicFrame>
        <p:nvGraphicFramePr>
          <p:cNvPr id="3" name="Object 2">
            <a:extLst>
              <a:ext uri="{FF2B5EF4-FFF2-40B4-BE49-F238E27FC236}">
                <a16:creationId xmlns:a16="http://schemas.microsoft.com/office/drawing/2014/main" id="{21BFAD56-9E8A-814A-0F21-F55EFDC314EB}"/>
              </a:ext>
            </a:extLst>
          </p:cNvPr>
          <p:cNvGraphicFramePr>
            <a:graphicFrameLocks noChangeAspect="1"/>
          </p:cNvGraphicFramePr>
          <p:nvPr>
            <p:extLst>
              <p:ext uri="{D42A27DB-BD31-4B8C-83A1-F6EECF244321}">
                <p14:modId xmlns:p14="http://schemas.microsoft.com/office/powerpoint/2010/main" val="1818745308"/>
              </p:ext>
            </p:extLst>
          </p:nvPr>
        </p:nvGraphicFramePr>
        <p:xfrm>
          <a:off x="1066799" y="1300976"/>
          <a:ext cx="1574800" cy="939800"/>
        </p:xfrm>
        <a:graphic>
          <a:graphicData uri="http://schemas.openxmlformats.org/presentationml/2006/ole">
            <mc:AlternateContent xmlns:mc="http://schemas.openxmlformats.org/markup-compatibility/2006">
              <mc:Choice xmlns:v="urn:schemas-microsoft-com:vml" Requires="v">
                <p:oleObj name="Equation" r:id="rId2" imgW="1574640" imgH="939600" progId="Equation.DSMT4">
                  <p:embed/>
                </p:oleObj>
              </mc:Choice>
              <mc:Fallback>
                <p:oleObj name="Equation" r:id="rId2" imgW="1574640" imgH="939600" progId="Equation.DSMT4">
                  <p:embed/>
                  <p:pic>
                    <p:nvPicPr>
                      <p:cNvPr id="3" name="Object 2">
                        <a:extLst>
                          <a:ext uri="{FF2B5EF4-FFF2-40B4-BE49-F238E27FC236}">
                            <a16:creationId xmlns:a16="http://schemas.microsoft.com/office/drawing/2014/main" id="{CB5AF60B-869D-7C6B-7B1F-1B2EBFE6AF17}"/>
                          </a:ext>
                        </a:extLst>
                      </p:cNvPr>
                      <p:cNvPicPr/>
                      <p:nvPr/>
                    </p:nvPicPr>
                    <p:blipFill>
                      <a:blip r:embed="rId3"/>
                      <a:stretch>
                        <a:fillRect/>
                      </a:stretch>
                    </p:blipFill>
                    <p:spPr>
                      <a:xfrm>
                        <a:off x="1066799" y="1300976"/>
                        <a:ext cx="1574800" cy="939800"/>
                      </a:xfrm>
                      <a:prstGeom prst="rect">
                        <a:avLst/>
                      </a:prstGeom>
                    </p:spPr>
                  </p:pic>
                </p:oleObj>
              </mc:Fallback>
            </mc:AlternateContent>
          </a:graphicData>
        </a:graphic>
      </p:graphicFrame>
    </p:spTree>
    <p:extLst>
      <p:ext uri="{BB962C8B-B14F-4D97-AF65-F5344CB8AC3E}">
        <p14:creationId xmlns:p14="http://schemas.microsoft.com/office/powerpoint/2010/main" val="2080656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27733-E639-D3B9-3303-949E55A63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4A3CF-DDA2-34C1-484B-C5736B070FD5}"/>
              </a:ext>
            </a:extLst>
          </p:cNvPr>
          <p:cNvSpPr>
            <a:spLocks noGrp="1"/>
          </p:cNvSpPr>
          <p:nvPr>
            <p:ph type="title"/>
          </p:nvPr>
        </p:nvSpPr>
        <p:spPr/>
        <p:txBody>
          <a:bodyPr/>
          <a:lstStyle/>
          <a:p>
            <a:r>
              <a:rPr lang="en-US" dirty="0"/>
              <a:t>Is There a Familiar Pattern to the Variability?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96FB5D-18B8-42B7-CF46-CB7D99187D1F}"/>
                  </a:ext>
                </a:extLst>
              </p:cNvPr>
              <p:cNvSpPr>
                <a:spLocks noGrp="1"/>
              </p:cNvSpPr>
              <p:nvPr>
                <p:ph idx="1"/>
              </p:nvPr>
            </p:nvSpPr>
            <p:spPr>
              <a:xfrm>
                <a:off x="457200" y="1278301"/>
                <a:ext cx="8229600" cy="4572000"/>
              </a:xfrm>
            </p:spPr>
            <p:txBody>
              <a:bodyPr>
                <a:normAutofit lnSpcReduction="10000"/>
              </a:bodyPr>
              <a:lstStyle/>
              <a:p>
                <a:r>
                  <a:rPr lang="en-US" dirty="0"/>
                  <a:t>The only restrictive feature of the theorem is that the sample size must be sufficiently large for the theorem to be applicable. Even if the distribution of the population deviates substantially from the normal distribution, a sample size greater than 30 will be sufficiently large to produce a sampling distribution for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r>
                      <a:rPr lang="en-US" i="1">
                        <a:latin typeface="Cambria Math" panose="02040503050406030204" pitchFamily="18" charset="0"/>
                      </a:rPr>
                      <m:t> </m:t>
                    </m:r>
                  </m:oMath>
                </a14:m>
                <a:r>
                  <a:rPr lang="en-US" dirty="0"/>
                  <a:t>that is approximately normal. This concept is illustrated in Figure 9.2.3.</a:t>
                </a:r>
              </a:p>
              <a:p>
                <a:r>
                  <a:rPr lang="en-US" dirty="0"/>
                  <a:t>If the population is known to be normally distributed, then the sampling distribution of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r>
                      <a:rPr lang="en-US" i="1">
                        <a:latin typeface="Cambria Math" panose="02040503050406030204" pitchFamily="18" charset="0"/>
                      </a:rPr>
                      <m:t> </m:t>
                    </m:r>
                  </m:oMath>
                </a14:m>
                <a:r>
                  <a:rPr lang="en-US" dirty="0"/>
                  <a:t>will be normally distributed for any sample size.</a:t>
                </a:r>
              </a:p>
            </p:txBody>
          </p:sp>
        </mc:Choice>
        <mc:Fallback xmlns="">
          <p:sp>
            <p:nvSpPr>
              <p:cNvPr id="3" name="Content Placeholder 2">
                <a:extLst>
                  <a:ext uri="{FF2B5EF4-FFF2-40B4-BE49-F238E27FC236}">
                    <a16:creationId xmlns:a16="http://schemas.microsoft.com/office/drawing/2014/main" id="{1396FB5D-18B8-42B7-CF46-CB7D99187D1F}"/>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2267" b="-133"/>
                </a:stretch>
              </a:blipFill>
            </p:spPr>
            <p:txBody>
              <a:bodyPr/>
              <a:lstStyle/>
              <a:p>
                <a:r>
                  <a:rPr lang="en-IN">
                    <a:noFill/>
                  </a:rPr>
                  <a:t> </a:t>
                </a:r>
              </a:p>
            </p:txBody>
          </p:sp>
        </mc:Fallback>
      </mc:AlternateContent>
    </p:spTree>
    <p:extLst>
      <p:ext uri="{BB962C8B-B14F-4D97-AF65-F5344CB8AC3E}">
        <p14:creationId xmlns:p14="http://schemas.microsoft.com/office/powerpoint/2010/main" val="79536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3E6E-E023-C154-1A07-0E449EBA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95F79-1E5F-1CF2-95F8-62AD9F25E233}"/>
              </a:ext>
            </a:extLst>
          </p:cNvPr>
          <p:cNvSpPr>
            <a:spLocks noGrp="1"/>
          </p:cNvSpPr>
          <p:nvPr>
            <p:ph type="title"/>
          </p:nvPr>
        </p:nvSpPr>
        <p:spPr/>
        <p:txBody>
          <a:bodyPr/>
          <a:lstStyle/>
          <a:p>
            <a:r>
              <a:rPr lang="en-US" dirty="0"/>
              <a:t>Is There a Familiar Pattern to the Variability?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C9A1-5D02-EE06-8B65-4E98EEED6A40}"/>
                  </a:ext>
                </a:extLst>
              </p:cNvPr>
              <p:cNvSpPr>
                <a:spLocks noGrp="1"/>
              </p:cNvSpPr>
              <p:nvPr>
                <p:ph idx="1"/>
              </p:nvPr>
            </p:nvSpPr>
            <p:spPr>
              <a:xfrm>
                <a:off x="457200" y="1278301"/>
                <a:ext cx="8229600" cy="4572000"/>
              </a:xfrm>
            </p:spPr>
            <p:txBody>
              <a:bodyPr>
                <a:normAutofit/>
              </a:bodyPr>
              <a:lstStyle/>
              <a:p>
                <a:r>
                  <a:rPr lang="en-US" dirty="0"/>
                  <a:t>Once we have determined the sample size is sufficiently large, we can use the </a:t>
                </a:r>
                <a14:m>
                  <m:oMath xmlns:m="http://schemas.openxmlformats.org/officeDocument/2006/math">
                    <m:r>
                      <a:rPr lang="en-US" i="1" dirty="0" smtClean="0">
                        <a:latin typeface="Cambria Math" panose="02040503050406030204" pitchFamily="18" charset="0"/>
                      </a:rPr>
                      <m:t>𝑧</m:t>
                    </m:r>
                  </m:oMath>
                </a14:m>
                <a:r>
                  <a:rPr lang="en-US" dirty="0"/>
                  <a:t>-transformation we studied in Chapter 8 to calculate probabilities about the random variable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We can adapt the </a:t>
                </a:r>
                <a14:m>
                  <m:oMath xmlns:m="http://schemas.openxmlformats.org/officeDocument/2006/math">
                    <m:r>
                      <a:rPr lang="en-US" i="1" dirty="0" smtClean="0">
                        <a:latin typeface="Cambria Math" panose="02040503050406030204" pitchFamily="18" charset="0"/>
                      </a:rPr>
                      <m:t>𝑧</m:t>
                    </m:r>
                  </m:oMath>
                </a14:m>
                <a:r>
                  <a:rPr lang="en-US" dirty="0"/>
                  <a:t>-transformation to the random variable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as follows.</a:t>
                </a:r>
              </a:p>
              <a:p>
                <a:endParaRPr lang="en-US" dirty="0"/>
              </a:p>
            </p:txBody>
          </p:sp>
        </mc:Choice>
        <mc:Fallback xmlns="">
          <p:sp>
            <p:nvSpPr>
              <p:cNvPr id="3" name="Content Placeholder 2">
                <a:extLst>
                  <a:ext uri="{FF2B5EF4-FFF2-40B4-BE49-F238E27FC236}">
                    <a16:creationId xmlns:a16="http://schemas.microsoft.com/office/drawing/2014/main" id="{76B7C9A1-5D02-EE06-8B65-4E98EEED6A40}"/>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1333" r="-2444"/>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60959E6B-C50A-C2DD-F47D-1518BD045D5F}"/>
              </a:ext>
            </a:extLst>
          </p:cNvPr>
          <p:cNvGraphicFramePr>
            <a:graphicFrameLocks noChangeAspect="1"/>
          </p:cNvGraphicFramePr>
          <p:nvPr>
            <p:extLst>
              <p:ext uri="{D42A27DB-BD31-4B8C-83A1-F6EECF244321}">
                <p14:modId xmlns:p14="http://schemas.microsoft.com/office/powerpoint/2010/main" val="1550374342"/>
              </p:ext>
            </p:extLst>
          </p:nvPr>
        </p:nvGraphicFramePr>
        <p:xfrm>
          <a:off x="2895600" y="3733800"/>
          <a:ext cx="2590800" cy="1155700"/>
        </p:xfrm>
        <a:graphic>
          <a:graphicData uri="http://schemas.openxmlformats.org/presentationml/2006/ole">
            <mc:AlternateContent xmlns:mc="http://schemas.openxmlformats.org/markup-compatibility/2006">
              <mc:Choice xmlns:v="urn:schemas-microsoft-com:vml" Requires="v">
                <p:oleObj name="Equation" r:id="rId3" imgW="2590560" imgH="1155600" progId="Equation.DSMT4">
                  <p:embed/>
                </p:oleObj>
              </mc:Choice>
              <mc:Fallback>
                <p:oleObj name="Equation" r:id="rId3" imgW="2590560" imgH="1155600" progId="Equation.DSMT4">
                  <p:embed/>
                  <p:pic>
                    <p:nvPicPr>
                      <p:cNvPr id="0" name=""/>
                      <p:cNvPicPr/>
                      <p:nvPr/>
                    </p:nvPicPr>
                    <p:blipFill>
                      <a:blip r:embed="rId4"/>
                      <a:stretch>
                        <a:fillRect/>
                      </a:stretch>
                    </p:blipFill>
                    <p:spPr>
                      <a:xfrm>
                        <a:off x="2895600" y="3733800"/>
                        <a:ext cx="2590800" cy="1155700"/>
                      </a:xfrm>
                      <a:prstGeom prst="rect">
                        <a:avLst/>
                      </a:prstGeom>
                    </p:spPr>
                  </p:pic>
                </p:oleObj>
              </mc:Fallback>
            </mc:AlternateContent>
          </a:graphicData>
        </a:graphic>
      </p:graphicFrame>
    </p:spTree>
    <p:extLst>
      <p:ext uri="{BB962C8B-B14F-4D97-AF65-F5344CB8AC3E}">
        <p14:creationId xmlns:p14="http://schemas.microsoft.com/office/powerpoint/2010/main" val="3877751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15C9-1651-D0CE-5F69-D2B84FE7A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21648-7D95-23CA-1CDB-85157449A6B5}"/>
              </a:ext>
            </a:extLst>
          </p:cNvPr>
          <p:cNvSpPr>
            <a:spLocks noGrp="1"/>
          </p:cNvSpPr>
          <p:nvPr>
            <p:ph type="title"/>
          </p:nvPr>
        </p:nvSpPr>
        <p:spPr/>
        <p:txBody>
          <a:bodyPr/>
          <a:lstStyle/>
          <a:p>
            <a:r>
              <a:rPr lang="en-US" dirty="0"/>
              <a:t>Is There a Familiar Pattern to the Variability? (cont.)</a:t>
            </a:r>
          </a:p>
        </p:txBody>
      </p:sp>
      <p:sp>
        <p:nvSpPr>
          <p:cNvPr id="3" name="Content Placeholder 2">
            <a:extLst>
              <a:ext uri="{FF2B5EF4-FFF2-40B4-BE49-F238E27FC236}">
                <a16:creationId xmlns:a16="http://schemas.microsoft.com/office/drawing/2014/main" id="{74C8DCC5-690A-8762-95C9-4C899E782939}"/>
              </a:ext>
            </a:extLst>
          </p:cNvPr>
          <p:cNvSpPr>
            <a:spLocks noGrp="1"/>
          </p:cNvSpPr>
          <p:nvPr>
            <p:ph idx="1"/>
          </p:nvPr>
        </p:nvSpPr>
        <p:spPr>
          <a:xfrm>
            <a:off x="457200" y="1278301"/>
            <a:ext cx="8229600" cy="4572000"/>
          </a:xfrm>
        </p:spPr>
        <p:txBody>
          <a:bodyPr>
            <a:normAutofit/>
          </a:bodyPr>
          <a:lstStyle/>
          <a:p>
            <a:r>
              <a:rPr lang="en-US" dirty="0"/>
              <a:t> </a:t>
            </a:r>
          </a:p>
          <a:p>
            <a:endParaRPr lang="en-US" dirty="0"/>
          </a:p>
        </p:txBody>
      </p:sp>
      <p:pic>
        <p:nvPicPr>
          <p:cNvPr id="8" name="Picture 7">
            <a:extLst>
              <a:ext uri="{FF2B5EF4-FFF2-40B4-BE49-F238E27FC236}">
                <a16:creationId xmlns:a16="http://schemas.microsoft.com/office/drawing/2014/main" id="{895E4480-9EAB-494D-1749-26872D187A4A}"/>
              </a:ext>
            </a:extLst>
          </p:cNvPr>
          <p:cNvPicPr>
            <a:picLocks noChangeAspect="1"/>
          </p:cNvPicPr>
          <p:nvPr/>
        </p:nvPicPr>
        <p:blipFill>
          <a:blip r:embed="rId2"/>
          <a:stretch>
            <a:fillRect/>
          </a:stretch>
        </p:blipFill>
        <p:spPr>
          <a:xfrm>
            <a:off x="1631795" y="1177940"/>
            <a:ext cx="5618356" cy="4787190"/>
          </a:xfrm>
          <a:prstGeom prst="rect">
            <a:avLst/>
          </a:prstGeom>
        </p:spPr>
      </p:pic>
    </p:spTree>
    <p:extLst>
      <p:ext uri="{BB962C8B-B14F-4D97-AF65-F5344CB8AC3E}">
        <p14:creationId xmlns:p14="http://schemas.microsoft.com/office/powerpoint/2010/main" val="37269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0C543-EAA3-2BCA-7E04-2B0E790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75D17-E604-0A19-3361-1BEFB66EA7C0}"/>
              </a:ext>
            </a:extLst>
          </p:cNvPr>
          <p:cNvSpPr>
            <a:spLocks noGrp="1"/>
          </p:cNvSpPr>
          <p:nvPr>
            <p:ph type="title"/>
          </p:nvPr>
        </p:nvSpPr>
        <p:spPr/>
        <p:txBody>
          <a:bodyPr/>
          <a:lstStyle/>
          <a:p>
            <a:r>
              <a:rPr lang="en-US" dirty="0"/>
              <a:t>Is There a Familiar Pattern to the Variability? (cont.)</a:t>
            </a:r>
          </a:p>
        </p:txBody>
      </p:sp>
      <p:sp>
        <p:nvSpPr>
          <p:cNvPr id="3" name="Content Placeholder 2">
            <a:extLst>
              <a:ext uri="{FF2B5EF4-FFF2-40B4-BE49-F238E27FC236}">
                <a16:creationId xmlns:a16="http://schemas.microsoft.com/office/drawing/2014/main" id="{3B391A88-70C3-0AF1-E359-99AA89C49EFA}"/>
              </a:ext>
            </a:extLst>
          </p:cNvPr>
          <p:cNvSpPr>
            <a:spLocks noGrp="1"/>
          </p:cNvSpPr>
          <p:nvPr>
            <p:ph idx="1"/>
          </p:nvPr>
        </p:nvSpPr>
        <p:spPr>
          <a:xfrm>
            <a:off x="457200" y="1278301"/>
            <a:ext cx="8229600" cy="4572000"/>
          </a:xfrm>
        </p:spPr>
        <p:txBody>
          <a:bodyPr>
            <a:normAutofit/>
          </a:bodyPr>
          <a:lstStyle/>
          <a:p>
            <a:r>
              <a:rPr lang="en-US" dirty="0"/>
              <a:t> </a:t>
            </a:r>
          </a:p>
          <a:p>
            <a:endParaRPr lang="en-US" dirty="0"/>
          </a:p>
        </p:txBody>
      </p:sp>
      <p:pic>
        <p:nvPicPr>
          <p:cNvPr id="5" name="Picture 4">
            <a:extLst>
              <a:ext uri="{FF2B5EF4-FFF2-40B4-BE49-F238E27FC236}">
                <a16:creationId xmlns:a16="http://schemas.microsoft.com/office/drawing/2014/main" id="{3EEF7905-EDA6-9DD2-EED2-3CEA9FFDEC2E}"/>
              </a:ext>
            </a:extLst>
          </p:cNvPr>
          <p:cNvPicPr>
            <a:picLocks noChangeAspect="1"/>
          </p:cNvPicPr>
          <p:nvPr/>
        </p:nvPicPr>
        <p:blipFill>
          <a:blip r:embed="rId2"/>
          <a:stretch>
            <a:fillRect/>
          </a:stretch>
        </p:blipFill>
        <p:spPr>
          <a:xfrm>
            <a:off x="1219200" y="1223298"/>
            <a:ext cx="6325068" cy="4627003"/>
          </a:xfrm>
          <a:prstGeom prst="rect">
            <a:avLst/>
          </a:prstGeom>
        </p:spPr>
      </p:pic>
    </p:spTree>
    <p:extLst>
      <p:ext uri="{BB962C8B-B14F-4D97-AF65-F5344CB8AC3E}">
        <p14:creationId xmlns:p14="http://schemas.microsoft.com/office/powerpoint/2010/main" val="4116194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B8C0-FBEC-E35B-3A07-1D4322252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8A807-4446-5FCB-AB64-5E8E16347321}"/>
              </a:ext>
            </a:extLst>
          </p:cNvPr>
          <p:cNvSpPr>
            <a:spLocks noGrp="1"/>
          </p:cNvSpPr>
          <p:nvPr>
            <p:ph type="title"/>
          </p:nvPr>
        </p:nvSpPr>
        <p:spPr/>
        <p:txBody>
          <a:bodyPr>
            <a:normAutofit/>
          </a:bodyPr>
          <a:lstStyle/>
          <a:p>
            <a:r>
              <a:rPr lang="en-US" dirty="0"/>
              <a:t>Example 9.2.1: Applying the Central Limit Theorem to a Skewed Population Distribution</a:t>
            </a:r>
          </a:p>
        </p:txBody>
      </p:sp>
      <p:sp>
        <p:nvSpPr>
          <p:cNvPr id="3" name="Content Placeholder 2">
            <a:extLst>
              <a:ext uri="{FF2B5EF4-FFF2-40B4-BE49-F238E27FC236}">
                <a16:creationId xmlns:a16="http://schemas.microsoft.com/office/drawing/2014/main" id="{5A94833F-817A-A42C-0A48-639AE88CD86E}"/>
              </a:ext>
            </a:extLst>
          </p:cNvPr>
          <p:cNvSpPr>
            <a:spLocks noGrp="1"/>
          </p:cNvSpPr>
          <p:nvPr>
            <p:ph idx="1"/>
          </p:nvPr>
        </p:nvSpPr>
        <p:spPr>
          <a:xfrm>
            <a:off x="457200" y="1278301"/>
            <a:ext cx="8229600" cy="4572000"/>
          </a:xfrm>
        </p:spPr>
        <p:txBody>
          <a:bodyPr>
            <a:normAutofit/>
          </a:bodyPr>
          <a:lstStyle/>
          <a:p>
            <a:r>
              <a:rPr lang="en-US" dirty="0"/>
              <a:t>The United States Geological Survey (USGS) has an internet repository of data related to earthquakes that occur around the world. Notice that the histogram of the population of 134 “significant” earthquakes from 2022 does not have a shape that resembles a normal distribution, but rather is skewed left. A histogram and table of summary statistics for the population data is shown below.</a:t>
            </a:r>
          </a:p>
        </p:txBody>
      </p:sp>
    </p:spTree>
    <p:extLst>
      <p:ext uri="{BB962C8B-B14F-4D97-AF65-F5344CB8AC3E}">
        <p14:creationId xmlns:p14="http://schemas.microsoft.com/office/powerpoint/2010/main" val="3414778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D05A-D4B0-BBE6-AC53-64BA11FE3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4B493-C894-1680-A29E-CF065DFD16D5}"/>
              </a:ext>
            </a:extLst>
          </p:cNvPr>
          <p:cNvSpPr>
            <a:spLocks noGrp="1"/>
          </p:cNvSpPr>
          <p:nvPr>
            <p:ph type="title"/>
          </p:nvPr>
        </p:nvSpPr>
        <p:spPr/>
        <p:txBody>
          <a:bodyPr>
            <a:normAutofit fontScale="90000"/>
          </a:bodyPr>
          <a:lstStyle/>
          <a:p>
            <a:r>
              <a:rPr lang="en-US" dirty="0"/>
              <a:t>Example 9.2.1: Applying the Central Limit Theorem to a Skewed Population Distribution (cont.)</a:t>
            </a:r>
          </a:p>
        </p:txBody>
      </p:sp>
      <p:sp>
        <p:nvSpPr>
          <p:cNvPr id="3" name="Content Placeholder 2">
            <a:extLst>
              <a:ext uri="{FF2B5EF4-FFF2-40B4-BE49-F238E27FC236}">
                <a16:creationId xmlns:a16="http://schemas.microsoft.com/office/drawing/2014/main" id="{1CC59F05-74EB-12CF-688A-B29F2220984C}"/>
              </a:ext>
            </a:extLst>
          </p:cNvPr>
          <p:cNvSpPr>
            <a:spLocks noGrp="1"/>
          </p:cNvSpPr>
          <p:nvPr>
            <p:ph idx="1"/>
          </p:nvPr>
        </p:nvSpPr>
        <p:spPr>
          <a:xfrm>
            <a:off x="457200" y="1278301"/>
            <a:ext cx="8229600" cy="4572000"/>
          </a:xfrm>
        </p:spPr>
        <p:txBody>
          <a:bodyPr>
            <a:normAutofit/>
          </a:bodyPr>
          <a:lstStyle/>
          <a:p>
            <a:r>
              <a:rPr lang="en-US" dirty="0"/>
              <a:t> </a:t>
            </a:r>
          </a:p>
        </p:txBody>
      </p:sp>
      <p:graphicFrame>
        <p:nvGraphicFramePr>
          <p:cNvPr id="6" name="Table 5">
            <a:extLst>
              <a:ext uri="{FF2B5EF4-FFF2-40B4-BE49-F238E27FC236}">
                <a16:creationId xmlns:a16="http://schemas.microsoft.com/office/drawing/2014/main" id="{E6ECEC6E-C413-F092-A37E-1C2095BC00D1}"/>
              </a:ext>
            </a:extLst>
          </p:cNvPr>
          <p:cNvGraphicFramePr>
            <a:graphicFrameLocks noGrp="1"/>
          </p:cNvGraphicFramePr>
          <p:nvPr>
            <p:extLst>
              <p:ext uri="{D42A27DB-BD31-4B8C-83A1-F6EECF244321}">
                <p14:modId xmlns:p14="http://schemas.microsoft.com/office/powerpoint/2010/main" val="2697160688"/>
              </p:ext>
            </p:extLst>
          </p:nvPr>
        </p:nvGraphicFramePr>
        <p:xfrm>
          <a:off x="1752600" y="1752600"/>
          <a:ext cx="5638800" cy="2971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377470347"/>
                    </a:ext>
                  </a:extLst>
                </a:gridCol>
                <a:gridCol w="2819400">
                  <a:extLst>
                    <a:ext uri="{9D8B030D-6E8A-4147-A177-3AD203B41FA5}">
                      <a16:colId xmlns:a16="http://schemas.microsoft.com/office/drawing/2014/main" val="2551654698"/>
                    </a:ext>
                  </a:extLst>
                </a:gridCol>
              </a:tblGrid>
              <a:tr h="495300">
                <a:tc gridSpan="2">
                  <a:txBody>
                    <a:bodyPr/>
                    <a:lstStyle/>
                    <a:p>
                      <a:pPr algn="ctr"/>
                      <a:r>
                        <a:rPr lang="en-US" dirty="0"/>
                        <a:t>Magnitude of Significant Earthquakes in 2022</a:t>
                      </a:r>
                      <a:endParaRPr lang="en-IN" dirty="0"/>
                    </a:p>
                  </a:txBody>
                  <a:tcPr/>
                </a:tc>
                <a:tc hMerge="1">
                  <a:txBody>
                    <a:bodyPr/>
                    <a:lstStyle/>
                    <a:p>
                      <a:endParaRPr lang="en-IN" dirty="0"/>
                    </a:p>
                  </a:txBody>
                  <a:tcPr/>
                </a:tc>
                <a:extLst>
                  <a:ext uri="{0D108BD9-81ED-4DB2-BD59-A6C34878D82A}">
                    <a16:rowId xmlns:a16="http://schemas.microsoft.com/office/drawing/2014/main" val="3076836642"/>
                  </a:ext>
                </a:extLst>
              </a:tr>
              <a:tr h="495300">
                <a:tc>
                  <a:txBody>
                    <a:bodyPr/>
                    <a:lstStyle/>
                    <a:p>
                      <a:r>
                        <a:rPr lang="en-IN" b="1" dirty="0"/>
                        <a:t>Mean</a:t>
                      </a:r>
                    </a:p>
                  </a:txBody>
                  <a:tcPr/>
                </a:tc>
                <a:tc>
                  <a:txBody>
                    <a:bodyPr/>
                    <a:lstStyle/>
                    <a:p>
                      <a:pPr algn="ctr"/>
                      <a:r>
                        <a:rPr lang="en-US" dirty="0"/>
                        <a:t>5.7440</a:t>
                      </a:r>
                      <a:endParaRPr lang="en-IN" dirty="0"/>
                    </a:p>
                  </a:txBody>
                  <a:tcPr/>
                </a:tc>
                <a:extLst>
                  <a:ext uri="{0D108BD9-81ED-4DB2-BD59-A6C34878D82A}">
                    <a16:rowId xmlns:a16="http://schemas.microsoft.com/office/drawing/2014/main" val="1197016552"/>
                  </a:ext>
                </a:extLst>
              </a:tr>
              <a:tr h="495300">
                <a:tc>
                  <a:txBody>
                    <a:bodyPr/>
                    <a:lstStyle/>
                    <a:p>
                      <a:r>
                        <a:rPr lang="en-IN" b="1" dirty="0"/>
                        <a:t>Median</a:t>
                      </a:r>
                    </a:p>
                  </a:txBody>
                  <a:tcPr/>
                </a:tc>
                <a:tc>
                  <a:txBody>
                    <a:bodyPr/>
                    <a:lstStyle/>
                    <a:p>
                      <a:pPr algn="ctr"/>
                      <a:r>
                        <a:rPr lang="en-US" dirty="0"/>
                        <a:t>6.1000</a:t>
                      </a:r>
                      <a:endParaRPr lang="en-IN" dirty="0"/>
                    </a:p>
                  </a:txBody>
                  <a:tcPr/>
                </a:tc>
                <a:extLst>
                  <a:ext uri="{0D108BD9-81ED-4DB2-BD59-A6C34878D82A}">
                    <a16:rowId xmlns:a16="http://schemas.microsoft.com/office/drawing/2014/main" val="1759405707"/>
                  </a:ext>
                </a:extLst>
              </a:tr>
              <a:tr h="495300">
                <a:tc>
                  <a:txBody>
                    <a:bodyPr/>
                    <a:lstStyle/>
                    <a:p>
                      <a:r>
                        <a:rPr lang="en-IN" b="1" dirty="0"/>
                        <a:t>Mode</a:t>
                      </a:r>
                    </a:p>
                  </a:txBody>
                  <a:tcPr/>
                </a:tc>
                <a:tc>
                  <a:txBody>
                    <a:bodyPr/>
                    <a:lstStyle/>
                    <a:p>
                      <a:pPr algn="ctr"/>
                      <a:r>
                        <a:rPr lang="en-US" dirty="0"/>
                        <a:t>6.3000</a:t>
                      </a:r>
                      <a:endParaRPr lang="en-IN" dirty="0"/>
                    </a:p>
                  </a:txBody>
                  <a:tcPr/>
                </a:tc>
                <a:extLst>
                  <a:ext uri="{0D108BD9-81ED-4DB2-BD59-A6C34878D82A}">
                    <a16:rowId xmlns:a16="http://schemas.microsoft.com/office/drawing/2014/main" val="3037747210"/>
                  </a:ext>
                </a:extLst>
              </a:tr>
              <a:tr h="495300">
                <a:tc>
                  <a:txBody>
                    <a:bodyPr/>
                    <a:lstStyle/>
                    <a:p>
                      <a:r>
                        <a:rPr lang="en-IN" b="1" dirty="0"/>
                        <a:t>Standard Deviation</a:t>
                      </a:r>
                    </a:p>
                  </a:txBody>
                  <a:tcPr/>
                </a:tc>
                <a:tc>
                  <a:txBody>
                    <a:bodyPr/>
                    <a:lstStyle/>
                    <a:p>
                      <a:pPr algn="ctr"/>
                      <a:r>
                        <a:rPr lang="en-US" dirty="0"/>
                        <a:t>1.1046</a:t>
                      </a:r>
                      <a:endParaRPr lang="en-IN" dirty="0"/>
                    </a:p>
                  </a:txBody>
                  <a:tcPr/>
                </a:tc>
                <a:extLst>
                  <a:ext uri="{0D108BD9-81ED-4DB2-BD59-A6C34878D82A}">
                    <a16:rowId xmlns:a16="http://schemas.microsoft.com/office/drawing/2014/main" val="2582465252"/>
                  </a:ext>
                </a:extLst>
              </a:tr>
              <a:tr h="495300">
                <a:tc>
                  <a:txBody>
                    <a:bodyPr/>
                    <a:lstStyle/>
                    <a:p>
                      <a:r>
                        <a:rPr lang="en-US" b="1" dirty="0"/>
                        <a:t>N</a:t>
                      </a:r>
                      <a:endParaRPr lang="en-IN" b="1" dirty="0"/>
                    </a:p>
                  </a:txBody>
                  <a:tcPr/>
                </a:tc>
                <a:tc>
                  <a:txBody>
                    <a:bodyPr/>
                    <a:lstStyle/>
                    <a:p>
                      <a:pPr algn="ctr"/>
                      <a:r>
                        <a:rPr lang="en-US" dirty="0"/>
                        <a:t>134</a:t>
                      </a:r>
                      <a:endParaRPr lang="en-IN" dirty="0"/>
                    </a:p>
                  </a:txBody>
                  <a:tcPr/>
                </a:tc>
                <a:extLst>
                  <a:ext uri="{0D108BD9-81ED-4DB2-BD59-A6C34878D82A}">
                    <a16:rowId xmlns:a16="http://schemas.microsoft.com/office/drawing/2014/main" val="2163835662"/>
                  </a:ext>
                </a:extLst>
              </a:tr>
            </a:tbl>
          </a:graphicData>
        </a:graphic>
      </p:graphicFrame>
    </p:spTree>
    <p:extLst>
      <p:ext uri="{BB962C8B-B14F-4D97-AF65-F5344CB8AC3E}">
        <p14:creationId xmlns:p14="http://schemas.microsoft.com/office/powerpoint/2010/main" val="394457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E219-108E-9AAF-10DA-34C86DACC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85834-9723-05F1-F585-C16FD654E0E3}"/>
              </a:ext>
            </a:extLst>
          </p:cNvPr>
          <p:cNvSpPr>
            <a:spLocks noGrp="1"/>
          </p:cNvSpPr>
          <p:nvPr>
            <p:ph type="title"/>
          </p:nvPr>
        </p:nvSpPr>
        <p:spPr/>
        <p:txBody>
          <a:bodyPr>
            <a:normAutofit fontScale="90000"/>
          </a:bodyPr>
          <a:lstStyle/>
          <a:p>
            <a:r>
              <a:rPr lang="en-US" dirty="0"/>
              <a:t>Example 9.2.1: Applying the Central Limit Theorem to a Skewed Population Distribution (cont.)</a:t>
            </a:r>
          </a:p>
        </p:txBody>
      </p:sp>
      <p:sp>
        <p:nvSpPr>
          <p:cNvPr id="3" name="Content Placeholder 2">
            <a:extLst>
              <a:ext uri="{FF2B5EF4-FFF2-40B4-BE49-F238E27FC236}">
                <a16:creationId xmlns:a16="http://schemas.microsoft.com/office/drawing/2014/main" id="{42761AE9-C037-E450-7064-F353CF07AA9A}"/>
              </a:ext>
            </a:extLst>
          </p:cNvPr>
          <p:cNvSpPr>
            <a:spLocks noGrp="1"/>
          </p:cNvSpPr>
          <p:nvPr>
            <p:ph idx="1"/>
          </p:nvPr>
        </p:nvSpPr>
        <p:spPr>
          <a:xfrm>
            <a:off x="457200" y="1278301"/>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1C05B529-D200-BA8C-A0FB-CF3BE4475DCB}"/>
              </a:ext>
            </a:extLst>
          </p:cNvPr>
          <p:cNvPicPr>
            <a:picLocks noChangeAspect="1"/>
          </p:cNvPicPr>
          <p:nvPr/>
        </p:nvPicPr>
        <p:blipFill>
          <a:blip r:embed="rId2"/>
          <a:stretch>
            <a:fillRect/>
          </a:stretch>
        </p:blipFill>
        <p:spPr>
          <a:xfrm>
            <a:off x="1313794" y="1515450"/>
            <a:ext cx="6516411" cy="3827099"/>
          </a:xfrm>
          <a:prstGeom prst="rect">
            <a:avLst/>
          </a:prstGeom>
        </p:spPr>
      </p:pic>
    </p:spTree>
    <p:extLst>
      <p:ext uri="{BB962C8B-B14F-4D97-AF65-F5344CB8AC3E}">
        <p14:creationId xmlns:p14="http://schemas.microsoft.com/office/powerpoint/2010/main" val="3327724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B122-0E9C-1C90-DBDD-0DA1ECCCF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88FEF-2105-F8FC-3C2E-6C878A724A54}"/>
              </a:ext>
            </a:extLst>
          </p:cNvPr>
          <p:cNvSpPr>
            <a:spLocks noGrp="1"/>
          </p:cNvSpPr>
          <p:nvPr>
            <p:ph type="title"/>
          </p:nvPr>
        </p:nvSpPr>
        <p:spPr/>
        <p:txBody>
          <a:bodyPr>
            <a:normAutofit fontScale="90000"/>
          </a:bodyPr>
          <a:lstStyle/>
          <a:p>
            <a:r>
              <a:rPr lang="en-US" dirty="0"/>
              <a:t>Example 9.2.1: Applying the Central Limit Theorem to a Skewed Population Distribution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3F6F6C-112D-E352-D062-D0A942CE01E4}"/>
                  </a:ext>
                </a:extLst>
              </p:cNvPr>
              <p:cNvSpPr>
                <a:spLocks noGrp="1"/>
              </p:cNvSpPr>
              <p:nvPr>
                <p:ph idx="1"/>
              </p:nvPr>
            </p:nvSpPr>
            <p:spPr>
              <a:xfrm>
                <a:off x="457200" y="1278301"/>
                <a:ext cx="8229600" cy="4572000"/>
              </a:xfrm>
            </p:spPr>
            <p:txBody>
              <a:bodyPr>
                <a:normAutofit lnSpcReduction="10000"/>
              </a:bodyPr>
              <a:lstStyle/>
              <a:p>
                <a:r>
                  <a:rPr lang="en-US" dirty="0"/>
                  <a:t>When we collect random samples of size 36 (</a:t>
                </a:r>
                <a14:m>
                  <m:oMath xmlns:m="http://schemas.openxmlformats.org/officeDocument/2006/math">
                    <m:r>
                      <a:rPr lang="en-US" i="1" dirty="0" smtClean="0">
                        <a:latin typeface="Cambria Math" panose="02040503050406030204" pitchFamily="18" charset="0"/>
                      </a:rPr>
                      <m:t>𝑛</m:t>
                    </m:r>
                  </m:oMath>
                </a14:m>
                <a:r>
                  <a:rPr lang="en-US" dirty="0"/>
                  <a:t> = 36) and calculate the sample mean,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of each sample, those values are random variables with a distribution known as a “sampling distribution of the mean”. This distribution of the sample means has its own mean and standard deviation which are related to the population parameters. </a:t>
                </a:r>
              </a:p>
              <a:p>
                <a:r>
                  <a:rPr lang="en-US" dirty="0"/>
                  <a:t>The histogram shown below depicts 150 sample means of size 36 drawn from the earthquake data above and represents only a portion of the entire sampling distribution. </a:t>
                </a:r>
              </a:p>
            </p:txBody>
          </p:sp>
        </mc:Choice>
        <mc:Fallback xmlns="">
          <p:sp>
            <p:nvSpPr>
              <p:cNvPr id="3" name="Content Placeholder 2">
                <a:extLst>
                  <a:ext uri="{FF2B5EF4-FFF2-40B4-BE49-F238E27FC236}">
                    <a16:creationId xmlns:a16="http://schemas.microsoft.com/office/drawing/2014/main" id="{B63F6F6C-112D-E352-D062-D0A942CE01E4}"/>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2267" r="-1926" b="-133"/>
                </a:stretch>
              </a:blipFill>
            </p:spPr>
            <p:txBody>
              <a:bodyPr/>
              <a:lstStyle/>
              <a:p>
                <a:r>
                  <a:rPr lang="en-US">
                    <a:noFill/>
                  </a:rPr>
                  <a:t> </a:t>
                </a:r>
              </a:p>
            </p:txBody>
          </p:sp>
        </mc:Fallback>
      </mc:AlternateContent>
    </p:spTree>
    <p:extLst>
      <p:ext uri="{BB962C8B-B14F-4D97-AF65-F5344CB8AC3E}">
        <p14:creationId xmlns:p14="http://schemas.microsoft.com/office/powerpoint/2010/main" val="4020793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1A616-FEFF-CE42-0897-0880A1BF43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7B0646-ADE4-F247-64A6-97182DDB56D5}"/>
              </a:ext>
            </a:extLst>
          </p:cNvPr>
          <p:cNvPicPr>
            <a:picLocks noChangeAspect="1"/>
          </p:cNvPicPr>
          <p:nvPr/>
        </p:nvPicPr>
        <p:blipFill>
          <a:blip r:embed="rId2"/>
          <a:stretch>
            <a:fillRect/>
          </a:stretch>
        </p:blipFill>
        <p:spPr>
          <a:xfrm>
            <a:off x="1763257" y="2600186"/>
            <a:ext cx="5617485" cy="3411901"/>
          </a:xfrm>
          <a:prstGeom prst="rect">
            <a:avLst/>
          </a:prstGeom>
        </p:spPr>
      </p:pic>
      <p:sp>
        <p:nvSpPr>
          <p:cNvPr id="2" name="Title 1">
            <a:extLst>
              <a:ext uri="{FF2B5EF4-FFF2-40B4-BE49-F238E27FC236}">
                <a16:creationId xmlns:a16="http://schemas.microsoft.com/office/drawing/2014/main" id="{2D75C34C-C12D-B4D0-82B1-3E29E2FEFF9B}"/>
              </a:ext>
            </a:extLst>
          </p:cNvPr>
          <p:cNvSpPr>
            <a:spLocks noGrp="1"/>
          </p:cNvSpPr>
          <p:nvPr>
            <p:ph type="title"/>
          </p:nvPr>
        </p:nvSpPr>
        <p:spPr/>
        <p:txBody>
          <a:bodyPr>
            <a:normAutofit fontScale="90000"/>
          </a:bodyPr>
          <a:lstStyle/>
          <a:p>
            <a:r>
              <a:rPr lang="en-US" dirty="0"/>
              <a:t>Example 9.2.1: Applying the Central Limit Theorem to a Skewed Population Distribution (cont.)</a:t>
            </a:r>
          </a:p>
        </p:txBody>
      </p:sp>
      <p:sp>
        <p:nvSpPr>
          <p:cNvPr id="3" name="Content Placeholder 2">
            <a:extLst>
              <a:ext uri="{FF2B5EF4-FFF2-40B4-BE49-F238E27FC236}">
                <a16:creationId xmlns:a16="http://schemas.microsoft.com/office/drawing/2014/main" id="{44CA0FB4-316E-D0E3-7565-220FEFBD0B85}"/>
              </a:ext>
            </a:extLst>
          </p:cNvPr>
          <p:cNvSpPr>
            <a:spLocks noGrp="1"/>
          </p:cNvSpPr>
          <p:nvPr>
            <p:ph idx="1"/>
          </p:nvPr>
        </p:nvSpPr>
        <p:spPr>
          <a:xfrm>
            <a:off x="457200" y="1278301"/>
            <a:ext cx="8229600" cy="4572000"/>
          </a:xfrm>
        </p:spPr>
        <p:txBody>
          <a:bodyPr>
            <a:normAutofit/>
          </a:bodyPr>
          <a:lstStyle/>
          <a:p>
            <a:r>
              <a:rPr lang="en-US" dirty="0"/>
              <a:t>Describe the shape and visually estimate the center of the histogram of 150 sample means of size 36 for the magnitudes of significant earthquakes in 2022.</a:t>
            </a:r>
          </a:p>
        </p:txBody>
      </p:sp>
    </p:spTree>
    <p:extLst>
      <p:ext uri="{BB962C8B-B14F-4D97-AF65-F5344CB8AC3E}">
        <p14:creationId xmlns:p14="http://schemas.microsoft.com/office/powerpoint/2010/main" val="368409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218E6-EEFD-8CE0-1962-82A737C76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F070F-26AD-F0F5-E451-5F410A65B857}"/>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84C46392-A7B6-81D0-7799-6CC5536CCAD4}"/>
              </a:ext>
            </a:extLst>
          </p:cNvPr>
          <p:cNvSpPr>
            <a:spLocks noGrp="1"/>
          </p:cNvSpPr>
          <p:nvPr>
            <p:ph idx="1"/>
          </p:nvPr>
        </p:nvSpPr>
        <p:spPr/>
        <p:txBody>
          <a:bodyPr>
            <a:normAutofit/>
          </a:bodyPr>
          <a:lstStyle/>
          <a:p>
            <a:r>
              <a:rPr lang="en-US" dirty="0"/>
              <a:t>Their job is to estimate the population average using a sample estimate, in this case using the sample mean from a sample of size two.</a:t>
            </a:r>
          </a:p>
          <a:p>
            <a:r>
              <a:rPr lang="en-US" dirty="0"/>
              <a:t>How many different samples of size two can be drawn? Assuming no replacement, there would be 15 possible samples of size two if order does not matter. A list of all possible samples and the resulting means is given in Table 9.2.2.</a:t>
            </a:r>
          </a:p>
        </p:txBody>
      </p:sp>
    </p:spTree>
    <p:extLst>
      <p:ext uri="{BB962C8B-B14F-4D97-AF65-F5344CB8AC3E}">
        <p14:creationId xmlns:p14="http://schemas.microsoft.com/office/powerpoint/2010/main" val="115053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DE77D-D11A-7702-61C8-A0C30C947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90734-2612-8C7C-C8CD-E4F9C0E61DB4}"/>
              </a:ext>
            </a:extLst>
          </p:cNvPr>
          <p:cNvSpPr>
            <a:spLocks noGrp="1"/>
          </p:cNvSpPr>
          <p:nvPr>
            <p:ph type="title"/>
          </p:nvPr>
        </p:nvSpPr>
        <p:spPr/>
        <p:txBody>
          <a:bodyPr>
            <a:normAutofit fontScale="90000"/>
          </a:bodyPr>
          <a:lstStyle/>
          <a:p>
            <a:r>
              <a:rPr lang="en-US" dirty="0"/>
              <a:t>Example 9.2.1: Applying the Central Limit Theorem to a Skewed Population Distribution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43A5B8-7B82-6D70-BAF5-4A2AEAC30F58}"/>
                  </a:ext>
                </a:extLst>
              </p:cNvPr>
              <p:cNvSpPr>
                <a:spLocks noGrp="1"/>
              </p:cNvSpPr>
              <p:nvPr>
                <p:ph idx="1"/>
              </p:nvPr>
            </p:nvSpPr>
            <p:spPr>
              <a:xfrm>
                <a:off x="457200" y="1278301"/>
                <a:ext cx="8229600" cy="4572000"/>
              </a:xfrm>
            </p:spPr>
            <p:txBody>
              <a:bodyPr>
                <a:normAutofit/>
              </a:bodyPr>
              <a:lstStyle/>
              <a:p>
                <a:r>
                  <a:rPr lang="en-US" b="1" dirty="0"/>
                  <a:t>Solution</a:t>
                </a:r>
              </a:p>
              <a:p>
                <a:r>
                  <a:rPr lang="en-US" dirty="0"/>
                  <a:t>The sampling distribution has a symmetric, unimodal, bell-shape like that of the normal distribution. The center, or </a:t>
                </a:r>
                <a14:m>
                  <m:oMath xmlns:m="http://schemas.openxmlformats.org/officeDocument/2006/math">
                    <m:r>
                      <a:rPr lang="en-US" b="0" i="1" smtClean="0">
                        <a:latin typeface="Cambria Math" panose="02040503050406030204" pitchFamily="18" charset="0"/>
                      </a:rPr>
                      <m:t>𝐸</m:t>
                    </m:r>
                    <m:d>
                      <m:dPr>
                        <m:ctrlPr>
                          <a:rPr lang="en-US" i="1" smtClean="0">
                            <a:latin typeface="Cambria Math" panose="02040503050406030204" pitchFamily="18" charset="0"/>
                          </a:rPr>
                        </m:ctrlPr>
                      </m:dPr>
                      <m:e>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e>
                    </m:d>
                  </m:oMath>
                </a14:m>
                <a:r>
                  <a:rPr lang="en-US" dirty="0"/>
                  <a:t>, is in the interval (5.7, 5.8) so we can estimate it to be approximately 5.75. Notice that this value is very close to the population mean of </a:t>
                </a:r>
                <a:r>
                  <a:rPr lang="en-US" i="1" dirty="0"/>
                  <a:t>µ</a:t>
                </a:r>
                <a:r>
                  <a:rPr lang="en-US" dirty="0"/>
                  <a:t> = 5.744, as we would expect by the Central Limit Theorem.</a:t>
                </a:r>
              </a:p>
            </p:txBody>
          </p:sp>
        </mc:Choice>
        <mc:Fallback xmlns="">
          <p:sp>
            <p:nvSpPr>
              <p:cNvPr id="3" name="Content Placeholder 2">
                <a:extLst>
                  <a:ext uri="{FF2B5EF4-FFF2-40B4-BE49-F238E27FC236}">
                    <a16:creationId xmlns:a16="http://schemas.microsoft.com/office/drawing/2014/main" id="{AC43A5B8-7B82-6D70-BAF5-4A2AEAC30F58}"/>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1333" r="-1630"/>
                </a:stretch>
              </a:blipFill>
            </p:spPr>
            <p:txBody>
              <a:bodyPr/>
              <a:lstStyle/>
              <a:p>
                <a:r>
                  <a:rPr lang="en-IN">
                    <a:noFill/>
                  </a:rPr>
                  <a:t> </a:t>
                </a:r>
              </a:p>
            </p:txBody>
          </p:sp>
        </mc:Fallback>
      </mc:AlternateContent>
    </p:spTree>
    <p:extLst>
      <p:ext uri="{BB962C8B-B14F-4D97-AF65-F5344CB8AC3E}">
        <p14:creationId xmlns:p14="http://schemas.microsoft.com/office/powerpoint/2010/main" val="3169593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134D-56B1-10B4-2D30-838050EB0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2F899-1D2C-0B8E-314C-D5C851DB1971}"/>
              </a:ext>
            </a:extLst>
          </p:cNvPr>
          <p:cNvSpPr>
            <a:spLocks noGrp="1"/>
          </p:cNvSpPr>
          <p:nvPr>
            <p:ph type="title"/>
          </p:nvPr>
        </p:nvSpPr>
        <p:spPr/>
        <p:txBody>
          <a:bodyPr>
            <a:normAutofit/>
          </a:bodyPr>
          <a:lstStyle/>
          <a:p>
            <a:r>
              <a:rPr lang="en-US" dirty="0"/>
              <a:t>Example 9.2.2: Calculating a Probability Using the Central Limit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51D47-DE34-0D47-9CF6-2C3F7D9A8B4F}"/>
                  </a:ext>
                </a:extLst>
              </p:cNvPr>
              <p:cNvSpPr>
                <a:spLocks noGrp="1"/>
              </p:cNvSpPr>
              <p:nvPr>
                <p:ph idx="1"/>
              </p:nvPr>
            </p:nvSpPr>
            <p:spPr>
              <a:xfrm>
                <a:off x="457200" y="1278301"/>
                <a:ext cx="8229600" cy="4572000"/>
              </a:xfrm>
            </p:spPr>
            <p:txBody>
              <a:bodyPr>
                <a:normAutofit/>
              </a:bodyPr>
              <a:lstStyle/>
              <a:p>
                <a:r>
                  <a:rPr lang="en-US" dirty="0"/>
                  <a:t>Suppose a population has a mean of 30 and a variance of 25. If a sample size of 100 is drawn from the population, what is the probability that the sample mean will be larger than 31?</a:t>
                </a:r>
              </a:p>
              <a:p>
                <a:r>
                  <a:rPr lang="en-US" b="1" dirty="0"/>
                  <a:t>Solution</a:t>
                </a:r>
              </a:p>
              <a:p>
                <a:r>
                  <a:rPr lang="en-US" dirty="0"/>
                  <a:t>The information given in the problem is</a:t>
                </a:r>
              </a:p>
              <a:p>
                <a:endParaRPr lang="en-US" dirty="0"/>
              </a:p>
              <a:p>
                <a:r>
                  <a:rPr lang="en-US" dirty="0"/>
                  <a:t>In order to solve this problem, the sampling distribution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must be determined.</a:t>
                </a:r>
              </a:p>
              <a:p>
                <a:endParaRPr lang="en-US" dirty="0"/>
              </a:p>
            </p:txBody>
          </p:sp>
        </mc:Choice>
        <mc:Fallback xmlns="">
          <p:sp>
            <p:nvSpPr>
              <p:cNvPr id="3" name="Content Placeholder 2">
                <a:extLst>
                  <a:ext uri="{FF2B5EF4-FFF2-40B4-BE49-F238E27FC236}">
                    <a16:creationId xmlns:a16="http://schemas.microsoft.com/office/drawing/2014/main" id="{73151D47-DE34-0D47-9CF6-2C3F7D9A8B4F}"/>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1333" r="-74"/>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3F9FDDDA-702C-DF1C-C5C4-56E75884801C}"/>
              </a:ext>
            </a:extLst>
          </p:cNvPr>
          <p:cNvGraphicFramePr>
            <a:graphicFrameLocks noChangeAspect="1"/>
          </p:cNvGraphicFramePr>
          <p:nvPr>
            <p:extLst>
              <p:ext uri="{D42A27DB-BD31-4B8C-83A1-F6EECF244321}">
                <p14:modId xmlns:p14="http://schemas.microsoft.com/office/powerpoint/2010/main" val="2214543560"/>
              </p:ext>
            </p:extLst>
          </p:nvPr>
        </p:nvGraphicFramePr>
        <p:xfrm>
          <a:off x="2800350" y="4114800"/>
          <a:ext cx="3543300" cy="457200"/>
        </p:xfrm>
        <a:graphic>
          <a:graphicData uri="http://schemas.openxmlformats.org/presentationml/2006/ole">
            <mc:AlternateContent xmlns:mc="http://schemas.openxmlformats.org/markup-compatibility/2006">
              <mc:Choice xmlns:v="urn:schemas-microsoft-com:vml" Requires="v">
                <p:oleObj name="Equation" r:id="rId3" imgW="3543120" imgH="457200" progId="Equation.DSMT4">
                  <p:embed/>
                </p:oleObj>
              </mc:Choice>
              <mc:Fallback>
                <p:oleObj name="Equation" r:id="rId3" imgW="3543120" imgH="457200" progId="Equation.DSMT4">
                  <p:embed/>
                  <p:pic>
                    <p:nvPicPr>
                      <p:cNvPr id="0" name=""/>
                      <p:cNvPicPr/>
                      <p:nvPr/>
                    </p:nvPicPr>
                    <p:blipFill>
                      <a:blip r:embed="rId4"/>
                      <a:stretch>
                        <a:fillRect/>
                      </a:stretch>
                    </p:blipFill>
                    <p:spPr>
                      <a:xfrm>
                        <a:off x="2800350" y="4114800"/>
                        <a:ext cx="3543300" cy="457200"/>
                      </a:xfrm>
                      <a:prstGeom prst="rect">
                        <a:avLst/>
                      </a:prstGeom>
                    </p:spPr>
                  </p:pic>
                </p:oleObj>
              </mc:Fallback>
            </mc:AlternateContent>
          </a:graphicData>
        </a:graphic>
      </p:graphicFrame>
    </p:spTree>
    <p:extLst>
      <p:ext uri="{BB962C8B-B14F-4D97-AF65-F5344CB8AC3E}">
        <p14:creationId xmlns:p14="http://schemas.microsoft.com/office/powerpoint/2010/main" val="3201711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4658A-DA12-EEE6-105C-D914E720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C8A91-3105-8A63-AAF3-6CFC70A022C8}"/>
              </a:ext>
            </a:extLst>
          </p:cNvPr>
          <p:cNvSpPr>
            <a:spLocks noGrp="1"/>
          </p:cNvSpPr>
          <p:nvPr>
            <p:ph type="title"/>
          </p:nvPr>
        </p:nvSpPr>
        <p:spPr/>
        <p:txBody>
          <a:bodyPr>
            <a:normAutofit/>
          </a:bodyPr>
          <a:lstStyle/>
          <a:p>
            <a:r>
              <a:rPr lang="en-US" dirty="0"/>
              <a:t>Example 9.2.2: Calculating a Probability Using the Central Limit Theorem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0FECA1-F516-C967-6BBA-96EEA2975073}"/>
                  </a:ext>
                </a:extLst>
              </p:cNvPr>
              <p:cNvSpPr>
                <a:spLocks noGrp="1"/>
              </p:cNvSpPr>
              <p:nvPr>
                <p:ph idx="1"/>
              </p:nvPr>
            </p:nvSpPr>
            <p:spPr>
              <a:xfrm>
                <a:off x="457200" y="1295400"/>
                <a:ext cx="8229600" cy="4572000"/>
              </a:xfrm>
            </p:spPr>
            <p:txBody>
              <a:bodyPr>
                <a:normAutofit/>
              </a:bodyPr>
              <a:lstStyle/>
              <a:p>
                <a:pPr>
                  <a:spcBef>
                    <a:spcPts val="0"/>
                  </a:spcBef>
                </a:pPr>
                <a:r>
                  <a:rPr lang="en-US" dirty="0"/>
                  <a:t>Using the Central Limit Theorem, the distribution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 will be normal with a mean equal to the population mean, 30, and a standard deviation given by</a:t>
                </a:r>
              </a:p>
              <a:p>
                <a:endParaRPr lang="en-US" dirty="0"/>
              </a:p>
              <a:p>
                <a:pPr>
                  <a:spcBef>
                    <a:spcPts val="0"/>
                  </a:spcBef>
                </a:pPr>
                <a:endParaRPr lang="en-US" dirty="0"/>
              </a:p>
              <a:p>
                <a:pPr>
                  <a:spcBef>
                    <a:spcPts val="0"/>
                  </a:spcBef>
                </a:pPr>
                <a:endParaRPr lang="en-US" dirty="0"/>
              </a:p>
              <a:p>
                <a:pPr>
                  <a:spcBef>
                    <a:spcPts val="0"/>
                  </a:spcBef>
                </a:pPr>
                <a:r>
                  <a:rPr lang="en-US" dirty="0"/>
                  <a:t>The question that is being asked can be stated as follows:</a:t>
                </a:r>
              </a:p>
              <a:p>
                <a:pPr>
                  <a:spcBef>
                    <a:spcPts val="0"/>
                  </a:spcBef>
                </a:pPr>
                <a:endParaRPr lang="en-US" dirty="0"/>
              </a:p>
            </p:txBody>
          </p:sp>
        </mc:Choice>
        <mc:Fallback xmlns="">
          <p:sp>
            <p:nvSpPr>
              <p:cNvPr id="3" name="Content Placeholder 2">
                <a:extLst>
                  <a:ext uri="{FF2B5EF4-FFF2-40B4-BE49-F238E27FC236}">
                    <a16:creationId xmlns:a16="http://schemas.microsoft.com/office/drawing/2014/main" id="{220FECA1-F516-C967-6BBA-96EEA2975073}"/>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B13FE3AF-1532-5B9D-797E-5A00268FB82A}"/>
              </a:ext>
            </a:extLst>
          </p:cNvPr>
          <p:cNvGraphicFramePr>
            <a:graphicFrameLocks noChangeAspect="1"/>
          </p:cNvGraphicFramePr>
          <p:nvPr>
            <p:extLst>
              <p:ext uri="{D42A27DB-BD31-4B8C-83A1-F6EECF244321}">
                <p14:modId xmlns:p14="http://schemas.microsoft.com/office/powerpoint/2010/main" val="1611778833"/>
              </p:ext>
            </p:extLst>
          </p:nvPr>
        </p:nvGraphicFramePr>
        <p:xfrm>
          <a:off x="2952750" y="2692400"/>
          <a:ext cx="3238500" cy="889000"/>
        </p:xfrm>
        <a:graphic>
          <a:graphicData uri="http://schemas.openxmlformats.org/presentationml/2006/ole">
            <mc:AlternateContent xmlns:mc="http://schemas.openxmlformats.org/markup-compatibility/2006">
              <mc:Choice xmlns:v="urn:schemas-microsoft-com:vml" Requires="v">
                <p:oleObj name="Equation" r:id="rId3" imgW="3238200" imgH="888840" progId="Equation.DSMT4">
                  <p:embed/>
                </p:oleObj>
              </mc:Choice>
              <mc:Fallback>
                <p:oleObj name="Equation" r:id="rId3" imgW="3238200" imgH="888840" progId="Equation.DSMT4">
                  <p:embed/>
                  <p:pic>
                    <p:nvPicPr>
                      <p:cNvPr id="4" name="Object 3">
                        <a:extLst>
                          <a:ext uri="{FF2B5EF4-FFF2-40B4-BE49-F238E27FC236}">
                            <a16:creationId xmlns:a16="http://schemas.microsoft.com/office/drawing/2014/main" id="{3F9FDDDA-702C-DF1C-C5C4-56E75884801C}"/>
                          </a:ext>
                        </a:extLst>
                      </p:cNvPr>
                      <p:cNvPicPr/>
                      <p:nvPr/>
                    </p:nvPicPr>
                    <p:blipFill>
                      <a:blip r:embed="rId4"/>
                      <a:stretch>
                        <a:fillRect/>
                      </a:stretch>
                    </p:blipFill>
                    <p:spPr>
                      <a:xfrm>
                        <a:off x="2952750" y="2692400"/>
                        <a:ext cx="3238500" cy="889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CF17265-AB0A-75CB-DFF4-87D7ED5CF83A}"/>
              </a:ext>
            </a:extLst>
          </p:cNvPr>
          <p:cNvGraphicFramePr>
            <a:graphicFrameLocks noChangeAspect="1"/>
          </p:cNvGraphicFramePr>
          <p:nvPr>
            <p:extLst>
              <p:ext uri="{D42A27DB-BD31-4B8C-83A1-F6EECF244321}">
                <p14:modId xmlns:p14="http://schemas.microsoft.com/office/powerpoint/2010/main" val="1844697229"/>
              </p:ext>
            </p:extLst>
          </p:nvPr>
        </p:nvGraphicFramePr>
        <p:xfrm>
          <a:off x="3638550" y="4876800"/>
          <a:ext cx="1866900" cy="482600"/>
        </p:xfrm>
        <a:graphic>
          <a:graphicData uri="http://schemas.openxmlformats.org/presentationml/2006/ole">
            <mc:AlternateContent xmlns:mc="http://schemas.openxmlformats.org/markup-compatibility/2006">
              <mc:Choice xmlns:v="urn:schemas-microsoft-com:vml" Requires="v">
                <p:oleObj name="Equation" r:id="rId5" imgW="1866600" imgH="482400" progId="Equation.DSMT4">
                  <p:embed/>
                </p:oleObj>
              </mc:Choice>
              <mc:Fallback>
                <p:oleObj name="Equation" r:id="rId5" imgW="1866600" imgH="482400" progId="Equation.DSMT4">
                  <p:embed/>
                  <p:pic>
                    <p:nvPicPr>
                      <p:cNvPr id="4" name="Object 3">
                        <a:extLst>
                          <a:ext uri="{FF2B5EF4-FFF2-40B4-BE49-F238E27FC236}">
                            <a16:creationId xmlns:a16="http://schemas.microsoft.com/office/drawing/2014/main" id="{B13FE3AF-1532-5B9D-797E-5A00268FB82A}"/>
                          </a:ext>
                        </a:extLst>
                      </p:cNvPr>
                      <p:cNvPicPr/>
                      <p:nvPr/>
                    </p:nvPicPr>
                    <p:blipFill>
                      <a:blip r:embed="rId6"/>
                      <a:stretch>
                        <a:fillRect/>
                      </a:stretch>
                    </p:blipFill>
                    <p:spPr>
                      <a:xfrm>
                        <a:off x="3638550" y="4876800"/>
                        <a:ext cx="1866900" cy="482600"/>
                      </a:xfrm>
                      <a:prstGeom prst="rect">
                        <a:avLst/>
                      </a:prstGeom>
                    </p:spPr>
                  </p:pic>
                </p:oleObj>
              </mc:Fallback>
            </mc:AlternateContent>
          </a:graphicData>
        </a:graphic>
      </p:graphicFrame>
    </p:spTree>
    <p:extLst>
      <p:ext uri="{BB962C8B-B14F-4D97-AF65-F5344CB8AC3E}">
        <p14:creationId xmlns:p14="http://schemas.microsoft.com/office/powerpoint/2010/main" val="2178122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9E5-92DF-9F0C-5CEA-A1F1C1D3B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21DF7-1912-2EAC-8B0C-6BF7C61BB2BD}"/>
              </a:ext>
            </a:extLst>
          </p:cNvPr>
          <p:cNvSpPr>
            <a:spLocks noGrp="1"/>
          </p:cNvSpPr>
          <p:nvPr>
            <p:ph type="title"/>
          </p:nvPr>
        </p:nvSpPr>
        <p:spPr/>
        <p:txBody>
          <a:bodyPr>
            <a:normAutofit/>
          </a:bodyPr>
          <a:lstStyle/>
          <a:p>
            <a:r>
              <a:rPr lang="en-US" dirty="0"/>
              <a:t>Example 9.2.2: Calculating a Probability Using the Central Limit Theorem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881D2D-0873-AF54-36B1-A9D50E60D451}"/>
                  </a:ext>
                </a:extLst>
              </p:cNvPr>
              <p:cNvSpPr>
                <a:spLocks noGrp="1"/>
              </p:cNvSpPr>
              <p:nvPr>
                <p:ph idx="1"/>
              </p:nvPr>
            </p:nvSpPr>
            <p:spPr>
              <a:xfrm>
                <a:off x="457200" y="1278301"/>
                <a:ext cx="8229600" cy="4572000"/>
              </a:xfrm>
            </p:spPr>
            <p:txBody>
              <a:bodyPr>
                <a:normAutofit/>
              </a:bodyPr>
              <a:lstStyle/>
              <a:p>
                <a:r>
                  <a:rPr lang="en-US" dirty="0"/>
                  <a:t>Since </a:t>
                </a:r>
                <a14:m>
                  <m:oMath xmlns:m="http://schemas.openxmlformats.org/officeDocument/2006/math">
                    <m:bar>
                      <m:barPr>
                        <m:pos m:val="top"/>
                        <m:ctrlPr>
                          <a:rPr lang="en-US" i="1" smtClean="0">
                            <a:latin typeface="Cambria Math" panose="02040503050406030204" pitchFamily="18" charset="0"/>
                          </a:rPr>
                        </m:ctrlPr>
                      </m:barPr>
                      <m:e>
                        <m:r>
                          <a:rPr lang="en-US" i="1">
                            <a:latin typeface="Cambria Math" panose="02040503050406030204" pitchFamily="18" charset="0"/>
                          </a:rPr>
                          <m:t>𝑥</m:t>
                        </m:r>
                      </m:e>
                    </m:bar>
                  </m:oMath>
                </a14:m>
                <a:r>
                  <a:rPr lang="en-US" dirty="0"/>
                  <a:t> is a normal random variable, the probability that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is greater than 31 is determined using a </a:t>
                </a:r>
                <a:br>
                  <a:rPr lang="en-US" i="1" dirty="0">
                    <a:latin typeface="Cambria Math" panose="02040503050406030204" pitchFamily="18" charset="0"/>
                  </a:rPr>
                </a:br>
                <a14:m>
                  <m:oMath xmlns:m="http://schemas.openxmlformats.org/officeDocument/2006/math">
                    <m:r>
                      <a:rPr lang="en-US" i="1" dirty="0" smtClean="0">
                        <a:latin typeface="Cambria Math" panose="02040503050406030204" pitchFamily="18" charset="0"/>
                      </a:rPr>
                      <m:t>𝑧</m:t>
                    </m:r>
                  </m:oMath>
                </a14:m>
                <a:r>
                  <a:rPr lang="en-US" dirty="0"/>
                  <a:t>-transformation. The objective is to find the area under the normal curve corresponding to an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greater than 31.</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4881D2D-0873-AF54-36B1-A9D50E60D451}"/>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1333"/>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ED9C0FE9-3229-CF80-7E62-5A35E2637596}"/>
              </a:ext>
            </a:extLst>
          </p:cNvPr>
          <p:cNvGraphicFramePr>
            <a:graphicFrameLocks noChangeAspect="1"/>
          </p:cNvGraphicFramePr>
          <p:nvPr>
            <p:extLst>
              <p:ext uri="{D42A27DB-BD31-4B8C-83A1-F6EECF244321}">
                <p14:modId xmlns:p14="http://schemas.microsoft.com/office/powerpoint/2010/main" val="4138887803"/>
              </p:ext>
            </p:extLst>
          </p:nvPr>
        </p:nvGraphicFramePr>
        <p:xfrm>
          <a:off x="1143000" y="3438617"/>
          <a:ext cx="5295900" cy="939800"/>
        </p:xfrm>
        <a:graphic>
          <a:graphicData uri="http://schemas.openxmlformats.org/presentationml/2006/ole">
            <mc:AlternateContent xmlns:mc="http://schemas.openxmlformats.org/markup-compatibility/2006">
              <mc:Choice xmlns:v="urn:schemas-microsoft-com:vml" Requires="v">
                <p:oleObj name="Equation" r:id="rId3" imgW="5295600" imgH="939600" progId="Equation.DSMT4">
                  <p:embed/>
                </p:oleObj>
              </mc:Choice>
              <mc:Fallback>
                <p:oleObj name="Equation" r:id="rId3" imgW="5295600" imgH="939600" progId="Equation.DSMT4">
                  <p:embed/>
                  <p:pic>
                    <p:nvPicPr>
                      <p:cNvPr id="5" name="Object 4">
                        <a:extLst>
                          <a:ext uri="{FF2B5EF4-FFF2-40B4-BE49-F238E27FC236}">
                            <a16:creationId xmlns:a16="http://schemas.microsoft.com/office/drawing/2014/main" id="{9CF17265-AB0A-75CB-DFF4-87D7ED5CF83A}"/>
                          </a:ext>
                        </a:extLst>
                      </p:cNvPr>
                      <p:cNvPicPr/>
                      <p:nvPr/>
                    </p:nvPicPr>
                    <p:blipFill>
                      <a:blip r:embed="rId4"/>
                      <a:stretch>
                        <a:fillRect/>
                      </a:stretch>
                    </p:blipFill>
                    <p:spPr>
                      <a:xfrm>
                        <a:off x="1143000" y="3438617"/>
                        <a:ext cx="5295900" cy="939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0BF43A8-6029-725F-E460-CAC67E3B252D}"/>
              </a:ext>
            </a:extLst>
          </p:cNvPr>
          <p:cNvGraphicFramePr>
            <a:graphicFrameLocks noChangeAspect="1"/>
          </p:cNvGraphicFramePr>
          <p:nvPr>
            <p:extLst>
              <p:ext uri="{D42A27DB-BD31-4B8C-83A1-F6EECF244321}">
                <p14:modId xmlns:p14="http://schemas.microsoft.com/office/powerpoint/2010/main" val="2317511585"/>
              </p:ext>
            </p:extLst>
          </p:nvPr>
        </p:nvGraphicFramePr>
        <p:xfrm>
          <a:off x="2590800" y="4459651"/>
          <a:ext cx="4927600" cy="482600"/>
        </p:xfrm>
        <a:graphic>
          <a:graphicData uri="http://schemas.openxmlformats.org/presentationml/2006/ole">
            <mc:AlternateContent xmlns:mc="http://schemas.openxmlformats.org/markup-compatibility/2006">
              <mc:Choice xmlns:v="urn:schemas-microsoft-com:vml" Requires="v">
                <p:oleObj name="Equation" r:id="rId5" imgW="4927320" imgH="482400" progId="Equation.DSMT4">
                  <p:embed/>
                </p:oleObj>
              </mc:Choice>
              <mc:Fallback>
                <p:oleObj name="Equation" r:id="rId5" imgW="4927320" imgH="482400" progId="Equation.DSMT4">
                  <p:embed/>
                  <p:pic>
                    <p:nvPicPr>
                      <p:cNvPr id="5" name="Object 4">
                        <a:extLst>
                          <a:ext uri="{FF2B5EF4-FFF2-40B4-BE49-F238E27FC236}">
                            <a16:creationId xmlns:a16="http://schemas.microsoft.com/office/drawing/2014/main" id="{ED9C0FE9-3229-CF80-7E62-5A35E2637596}"/>
                          </a:ext>
                        </a:extLst>
                      </p:cNvPr>
                      <p:cNvPicPr/>
                      <p:nvPr/>
                    </p:nvPicPr>
                    <p:blipFill>
                      <a:blip r:embed="rId6"/>
                      <a:stretch>
                        <a:fillRect/>
                      </a:stretch>
                    </p:blipFill>
                    <p:spPr>
                      <a:xfrm>
                        <a:off x="2590800" y="4459651"/>
                        <a:ext cx="4927600" cy="482600"/>
                      </a:xfrm>
                      <a:prstGeom prst="rect">
                        <a:avLst/>
                      </a:prstGeom>
                    </p:spPr>
                  </p:pic>
                </p:oleObj>
              </mc:Fallback>
            </mc:AlternateContent>
          </a:graphicData>
        </a:graphic>
      </p:graphicFrame>
    </p:spTree>
    <p:extLst>
      <p:ext uri="{BB962C8B-B14F-4D97-AF65-F5344CB8AC3E}">
        <p14:creationId xmlns:p14="http://schemas.microsoft.com/office/powerpoint/2010/main" val="1073754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64A3-E6B5-A393-8156-25E0B17CE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D51A2-B75B-62D4-C84D-651BB355E848}"/>
              </a:ext>
            </a:extLst>
          </p:cNvPr>
          <p:cNvSpPr>
            <a:spLocks noGrp="1"/>
          </p:cNvSpPr>
          <p:nvPr>
            <p:ph type="title"/>
          </p:nvPr>
        </p:nvSpPr>
        <p:spPr/>
        <p:txBody>
          <a:bodyPr>
            <a:normAutofit/>
          </a:bodyPr>
          <a:lstStyle/>
          <a:p>
            <a:r>
              <a:rPr lang="en-US" dirty="0"/>
              <a:t>Example 9.2.2: Calculating a Probability Using the Central Limit Theorem (cont.)</a:t>
            </a:r>
          </a:p>
        </p:txBody>
      </p:sp>
      <p:sp>
        <p:nvSpPr>
          <p:cNvPr id="3" name="Content Placeholder 2">
            <a:extLst>
              <a:ext uri="{FF2B5EF4-FFF2-40B4-BE49-F238E27FC236}">
                <a16:creationId xmlns:a16="http://schemas.microsoft.com/office/drawing/2014/main" id="{C0F3E469-566A-1C9D-8890-A0124F9B485B}"/>
              </a:ext>
            </a:extLst>
          </p:cNvPr>
          <p:cNvSpPr>
            <a:spLocks noGrp="1"/>
          </p:cNvSpPr>
          <p:nvPr>
            <p:ph idx="1"/>
          </p:nvPr>
        </p:nvSpPr>
        <p:spPr>
          <a:xfrm>
            <a:off x="457200" y="1278301"/>
            <a:ext cx="8229600" cy="4572000"/>
          </a:xfrm>
        </p:spPr>
        <p:txBody>
          <a:bodyPr>
            <a:normAutofit/>
          </a:bodyPr>
          <a:lstStyle/>
          <a:p>
            <a:r>
              <a:rPr lang="en-US" dirty="0"/>
              <a:t> </a:t>
            </a:r>
          </a:p>
          <a:p>
            <a:endParaRPr lang="en-US" dirty="0"/>
          </a:p>
          <a:p>
            <a:endParaRPr lang="en-US" dirty="0"/>
          </a:p>
        </p:txBody>
      </p:sp>
      <p:pic>
        <p:nvPicPr>
          <p:cNvPr id="7" name="Picture 6">
            <a:extLst>
              <a:ext uri="{FF2B5EF4-FFF2-40B4-BE49-F238E27FC236}">
                <a16:creationId xmlns:a16="http://schemas.microsoft.com/office/drawing/2014/main" id="{C547F239-6AB5-E8FB-0232-1767190E43E5}"/>
              </a:ext>
            </a:extLst>
          </p:cNvPr>
          <p:cNvPicPr>
            <a:picLocks noChangeAspect="1"/>
          </p:cNvPicPr>
          <p:nvPr/>
        </p:nvPicPr>
        <p:blipFill>
          <a:blip r:embed="rId2"/>
          <a:stretch>
            <a:fillRect/>
          </a:stretch>
        </p:blipFill>
        <p:spPr>
          <a:xfrm>
            <a:off x="304800" y="1312604"/>
            <a:ext cx="8306959" cy="4239217"/>
          </a:xfrm>
          <a:prstGeom prst="rect">
            <a:avLst/>
          </a:prstGeom>
        </p:spPr>
      </p:pic>
    </p:spTree>
    <p:extLst>
      <p:ext uri="{BB962C8B-B14F-4D97-AF65-F5344CB8AC3E}">
        <p14:creationId xmlns:p14="http://schemas.microsoft.com/office/powerpoint/2010/main" val="353384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4BEE-A281-CA01-44F5-49D0DD50B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44F32-783A-92FF-E7E7-12733042EE62}"/>
              </a:ext>
            </a:extLst>
          </p:cNvPr>
          <p:cNvSpPr>
            <a:spLocks noGrp="1"/>
          </p:cNvSpPr>
          <p:nvPr>
            <p:ph type="title"/>
          </p:nvPr>
        </p:nvSpPr>
        <p:spPr/>
        <p:txBody>
          <a:bodyPr>
            <a:normAutofit/>
          </a:bodyPr>
          <a:lstStyle/>
          <a:p>
            <a:r>
              <a:rPr lang="en-US" dirty="0"/>
              <a:t>Example 9.2.3: Using the Error of Estimation to Calculate a Probability</a:t>
            </a:r>
          </a:p>
        </p:txBody>
      </p:sp>
      <p:sp>
        <p:nvSpPr>
          <p:cNvPr id="3" name="Content Placeholder 2">
            <a:extLst>
              <a:ext uri="{FF2B5EF4-FFF2-40B4-BE49-F238E27FC236}">
                <a16:creationId xmlns:a16="http://schemas.microsoft.com/office/drawing/2014/main" id="{AEE496BF-FBED-E4C0-6C3B-F50A5F2EC2DB}"/>
              </a:ext>
            </a:extLst>
          </p:cNvPr>
          <p:cNvSpPr>
            <a:spLocks noGrp="1"/>
          </p:cNvSpPr>
          <p:nvPr>
            <p:ph idx="1"/>
          </p:nvPr>
        </p:nvSpPr>
        <p:spPr>
          <a:xfrm>
            <a:off x="457200" y="1278301"/>
            <a:ext cx="8229600" cy="4572000"/>
          </a:xfrm>
        </p:spPr>
        <p:txBody>
          <a:bodyPr>
            <a:normAutofit/>
          </a:bodyPr>
          <a:lstStyle/>
          <a:p>
            <a:r>
              <a:rPr lang="en-US" dirty="0"/>
              <a:t>Consider the same scenario as in Example 9.2.2 except that the mean is unknown. If the sample mean is used as an estimate of the population mean, what is the probability that the sample mean will be in error by at most one unit from the true mean?</a:t>
            </a:r>
          </a:p>
          <a:p>
            <a:r>
              <a:rPr lang="en-US" b="1" dirty="0"/>
              <a:t>Solution</a:t>
            </a:r>
          </a:p>
          <a:p>
            <a:r>
              <a:rPr lang="en-US" dirty="0"/>
              <a:t>The concept of using a statistic to estimate a population parameter introduces the concept of the </a:t>
            </a:r>
            <a:r>
              <a:rPr lang="en-US" b="1" dirty="0"/>
              <a:t>error of estimation </a:t>
            </a:r>
            <a:r>
              <a:rPr lang="en-US" dirty="0"/>
              <a:t>(also referred to as </a:t>
            </a:r>
            <a:r>
              <a:rPr lang="en-US" b="1" dirty="0"/>
              <a:t>sampling error </a:t>
            </a:r>
            <a:r>
              <a:rPr lang="en-US" dirty="0"/>
              <a:t>or </a:t>
            </a:r>
            <a:r>
              <a:rPr lang="en-US" b="1" dirty="0"/>
              <a:t>estimation error</a:t>
            </a:r>
            <a:r>
              <a:rPr lang="en-US" dirty="0"/>
              <a:t>).</a:t>
            </a:r>
          </a:p>
        </p:txBody>
      </p:sp>
    </p:spTree>
    <p:extLst>
      <p:ext uri="{BB962C8B-B14F-4D97-AF65-F5344CB8AC3E}">
        <p14:creationId xmlns:p14="http://schemas.microsoft.com/office/powerpoint/2010/main" val="2651007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EFF80-2023-4ECF-E707-54CDF9436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0846F-7EFE-C820-C628-2397FA26A089}"/>
              </a:ext>
            </a:extLst>
          </p:cNvPr>
          <p:cNvSpPr>
            <a:spLocks noGrp="1"/>
          </p:cNvSpPr>
          <p:nvPr>
            <p:ph type="title"/>
          </p:nvPr>
        </p:nvSpPr>
        <p:spPr/>
        <p:txBody>
          <a:bodyPr/>
          <a:lstStyle/>
          <a:p>
            <a:r>
              <a:rPr lang="en-US" dirty="0"/>
              <a:t>Definition: Error of Estimation</a:t>
            </a:r>
          </a:p>
        </p:txBody>
      </p:sp>
      <p:sp>
        <p:nvSpPr>
          <p:cNvPr id="4" name="Content Placeholder 2">
            <a:extLst>
              <a:ext uri="{FF2B5EF4-FFF2-40B4-BE49-F238E27FC236}">
                <a16:creationId xmlns:a16="http://schemas.microsoft.com/office/drawing/2014/main" id="{95068EC3-78DB-BFC2-C436-84791FD6B7BD}"/>
              </a:ext>
            </a:extLst>
          </p:cNvPr>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In general, the </a:t>
            </a:r>
            <a:r>
              <a:rPr lang="en-US" b="1" dirty="0">
                <a:solidFill>
                  <a:srgbClr val="C00000"/>
                </a:solidFill>
              </a:rPr>
              <a:t>error of estimation </a:t>
            </a:r>
            <a:r>
              <a:rPr lang="en-US" dirty="0">
                <a:solidFill>
                  <a:srgbClr val="000000"/>
                </a:solidFill>
              </a:rPr>
              <a:t>is the difference between a sample statistic and the parameter that it is estimating.</a:t>
            </a:r>
          </a:p>
        </p:txBody>
      </p:sp>
    </p:spTree>
    <p:extLst>
      <p:ext uri="{BB962C8B-B14F-4D97-AF65-F5344CB8AC3E}">
        <p14:creationId xmlns:p14="http://schemas.microsoft.com/office/powerpoint/2010/main" val="343688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4876-FE1F-AA35-EB61-9ECE374EA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B7DBC-2F34-F72D-A17E-03BEC314E7B6}"/>
              </a:ext>
            </a:extLst>
          </p:cNvPr>
          <p:cNvSpPr>
            <a:spLocks noGrp="1"/>
          </p:cNvSpPr>
          <p:nvPr>
            <p:ph type="title"/>
          </p:nvPr>
        </p:nvSpPr>
        <p:spPr/>
        <p:txBody>
          <a:bodyPr>
            <a:normAutofit/>
          </a:bodyPr>
          <a:lstStyle/>
          <a:p>
            <a:r>
              <a:rPr lang="en-US" dirty="0"/>
              <a:t>Example 9.2.3: Using the Error of Estimation to Calculate a Probability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E57BEC-275C-EEDE-BFE6-7BF88C1849A4}"/>
                  </a:ext>
                </a:extLst>
              </p:cNvPr>
              <p:cNvSpPr>
                <a:spLocks noGrp="1"/>
              </p:cNvSpPr>
              <p:nvPr>
                <p:ph idx="1"/>
              </p:nvPr>
            </p:nvSpPr>
            <p:spPr>
              <a:xfrm>
                <a:off x="457200" y="1278301"/>
                <a:ext cx="8229600" cy="4572000"/>
              </a:xfrm>
            </p:spPr>
            <p:txBody>
              <a:bodyPr>
                <a:normAutofit/>
              </a:bodyPr>
              <a:lstStyle/>
              <a:p>
                <a:r>
                  <a:rPr lang="en-US" dirty="0"/>
                  <a:t>In general, the sampling error is the difference between a sample statistic and the parameter that it is estimating. In the problem at hand, the error is given by </a:t>
                </a:r>
                <a14:m>
                  <m:oMath xmlns:m="http://schemas.openxmlformats.org/officeDocument/2006/math">
                    <m:r>
                      <a:rPr lang="en-US" i="1" dirty="0" smtClean="0">
                        <a:latin typeface="Cambria Math" panose="02040503050406030204" pitchFamily="18" charset="0"/>
                      </a:rPr>
                      <m:t>𝜇</m:t>
                    </m:r>
                    <m:r>
                      <a:rPr lang="en-US"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since we will be using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to estimate </a:t>
                </a:r>
                <a:r>
                  <a:rPr lang="en-US" i="1" dirty="0"/>
                  <a:t>µ</a:t>
                </a:r>
                <a:r>
                  <a:rPr lang="en-US" dirty="0"/>
                  <a:t>.</a:t>
                </a:r>
              </a:p>
              <a:p>
                <a:r>
                  <a:rPr lang="en-US" dirty="0"/>
                  <a:t>However, we are just as interested in negative errors as positive errors. Thus, to satisfy the condition that an error of less than one unit has been made, the condition </a:t>
                </a:r>
                <a14:m>
                  <m:oMath xmlns:m="http://schemas.openxmlformats.org/officeDocument/2006/math">
                    <m:d>
                      <m:dPr>
                        <m:begChr m:val="|"/>
                        <m:endChr m:val="|"/>
                        <m:ctrlPr>
                          <a:rPr lang="en-US" i="1" dirty="0" smtClean="0">
                            <a:latin typeface="Cambria Math" panose="02040503050406030204" pitchFamily="18" charset="0"/>
                          </a:rPr>
                        </m:ctrlPr>
                      </m:dPr>
                      <m:e>
                        <m:r>
                          <a:rPr lang="en-US" i="1" dirty="0">
                            <a:latin typeface="Cambria Math" panose="02040503050406030204" pitchFamily="18" charset="0"/>
                          </a:rPr>
                          <m:t>𝜇</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d>
                    <m:r>
                      <a:rPr lang="en-US" i="1" dirty="0">
                        <a:latin typeface="Cambria Math" panose="02040503050406030204" pitchFamily="18" charset="0"/>
                      </a:rPr>
                      <m:t>&lt;1</m:t>
                    </m:r>
                  </m:oMath>
                </a14:m>
                <a:r>
                  <a:rPr lang="en-US" dirty="0"/>
                  <a:t> must be satisfied.</a:t>
                </a:r>
              </a:p>
              <a:p>
                <a:endParaRPr lang="en-US" dirty="0"/>
              </a:p>
            </p:txBody>
          </p:sp>
        </mc:Choice>
        <mc:Fallback xmlns="">
          <p:sp>
            <p:nvSpPr>
              <p:cNvPr id="3" name="Content Placeholder 2">
                <a:extLst>
                  <a:ext uri="{FF2B5EF4-FFF2-40B4-BE49-F238E27FC236}">
                    <a16:creationId xmlns:a16="http://schemas.microsoft.com/office/drawing/2014/main" id="{C1E57BEC-275C-EEDE-BFE6-7BF88C1849A4}"/>
                  </a:ext>
                </a:extLst>
              </p:cNvPr>
              <p:cNvSpPr>
                <a:spLocks noGrp="1" noRot="1" noChangeAspect="1" noMove="1" noResize="1" noEditPoints="1" noAdjustHandles="1" noChangeArrowheads="1" noChangeShapeType="1" noTextEdit="1"/>
              </p:cNvSpPr>
              <p:nvPr>
                <p:ph idx="1"/>
              </p:nvPr>
            </p:nvSpPr>
            <p:spPr>
              <a:xfrm>
                <a:off x="457200" y="1278301"/>
                <a:ext cx="8229600" cy="4572000"/>
              </a:xfrm>
              <a:blipFill>
                <a:blip r:embed="rId2"/>
                <a:stretch>
                  <a:fillRect l="-1481" t="-1333" r="-2222"/>
                </a:stretch>
              </a:blipFill>
            </p:spPr>
            <p:txBody>
              <a:bodyPr/>
              <a:lstStyle/>
              <a:p>
                <a:r>
                  <a:rPr lang="en-IN">
                    <a:noFill/>
                  </a:rPr>
                  <a:t> </a:t>
                </a:r>
              </a:p>
            </p:txBody>
          </p:sp>
        </mc:Fallback>
      </mc:AlternateContent>
    </p:spTree>
    <p:extLst>
      <p:ext uri="{BB962C8B-B14F-4D97-AF65-F5344CB8AC3E}">
        <p14:creationId xmlns:p14="http://schemas.microsoft.com/office/powerpoint/2010/main" val="1990378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39B5-D813-801A-8030-8AB8B88DF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9F27C-CC43-FE77-0C1F-DCFE6260180F}"/>
              </a:ext>
            </a:extLst>
          </p:cNvPr>
          <p:cNvSpPr>
            <a:spLocks noGrp="1"/>
          </p:cNvSpPr>
          <p:nvPr>
            <p:ph type="title"/>
          </p:nvPr>
        </p:nvSpPr>
        <p:spPr/>
        <p:txBody>
          <a:bodyPr>
            <a:normAutofit/>
          </a:bodyPr>
          <a:lstStyle/>
          <a:p>
            <a:r>
              <a:rPr lang="en-US" dirty="0"/>
              <a:t>Example 9.2.3: Using the Error of Estimation to Calculate a Probability (cont.)</a:t>
            </a:r>
          </a:p>
        </p:txBody>
      </p:sp>
      <p:sp>
        <p:nvSpPr>
          <p:cNvPr id="3" name="Content Placeholder 2">
            <a:extLst>
              <a:ext uri="{FF2B5EF4-FFF2-40B4-BE49-F238E27FC236}">
                <a16:creationId xmlns:a16="http://schemas.microsoft.com/office/drawing/2014/main" id="{CDD3BC51-5E8C-7EF4-078B-F42434A3D922}"/>
              </a:ext>
            </a:extLst>
          </p:cNvPr>
          <p:cNvSpPr>
            <a:spLocks noGrp="1"/>
          </p:cNvSpPr>
          <p:nvPr>
            <p:ph idx="1"/>
          </p:nvPr>
        </p:nvSpPr>
        <p:spPr>
          <a:xfrm>
            <a:off x="457200" y="1278301"/>
            <a:ext cx="8229600" cy="4572000"/>
          </a:xfrm>
        </p:spPr>
        <p:txBody>
          <a:bodyPr>
            <a:normAutofit/>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B907351-C47C-6103-D5E7-BE248A940E08}"/>
              </a:ext>
            </a:extLst>
          </p:cNvPr>
          <p:cNvPicPr>
            <a:picLocks noChangeAspect="1"/>
          </p:cNvPicPr>
          <p:nvPr/>
        </p:nvPicPr>
        <p:blipFill>
          <a:blip r:embed="rId2"/>
          <a:stretch>
            <a:fillRect/>
          </a:stretch>
        </p:blipFill>
        <p:spPr>
          <a:xfrm>
            <a:off x="2362200" y="1097280"/>
            <a:ext cx="4134427" cy="1981477"/>
          </a:xfrm>
          <a:prstGeom prst="rect">
            <a:avLst/>
          </a:prstGeom>
        </p:spPr>
      </p:pic>
      <p:graphicFrame>
        <p:nvGraphicFramePr>
          <p:cNvPr id="6" name="Object 5">
            <a:extLst>
              <a:ext uri="{FF2B5EF4-FFF2-40B4-BE49-F238E27FC236}">
                <a16:creationId xmlns:a16="http://schemas.microsoft.com/office/drawing/2014/main" id="{380D83F7-E8D3-2C09-DD2D-B4679284E0C1}"/>
              </a:ext>
            </a:extLst>
          </p:cNvPr>
          <p:cNvGraphicFramePr>
            <a:graphicFrameLocks noChangeAspect="1"/>
          </p:cNvGraphicFramePr>
          <p:nvPr>
            <p:extLst>
              <p:ext uri="{D42A27DB-BD31-4B8C-83A1-F6EECF244321}">
                <p14:modId xmlns:p14="http://schemas.microsoft.com/office/powerpoint/2010/main" val="3626254842"/>
              </p:ext>
            </p:extLst>
          </p:nvPr>
        </p:nvGraphicFramePr>
        <p:xfrm>
          <a:off x="457200" y="3065375"/>
          <a:ext cx="4495800" cy="496904"/>
        </p:xfrm>
        <a:graphic>
          <a:graphicData uri="http://schemas.openxmlformats.org/presentationml/2006/ole">
            <mc:AlternateContent xmlns:mc="http://schemas.openxmlformats.org/markup-compatibility/2006">
              <mc:Choice xmlns:v="urn:schemas-microsoft-com:vml" Requires="v">
                <p:oleObj name="Equation" r:id="rId3" imgW="4825800" imgH="533160" progId="Equation.DSMT4">
                  <p:embed/>
                </p:oleObj>
              </mc:Choice>
              <mc:Fallback>
                <p:oleObj name="Equation" r:id="rId3" imgW="4825800" imgH="533160" progId="Equation.DSMT4">
                  <p:embed/>
                  <p:pic>
                    <p:nvPicPr>
                      <p:cNvPr id="0" name=""/>
                      <p:cNvPicPr/>
                      <p:nvPr/>
                    </p:nvPicPr>
                    <p:blipFill>
                      <a:blip r:embed="rId4"/>
                      <a:stretch>
                        <a:fillRect/>
                      </a:stretch>
                    </p:blipFill>
                    <p:spPr>
                      <a:xfrm>
                        <a:off x="457200" y="3065375"/>
                        <a:ext cx="4495800" cy="49690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C1C6F4D-10F5-3343-6047-D452B86D7780}"/>
              </a:ext>
            </a:extLst>
          </p:cNvPr>
          <p:cNvGraphicFramePr>
            <a:graphicFrameLocks noChangeAspect="1"/>
          </p:cNvGraphicFramePr>
          <p:nvPr>
            <p:extLst>
              <p:ext uri="{D42A27DB-BD31-4B8C-83A1-F6EECF244321}">
                <p14:modId xmlns:p14="http://schemas.microsoft.com/office/powerpoint/2010/main" val="2671557671"/>
              </p:ext>
            </p:extLst>
          </p:nvPr>
        </p:nvGraphicFramePr>
        <p:xfrm>
          <a:off x="2149708" y="3602293"/>
          <a:ext cx="3941569" cy="988406"/>
        </p:xfrm>
        <a:graphic>
          <a:graphicData uri="http://schemas.openxmlformats.org/presentationml/2006/ole">
            <mc:AlternateContent xmlns:mc="http://schemas.openxmlformats.org/markup-compatibility/2006">
              <mc:Choice xmlns:v="urn:schemas-microsoft-com:vml" Requires="v">
                <p:oleObj name="Equation" r:id="rId5" imgW="4152600" imgH="1041120" progId="Equation.DSMT4">
                  <p:embed/>
                </p:oleObj>
              </mc:Choice>
              <mc:Fallback>
                <p:oleObj name="Equation" r:id="rId5" imgW="4152600" imgH="1041120" progId="Equation.DSMT4">
                  <p:embed/>
                  <p:pic>
                    <p:nvPicPr>
                      <p:cNvPr id="6" name="Object 5">
                        <a:extLst>
                          <a:ext uri="{FF2B5EF4-FFF2-40B4-BE49-F238E27FC236}">
                            <a16:creationId xmlns:a16="http://schemas.microsoft.com/office/drawing/2014/main" id="{380D83F7-E8D3-2C09-DD2D-B4679284E0C1}"/>
                          </a:ext>
                        </a:extLst>
                      </p:cNvPr>
                      <p:cNvPicPr/>
                      <p:nvPr/>
                    </p:nvPicPr>
                    <p:blipFill>
                      <a:blip r:embed="rId6"/>
                      <a:stretch>
                        <a:fillRect/>
                      </a:stretch>
                    </p:blipFill>
                    <p:spPr>
                      <a:xfrm>
                        <a:off x="2149708" y="3602293"/>
                        <a:ext cx="3941569" cy="98840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9552635-43CD-6369-17AC-AAE0D36E9217}"/>
              </a:ext>
            </a:extLst>
          </p:cNvPr>
          <p:cNvGraphicFramePr>
            <a:graphicFrameLocks noChangeAspect="1"/>
          </p:cNvGraphicFramePr>
          <p:nvPr>
            <p:extLst>
              <p:ext uri="{D42A27DB-BD31-4B8C-83A1-F6EECF244321}">
                <p14:modId xmlns:p14="http://schemas.microsoft.com/office/powerpoint/2010/main" val="897518889"/>
              </p:ext>
            </p:extLst>
          </p:nvPr>
        </p:nvGraphicFramePr>
        <p:xfrm>
          <a:off x="2160859" y="4519661"/>
          <a:ext cx="4251092" cy="949835"/>
        </p:xfrm>
        <a:graphic>
          <a:graphicData uri="http://schemas.openxmlformats.org/presentationml/2006/ole">
            <mc:AlternateContent xmlns:mc="http://schemas.openxmlformats.org/markup-compatibility/2006">
              <mc:Choice xmlns:v="urn:schemas-microsoft-com:vml" Requires="v">
                <p:oleObj name="Equation" r:id="rId7" imgW="4660560" imgH="1041120" progId="Equation.DSMT4">
                  <p:embed/>
                </p:oleObj>
              </mc:Choice>
              <mc:Fallback>
                <p:oleObj name="Equation" r:id="rId7" imgW="4660560" imgH="1041120" progId="Equation.DSMT4">
                  <p:embed/>
                  <p:pic>
                    <p:nvPicPr>
                      <p:cNvPr id="7" name="Object 6">
                        <a:extLst>
                          <a:ext uri="{FF2B5EF4-FFF2-40B4-BE49-F238E27FC236}">
                            <a16:creationId xmlns:a16="http://schemas.microsoft.com/office/drawing/2014/main" id="{EC1C6F4D-10F5-3343-6047-D452B86D7780}"/>
                          </a:ext>
                        </a:extLst>
                      </p:cNvPr>
                      <p:cNvPicPr/>
                      <p:nvPr/>
                    </p:nvPicPr>
                    <p:blipFill>
                      <a:blip r:embed="rId8"/>
                      <a:stretch>
                        <a:fillRect/>
                      </a:stretch>
                    </p:blipFill>
                    <p:spPr>
                      <a:xfrm>
                        <a:off x="2160859" y="4519661"/>
                        <a:ext cx="4251092" cy="94983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34A1C4F-02D4-9CCD-72E8-75399FC9EE19}"/>
              </a:ext>
            </a:extLst>
          </p:cNvPr>
          <p:cNvGraphicFramePr>
            <a:graphicFrameLocks noChangeAspect="1"/>
          </p:cNvGraphicFramePr>
          <p:nvPr>
            <p:extLst>
              <p:ext uri="{D42A27DB-BD31-4B8C-83A1-F6EECF244321}">
                <p14:modId xmlns:p14="http://schemas.microsoft.com/office/powerpoint/2010/main" val="1605120894"/>
              </p:ext>
            </p:extLst>
          </p:nvPr>
        </p:nvGraphicFramePr>
        <p:xfrm>
          <a:off x="2149708" y="5579699"/>
          <a:ext cx="3641492" cy="275508"/>
        </p:xfrm>
        <a:graphic>
          <a:graphicData uri="http://schemas.openxmlformats.org/presentationml/2006/ole">
            <mc:AlternateContent xmlns:mc="http://schemas.openxmlformats.org/markup-compatibility/2006">
              <mc:Choice xmlns:v="urn:schemas-microsoft-com:vml" Requires="v">
                <p:oleObj name="Equation" r:id="rId9" imgW="3860640" imgH="291960" progId="Equation.DSMT4">
                  <p:embed/>
                </p:oleObj>
              </mc:Choice>
              <mc:Fallback>
                <p:oleObj name="Equation" r:id="rId9" imgW="3860640" imgH="291960" progId="Equation.DSMT4">
                  <p:embed/>
                  <p:pic>
                    <p:nvPicPr>
                      <p:cNvPr id="8" name="Object 7">
                        <a:extLst>
                          <a:ext uri="{FF2B5EF4-FFF2-40B4-BE49-F238E27FC236}">
                            <a16:creationId xmlns:a16="http://schemas.microsoft.com/office/drawing/2014/main" id="{E9552635-43CD-6369-17AC-AAE0D36E9217}"/>
                          </a:ext>
                        </a:extLst>
                      </p:cNvPr>
                      <p:cNvPicPr/>
                      <p:nvPr/>
                    </p:nvPicPr>
                    <p:blipFill>
                      <a:blip r:embed="rId10"/>
                      <a:stretch>
                        <a:fillRect/>
                      </a:stretch>
                    </p:blipFill>
                    <p:spPr>
                      <a:xfrm>
                        <a:off x="2149708" y="5579699"/>
                        <a:ext cx="3641492" cy="27550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77EC8ADD-2CFF-1FF6-8CE1-23878298881E}"/>
                  </a:ext>
                </a:extLst>
              </p:cNvPr>
              <p:cNvSpPr txBox="1">
                <a:spLocks/>
              </p:cNvSpPr>
              <p:nvPr/>
            </p:nvSpPr>
            <p:spPr>
              <a:xfrm>
                <a:off x="6289714" y="3335091"/>
                <a:ext cx="2519323" cy="1466641"/>
              </a:xfrm>
              <a:prstGeom prst="rect">
                <a:avLst/>
              </a:prstGeom>
            </p:spPr>
            <p:txBody>
              <a:bodyPr>
                <a:normAutofit fontScale="92500"/>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0" i="0" u="none" strike="noStrike" baseline="0" dirty="0">
                    <a:solidFill>
                      <a:srgbClr val="1F497D"/>
                    </a:solidFill>
                    <a:latin typeface="Calibri" panose="020F0502020204030204" pitchFamily="34" charset="0"/>
                  </a:rPr>
                  <a:t>An interesting and almost magical phenomenon happens when we use the </a:t>
                </a:r>
                <a14:m>
                  <m:oMath xmlns:m="http://schemas.openxmlformats.org/officeDocument/2006/math">
                    <m:r>
                      <a:rPr lang="en-US" sz="1800" b="0" i="1" u="none" strike="noStrike" baseline="0" dirty="0" smtClean="0">
                        <a:solidFill>
                          <a:srgbClr val="1F497D"/>
                        </a:solidFill>
                        <a:latin typeface="Cambria Math" panose="02040503050406030204" pitchFamily="18" charset="0"/>
                      </a:rPr>
                      <m:t>𝑧</m:t>
                    </m:r>
                  </m:oMath>
                </a14:m>
                <a:r>
                  <a:rPr lang="en-US" sz="1800" b="0" i="0" u="none" strike="noStrike" baseline="0" dirty="0">
                    <a:solidFill>
                      <a:srgbClr val="1F497D"/>
                    </a:solidFill>
                    <a:latin typeface="Calibri" panose="020F0502020204030204" pitchFamily="34" charset="0"/>
                  </a:rPr>
                  <a:t>-transformation.</a:t>
                </a:r>
              </a:p>
              <a:p>
                <a:r>
                  <a:rPr lang="en-IN" sz="1800" b="0" i="0" u="none" strike="noStrike" baseline="0" dirty="0">
                    <a:solidFill>
                      <a:srgbClr val="000000"/>
                    </a:solidFill>
                    <a:latin typeface="Calibri" panose="020F0502020204030204" pitchFamily="34" charset="0"/>
                  </a:rPr>
                  <a:t>  </a:t>
                </a:r>
              </a:p>
              <a:p>
                <a:endParaRPr lang="en-US" dirty="0"/>
              </a:p>
            </p:txBody>
          </p:sp>
        </mc:Choice>
        <mc:Fallback xmlns="">
          <p:sp>
            <p:nvSpPr>
              <p:cNvPr id="10" name="Content Placeholder 2">
                <a:extLst>
                  <a:ext uri="{FF2B5EF4-FFF2-40B4-BE49-F238E27FC236}">
                    <a16:creationId xmlns:a16="http://schemas.microsoft.com/office/drawing/2014/main" id="{77EC8ADD-2CFF-1FF6-8CE1-23878298881E}"/>
                  </a:ext>
                </a:extLst>
              </p:cNvPr>
              <p:cNvSpPr txBox="1">
                <a:spLocks noRot="1" noChangeAspect="1" noMove="1" noResize="1" noEditPoints="1" noAdjustHandles="1" noChangeArrowheads="1" noChangeShapeType="1" noTextEdit="1"/>
              </p:cNvSpPr>
              <p:nvPr/>
            </p:nvSpPr>
            <p:spPr>
              <a:xfrm>
                <a:off x="6289714" y="3335091"/>
                <a:ext cx="2519323" cy="1466641"/>
              </a:xfrm>
              <a:prstGeom prst="rect">
                <a:avLst/>
              </a:prstGeom>
              <a:blipFill>
                <a:blip r:embed="rId11"/>
                <a:stretch>
                  <a:fillRect l="-1695" t="-1245" r="-169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3EBA2EC-3B86-AD7D-D083-7AAF2BEC7B45}"/>
                  </a:ext>
                </a:extLst>
              </p:cNvPr>
              <p:cNvSpPr txBox="1">
                <a:spLocks/>
              </p:cNvSpPr>
              <p:nvPr/>
            </p:nvSpPr>
            <p:spPr>
              <a:xfrm>
                <a:off x="6695301" y="4842819"/>
                <a:ext cx="2067699" cy="567382"/>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0" u="none" strike="noStrike" baseline="0" dirty="0">
                    <a:solidFill>
                      <a:srgbClr val="1F497D"/>
                    </a:solidFill>
                  </a:rPr>
                  <a:t>Since</a:t>
                </a:r>
                <a:r>
                  <a:rPr lang="en-US" sz="1800" b="0" i="0" u="none" strike="noStrike" baseline="0" dirty="0">
                    <a:solidFill>
                      <a:srgbClr val="1F497D"/>
                    </a:solidFill>
                    <a:latin typeface="Calibri" panose="020F0502020204030204" pitchFamily="34" charset="0"/>
                  </a:rPr>
                  <a:t> </a:t>
                </a:r>
                <a14:m>
                  <m:oMath xmlns:m="http://schemas.openxmlformats.org/officeDocument/2006/math">
                    <m:sSub>
                      <m:sSubPr>
                        <m:ctrlPr>
                          <a:rPr lang="el-GR" sz="1800" b="0" i="1" u="none" strike="noStrike" baseline="0" dirty="0" smtClean="0">
                            <a:solidFill>
                              <a:srgbClr val="1F497D"/>
                            </a:solidFill>
                            <a:latin typeface="Cambria Math" panose="02040503050406030204" pitchFamily="18" charset="0"/>
                          </a:rPr>
                        </m:ctrlPr>
                      </m:sSubPr>
                      <m:e>
                        <m:r>
                          <a:rPr lang="el-GR" sz="1800" b="0" i="1" u="none" strike="noStrike" baseline="0" dirty="0" smtClean="0">
                            <a:solidFill>
                              <a:srgbClr val="1F497D"/>
                            </a:solidFill>
                            <a:latin typeface="Cambria Math" panose="02040503050406030204" pitchFamily="18" charset="0"/>
                          </a:rPr>
                          <m:t>𝜎</m:t>
                        </m:r>
                      </m:e>
                      <m:sub>
                        <m:acc>
                          <m:accPr>
                            <m:chr m:val="̅"/>
                            <m:ctrlPr>
                              <a:rPr lang="el-GR" sz="1800" b="0" i="1" u="none" strike="noStrike" baseline="0" dirty="0" smtClean="0">
                                <a:solidFill>
                                  <a:srgbClr val="1F497D"/>
                                </a:solidFill>
                                <a:latin typeface="Cambria Math" panose="02040503050406030204" pitchFamily="18" charset="0"/>
                              </a:rPr>
                            </m:ctrlPr>
                          </m:accPr>
                          <m:e>
                            <m:r>
                              <a:rPr lang="en-US" sz="1800" b="0" i="1" u="none" strike="noStrike" baseline="0" dirty="0" smtClean="0">
                                <a:solidFill>
                                  <a:srgbClr val="1F497D"/>
                                </a:solidFill>
                                <a:latin typeface="Cambria Math" panose="02040503050406030204" pitchFamily="18" charset="0"/>
                              </a:rPr>
                              <m:t>𝑥</m:t>
                            </m:r>
                          </m:e>
                        </m:acc>
                      </m:sub>
                    </m:sSub>
                    <m:r>
                      <a:rPr lang="en-US" sz="1800" b="0" i="1" u="none" strike="noStrike" baseline="0" dirty="0" smtClean="0">
                        <a:solidFill>
                          <a:srgbClr val="1F497D"/>
                        </a:solidFill>
                        <a:latin typeface="Cambria Math" panose="02040503050406030204" pitchFamily="18" charset="0"/>
                      </a:rPr>
                      <m:t>=0.5.</m:t>
                    </m:r>
                  </m:oMath>
                </a14:m>
                <a:endParaRPr lang="en-IN" sz="1800" b="0" i="0" u="none" strike="noStrike" baseline="0" dirty="0">
                  <a:solidFill>
                    <a:srgbClr val="1F497D"/>
                  </a:solidFill>
                  <a:latin typeface="Calibri" panose="020F0502020204030204" pitchFamily="34" charset="0"/>
                </a:endParaRPr>
              </a:p>
              <a:p>
                <a:endParaRPr lang="en-US" dirty="0"/>
              </a:p>
            </p:txBody>
          </p:sp>
        </mc:Choice>
        <mc:Fallback xmlns="">
          <p:sp>
            <p:nvSpPr>
              <p:cNvPr id="11" name="Content Placeholder 2">
                <a:extLst>
                  <a:ext uri="{FF2B5EF4-FFF2-40B4-BE49-F238E27FC236}">
                    <a16:creationId xmlns:a16="http://schemas.microsoft.com/office/drawing/2014/main" id="{B3EBA2EC-3B86-AD7D-D083-7AAF2BEC7B45}"/>
                  </a:ext>
                </a:extLst>
              </p:cNvPr>
              <p:cNvSpPr txBox="1">
                <a:spLocks noRot="1" noChangeAspect="1" noMove="1" noResize="1" noEditPoints="1" noAdjustHandles="1" noChangeArrowheads="1" noChangeShapeType="1" noTextEdit="1"/>
              </p:cNvSpPr>
              <p:nvPr/>
            </p:nvSpPr>
            <p:spPr>
              <a:xfrm>
                <a:off x="6695301" y="4842819"/>
                <a:ext cx="2067699" cy="567382"/>
              </a:xfrm>
              <a:prstGeom prst="rect">
                <a:avLst/>
              </a:prstGeom>
              <a:blipFill>
                <a:blip r:embed="rId12"/>
                <a:stretch>
                  <a:fillRect l="-2353" t="-5319"/>
                </a:stretch>
              </a:blipFill>
            </p:spPr>
            <p:txBody>
              <a:bodyPr/>
              <a:lstStyle/>
              <a:p>
                <a:r>
                  <a:rPr lang="en-US">
                    <a:noFill/>
                  </a:rPr>
                  <a:t> </a:t>
                </a:r>
              </a:p>
            </p:txBody>
          </p:sp>
        </mc:Fallback>
      </mc:AlternateContent>
    </p:spTree>
    <p:extLst>
      <p:ext uri="{BB962C8B-B14F-4D97-AF65-F5344CB8AC3E}">
        <p14:creationId xmlns:p14="http://schemas.microsoft.com/office/powerpoint/2010/main" val="896924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B64F1-5FF9-392F-FA1D-83D638BA1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DDDBC-7ECC-6708-0B59-2E1F86C5FD72}"/>
              </a:ext>
            </a:extLst>
          </p:cNvPr>
          <p:cNvSpPr>
            <a:spLocks noGrp="1"/>
          </p:cNvSpPr>
          <p:nvPr>
            <p:ph type="title"/>
          </p:nvPr>
        </p:nvSpPr>
        <p:spPr/>
        <p:txBody>
          <a:bodyPr>
            <a:normAutofit/>
          </a:bodyPr>
          <a:lstStyle/>
          <a:p>
            <a:r>
              <a:rPr lang="en-US" dirty="0"/>
              <a:t>Example 9.2.3: Using the Error of Estimation to Calculate a Probability (cont.) </a:t>
            </a:r>
          </a:p>
        </p:txBody>
      </p:sp>
      <p:sp>
        <p:nvSpPr>
          <p:cNvPr id="3" name="Content Placeholder 2">
            <a:extLst>
              <a:ext uri="{FF2B5EF4-FFF2-40B4-BE49-F238E27FC236}">
                <a16:creationId xmlns:a16="http://schemas.microsoft.com/office/drawing/2014/main" id="{567CDB4D-275B-D403-A16B-718601FA92C5}"/>
              </a:ext>
            </a:extLst>
          </p:cNvPr>
          <p:cNvSpPr>
            <a:spLocks noGrp="1"/>
          </p:cNvSpPr>
          <p:nvPr>
            <p:ph idx="1"/>
          </p:nvPr>
        </p:nvSpPr>
        <p:spPr>
          <a:xfrm>
            <a:off x="457200" y="1278301"/>
            <a:ext cx="8229600" cy="457200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For a sample of 100, It is very probable (0.9544) that the error of estimation will be less than 1 unit.</a:t>
            </a:r>
          </a:p>
        </p:txBody>
      </p:sp>
      <p:pic>
        <p:nvPicPr>
          <p:cNvPr id="12" name="Picture 11">
            <a:extLst>
              <a:ext uri="{FF2B5EF4-FFF2-40B4-BE49-F238E27FC236}">
                <a16:creationId xmlns:a16="http://schemas.microsoft.com/office/drawing/2014/main" id="{055B73B8-1123-312F-2D20-18D0ED997BFF}"/>
              </a:ext>
            </a:extLst>
          </p:cNvPr>
          <p:cNvPicPr>
            <a:picLocks noChangeAspect="1"/>
          </p:cNvPicPr>
          <p:nvPr/>
        </p:nvPicPr>
        <p:blipFill>
          <a:blip r:embed="rId2"/>
          <a:stretch>
            <a:fillRect/>
          </a:stretch>
        </p:blipFill>
        <p:spPr>
          <a:xfrm>
            <a:off x="1509285" y="1261574"/>
            <a:ext cx="5653515" cy="2998209"/>
          </a:xfrm>
          <a:prstGeom prst="rect">
            <a:avLst/>
          </a:prstGeom>
        </p:spPr>
      </p:pic>
    </p:spTree>
    <p:extLst>
      <p:ext uri="{BB962C8B-B14F-4D97-AF65-F5344CB8AC3E}">
        <p14:creationId xmlns:p14="http://schemas.microsoft.com/office/powerpoint/2010/main" val="402606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1A65-41AE-0DD3-392C-3EA9D79F1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5CA88-7411-7D68-78E3-819C178CBF9C}"/>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1CF52279-6C5D-3C88-7787-D61CB56F3CD8}"/>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1E77850-5BDC-3049-58D2-0D405D069EE6}"/>
                  </a:ext>
                </a:extLst>
              </p:cNvPr>
              <p:cNvGraphicFramePr>
                <a:graphicFrameLocks noGrp="1"/>
              </p:cNvGraphicFramePr>
              <p:nvPr>
                <p:extLst>
                  <p:ext uri="{D42A27DB-BD31-4B8C-83A1-F6EECF244321}">
                    <p14:modId xmlns:p14="http://schemas.microsoft.com/office/powerpoint/2010/main" val="1590780368"/>
                  </p:ext>
                </p:extLst>
              </p:nvPr>
            </p:nvGraphicFramePr>
            <p:xfrm>
              <a:off x="795454" y="1083899"/>
              <a:ext cx="7162800" cy="47193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580562714"/>
                        </a:ext>
                      </a:extLst>
                    </a:gridCol>
                    <a:gridCol w="1790700">
                      <a:extLst>
                        <a:ext uri="{9D8B030D-6E8A-4147-A177-3AD203B41FA5}">
                          <a16:colId xmlns:a16="http://schemas.microsoft.com/office/drawing/2014/main" val="3932627086"/>
                        </a:ext>
                      </a:extLst>
                    </a:gridCol>
                    <a:gridCol w="1790700">
                      <a:extLst>
                        <a:ext uri="{9D8B030D-6E8A-4147-A177-3AD203B41FA5}">
                          <a16:colId xmlns:a16="http://schemas.microsoft.com/office/drawing/2014/main" val="3378867908"/>
                        </a:ext>
                      </a:extLst>
                    </a:gridCol>
                    <a:gridCol w="1790700">
                      <a:extLst>
                        <a:ext uri="{9D8B030D-6E8A-4147-A177-3AD203B41FA5}">
                          <a16:colId xmlns:a16="http://schemas.microsoft.com/office/drawing/2014/main" val="2981944288"/>
                        </a:ext>
                      </a:extLst>
                    </a:gridCol>
                  </a:tblGrid>
                  <a:tr h="370840">
                    <a:tc gridSpan="4">
                      <a:txBody>
                        <a:bodyPr/>
                        <a:lstStyle/>
                        <a:p>
                          <a:pPr algn="ctr"/>
                          <a:r>
                            <a:rPr lang="en-US" dirty="0"/>
                            <a:t>Table 9.2.2 - Valve Sample Measurements (</a:t>
                          </a:r>
                          <a14:m>
                            <m:oMath xmlns:m="http://schemas.openxmlformats.org/officeDocument/2006/math">
                              <m:r>
                                <a:rPr lang="en-US" i="1" dirty="0" smtClean="0">
                                  <a:latin typeface="Cambria Math" panose="02040503050406030204" pitchFamily="18" charset="0"/>
                                </a:rPr>
                                <m:t>𝑛</m:t>
                              </m:r>
                            </m:oMath>
                          </a14:m>
                          <a:r>
                            <a:rPr lang="en-US" dirty="0"/>
                            <a:t> = 2)</a:t>
                          </a:r>
                          <a:endParaRPr lang="en-IN" dirty="0"/>
                        </a:p>
                      </a:txBody>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486406521"/>
                      </a:ext>
                    </a:extLst>
                  </a:tr>
                  <a:tr h="370840">
                    <a:tc>
                      <a:txBody>
                        <a:bodyPr/>
                        <a:lstStyle/>
                        <a:p>
                          <a:pPr algn="ctr"/>
                          <a:r>
                            <a:rPr lang="en-US" b="1" dirty="0"/>
                            <a:t>Sample Number</a:t>
                          </a:r>
                          <a:endParaRPr lang="en-IN" b="1" dirty="0"/>
                        </a:p>
                      </a:txBody>
                      <a:tcPr/>
                    </a:tc>
                    <a:tc>
                      <a:txBody>
                        <a:bodyPr/>
                        <a:lstStyle/>
                        <a:p>
                          <a:pPr algn="ctr"/>
                          <a:r>
                            <a:rPr lang="en-US" b="1" dirty="0"/>
                            <a:t>First Observation</a:t>
                          </a:r>
                          <a:endParaRPr lang="en-IN" b="1" dirty="0"/>
                        </a:p>
                      </a:txBody>
                      <a:tcPr/>
                    </a:tc>
                    <a:tc>
                      <a:txBody>
                        <a:bodyPr/>
                        <a:lstStyle/>
                        <a:p>
                          <a:pPr algn="ctr"/>
                          <a:r>
                            <a:rPr lang="en-IN" b="1" dirty="0"/>
                            <a:t>Second Observation</a:t>
                          </a:r>
                        </a:p>
                      </a:txBody>
                      <a:tcPr/>
                    </a:tc>
                    <a:tc>
                      <a:txBody>
                        <a:bodyPr/>
                        <a:lstStyle/>
                        <a:p>
                          <a:pPr algn="ctr"/>
                          <a14:m>
                            <m:oMathPara xmlns:m="http://schemas.openxmlformats.org/officeDocument/2006/math">
                              <m:oMathParaPr>
                                <m:jc m:val="centerGroup"/>
                              </m:oMathParaPr>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𝒙</m:t>
                                    </m:r>
                                  </m:e>
                                </m:bar>
                              </m:oMath>
                            </m:oMathPara>
                          </a14:m>
                          <a:endParaRPr lang="en-IN" b="1" dirty="0"/>
                        </a:p>
                      </a:txBody>
                      <a:tcPr/>
                    </a:tc>
                    <a:extLst>
                      <a:ext uri="{0D108BD9-81ED-4DB2-BD59-A6C34878D82A}">
                        <a16:rowId xmlns:a16="http://schemas.microsoft.com/office/drawing/2014/main" val="3346325873"/>
                      </a:ext>
                    </a:extLst>
                  </a:tr>
                  <a:tr h="370840">
                    <a:tc>
                      <a:txBody>
                        <a:bodyPr/>
                        <a:lstStyle/>
                        <a:p>
                          <a:pPr algn="ctr"/>
                          <a:r>
                            <a:rPr lang="en-US" dirty="0"/>
                            <a:t>1 (A &amp; B)</a:t>
                          </a:r>
                          <a:endParaRPr lang="en-IN" dirty="0"/>
                        </a:p>
                      </a:txBody>
                      <a:tcPr/>
                    </a:tc>
                    <a:tc>
                      <a:txBody>
                        <a:bodyPr/>
                        <a:lstStyle/>
                        <a:p>
                          <a:pPr algn="ctr"/>
                          <a:r>
                            <a:rPr lang="en-US" dirty="0"/>
                            <a:t>0.124</a:t>
                          </a:r>
                          <a:endParaRPr lang="en-IN" dirty="0"/>
                        </a:p>
                      </a:txBody>
                      <a:tcPr/>
                    </a:tc>
                    <a:tc>
                      <a:txBody>
                        <a:bodyPr/>
                        <a:lstStyle/>
                        <a:p>
                          <a:pPr algn="ctr"/>
                          <a:r>
                            <a:rPr lang="en-US" dirty="0"/>
                            <a:t>0.136</a:t>
                          </a:r>
                          <a:endParaRPr lang="en-IN" dirty="0"/>
                        </a:p>
                      </a:txBody>
                      <a:tcPr/>
                    </a:tc>
                    <a:tc>
                      <a:txBody>
                        <a:bodyPr/>
                        <a:lstStyle/>
                        <a:p>
                          <a:pPr algn="ctr"/>
                          <a:r>
                            <a:rPr lang="en-IN" dirty="0"/>
                            <a:t>0.1300</a:t>
                          </a:r>
                        </a:p>
                      </a:txBody>
                      <a:tcPr/>
                    </a:tc>
                    <a:extLst>
                      <a:ext uri="{0D108BD9-81ED-4DB2-BD59-A6C34878D82A}">
                        <a16:rowId xmlns:a16="http://schemas.microsoft.com/office/drawing/2014/main" val="2862528325"/>
                      </a:ext>
                    </a:extLst>
                  </a:tr>
                  <a:tr h="370840">
                    <a:tc>
                      <a:txBody>
                        <a:bodyPr/>
                        <a:lstStyle/>
                        <a:p>
                          <a:pPr algn="ctr"/>
                          <a:r>
                            <a:rPr lang="en-US" dirty="0"/>
                            <a:t>2 (A &amp; C)</a:t>
                          </a:r>
                          <a:endParaRPr lang="en-IN" dirty="0"/>
                        </a:p>
                      </a:txBody>
                      <a:tcPr/>
                    </a:tc>
                    <a:tc>
                      <a:txBody>
                        <a:bodyPr/>
                        <a:lstStyle/>
                        <a:p>
                          <a:pPr algn="ctr"/>
                          <a:r>
                            <a:rPr lang="en-US" dirty="0"/>
                            <a:t>0.124</a:t>
                          </a:r>
                          <a:endParaRPr lang="en-IN" dirty="0"/>
                        </a:p>
                      </a:txBody>
                      <a:tcPr/>
                    </a:tc>
                    <a:tc>
                      <a:txBody>
                        <a:bodyPr/>
                        <a:lstStyle/>
                        <a:p>
                          <a:pPr algn="ctr"/>
                          <a:r>
                            <a:rPr lang="en-IN" dirty="0"/>
                            <a:t>0.201</a:t>
                          </a:r>
                        </a:p>
                      </a:txBody>
                      <a:tcPr/>
                    </a:tc>
                    <a:tc>
                      <a:txBody>
                        <a:bodyPr/>
                        <a:lstStyle/>
                        <a:p>
                          <a:pPr algn="ctr"/>
                          <a:r>
                            <a:rPr lang="en-IN" dirty="0"/>
                            <a:t>0.1625</a:t>
                          </a:r>
                        </a:p>
                      </a:txBody>
                      <a:tcPr/>
                    </a:tc>
                    <a:extLst>
                      <a:ext uri="{0D108BD9-81ED-4DB2-BD59-A6C34878D82A}">
                        <a16:rowId xmlns:a16="http://schemas.microsoft.com/office/drawing/2014/main" val="2467440224"/>
                      </a:ext>
                    </a:extLst>
                  </a:tr>
                  <a:tr h="370840">
                    <a:tc>
                      <a:txBody>
                        <a:bodyPr/>
                        <a:lstStyle/>
                        <a:p>
                          <a:pPr algn="ctr"/>
                          <a:r>
                            <a:rPr lang="en-US" dirty="0"/>
                            <a:t>3 (A &amp; D)</a:t>
                          </a:r>
                          <a:endParaRPr lang="en-IN" dirty="0"/>
                        </a:p>
                      </a:txBody>
                      <a:tcPr/>
                    </a:tc>
                    <a:tc>
                      <a:txBody>
                        <a:bodyPr/>
                        <a:lstStyle/>
                        <a:p>
                          <a:pPr algn="ctr"/>
                          <a:r>
                            <a:rPr lang="en-US" dirty="0"/>
                            <a:t>0.124</a:t>
                          </a:r>
                          <a:endParaRPr lang="en-IN" dirty="0"/>
                        </a:p>
                      </a:txBody>
                      <a:tcPr/>
                    </a:tc>
                    <a:tc>
                      <a:txBody>
                        <a:bodyPr/>
                        <a:lstStyle/>
                        <a:p>
                          <a:pPr algn="ctr"/>
                          <a:r>
                            <a:rPr lang="en-IN" dirty="0"/>
                            <a:t>0.144</a:t>
                          </a:r>
                        </a:p>
                      </a:txBody>
                      <a:tcPr/>
                    </a:tc>
                    <a:tc>
                      <a:txBody>
                        <a:bodyPr/>
                        <a:lstStyle/>
                        <a:p>
                          <a:pPr algn="ctr"/>
                          <a:r>
                            <a:rPr lang="en-IN" dirty="0"/>
                            <a:t>0.1340</a:t>
                          </a:r>
                        </a:p>
                      </a:txBody>
                      <a:tcPr/>
                    </a:tc>
                    <a:extLst>
                      <a:ext uri="{0D108BD9-81ED-4DB2-BD59-A6C34878D82A}">
                        <a16:rowId xmlns:a16="http://schemas.microsoft.com/office/drawing/2014/main" val="2757785958"/>
                      </a:ext>
                    </a:extLst>
                  </a:tr>
                  <a:tr h="370840">
                    <a:tc>
                      <a:txBody>
                        <a:bodyPr/>
                        <a:lstStyle/>
                        <a:p>
                          <a:pPr algn="ctr"/>
                          <a:r>
                            <a:rPr lang="en-US" dirty="0"/>
                            <a:t>4 (A &amp; E)</a:t>
                          </a:r>
                          <a:endParaRPr lang="en-IN" dirty="0"/>
                        </a:p>
                      </a:txBody>
                      <a:tcPr/>
                    </a:tc>
                    <a:tc>
                      <a:txBody>
                        <a:bodyPr/>
                        <a:lstStyle/>
                        <a:p>
                          <a:pPr algn="ctr"/>
                          <a:r>
                            <a:rPr lang="en-US" dirty="0"/>
                            <a:t>0.124</a:t>
                          </a:r>
                          <a:endParaRPr lang="en-IN" dirty="0"/>
                        </a:p>
                      </a:txBody>
                      <a:tcPr/>
                    </a:tc>
                    <a:tc>
                      <a:txBody>
                        <a:bodyPr/>
                        <a:lstStyle/>
                        <a:p>
                          <a:pPr algn="ctr"/>
                          <a:r>
                            <a:rPr lang="en-IN" dirty="0"/>
                            <a:t>0.138</a:t>
                          </a:r>
                        </a:p>
                      </a:txBody>
                      <a:tcPr/>
                    </a:tc>
                    <a:tc>
                      <a:txBody>
                        <a:bodyPr/>
                        <a:lstStyle/>
                        <a:p>
                          <a:pPr algn="ctr"/>
                          <a:r>
                            <a:rPr lang="en-IN" dirty="0"/>
                            <a:t>0.1310</a:t>
                          </a:r>
                        </a:p>
                      </a:txBody>
                      <a:tcPr/>
                    </a:tc>
                    <a:extLst>
                      <a:ext uri="{0D108BD9-81ED-4DB2-BD59-A6C34878D82A}">
                        <a16:rowId xmlns:a16="http://schemas.microsoft.com/office/drawing/2014/main" val="1095115516"/>
                      </a:ext>
                    </a:extLst>
                  </a:tr>
                  <a:tr h="370840">
                    <a:tc>
                      <a:txBody>
                        <a:bodyPr/>
                        <a:lstStyle/>
                        <a:p>
                          <a:pPr algn="ctr"/>
                          <a:r>
                            <a:rPr lang="en-US" dirty="0"/>
                            <a:t>5 (A &amp; F)</a:t>
                          </a:r>
                          <a:endParaRPr lang="en-IN" dirty="0"/>
                        </a:p>
                      </a:txBody>
                      <a:tcPr/>
                    </a:tc>
                    <a:tc>
                      <a:txBody>
                        <a:bodyPr/>
                        <a:lstStyle/>
                        <a:p>
                          <a:pPr algn="ctr"/>
                          <a:r>
                            <a:rPr lang="en-US" dirty="0"/>
                            <a:t>0.124</a:t>
                          </a:r>
                          <a:endParaRPr lang="en-IN" dirty="0"/>
                        </a:p>
                      </a:txBody>
                      <a:tcPr/>
                    </a:tc>
                    <a:tc>
                      <a:txBody>
                        <a:bodyPr/>
                        <a:lstStyle/>
                        <a:p>
                          <a:pPr algn="ctr"/>
                          <a:r>
                            <a:rPr lang="en-IN" dirty="0"/>
                            <a:t>0.147</a:t>
                          </a:r>
                        </a:p>
                      </a:txBody>
                      <a:tcPr/>
                    </a:tc>
                    <a:tc>
                      <a:txBody>
                        <a:bodyPr/>
                        <a:lstStyle/>
                        <a:p>
                          <a:pPr algn="ctr"/>
                          <a:r>
                            <a:rPr lang="en-IN" dirty="0"/>
                            <a:t>0.1355</a:t>
                          </a:r>
                        </a:p>
                      </a:txBody>
                      <a:tcPr/>
                    </a:tc>
                    <a:extLst>
                      <a:ext uri="{0D108BD9-81ED-4DB2-BD59-A6C34878D82A}">
                        <a16:rowId xmlns:a16="http://schemas.microsoft.com/office/drawing/2014/main" val="2952507775"/>
                      </a:ext>
                    </a:extLst>
                  </a:tr>
                  <a:tr h="370840">
                    <a:tc>
                      <a:txBody>
                        <a:bodyPr/>
                        <a:lstStyle/>
                        <a:p>
                          <a:pPr algn="ctr"/>
                          <a:r>
                            <a:rPr lang="en-US" dirty="0"/>
                            <a:t>6 (B &amp; C)</a:t>
                          </a:r>
                          <a:endParaRPr lang="en-IN" dirty="0"/>
                        </a:p>
                      </a:txBody>
                      <a:tcPr/>
                    </a:tc>
                    <a:tc>
                      <a:txBody>
                        <a:bodyPr/>
                        <a:lstStyle/>
                        <a:p>
                          <a:pPr algn="ctr"/>
                          <a:r>
                            <a:rPr lang="en-US" dirty="0"/>
                            <a:t>0.136</a:t>
                          </a:r>
                          <a:endParaRPr lang="en-IN" dirty="0"/>
                        </a:p>
                      </a:txBody>
                      <a:tcPr/>
                    </a:tc>
                    <a:tc>
                      <a:txBody>
                        <a:bodyPr/>
                        <a:lstStyle/>
                        <a:p>
                          <a:pPr algn="ctr"/>
                          <a:r>
                            <a:rPr lang="en-IN" dirty="0"/>
                            <a:t>0.201</a:t>
                          </a:r>
                        </a:p>
                      </a:txBody>
                      <a:tcPr/>
                    </a:tc>
                    <a:tc>
                      <a:txBody>
                        <a:bodyPr/>
                        <a:lstStyle/>
                        <a:p>
                          <a:pPr algn="ctr"/>
                          <a:r>
                            <a:rPr lang="en-IN" dirty="0"/>
                            <a:t>0.1685</a:t>
                          </a:r>
                        </a:p>
                      </a:txBody>
                      <a:tcPr/>
                    </a:tc>
                    <a:extLst>
                      <a:ext uri="{0D108BD9-81ED-4DB2-BD59-A6C34878D82A}">
                        <a16:rowId xmlns:a16="http://schemas.microsoft.com/office/drawing/2014/main" val="1731374376"/>
                      </a:ext>
                    </a:extLst>
                  </a:tr>
                  <a:tr h="370840">
                    <a:tc>
                      <a:txBody>
                        <a:bodyPr/>
                        <a:lstStyle/>
                        <a:p>
                          <a:pPr algn="ctr"/>
                          <a:r>
                            <a:rPr lang="en-IN" dirty="0"/>
                            <a:t>7 (B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0.144</a:t>
                          </a:r>
                        </a:p>
                      </a:txBody>
                      <a:tcPr/>
                    </a:tc>
                    <a:tc>
                      <a:txBody>
                        <a:bodyPr/>
                        <a:lstStyle/>
                        <a:p>
                          <a:pPr algn="ctr"/>
                          <a:r>
                            <a:rPr lang="en-IN" dirty="0"/>
                            <a:t>0.1400</a:t>
                          </a:r>
                        </a:p>
                      </a:txBody>
                      <a:tcPr/>
                    </a:tc>
                    <a:extLst>
                      <a:ext uri="{0D108BD9-81ED-4DB2-BD59-A6C34878D82A}">
                        <a16:rowId xmlns:a16="http://schemas.microsoft.com/office/drawing/2014/main" val="1263443165"/>
                      </a:ext>
                    </a:extLst>
                  </a:tr>
                  <a:tr h="370840">
                    <a:tc>
                      <a:txBody>
                        <a:bodyPr/>
                        <a:lstStyle/>
                        <a:p>
                          <a:pPr algn="ctr"/>
                          <a:r>
                            <a:rPr lang="en-IN" dirty="0"/>
                            <a:t>8 (B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0.138</a:t>
                          </a:r>
                        </a:p>
                      </a:txBody>
                      <a:tcPr/>
                    </a:tc>
                    <a:tc>
                      <a:txBody>
                        <a:bodyPr/>
                        <a:lstStyle/>
                        <a:p>
                          <a:pPr algn="ctr"/>
                          <a:r>
                            <a:rPr lang="en-IN" dirty="0"/>
                            <a:t>0.1370</a:t>
                          </a:r>
                        </a:p>
                      </a:txBody>
                      <a:tcPr/>
                    </a:tc>
                    <a:extLst>
                      <a:ext uri="{0D108BD9-81ED-4DB2-BD59-A6C34878D82A}">
                        <a16:rowId xmlns:a16="http://schemas.microsoft.com/office/drawing/2014/main" val="3028566682"/>
                      </a:ext>
                    </a:extLst>
                  </a:tr>
                  <a:tr h="370840">
                    <a:tc>
                      <a:txBody>
                        <a:bodyPr/>
                        <a:lstStyle/>
                        <a:p>
                          <a:pPr algn="ctr"/>
                          <a:r>
                            <a:rPr lang="en-IN" dirty="0"/>
                            <a:t>9 (B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0.147</a:t>
                          </a:r>
                        </a:p>
                      </a:txBody>
                      <a:tcPr/>
                    </a:tc>
                    <a:tc>
                      <a:txBody>
                        <a:bodyPr/>
                        <a:lstStyle/>
                        <a:p>
                          <a:pPr algn="ctr"/>
                          <a:r>
                            <a:rPr lang="en-IN" dirty="0"/>
                            <a:t>0.1415</a:t>
                          </a:r>
                        </a:p>
                      </a:txBody>
                      <a:tcPr/>
                    </a:tc>
                    <a:extLst>
                      <a:ext uri="{0D108BD9-81ED-4DB2-BD59-A6C34878D82A}">
                        <a16:rowId xmlns:a16="http://schemas.microsoft.com/office/drawing/2014/main" val="1813317359"/>
                      </a:ext>
                    </a:extLst>
                  </a:tr>
                  <a:tr h="370840">
                    <a:tc>
                      <a:txBody>
                        <a:bodyPr/>
                        <a:lstStyle/>
                        <a:p>
                          <a:pPr algn="ctr"/>
                          <a:r>
                            <a:rPr lang="en-IN" dirty="0"/>
                            <a:t>10 (C &amp; D)</a:t>
                          </a:r>
                        </a:p>
                      </a:txBody>
                      <a:tcPr/>
                    </a:tc>
                    <a:tc>
                      <a:txBody>
                        <a:bodyPr/>
                        <a:lstStyle/>
                        <a:p>
                          <a:pPr algn="ctr"/>
                          <a:r>
                            <a:rPr lang="en-US" dirty="0"/>
                            <a:t>0.201</a:t>
                          </a:r>
                          <a:endParaRPr lang="en-IN" dirty="0"/>
                        </a:p>
                      </a:txBody>
                      <a:tcPr/>
                    </a:tc>
                    <a:tc>
                      <a:txBody>
                        <a:bodyPr/>
                        <a:lstStyle/>
                        <a:p>
                          <a:pPr algn="ctr"/>
                          <a:r>
                            <a:rPr lang="en-IN" dirty="0"/>
                            <a:t>0.144</a:t>
                          </a:r>
                        </a:p>
                      </a:txBody>
                      <a:tcPr/>
                    </a:tc>
                    <a:tc>
                      <a:txBody>
                        <a:bodyPr/>
                        <a:lstStyle/>
                        <a:p>
                          <a:pPr algn="ctr"/>
                          <a:r>
                            <a:rPr lang="en-IN" dirty="0"/>
                            <a:t>0.1725</a:t>
                          </a:r>
                        </a:p>
                      </a:txBody>
                      <a:tcPr/>
                    </a:tc>
                    <a:extLst>
                      <a:ext uri="{0D108BD9-81ED-4DB2-BD59-A6C34878D82A}">
                        <a16:rowId xmlns:a16="http://schemas.microsoft.com/office/drawing/2014/main" val="2014002835"/>
                      </a:ext>
                    </a:extLst>
                  </a:tr>
                </a:tbl>
              </a:graphicData>
            </a:graphic>
          </p:graphicFrame>
        </mc:Choice>
        <mc:Fallback xmlns="">
          <p:graphicFrame>
            <p:nvGraphicFramePr>
              <p:cNvPr id="4" name="Table 3">
                <a:extLst>
                  <a:ext uri="{FF2B5EF4-FFF2-40B4-BE49-F238E27FC236}">
                    <a16:creationId xmlns:a16="http://schemas.microsoft.com/office/drawing/2014/main" id="{11E77850-5BDC-3049-58D2-0D405D069EE6}"/>
                  </a:ext>
                </a:extLst>
              </p:cNvPr>
              <p:cNvGraphicFramePr>
                <a:graphicFrameLocks noGrp="1"/>
              </p:cNvGraphicFramePr>
              <p:nvPr>
                <p:extLst>
                  <p:ext uri="{D42A27DB-BD31-4B8C-83A1-F6EECF244321}">
                    <p14:modId xmlns:p14="http://schemas.microsoft.com/office/powerpoint/2010/main" val="1590780368"/>
                  </p:ext>
                </p:extLst>
              </p:nvPr>
            </p:nvGraphicFramePr>
            <p:xfrm>
              <a:off x="795454" y="1083899"/>
              <a:ext cx="7162800" cy="47193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580562714"/>
                        </a:ext>
                      </a:extLst>
                    </a:gridCol>
                    <a:gridCol w="1790700">
                      <a:extLst>
                        <a:ext uri="{9D8B030D-6E8A-4147-A177-3AD203B41FA5}">
                          <a16:colId xmlns:a16="http://schemas.microsoft.com/office/drawing/2014/main" val="3932627086"/>
                        </a:ext>
                      </a:extLst>
                    </a:gridCol>
                    <a:gridCol w="1790700">
                      <a:extLst>
                        <a:ext uri="{9D8B030D-6E8A-4147-A177-3AD203B41FA5}">
                          <a16:colId xmlns:a16="http://schemas.microsoft.com/office/drawing/2014/main" val="3378867908"/>
                        </a:ext>
                      </a:extLst>
                    </a:gridCol>
                    <a:gridCol w="1790700">
                      <a:extLst>
                        <a:ext uri="{9D8B030D-6E8A-4147-A177-3AD203B41FA5}">
                          <a16:colId xmlns:a16="http://schemas.microsoft.com/office/drawing/2014/main" val="2981944288"/>
                        </a:ext>
                      </a:extLst>
                    </a:gridCol>
                  </a:tblGrid>
                  <a:tr h="370840">
                    <a:tc gridSpan="4">
                      <a:txBody>
                        <a:bodyPr/>
                        <a:lstStyle/>
                        <a:p>
                          <a:endParaRPr lang="en-US"/>
                        </a:p>
                      </a:txBody>
                      <a:tcPr>
                        <a:blipFill>
                          <a:blip r:embed="rId2"/>
                          <a:stretch>
                            <a:fillRect l="-85" t="-8197" r="-340" b="-1195082"/>
                          </a:stretch>
                        </a:blipFill>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486406521"/>
                      </a:ext>
                    </a:extLst>
                  </a:tr>
                  <a:tr h="640080">
                    <a:tc>
                      <a:txBody>
                        <a:bodyPr/>
                        <a:lstStyle/>
                        <a:p>
                          <a:pPr algn="ctr"/>
                          <a:r>
                            <a:rPr lang="en-US" b="1" dirty="0"/>
                            <a:t>Sample Number</a:t>
                          </a:r>
                          <a:endParaRPr lang="en-IN" b="1" dirty="0"/>
                        </a:p>
                      </a:txBody>
                      <a:tcPr/>
                    </a:tc>
                    <a:tc>
                      <a:txBody>
                        <a:bodyPr/>
                        <a:lstStyle/>
                        <a:p>
                          <a:pPr algn="ctr"/>
                          <a:r>
                            <a:rPr lang="en-US" b="1" dirty="0"/>
                            <a:t>First Observation</a:t>
                          </a:r>
                          <a:endParaRPr lang="en-IN" b="1" dirty="0"/>
                        </a:p>
                      </a:txBody>
                      <a:tcPr/>
                    </a:tc>
                    <a:tc>
                      <a:txBody>
                        <a:bodyPr/>
                        <a:lstStyle/>
                        <a:p>
                          <a:pPr algn="ctr"/>
                          <a:r>
                            <a:rPr lang="en-IN" b="1" dirty="0"/>
                            <a:t>Second Observation</a:t>
                          </a:r>
                        </a:p>
                      </a:txBody>
                      <a:tcPr/>
                    </a:tc>
                    <a:tc>
                      <a:txBody>
                        <a:bodyPr/>
                        <a:lstStyle/>
                        <a:p>
                          <a:endParaRPr lang="en-US"/>
                        </a:p>
                      </a:txBody>
                      <a:tcPr>
                        <a:blipFill>
                          <a:blip r:embed="rId2"/>
                          <a:stretch>
                            <a:fillRect l="-300340" t="-62857" r="-1361" b="-594286"/>
                          </a:stretch>
                        </a:blipFill>
                      </a:tcPr>
                    </a:tc>
                    <a:extLst>
                      <a:ext uri="{0D108BD9-81ED-4DB2-BD59-A6C34878D82A}">
                        <a16:rowId xmlns:a16="http://schemas.microsoft.com/office/drawing/2014/main" val="3346325873"/>
                      </a:ext>
                    </a:extLst>
                  </a:tr>
                  <a:tr h="370840">
                    <a:tc>
                      <a:txBody>
                        <a:bodyPr/>
                        <a:lstStyle/>
                        <a:p>
                          <a:pPr algn="ctr"/>
                          <a:r>
                            <a:rPr lang="en-US" dirty="0"/>
                            <a:t>1 (A &amp; B)</a:t>
                          </a:r>
                          <a:endParaRPr lang="en-IN" dirty="0"/>
                        </a:p>
                      </a:txBody>
                      <a:tcPr/>
                    </a:tc>
                    <a:tc>
                      <a:txBody>
                        <a:bodyPr/>
                        <a:lstStyle/>
                        <a:p>
                          <a:pPr algn="ctr"/>
                          <a:r>
                            <a:rPr lang="en-US" dirty="0"/>
                            <a:t>0.124</a:t>
                          </a:r>
                          <a:endParaRPr lang="en-IN" dirty="0"/>
                        </a:p>
                      </a:txBody>
                      <a:tcPr/>
                    </a:tc>
                    <a:tc>
                      <a:txBody>
                        <a:bodyPr/>
                        <a:lstStyle/>
                        <a:p>
                          <a:pPr algn="ctr"/>
                          <a:r>
                            <a:rPr lang="en-US" dirty="0"/>
                            <a:t>0.136</a:t>
                          </a:r>
                          <a:endParaRPr lang="en-IN" dirty="0"/>
                        </a:p>
                      </a:txBody>
                      <a:tcPr/>
                    </a:tc>
                    <a:tc>
                      <a:txBody>
                        <a:bodyPr/>
                        <a:lstStyle/>
                        <a:p>
                          <a:pPr algn="ctr"/>
                          <a:r>
                            <a:rPr lang="en-IN" dirty="0"/>
                            <a:t>0.1300</a:t>
                          </a:r>
                        </a:p>
                      </a:txBody>
                      <a:tcPr/>
                    </a:tc>
                    <a:extLst>
                      <a:ext uri="{0D108BD9-81ED-4DB2-BD59-A6C34878D82A}">
                        <a16:rowId xmlns:a16="http://schemas.microsoft.com/office/drawing/2014/main" val="2862528325"/>
                      </a:ext>
                    </a:extLst>
                  </a:tr>
                  <a:tr h="370840">
                    <a:tc>
                      <a:txBody>
                        <a:bodyPr/>
                        <a:lstStyle/>
                        <a:p>
                          <a:pPr algn="ctr"/>
                          <a:r>
                            <a:rPr lang="en-US" dirty="0"/>
                            <a:t>2 (A &amp; C)</a:t>
                          </a:r>
                          <a:endParaRPr lang="en-IN" dirty="0"/>
                        </a:p>
                      </a:txBody>
                      <a:tcPr/>
                    </a:tc>
                    <a:tc>
                      <a:txBody>
                        <a:bodyPr/>
                        <a:lstStyle/>
                        <a:p>
                          <a:pPr algn="ctr"/>
                          <a:r>
                            <a:rPr lang="en-US" dirty="0"/>
                            <a:t>0.124</a:t>
                          </a:r>
                          <a:endParaRPr lang="en-IN" dirty="0"/>
                        </a:p>
                      </a:txBody>
                      <a:tcPr/>
                    </a:tc>
                    <a:tc>
                      <a:txBody>
                        <a:bodyPr/>
                        <a:lstStyle/>
                        <a:p>
                          <a:pPr algn="ctr"/>
                          <a:r>
                            <a:rPr lang="en-IN" dirty="0"/>
                            <a:t>0.201</a:t>
                          </a:r>
                        </a:p>
                      </a:txBody>
                      <a:tcPr/>
                    </a:tc>
                    <a:tc>
                      <a:txBody>
                        <a:bodyPr/>
                        <a:lstStyle/>
                        <a:p>
                          <a:pPr algn="ctr"/>
                          <a:r>
                            <a:rPr lang="en-IN" dirty="0"/>
                            <a:t>0.1625</a:t>
                          </a:r>
                        </a:p>
                      </a:txBody>
                      <a:tcPr/>
                    </a:tc>
                    <a:extLst>
                      <a:ext uri="{0D108BD9-81ED-4DB2-BD59-A6C34878D82A}">
                        <a16:rowId xmlns:a16="http://schemas.microsoft.com/office/drawing/2014/main" val="2467440224"/>
                      </a:ext>
                    </a:extLst>
                  </a:tr>
                  <a:tr h="370840">
                    <a:tc>
                      <a:txBody>
                        <a:bodyPr/>
                        <a:lstStyle/>
                        <a:p>
                          <a:pPr algn="ctr"/>
                          <a:r>
                            <a:rPr lang="en-US" dirty="0"/>
                            <a:t>3 (A &amp; D)</a:t>
                          </a:r>
                          <a:endParaRPr lang="en-IN" dirty="0"/>
                        </a:p>
                      </a:txBody>
                      <a:tcPr/>
                    </a:tc>
                    <a:tc>
                      <a:txBody>
                        <a:bodyPr/>
                        <a:lstStyle/>
                        <a:p>
                          <a:pPr algn="ctr"/>
                          <a:r>
                            <a:rPr lang="en-US" dirty="0"/>
                            <a:t>0.124</a:t>
                          </a:r>
                          <a:endParaRPr lang="en-IN" dirty="0"/>
                        </a:p>
                      </a:txBody>
                      <a:tcPr/>
                    </a:tc>
                    <a:tc>
                      <a:txBody>
                        <a:bodyPr/>
                        <a:lstStyle/>
                        <a:p>
                          <a:pPr algn="ctr"/>
                          <a:r>
                            <a:rPr lang="en-IN" dirty="0"/>
                            <a:t>0.144</a:t>
                          </a:r>
                        </a:p>
                      </a:txBody>
                      <a:tcPr/>
                    </a:tc>
                    <a:tc>
                      <a:txBody>
                        <a:bodyPr/>
                        <a:lstStyle/>
                        <a:p>
                          <a:pPr algn="ctr"/>
                          <a:r>
                            <a:rPr lang="en-IN" dirty="0"/>
                            <a:t>0.1340</a:t>
                          </a:r>
                        </a:p>
                      </a:txBody>
                      <a:tcPr/>
                    </a:tc>
                    <a:extLst>
                      <a:ext uri="{0D108BD9-81ED-4DB2-BD59-A6C34878D82A}">
                        <a16:rowId xmlns:a16="http://schemas.microsoft.com/office/drawing/2014/main" val="2757785958"/>
                      </a:ext>
                    </a:extLst>
                  </a:tr>
                  <a:tr h="370840">
                    <a:tc>
                      <a:txBody>
                        <a:bodyPr/>
                        <a:lstStyle/>
                        <a:p>
                          <a:pPr algn="ctr"/>
                          <a:r>
                            <a:rPr lang="en-US" dirty="0"/>
                            <a:t>4 (A &amp; E)</a:t>
                          </a:r>
                          <a:endParaRPr lang="en-IN" dirty="0"/>
                        </a:p>
                      </a:txBody>
                      <a:tcPr/>
                    </a:tc>
                    <a:tc>
                      <a:txBody>
                        <a:bodyPr/>
                        <a:lstStyle/>
                        <a:p>
                          <a:pPr algn="ctr"/>
                          <a:r>
                            <a:rPr lang="en-US" dirty="0"/>
                            <a:t>0.124</a:t>
                          </a:r>
                          <a:endParaRPr lang="en-IN" dirty="0"/>
                        </a:p>
                      </a:txBody>
                      <a:tcPr/>
                    </a:tc>
                    <a:tc>
                      <a:txBody>
                        <a:bodyPr/>
                        <a:lstStyle/>
                        <a:p>
                          <a:pPr algn="ctr"/>
                          <a:r>
                            <a:rPr lang="en-IN" dirty="0"/>
                            <a:t>0.138</a:t>
                          </a:r>
                        </a:p>
                      </a:txBody>
                      <a:tcPr/>
                    </a:tc>
                    <a:tc>
                      <a:txBody>
                        <a:bodyPr/>
                        <a:lstStyle/>
                        <a:p>
                          <a:pPr algn="ctr"/>
                          <a:r>
                            <a:rPr lang="en-IN" dirty="0"/>
                            <a:t>0.1310</a:t>
                          </a:r>
                        </a:p>
                      </a:txBody>
                      <a:tcPr/>
                    </a:tc>
                    <a:extLst>
                      <a:ext uri="{0D108BD9-81ED-4DB2-BD59-A6C34878D82A}">
                        <a16:rowId xmlns:a16="http://schemas.microsoft.com/office/drawing/2014/main" val="1095115516"/>
                      </a:ext>
                    </a:extLst>
                  </a:tr>
                  <a:tr h="370840">
                    <a:tc>
                      <a:txBody>
                        <a:bodyPr/>
                        <a:lstStyle/>
                        <a:p>
                          <a:pPr algn="ctr"/>
                          <a:r>
                            <a:rPr lang="en-US" dirty="0"/>
                            <a:t>5 (A &amp; F)</a:t>
                          </a:r>
                          <a:endParaRPr lang="en-IN" dirty="0"/>
                        </a:p>
                      </a:txBody>
                      <a:tcPr/>
                    </a:tc>
                    <a:tc>
                      <a:txBody>
                        <a:bodyPr/>
                        <a:lstStyle/>
                        <a:p>
                          <a:pPr algn="ctr"/>
                          <a:r>
                            <a:rPr lang="en-US" dirty="0"/>
                            <a:t>0.124</a:t>
                          </a:r>
                          <a:endParaRPr lang="en-IN" dirty="0"/>
                        </a:p>
                      </a:txBody>
                      <a:tcPr/>
                    </a:tc>
                    <a:tc>
                      <a:txBody>
                        <a:bodyPr/>
                        <a:lstStyle/>
                        <a:p>
                          <a:pPr algn="ctr"/>
                          <a:r>
                            <a:rPr lang="en-IN" dirty="0"/>
                            <a:t>0.147</a:t>
                          </a:r>
                        </a:p>
                      </a:txBody>
                      <a:tcPr/>
                    </a:tc>
                    <a:tc>
                      <a:txBody>
                        <a:bodyPr/>
                        <a:lstStyle/>
                        <a:p>
                          <a:pPr algn="ctr"/>
                          <a:r>
                            <a:rPr lang="en-IN" dirty="0"/>
                            <a:t>0.1355</a:t>
                          </a:r>
                        </a:p>
                      </a:txBody>
                      <a:tcPr/>
                    </a:tc>
                    <a:extLst>
                      <a:ext uri="{0D108BD9-81ED-4DB2-BD59-A6C34878D82A}">
                        <a16:rowId xmlns:a16="http://schemas.microsoft.com/office/drawing/2014/main" val="2952507775"/>
                      </a:ext>
                    </a:extLst>
                  </a:tr>
                  <a:tr h="370840">
                    <a:tc>
                      <a:txBody>
                        <a:bodyPr/>
                        <a:lstStyle/>
                        <a:p>
                          <a:pPr algn="ctr"/>
                          <a:r>
                            <a:rPr lang="en-US" dirty="0"/>
                            <a:t>6 (B &amp; C)</a:t>
                          </a:r>
                          <a:endParaRPr lang="en-IN" dirty="0"/>
                        </a:p>
                      </a:txBody>
                      <a:tcPr/>
                    </a:tc>
                    <a:tc>
                      <a:txBody>
                        <a:bodyPr/>
                        <a:lstStyle/>
                        <a:p>
                          <a:pPr algn="ctr"/>
                          <a:r>
                            <a:rPr lang="en-US" dirty="0"/>
                            <a:t>0.136</a:t>
                          </a:r>
                          <a:endParaRPr lang="en-IN" dirty="0"/>
                        </a:p>
                      </a:txBody>
                      <a:tcPr/>
                    </a:tc>
                    <a:tc>
                      <a:txBody>
                        <a:bodyPr/>
                        <a:lstStyle/>
                        <a:p>
                          <a:pPr algn="ctr"/>
                          <a:r>
                            <a:rPr lang="en-IN" dirty="0"/>
                            <a:t>0.201</a:t>
                          </a:r>
                        </a:p>
                      </a:txBody>
                      <a:tcPr/>
                    </a:tc>
                    <a:tc>
                      <a:txBody>
                        <a:bodyPr/>
                        <a:lstStyle/>
                        <a:p>
                          <a:pPr algn="ctr"/>
                          <a:r>
                            <a:rPr lang="en-IN" dirty="0"/>
                            <a:t>0.1685</a:t>
                          </a:r>
                        </a:p>
                      </a:txBody>
                      <a:tcPr/>
                    </a:tc>
                    <a:extLst>
                      <a:ext uri="{0D108BD9-81ED-4DB2-BD59-A6C34878D82A}">
                        <a16:rowId xmlns:a16="http://schemas.microsoft.com/office/drawing/2014/main" val="1731374376"/>
                      </a:ext>
                    </a:extLst>
                  </a:tr>
                  <a:tr h="370840">
                    <a:tc>
                      <a:txBody>
                        <a:bodyPr/>
                        <a:lstStyle/>
                        <a:p>
                          <a:pPr algn="ctr"/>
                          <a:r>
                            <a:rPr lang="en-IN" dirty="0"/>
                            <a:t>7 (B &amp;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0.144</a:t>
                          </a:r>
                        </a:p>
                      </a:txBody>
                      <a:tcPr/>
                    </a:tc>
                    <a:tc>
                      <a:txBody>
                        <a:bodyPr/>
                        <a:lstStyle/>
                        <a:p>
                          <a:pPr algn="ctr"/>
                          <a:r>
                            <a:rPr lang="en-IN" dirty="0"/>
                            <a:t>0.1400</a:t>
                          </a:r>
                        </a:p>
                      </a:txBody>
                      <a:tcPr/>
                    </a:tc>
                    <a:extLst>
                      <a:ext uri="{0D108BD9-81ED-4DB2-BD59-A6C34878D82A}">
                        <a16:rowId xmlns:a16="http://schemas.microsoft.com/office/drawing/2014/main" val="1263443165"/>
                      </a:ext>
                    </a:extLst>
                  </a:tr>
                  <a:tr h="370840">
                    <a:tc>
                      <a:txBody>
                        <a:bodyPr/>
                        <a:lstStyle/>
                        <a:p>
                          <a:pPr algn="ctr"/>
                          <a:r>
                            <a:rPr lang="en-IN" dirty="0"/>
                            <a:t>8 (B &amp; 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0.138</a:t>
                          </a:r>
                        </a:p>
                      </a:txBody>
                      <a:tcPr/>
                    </a:tc>
                    <a:tc>
                      <a:txBody>
                        <a:bodyPr/>
                        <a:lstStyle/>
                        <a:p>
                          <a:pPr algn="ctr"/>
                          <a:r>
                            <a:rPr lang="en-IN" dirty="0"/>
                            <a:t>0.1370</a:t>
                          </a:r>
                        </a:p>
                      </a:txBody>
                      <a:tcPr/>
                    </a:tc>
                    <a:extLst>
                      <a:ext uri="{0D108BD9-81ED-4DB2-BD59-A6C34878D82A}">
                        <a16:rowId xmlns:a16="http://schemas.microsoft.com/office/drawing/2014/main" val="3028566682"/>
                      </a:ext>
                    </a:extLst>
                  </a:tr>
                  <a:tr h="370840">
                    <a:tc>
                      <a:txBody>
                        <a:bodyPr/>
                        <a:lstStyle/>
                        <a:p>
                          <a:pPr algn="ctr"/>
                          <a:r>
                            <a:rPr lang="en-IN" dirty="0"/>
                            <a:t>9 (B &amp; 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0.136</a:t>
                          </a:r>
                          <a:endParaRPr lang="en-IN" dirty="0"/>
                        </a:p>
                      </a:txBody>
                      <a:tcPr/>
                    </a:tc>
                    <a:tc>
                      <a:txBody>
                        <a:bodyPr/>
                        <a:lstStyle/>
                        <a:p>
                          <a:pPr algn="ctr"/>
                          <a:r>
                            <a:rPr lang="en-IN" dirty="0"/>
                            <a:t>0.147</a:t>
                          </a:r>
                        </a:p>
                      </a:txBody>
                      <a:tcPr/>
                    </a:tc>
                    <a:tc>
                      <a:txBody>
                        <a:bodyPr/>
                        <a:lstStyle/>
                        <a:p>
                          <a:pPr algn="ctr"/>
                          <a:r>
                            <a:rPr lang="en-IN" dirty="0"/>
                            <a:t>0.1415</a:t>
                          </a:r>
                        </a:p>
                      </a:txBody>
                      <a:tcPr/>
                    </a:tc>
                    <a:extLst>
                      <a:ext uri="{0D108BD9-81ED-4DB2-BD59-A6C34878D82A}">
                        <a16:rowId xmlns:a16="http://schemas.microsoft.com/office/drawing/2014/main" val="1813317359"/>
                      </a:ext>
                    </a:extLst>
                  </a:tr>
                  <a:tr h="370840">
                    <a:tc>
                      <a:txBody>
                        <a:bodyPr/>
                        <a:lstStyle/>
                        <a:p>
                          <a:pPr algn="ctr"/>
                          <a:r>
                            <a:rPr lang="en-IN" dirty="0"/>
                            <a:t>10 (C &amp; D)</a:t>
                          </a:r>
                        </a:p>
                      </a:txBody>
                      <a:tcPr/>
                    </a:tc>
                    <a:tc>
                      <a:txBody>
                        <a:bodyPr/>
                        <a:lstStyle/>
                        <a:p>
                          <a:pPr algn="ctr"/>
                          <a:r>
                            <a:rPr lang="en-US" dirty="0"/>
                            <a:t>0.201</a:t>
                          </a:r>
                          <a:endParaRPr lang="en-IN" dirty="0"/>
                        </a:p>
                      </a:txBody>
                      <a:tcPr/>
                    </a:tc>
                    <a:tc>
                      <a:txBody>
                        <a:bodyPr/>
                        <a:lstStyle/>
                        <a:p>
                          <a:pPr algn="ctr"/>
                          <a:r>
                            <a:rPr lang="en-IN" dirty="0"/>
                            <a:t>0.144</a:t>
                          </a:r>
                        </a:p>
                      </a:txBody>
                      <a:tcPr/>
                    </a:tc>
                    <a:tc>
                      <a:txBody>
                        <a:bodyPr/>
                        <a:lstStyle/>
                        <a:p>
                          <a:pPr algn="ctr"/>
                          <a:r>
                            <a:rPr lang="en-IN" dirty="0"/>
                            <a:t>0.1725</a:t>
                          </a:r>
                        </a:p>
                      </a:txBody>
                      <a:tcPr/>
                    </a:tc>
                    <a:extLst>
                      <a:ext uri="{0D108BD9-81ED-4DB2-BD59-A6C34878D82A}">
                        <a16:rowId xmlns:a16="http://schemas.microsoft.com/office/drawing/2014/main" val="2014002835"/>
                      </a:ext>
                    </a:extLst>
                  </a:tr>
                </a:tbl>
              </a:graphicData>
            </a:graphic>
          </p:graphicFrame>
        </mc:Fallback>
      </mc:AlternateContent>
    </p:spTree>
    <p:extLst>
      <p:ext uri="{BB962C8B-B14F-4D97-AF65-F5344CB8AC3E}">
        <p14:creationId xmlns:p14="http://schemas.microsoft.com/office/powerpoint/2010/main" val="149892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D490-639C-3CB9-A88D-754C481EE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493F5-D52A-17C6-2F95-5AE0B2D1406B}"/>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DC8D5C23-9957-6985-C895-8EE6A07D9CFE}"/>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8668C8A-1BC8-324A-11F8-73792A15387A}"/>
                  </a:ext>
                </a:extLst>
              </p:cNvPr>
              <p:cNvGraphicFramePr>
                <a:graphicFrameLocks noGrp="1"/>
              </p:cNvGraphicFramePr>
              <p:nvPr>
                <p:extLst>
                  <p:ext uri="{D42A27DB-BD31-4B8C-83A1-F6EECF244321}">
                    <p14:modId xmlns:p14="http://schemas.microsoft.com/office/powerpoint/2010/main" val="4265256383"/>
                  </p:ext>
                </p:extLst>
              </p:nvPr>
            </p:nvGraphicFramePr>
            <p:xfrm>
              <a:off x="860502" y="1583845"/>
              <a:ext cx="7162800" cy="28651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580562714"/>
                        </a:ext>
                      </a:extLst>
                    </a:gridCol>
                    <a:gridCol w="1790700">
                      <a:extLst>
                        <a:ext uri="{9D8B030D-6E8A-4147-A177-3AD203B41FA5}">
                          <a16:colId xmlns:a16="http://schemas.microsoft.com/office/drawing/2014/main" val="3932627086"/>
                        </a:ext>
                      </a:extLst>
                    </a:gridCol>
                    <a:gridCol w="1790700">
                      <a:extLst>
                        <a:ext uri="{9D8B030D-6E8A-4147-A177-3AD203B41FA5}">
                          <a16:colId xmlns:a16="http://schemas.microsoft.com/office/drawing/2014/main" val="3378867908"/>
                        </a:ext>
                      </a:extLst>
                    </a:gridCol>
                    <a:gridCol w="1790700">
                      <a:extLst>
                        <a:ext uri="{9D8B030D-6E8A-4147-A177-3AD203B41FA5}">
                          <a16:colId xmlns:a16="http://schemas.microsoft.com/office/drawing/2014/main" val="2981944288"/>
                        </a:ext>
                      </a:extLst>
                    </a:gridCol>
                  </a:tblGrid>
                  <a:tr h="370840">
                    <a:tc gridSpan="4">
                      <a:txBody>
                        <a:bodyPr/>
                        <a:lstStyle/>
                        <a:p>
                          <a:pPr algn="ctr"/>
                          <a:r>
                            <a:rPr lang="en-US" dirty="0"/>
                            <a:t>Table 9.2.2 - Valve Sample Measurements (</a:t>
                          </a:r>
                          <a14:m>
                            <m:oMath xmlns:m="http://schemas.openxmlformats.org/officeDocument/2006/math">
                              <m:r>
                                <a:rPr lang="en-US" i="1" dirty="0" smtClean="0">
                                  <a:latin typeface="Cambria Math" panose="02040503050406030204" pitchFamily="18" charset="0"/>
                                </a:rPr>
                                <m:t>𝑛</m:t>
                              </m:r>
                            </m:oMath>
                          </a14:m>
                          <a:r>
                            <a:rPr lang="en-US" dirty="0"/>
                            <a:t> = 2) (cont.)</a:t>
                          </a:r>
                          <a:endParaRPr lang="en-IN" dirty="0"/>
                        </a:p>
                      </a:txBody>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486406521"/>
                      </a:ext>
                    </a:extLst>
                  </a:tr>
                  <a:tr h="370840">
                    <a:tc>
                      <a:txBody>
                        <a:bodyPr/>
                        <a:lstStyle/>
                        <a:p>
                          <a:pPr algn="ctr"/>
                          <a:r>
                            <a:rPr lang="en-US" b="1" dirty="0"/>
                            <a:t>Sample Number</a:t>
                          </a:r>
                          <a:endParaRPr lang="en-IN" b="1" dirty="0"/>
                        </a:p>
                      </a:txBody>
                      <a:tcPr/>
                    </a:tc>
                    <a:tc>
                      <a:txBody>
                        <a:bodyPr/>
                        <a:lstStyle/>
                        <a:p>
                          <a:pPr algn="ctr"/>
                          <a:r>
                            <a:rPr lang="en-US" b="1" dirty="0"/>
                            <a:t>First Observation</a:t>
                          </a:r>
                          <a:endParaRPr lang="en-IN" b="1" dirty="0"/>
                        </a:p>
                      </a:txBody>
                      <a:tcPr/>
                    </a:tc>
                    <a:tc>
                      <a:txBody>
                        <a:bodyPr/>
                        <a:lstStyle/>
                        <a:p>
                          <a:pPr algn="ctr"/>
                          <a:r>
                            <a:rPr lang="en-IN" b="1" dirty="0"/>
                            <a:t>Second Observation</a:t>
                          </a:r>
                        </a:p>
                      </a:txBody>
                      <a:tcPr/>
                    </a:tc>
                    <a:tc>
                      <a:txBody>
                        <a:bodyPr/>
                        <a:lstStyle/>
                        <a:p>
                          <a:pPr algn="ctr"/>
                          <a14:m>
                            <m:oMathPara xmlns:m="http://schemas.openxmlformats.org/officeDocument/2006/math">
                              <m:oMathParaPr>
                                <m:jc m:val="centerGroup"/>
                              </m:oMathParaPr>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𝒙</m:t>
                                    </m:r>
                                  </m:e>
                                </m:bar>
                              </m:oMath>
                            </m:oMathPara>
                          </a14:m>
                          <a:endParaRPr lang="en-IN" b="1" dirty="0"/>
                        </a:p>
                      </a:txBody>
                      <a:tcPr/>
                    </a:tc>
                    <a:extLst>
                      <a:ext uri="{0D108BD9-81ED-4DB2-BD59-A6C34878D82A}">
                        <a16:rowId xmlns:a16="http://schemas.microsoft.com/office/drawing/2014/main" val="3346325873"/>
                      </a:ext>
                    </a:extLst>
                  </a:tr>
                  <a:tr h="370840">
                    <a:tc>
                      <a:txBody>
                        <a:bodyPr/>
                        <a:lstStyle/>
                        <a:p>
                          <a:pPr algn="ctr"/>
                          <a:r>
                            <a:rPr lang="en-US" dirty="0"/>
                            <a:t>11 (C &amp; E)</a:t>
                          </a:r>
                          <a:endParaRPr lang="en-IN" dirty="0"/>
                        </a:p>
                      </a:txBody>
                      <a:tcPr/>
                    </a:tc>
                    <a:tc>
                      <a:txBody>
                        <a:bodyPr/>
                        <a:lstStyle/>
                        <a:p>
                          <a:pPr algn="ctr"/>
                          <a:r>
                            <a:rPr lang="en-US" dirty="0"/>
                            <a:t>0.201</a:t>
                          </a:r>
                          <a:endParaRPr lang="en-IN" dirty="0"/>
                        </a:p>
                      </a:txBody>
                      <a:tcPr/>
                    </a:tc>
                    <a:tc>
                      <a:txBody>
                        <a:bodyPr/>
                        <a:lstStyle/>
                        <a:p>
                          <a:pPr algn="ctr"/>
                          <a:r>
                            <a:rPr lang="en-US" dirty="0"/>
                            <a:t>0.138</a:t>
                          </a:r>
                          <a:endParaRPr lang="en-IN" dirty="0"/>
                        </a:p>
                      </a:txBody>
                      <a:tcPr/>
                    </a:tc>
                    <a:tc>
                      <a:txBody>
                        <a:bodyPr/>
                        <a:lstStyle/>
                        <a:p>
                          <a:pPr algn="ctr"/>
                          <a:r>
                            <a:rPr lang="en-IN" dirty="0"/>
                            <a:t>0.1695</a:t>
                          </a:r>
                        </a:p>
                      </a:txBody>
                      <a:tcPr/>
                    </a:tc>
                    <a:extLst>
                      <a:ext uri="{0D108BD9-81ED-4DB2-BD59-A6C34878D82A}">
                        <a16:rowId xmlns:a16="http://schemas.microsoft.com/office/drawing/2014/main" val="2862528325"/>
                      </a:ext>
                    </a:extLst>
                  </a:tr>
                  <a:tr h="370840">
                    <a:tc>
                      <a:txBody>
                        <a:bodyPr/>
                        <a:lstStyle/>
                        <a:p>
                          <a:pPr algn="ctr"/>
                          <a:r>
                            <a:rPr lang="en-US" dirty="0"/>
                            <a:t>12 (C &amp; F)</a:t>
                          </a:r>
                          <a:endParaRPr lang="en-IN" dirty="0"/>
                        </a:p>
                      </a:txBody>
                      <a:tcPr/>
                    </a:tc>
                    <a:tc>
                      <a:txBody>
                        <a:bodyPr/>
                        <a:lstStyle/>
                        <a:p>
                          <a:pPr algn="ctr"/>
                          <a:r>
                            <a:rPr lang="en-US" dirty="0"/>
                            <a:t>0.201</a:t>
                          </a:r>
                          <a:endParaRPr lang="en-IN" dirty="0"/>
                        </a:p>
                      </a:txBody>
                      <a:tcPr/>
                    </a:tc>
                    <a:tc>
                      <a:txBody>
                        <a:bodyPr/>
                        <a:lstStyle/>
                        <a:p>
                          <a:pPr algn="ctr"/>
                          <a:r>
                            <a:rPr lang="en-IN" dirty="0"/>
                            <a:t>0.147</a:t>
                          </a:r>
                        </a:p>
                      </a:txBody>
                      <a:tcPr/>
                    </a:tc>
                    <a:tc>
                      <a:txBody>
                        <a:bodyPr/>
                        <a:lstStyle/>
                        <a:p>
                          <a:pPr algn="ctr"/>
                          <a:r>
                            <a:rPr lang="en-IN" dirty="0"/>
                            <a:t>0.1740</a:t>
                          </a:r>
                        </a:p>
                      </a:txBody>
                      <a:tcPr/>
                    </a:tc>
                    <a:extLst>
                      <a:ext uri="{0D108BD9-81ED-4DB2-BD59-A6C34878D82A}">
                        <a16:rowId xmlns:a16="http://schemas.microsoft.com/office/drawing/2014/main" val="2467440224"/>
                      </a:ext>
                    </a:extLst>
                  </a:tr>
                  <a:tr h="370840">
                    <a:tc>
                      <a:txBody>
                        <a:bodyPr/>
                        <a:lstStyle/>
                        <a:p>
                          <a:pPr algn="ctr"/>
                          <a:r>
                            <a:rPr lang="en-US" dirty="0"/>
                            <a:t>13 (D &amp; E)</a:t>
                          </a:r>
                          <a:endParaRPr lang="en-IN" dirty="0"/>
                        </a:p>
                      </a:txBody>
                      <a:tcPr/>
                    </a:tc>
                    <a:tc>
                      <a:txBody>
                        <a:bodyPr/>
                        <a:lstStyle/>
                        <a:p>
                          <a:pPr algn="ctr"/>
                          <a:r>
                            <a:rPr lang="en-US" dirty="0"/>
                            <a:t>0.144</a:t>
                          </a:r>
                          <a:endParaRPr lang="en-IN" dirty="0"/>
                        </a:p>
                      </a:txBody>
                      <a:tcPr/>
                    </a:tc>
                    <a:tc>
                      <a:txBody>
                        <a:bodyPr/>
                        <a:lstStyle/>
                        <a:p>
                          <a:pPr algn="ctr"/>
                          <a:r>
                            <a:rPr lang="en-IN" dirty="0"/>
                            <a:t>0.138</a:t>
                          </a:r>
                        </a:p>
                      </a:txBody>
                      <a:tcPr/>
                    </a:tc>
                    <a:tc>
                      <a:txBody>
                        <a:bodyPr/>
                        <a:lstStyle/>
                        <a:p>
                          <a:pPr algn="ctr"/>
                          <a:r>
                            <a:rPr lang="en-IN" dirty="0"/>
                            <a:t>0.1410</a:t>
                          </a:r>
                        </a:p>
                      </a:txBody>
                      <a:tcPr/>
                    </a:tc>
                    <a:extLst>
                      <a:ext uri="{0D108BD9-81ED-4DB2-BD59-A6C34878D82A}">
                        <a16:rowId xmlns:a16="http://schemas.microsoft.com/office/drawing/2014/main" val="2757785958"/>
                      </a:ext>
                    </a:extLst>
                  </a:tr>
                  <a:tr h="370840">
                    <a:tc>
                      <a:txBody>
                        <a:bodyPr/>
                        <a:lstStyle/>
                        <a:p>
                          <a:pPr algn="ctr"/>
                          <a:r>
                            <a:rPr lang="en-US" dirty="0"/>
                            <a:t>14 (D &amp; F)</a:t>
                          </a:r>
                          <a:endParaRPr lang="en-IN" dirty="0"/>
                        </a:p>
                      </a:txBody>
                      <a:tcPr/>
                    </a:tc>
                    <a:tc>
                      <a:txBody>
                        <a:bodyPr/>
                        <a:lstStyle/>
                        <a:p>
                          <a:pPr algn="ctr"/>
                          <a:r>
                            <a:rPr lang="en-US" dirty="0"/>
                            <a:t>0.144</a:t>
                          </a:r>
                          <a:endParaRPr lang="en-IN" dirty="0"/>
                        </a:p>
                      </a:txBody>
                      <a:tcPr/>
                    </a:tc>
                    <a:tc>
                      <a:txBody>
                        <a:bodyPr/>
                        <a:lstStyle/>
                        <a:p>
                          <a:pPr algn="ctr"/>
                          <a:r>
                            <a:rPr lang="en-IN" dirty="0"/>
                            <a:t>0.147</a:t>
                          </a:r>
                        </a:p>
                      </a:txBody>
                      <a:tcPr/>
                    </a:tc>
                    <a:tc>
                      <a:txBody>
                        <a:bodyPr/>
                        <a:lstStyle/>
                        <a:p>
                          <a:pPr algn="ctr"/>
                          <a:r>
                            <a:rPr lang="en-IN" dirty="0"/>
                            <a:t>0.1455</a:t>
                          </a:r>
                        </a:p>
                      </a:txBody>
                      <a:tcPr/>
                    </a:tc>
                    <a:extLst>
                      <a:ext uri="{0D108BD9-81ED-4DB2-BD59-A6C34878D82A}">
                        <a16:rowId xmlns:a16="http://schemas.microsoft.com/office/drawing/2014/main" val="1095115516"/>
                      </a:ext>
                    </a:extLst>
                  </a:tr>
                  <a:tr h="370840">
                    <a:tc>
                      <a:txBody>
                        <a:bodyPr/>
                        <a:lstStyle/>
                        <a:p>
                          <a:pPr algn="ctr"/>
                          <a:r>
                            <a:rPr lang="en-US" dirty="0"/>
                            <a:t>15 (E &amp; F)</a:t>
                          </a:r>
                          <a:endParaRPr lang="en-IN" dirty="0"/>
                        </a:p>
                      </a:txBody>
                      <a:tcPr/>
                    </a:tc>
                    <a:tc>
                      <a:txBody>
                        <a:bodyPr/>
                        <a:lstStyle/>
                        <a:p>
                          <a:pPr algn="ctr"/>
                          <a:r>
                            <a:rPr lang="en-US" dirty="0"/>
                            <a:t>0.138</a:t>
                          </a:r>
                          <a:endParaRPr lang="en-IN" dirty="0"/>
                        </a:p>
                      </a:txBody>
                      <a:tcPr/>
                    </a:tc>
                    <a:tc>
                      <a:txBody>
                        <a:bodyPr/>
                        <a:lstStyle/>
                        <a:p>
                          <a:pPr algn="ctr"/>
                          <a:r>
                            <a:rPr lang="en-IN" dirty="0"/>
                            <a:t>0.147</a:t>
                          </a:r>
                        </a:p>
                      </a:txBody>
                      <a:tcPr/>
                    </a:tc>
                    <a:tc>
                      <a:txBody>
                        <a:bodyPr/>
                        <a:lstStyle/>
                        <a:p>
                          <a:pPr algn="ctr"/>
                          <a:r>
                            <a:rPr lang="en-IN" dirty="0"/>
                            <a:t>0.1425</a:t>
                          </a:r>
                        </a:p>
                      </a:txBody>
                      <a:tcPr/>
                    </a:tc>
                    <a:extLst>
                      <a:ext uri="{0D108BD9-81ED-4DB2-BD59-A6C34878D82A}">
                        <a16:rowId xmlns:a16="http://schemas.microsoft.com/office/drawing/2014/main" val="2952507775"/>
                      </a:ext>
                    </a:extLst>
                  </a:tr>
                </a:tbl>
              </a:graphicData>
            </a:graphic>
          </p:graphicFrame>
        </mc:Choice>
        <mc:Fallback xmlns="">
          <p:graphicFrame>
            <p:nvGraphicFramePr>
              <p:cNvPr id="4" name="Table 3">
                <a:extLst>
                  <a:ext uri="{FF2B5EF4-FFF2-40B4-BE49-F238E27FC236}">
                    <a16:creationId xmlns:a16="http://schemas.microsoft.com/office/drawing/2014/main" id="{98668C8A-1BC8-324A-11F8-73792A15387A}"/>
                  </a:ext>
                </a:extLst>
              </p:cNvPr>
              <p:cNvGraphicFramePr>
                <a:graphicFrameLocks noGrp="1"/>
              </p:cNvGraphicFramePr>
              <p:nvPr>
                <p:extLst>
                  <p:ext uri="{D42A27DB-BD31-4B8C-83A1-F6EECF244321}">
                    <p14:modId xmlns:p14="http://schemas.microsoft.com/office/powerpoint/2010/main" val="4265256383"/>
                  </p:ext>
                </p:extLst>
              </p:nvPr>
            </p:nvGraphicFramePr>
            <p:xfrm>
              <a:off x="860502" y="1583845"/>
              <a:ext cx="7162800" cy="286512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580562714"/>
                        </a:ext>
                      </a:extLst>
                    </a:gridCol>
                    <a:gridCol w="1790700">
                      <a:extLst>
                        <a:ext uri="{9D8B030D-6E8A-4147-A177-3AD203B41FA5}">
                          <a16:colId xmlns:a16="http://schemas.microsoft.com/office/drawing/2014/main" val="3932627086"/>
                        </a:ext>
                      </a:extLst>
                    </a:gridCol>
                    <a:gridCol w="1790700">
                      <a:extLst>
                        <a:ext uri="{9D8B030D-6E8A-4147-A177-3AD203B41FA5}">
                          <a16:colId xmlns:a16="http://schemas.microsoft.com/office/drawing/2014/main" val="3378867908"/>
                        </a:ext>
                      </a:extLst>
                    </a:gridCol>
                    <a:gridCol w="1790700">
                      <a:extLst>
                        <a:ext uri="{9D8B030D-6E8A-4147-A177-3AD203B41FA5}">
                          <a16:colId xmlns:a16="http://schemas.microsoft.com/office/drawing/2014/main" val="2981944288"/>
                        </a:ext>
                      </a:extLst>
                    </a:gridCol>
                  </a:tblGrid>
                  <a:tr h="370840">
                    <a:tc gridSpan="4">
                      <a:txBody>
                        <a:bodyPr/>
                        <a:lstStyle/>
                        <a:p>
                          <a:endParaRPr lang="en-US"/>
                        </a:p>
                      </a:txBody>
                      <a:tcPr>
                        <a:blipFill>
                          <a:blip r:embed="rId2"/>
                          <a:stretch>
                            <a:fillRect l="-85" t="-8197" r="-340" b="-696721"/>
                          </a:stretch>
                        </a:blipFill>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486406521"/>
                      </a:ext>
                    </a:extLst>
                  </a:tr>
                  <a:tr h="640080">
                    <a:tc>
                      <a:txBody>
                        <a:bodyPr/>
                        <a:lstStyle/>
                        <a:p>
                          <a:pPr algn="ctr"/>
                          <a:r>
                            <a:rPr lang="en-US" b="1" dirty="0"/>
                            <a:t>Sample Number</a:t>
                          </a:r>
                          <a:endParaRPr lang="en-IN" b="1" dirty="0"/>
                        </a:p>
                      </a:txBody>
                      <a:tcPr/>
                    </a:tc>
                    <a:tc>
                      <a:txBody>
                        <a:bodyPr/>
                        <a:lstStyle/>
                        <a:p>
                          <a:pPr algn="ctr"/>
                          <a:r>
                            <a:rPr lang="en-US" b="1" dirty="0"/>
                            <a:t>First Observation</a:t>
                          </a:r>
                          <a:endParaRPr lang="en-IN" b="1" dirty="0"/>
                        </a:p>
                      </a:txBody>
                      <a:tcPr/>
                    </a:tc>
                    <a:tc>
                      <a:txBody>
                        <a:bodyPr/>
                        <a:lstStyle/>
                        <a:p>
                          <a:pPr algn="ctr"/>
                          <a:r>
                            <a:rPr lang="en-IN" b="1" dirty="0"/>
                            <a:t>Second Observation</a:t>
                          </a:r>
                        </a:p>
                      </a:txBody>
                      <a:tcPr/>
                    </a:tc>
                    <a:tc>
                      <a:txBody>
                        <a:bodyPr/>
                        <a:lstStyle/>
                        <a:p>
                          <a:endParaRPr lang="en-US"/>
                        </a:p>
                      </a:txBody>
                      <a:tcPr>
                        <a:blipFill>
                          <a:blip r:embed="rId2"/>
                          <a:stretch>
                            <a:fillRect l="-300340" t="-62857" r="-1361" b="-304762"/>
                          </a:stretch>
                        </a:blipFill>
                      </a:tcPr>
                    </a:tc>
                    <a:extLst>
                      <a:ext uri="{0D108BD9-81ED-4DB2-BD59-A6C34878D82A}">
                        <a16:rowId xmlns:a16="http://schemas.microsoft.com/office/drawing/2014/main" val="3346325873"/>
                      </a:ext>
                    </a:extLst>
                  </a:tr>
                  <a:tr h="370840">
                    <a:tc>
                      <a:txBody>
                        <a:bodyPr/>
                        <a:lstStyle/>
                        <a:p>
                          <a:pPr algn="ctr"/>
                          <a:r>
                            <a:rPr lang="en-US" dirty="0"/>
                            <a:t>11 (C &amp; E)</a:t>
                          </a:r>
                          <a:endParaRPr lang="en-IN" dirty="0"/>
                        </a:p>
                      </a:txBody>
                      <a:tcPr/>
                    </a:tc>
                    <a:tc>
                      <a:txBody>
                        <a:bodyPr/>
                        <a:lstStyle/>
                        <a:p>
                          <a:pPr algn="ctr"/>
                          <a:r>
                            <a:rPr lang="en-US" dirty="0"/>
                            <a:t>0.201</a:t>
                          </a:r>
                          <a:endParaRPr lang="en-IN" dirty="0"/>
                        </a:p>
                      </a:txBody>
                      <a:tcPr/>
                    </a:tc>
                    <a:tc>
                      <a:txBody>
                        <a:bodyPr/>
                        <a:lstStyle/>
                        <a:p>
                          <a:pPr algn="ctr"/>
                          <a:r>
                            <a:rPr lang="en-US" dirty="0"/>
                            <a:t>0.138</a:t>
                          </a:r>
                          <a:endParaRPr lang="en-IN" dirty="0"/>
                        </a:p>
                      </a:txBody>
                      <a:tcPr/>
                    </a:tc>
                    <a:tc>
                      <a:txBody>
                        <a:bodyPr/>
                        <a:lstStyle/>
                        <a:p>
                          <a:pPr algn="ctr"/>
                          <a:r>
                            <a:rPr lang="en-IN" dirty="0"/>
                            <a:t>0.1695</a:t>
                          </a:r>
                        </a:p>
                      </a:txBody>
                      <a:tcPr/>
                    </a:tc>
                    <a:extLst>
                      <a:ext uri="{0D108BD9-81ED-4DB2-BD59-A6C34878D82A}">
                        <a16:rowId xmlns:a16="http://schemas.microsoft.com/office/drawing/2014/main" val="2862528325"/>
                      </a:ext>
                    </a:extLst>
                  </a:tr>
                  <a:tr h="370840">
                    <a:tc>
                      <a:txBody>
                        <a:bodyPr/>
                        <a:lstStyle/>
                        <a:p>
                          <a:pPr algn="ctr"/>
                          <a:r>
                            <a:rPr lang="en-US" dirty="0"/>
                            <a:t>12 (C &amp; F)</a:t>
                          </a:r>
                          <a:endParaRPr lang="en-IN" dirty="0"/>
                        </a:p>
                      </a:txBody>
                      <a:tcPr/>
                    </a:tc>
                    <a:tc>
                      <a:txBody>
                        <a:bodyPr/>
                        <a:lstStyle/>
                        <a:p>
                          <a:pPr algn="ctr"/>
                          <a:r>
                            <a:rPr lang="en-US" dirty="0"/>
                            <a:t>0.201</a:t>
                          </a:r>
                          <a:endParaRPr lang="en-IN" dirty="0"/>
                        </a:p>
                      </a:txBody>
                      <a:tcPr/>
                    </a:tc>
                    <a:tc>
                      <a:txBody>
                        <a:bodyPr/>
                        <a:lstStyle/>
                        <a:p>
                          <a:pPr algn="ctr"/>
                          <a:r>
                            <a:rPr lang="en-IN" dirty="0"/>
                            <a:t>0.147</a:t>
                          </a:r>
                        </a:p>
                      </a:txBody>
                      <a:tcPr/>
                    </a:tc>
                    <a:tc>
                      <a:txBody>
                        <a:bodyPr/>
                        <a:lstStyle/>
                        <a:p>
                          <a:pPr algn="ctr"/>
                          <a:r>
                            <a:rPr lang="en-IN" dirty="0"/>
                            <a:t>0.1740</a:t>
                          </a:r>
                        </a:p>
                      </a:txBody>
                      <a:tcPr/>
                    </a:tc>
                    <a:extLst>
                      <a:ext uri="{0D108BD9-81ED-4DB2-BD59-A6C34878D82A}">
                        <a16:rowId xmlns:a16="http://schemas.microsoft.com/office/drawing/2014/main" val="2467440224"/>
                      </a:ext>
                    </a:extLst>
                  </a:tr>
                  <a:tr h="370840">
                    <a:tc>
                      <a:txBody>
                        <a:bodyPr/>
                        <a:lstStyle/>
                        <a:p>
                          <a:pPr algn="ctr"/>
                          <a:r>
                            <a:rPr lang="en-US" dirty="0"/>
                            <a:t>13 (D &amp; E)</a:t>
                          </a:r>
                          <a:endParaRPr lang="en-IN" dirty="0"/>
                        </a:p>
                      </a:txBody>
                      <a:tcPr/>
                    </a:tc>
                    <a:tc>
                      <a:txBody>
                        <a:bodyPr/>
                        <a:lstStyle/>
                        <a:p>
                          <a:pPr algn="ctr"/>
                          <a:r>
                            <a:rPr lang="en-US" dirty="0"/>
                            <a:t>0.144</a:t>
                          </a:r>
                          <a:endParaRPr lang="en-IN" dirty="0"/>
                        </a:p>
                      </a:txBody>
                      <a:tcPr/>
                    </a:tc>
                    <a:tc>
                      <a:txBody>
                        <a:bodyPr/>
                        <a:lstStyle/>
                        <a:p>
                          <a:pPr algn="ctr"/>
                          <a:r>
                            <a:rPr lang="en-IN" dirty="0"/>
                            <a:t>0.138</a:t>
                          </a:r>
                        </a:p>
                      </a:txBody>
                      <a:tcPr/>
                    </a:tc>
                    <a:tc>
                      <a:txBody>
                        <a:bodyPr/>
                        <a:lstStyle/>
                        <a:p>
                          <a:pPr algn="ctr"/>
                          <a:r>
                            <a:rPr lang="en-IN" dirty="0"/>
                            <a:t>0.1410</a:t>
                          </a:r>
                        </a:p>
                      </a:txBody>
                      <a:tcPr/>
                    </a:tc>
                    <a:extLst>
                      <a:ext uri="{0D108BD9-81ED-4DB2-BD59-A6C34878D82A}">
                        <a16:rowId xmlns:a16="http://schemas.microsoft.com/office/drawing/2014/main" val="2757785958"/>
                      </a:ext>
                    </a:extLst>
                  </a:tr>
                  <a:tr h="370840">
                    <a:tc>
                      <a:txBody>
                        <a:bodyPr/>
                        <a:lstStyle/>
                        <a:p>
                          <a:pPr algn="ctr"/>
                          <a:r>
                            <a:rPr lang="en-US" dirty="0"/>
                            <a:t>14 (D &amp; F)</a:t>
                          </a:r>
                          <a:endParaRPr lang="en-IN" dirty="0"/>
                        </a:p>
                      </a:txBody>
                      <a:tcPr/>
                    </a:tc>
                    <a:tc>
                      <a:txBody>
                        <a:bodyPr/>
                        <a:lstStyle/>
                        <a:p>
                          <a:pPr algn="ctr"/>
                          <a:r>
                            <a:rPr lang="en-US" dirty="0"/>
                            <a:t>0.144</a:t>
                          </a:r>
                          <a:endParaRPr lang="en-IN" dirty="0"/>
                        </a:p>
                      </a:txBody>
                      <a:tcPr/>
                    </a:tc>
                    <a:tc>
                      <a:txBody>
                        <a:bodyPr/>
                        <a:lstStyle/>
                        <a:p>
                          <a:pPr algn="ctr"/>
                          <a:r>
                            <a:rPr lang="en-IN" dirty="0"/>
                            <a:t>0.147</a:t>
                          </a:r>
                        </a:p>
                      </a:txBody>
                      <a:tcPr/>
                    </a:tc>
                    <a:tc>
                      <a:txBody>
                        <a:bodyPr/>
                        <a:lstStyle/>
                        <a:p>
                          <a:pPr algn="ctr"/>
                          <a:r>
                            <a:rPr lang="en-IN" dirty="0"/>
                            <a:t>0.1455</a:t>
                          </a:r>
                        </a:p>
                      </a:txBody>
                      <a:tcPr/>
                    </a:tc>
                    <a:extLst>
                      <a:ext uri="{0D108BD9-81ED-4DB2-BD59-A6C34878D82A}">
                        <a16:rowId xmlns:a16="http://schemas.microsoft.com/office/drawing/2014/main" val="1095115516"/>
                      </a:ext>
                    </a:extLst>
                  </a:tr>
                  <a:tr h="370840">
                    <a:tc>
                      <a:txBody>
                        <a:bodyPr/>
                        <a:lstStyle/>
                        <a:p>
                          <a:pPr algn="ctr"/>
                          <a:r>
                            <a:rPr lang="en-US" dirty="0"/>
                            <a:t>15 (E &amp; F)</a:t>
                          </a:r>
                          <a:endParaRPr lang="en-IN" dirty="0"/>
                        </a:p>
                      </a:txBody>
                      <a:tcPr/>
                    </a:tc>
                    <a:tc>
                      <a:txBody>
                        <a:bodyPr/>
                        <a:lstStyle/>
                        <a:p>
                          <a:pPr algn="ctr"/>
                          <a:r>
                            <a:rPr lang="en-US" dirty="0"/>
                            <a:t>0.138</a:t>
                          </a:r>
                          <a:endParaRPr lang="en-IN" dirty="0"/>
                        </a:p>
                      </a:txBody>
                      <a:tcPr/>
                    </a:tc>
                    <a:tc>
                      <a:txBody>
                        <a:bodyPr/>
                        <a:lstStyle/>
                        <a:p>
                          <a:pPr algn="ctr"/>
                          <a:r>
                            <a:rPr lang="en-IN" dirty="0"/>
                            <a:t>0.147</a:t>
                          </a:r>
                        </a:p>
                      </a:txBody>
                      <a:tcPr/>
                    </a:tc>
                    <a:tc>
                      <a:txBody>
                        <a:bodyPr/>
                        <a:lstStyle/>
                        <a:p>
                          <a:pPr algn="ctr"/>
                          <a:r>
                            <a:rPr lang="en-IN" dirty="0"/>
                            <a:t>0.1425</a:t>
                          </a:r>
                        </a:p>
                      </a:txBody>
                      <a:tcPr/>
                    </a:tc>
                    <a:extLst>
                      <a:ext uri="{0D108BD9-81ED-4DB2-BD59-A6C34878D82A}">
                        <a16:rowId xmlns:a16="http://schemas.microsoft.com/office/drawing/2014/main" val="2952507775"/>
                      </a:ext>
                    </a:extLst>
                  </a:tr>
                </a:tbl>
              </a:graphicData>
            </a:graphic>
          </p:graphicFrame>
        </mc:Fallback>
      </mc:AlternateContent>
    </p:spTree>
    <p:extLst>
      <p:ext uri="{BB962C8B-B14F-4D97-AF65-F5344CB8AC3E}">
        <p14:creationId xmlns:p14="http://schemas.microsoft.com/office/powerpoint/2010/main" val="279230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7CCE-7561-061C-49E6-FA2DA6D65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B7052-809B-7C3C-E669-A225223F4656}"/>
              </a:ext>
            </a:extLst>
          </p:cNvPr>
          <p:cNvSpPr>
            <a:spLocks noGrp="1"/>
          </p:cNvSpPr>
          <p:nvPr>
            <p:ph type="title"/>
          </p:nvPr>
        </p:nvSpPr>
        <p:spPr/>
        <p:txBody>
          <a:bodyPr/>
          <a:lstStyle/>
          <a:p>
            <a:r>
              <a:rPr lang="en-US" dirty="0"/>
              <a:t>The Distribution of the Sample Mean and the Central Limit Theorem (cont.)</a:t>
            </a:r>
          </a:p>
        </p:txBody>
      </p:sp>
      <p:sp>
        <p:nvSpPr>
          <p:cNvPr id="3" name="Content Placeholder 2">
            <a:extLst>
              <a:ext uri="{FF2B5EF4-FFF2-40B4-BE49-F238E27FC236}">
                <a16:creationId xmlns:a16="http://schemas.microsoft.com/office/drawing/2014/main" id="{773DB6EA-873A-6D0E-0760-79B93CECA703}"/>
              </a:ext>
            </a:extLst>
          </p:cNvPr>
          <p:cNvSpPr>
            <a:spLocks noGrp="1"/>
          </p:cNvSpPr>
          <p:nvPr>
            <p:ph idx="1"/>
          </p:nvPr>
        </p:nvSpPr>
        <p:spPr/>
        <p:txBody>
          <a:bodyPr>
            <a:normAutofit/>
          </a:bodyPr>
          <a:lstStyle/>
          <a:p>
            <a:r>
              <a:rPr lang="en-US" dirty="0"/>
              <a:t>The sample means in Table 9.2.2 vary and when something varies there are at least three questions to ask:</a:t>
            </a:r>
          </a:p>
          <a:p>
            <a:pPr marL="514350" indent="-514350">
              <a:buFont typeface="+mj-lt"/>
              <a:buAutoNum type="arabicPeriod"/>
            </a:pPr>
            <a:r>
              <a:rPr lang="en-US" dirty="0"/>
              <a:t>What is the central value of the variable?</a:t>
            </a:r>
          </a:p>
          <a:p>
            <a:pPr marL="514350" indent="-514350">
              <a:buFont typeface="+mj-lt"/>
              <a:buAutoNum type="arabicPeriod"/>
            </a:pPr>
            <a:r>
              <a:rPr lang="en-US" dirty="0"/>
              <a:t>What is the variability of the variable?</a:t>
            </a:r>
          </a:p>
          <a:p>
            <a:pPr marL="514350" indent="-514350">
              <a:buFont typeface="+mj-lt"/>
              <a:buAutoNum type="arabicPeriod"/>
            </a:pPr>
            <a:r>
              <a:rPr lang="en-US" dirty="0"/>
              <a:t>Is there a familiar pattern (distribution) to the variability?</a:t>
            </a:r>
          </a:p>
        </p:txBody>
      </p:sp>
    </p:spTree>
    <p:extLst>
      <p:ext uri="{BB962C8B-B14F-4D97-AF65-F5344CB8AC3E}">
        <p14:creationId xmlns:p14="http://schemas.microsoft.com/office/powerpoint/2010/main" val="40281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2E71-B4F2-AE12-995B-B5E603C1FFA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E06B10D-A7DA-AF8A-44FA-0679BBB6835C}"/>
                  </a:ext>
                </a:extLst>
              </p:cNvPr>
              <p:cNvSpPr>
                <a:spLocks noGrp="1"/>
              </p:cNvSpPr>
              <p:nvPr>
                <p:ph type="title"/>
              </p:nvPr>
            </p:nvSpPr>
            <p:spPr/>
            <p:txBody>
              <a:bodyPr/>
              <a:lstStyle/>
              <a:p>
                <a:r>
                  <a:rPr lang="en-US" dirty="0"/>
                  <a:t>What is the Central Value of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𝑥</m:t>
                        </m:r>
                      </m:e>
                    </m:bar>
                  </m:oMath>
                </a14:m>
                <a:r>
                  <a:rPr lang="en-US" dirty="0"/>
                  <a:t>?</a:t>
                </a:r>
              </a:p>
            </p:txBody>
          </p:sp>
        </mc:Choice>
        <mc:Fallback xmlns="">
          <p:sp>
            <p:nvSpPr>
              <p:cNvPr id="2" name="Title 1">
                <a:extLst>
                  <a:ext uri="{FF2B5EF4-FFF2-40B4-BE49-F238E27FC236}">
                    <a16:creationId xmlns:a16="http://schemas.microsoft.com/office/drawing/2014/main" id="{BE06B10D-A7DA-AF8A-44FA-0679BBB6835C}"/>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62FE9B-8E3E-EBE4-E058-0545476AC71C}"/>
                  </a:ext>
                </a:extLst>
              </p:cNvPr>
              <p:cNvSpPr>
                <a:spLocks noGrp="1"/>
              </p:cNvSpPr>
              <p:nvPr>
                <p:ph idx="1"/>
              </p:nvPr>
            </p:nvSpPr>
            <p:spPr/>
            <p:txBody>
              <a:bodyPr>
                <a:normAutofit lnSpcReduction="10000"/>
              </a:bodyPr>
              <a:lstStyle/>
              <a:p>
                <a:r>
                  <a:rPr lang="en-US" dirty="0"/>
                  <a:t>Intuitively, you would expect the sample mean to be larger than </a:t>
                </a:r>
                <a:r>
                  <a:rPr lang="en-US" i="1" dirty="0"/>
                  <a:t>µ</a:t>
                </a:r>
                <a:r>
                  <a:rPr lang="en-US" dirty="0"/>
                  <a:t> some of the time and smaller than </a:t>
                </a:r>
                <a:r>
                  <a:rPr lang="en-US" i="1" dirty="0"/>
                  <a:t>µ</a:t>
                </a:r>
                <a:r>
                  <a:rPr lang="en-US" dirty="0"/>
                  <a:t> some of the time. For large samples, the distribution of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r>
                      <a:rPr lang="en-US" i="1">
                        <a:latin typeface="Cambria Math" panose="02040503050406030204" pitchFamily="18" charset="0"/>
                      </a:rPr>
                      <m:t> </m:t>
                    </m:r>
                  </m:oMath>
                </a14:m>
                <a:r>
                  <a:rPr lang="en-US" dirty="0"/>
                  <a:t>will be relatively symmetrical, and consequently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𝑥</m:t>
                        </m:r>
                      </m:e>
                    </m:bar>
                  </m:oMath>
                </a14:m>
                <a:r>
                  <a:rPr lang="en-US" dirty="0"/>
                  <a:t> should be larger than </a:t>
                </a:r>
                <a:r>
                  <a:rPr lang="en-US" i="1" dirty="0"/>
                  <a:t>µ</a:t>
                </a:r>
                <a:r>
                  <a:rPr lang="en-US" dirty="0"/>
                  <a:t> about 50% of the time and smaller than </a:t>
                </a:r>
                <a:r>
                  <a:rPr lang="en-US" i="1" dirty="0"/>
                  <a:t>µ</a:t>
                </a:r>
                <a:r>
                  <a:rPr lang="en-US" dirty="0"/>
                  <a:t> about 50% of the time. But for small samples the distribution of the sample mean may not be symmetrical. This is the case for the sample means in Table 9.2.2. Ten of the fifteen means are below 0.1483, which is the population mean of the population of six valve diameters in Table 9.2.1.</a:t>
                </a:r>
              </a:p>
            </p:txBody>
          </p:sp>
        </mc:Choice>
        <mc:Fallback xmlns="">
          <p:sp>
            <p:nvSpPr>
              <p:cNvPr id="3" name="Content Placeholder 2">
                <a:extLst>
                  <a:ext uri="{FF2B5EF4-FFF2-40B4-BE49-F238E27FC236}">
                    <a16:creationId xmlns:a16="http://schemas.microsoft.com/office/drawing/2014/main" id="{4062FE9B-8E3E-EBE4-E058-0545476AC71C}"/>
                  </a:ext>
                </a:extLst>
              </p:cNvPr>
              <p:cNvSpPr>
                <a:spLocks noGrp="1" noRot="1" noChangeAspect="1" noMove="1" noResize="1" noEditPoints="1" noAdjustHandles="1" noChangeArrowheads="1" noChangeShapeType="1" noTextEdit="1"/>
              </p:cNvSpPr>
              <p:nvPr>
                <p:ph idx="1"/>
              </p:nvPr>
            </p:nvSpPr>
            <p:spPr>
              <a:blipFill>
                <a:blip r:embed="rId3"/>
                <a:stretch>
                  <a:fillRect l="-1481" t="-2133" r="-2296"/>
                </a:stretch>
              </a:blipFill>
            </p:spPr>
            <p:txBody>
              <a:bodyPr/>
              <a:lstStyle/>
              <a:p>
                <a:r>
                  <a:rPr lang="en-IN">
                    <a:noFill/>
                  </a:rPr>
                  <a:t> </a:t>
                </a:r>
              </a:p>
            </p:txBody>
          </p:sp>
        </mc:Fallback>
      </mc:AlternateContent>
    </p:spTree>
    <p:extLst>
      <p:ext uri="{BB962C8B-B14F-4D97-AF65-F5344CB8AC3E}">
        <p14:creationId xmlns:p14="http://schemas.microsoft.com/office/powerpoint/2010/main" val="374479552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3815</Words>
  <Application>Microsoft Office PowerPoint</Application>
  <PresentationFormat>On-screen Show (4:3)</PresentationFormat>
  <Paragraphs>392</Paragraphs>
  <Slides>59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4" baseType="lpstr">
      <vt:lpstr>Calibri</vt:lpstr>
      <vt:lpstr>Cambria Math</vt:lpstr>
      <vt:lpstr>Arial</vt:lpstr>
      <vt:lpstr>Office Theme</vt:lpstr>
      <vt:lpstr>Equation</vt:lpstr>
      <vt:lpstr>Section 9.2</vt:lpstr>
      <vt:lpstr>The Distribution of the Sample Mean and the Central Limit Theorem</vt:lpstr>
      <vt:lpstr>The Distribution of the Sample Mean and the Central Limit Theorem (cont.)</vt:lpstr>
      <vt:lpstr>The Distribution of the Sample Mean and the Central Limit Theorem (cont.)</vt:lpstr>
      <vt:lpstr>The Distribution of the Sample Mean and the Central Limit Theorem (cont.)</vt:lpstr>
      <vt:lpstr>The Distribution of the Sample Mean and the Central Limit Theorem (cont.)</vt:lpstr>
      <vt:lpstr>The Distribution of the Sample Mean and the Central Limit Theorem (cont.)</vt:lpstr>
      <vt:lpstr>The Distribution of the Sample Mean and the Central Limit Theorem (cont.)</vt:lpstr>
      <vt:lpstr>What is the Central Value of ¯x?</vt:lpstr>
      <vt:lpstr>What is the Central Value of ¯x? (cont.)</vt:lpstr>
      <vt:lpstr>Definition: Unbiased</vt:lpstr>
      <vt:lpstr>Note</vt:lpstr>
      <vt:lpstr>What is the Central Value of ¯x? (cont.)</vt:lpstr>
      <vt:lpstr>What is the Central Value of ¯x? (cont.)</vt:lpstr>
      <vt:lpstr>What is the Central Value of ¯x? (cont.)</vt:lpstr>
      <vt:lpstr>Properties: Unbiased Estimators</vt:lpstr>
      <vt:lpstr>What is the Central Value of ¯x? (cont.)</vt:lpstr>
      <vt:lpstr>What is the Variability of ¯x?</vt:lpstr>
      <vt:lpstr>Formula: Variance and Standard Deviation of the Sample Mean: Infinite Population</vt:lpstr>
      <vt:lpstr>What is the Variability of ¯x? (cont.)</vt:lpstr>
      <vt:lpstr>What is the Variability of ¯x? (cont.)</vt:lpstr>
      <vt:lpstr>What is the Variability of ¯x? (cont.)</vt:lpstr>
      <vt:lpstr>Note</vt:lpstr>
      <vt:lpstr>Formula: Variance and Standard Deviation of the Sample Mean: Finite Population</vt:lpstr>
      <vt:lpstr>What is the Variability of ¯x? (cont.)</vt:lpstr>
      <vt:lpstr>What is the Variability of ¯x? (cont.)</vt:lpstr>
      <vt:lpstr>What is the Variability of ¯x? (cont.)</vt:lpstr>
      <vt:lpstr>What is the Variability of ¯x? (cont.)</vt:lpstr>
      <vt:lpstr>Critical Thinking</vt:lpstr>
      <vt:lpstr>What is the Variability of ¯x? (cont.)</vt:lpstr>
      <vt:lpstr>What is the Variability of ¯x? (cont.)</vt:lpstr>
      <vt:lpstr>What is the Variability of    ? (cont.)</vt:lpstr>
      <vt:lpstr>What is the Variability of    ? (cont.)</vt:lpstr>
      <vt:lpstr>Properties: Characteristics of the Sample Mean</vt:lpstr>
      <vt:lpstr>Properties: Characteristics of the Sample Mean (cont.)</vt:lpstr>
      <vt:lpstr>What is the Variability of    ? (cont.)</vt:lpstr>
      <vt:lpstr>Is There a Familiar Pattern to the Variability?</vt:lpstr>
      <vt:lpstr>Is There a Familiar Pattern to the Variability? (cont.)</vt:lpstr>
      <vt:lpstr>Definition: The Central Limit Theorem</vt:lpstr>
      <vt:lpstr>Definition: The Central Limit Theorem (cont.)</vt:lpstr>
      <vt:lpstr>Is There a Familiar Pattern to the Variability? (cont.)</vt:lpstr>
      <vt:lpstr>Is There a Familiar Pattern to the Variability? (cont.)</vt:lpstr>
      <vt:lpstr>Is There a Familiar Pattern to the Variability? (cont.)</vt:lpstr>
      <vt:lpstr>Is There a Familiar Pattern to the Variability? (cont.)</vt:lpstr>
      <vt:lpstr>Example 9.2.1: Applying the Central Limit Theorem to a Skewed Population Distribution</vt:lpstr>
      <vt:lpstr>Example 9.2.1: Applying the Central Limit Theorem to a Skewed Population Distribution (cont.)</vt:lpstr>
      <vt:lpstr>Example 9.2.1: Applying the Central Limit Theorem to a Skewed Population Distribution (cont.)</vt:lpstr>
      <vt:lpstr>Example 9.2.1: Applying the Central Limit Theorem to a Skewed Population Distribution (cont.)</vt:lpstr>
      <vt:lpstr>Example 9.2.1: Applying the Central Limit Theorem to a Skewed Population Distribution (cont.)</vt:lpstr>
      <vt:lpstr>Example 9.2.1: Applying the Central Limit Theorem to a Skewed Population Distribution (cont.)</vt:lpstr>
      <vt:lpstr>Example 9.2.2: Calculating a Probability Using the Central Limit Theorem</vt:lpstr>
      <vt:lpstr>Example 9.2.2: Calculating a Probability Using the Central Limit Theorem (cont.)</vt:lpstr>
      <vt:lpstr>Example 9.2.2: Calculating a Probability Using the Central Limit Theorem (cont.)</vt:lpstr>
      <vt:lpstr>Example 9.2.2: Calculating a Probability Using the Central Limit Theorem (cont.)</vt:lpstr>
      <vt:lpstr>Example 9.2.3: Using the Error of Estimation to Calculate a Probability</vt:lpstr>
      <vt:lpstr>Definition: Error of Estimation</vt:lpstr>
      <vt:lpstr>Example 9.2.3: Using the Error of Estimation to Calculate a Probability (cont.)</vt:lpstr>
      <vt:lpstr>Example 9.2.3: Using the Error of Estimation to Calculate a Probability (cont.)</vt:lpstr>
      <vt:lpstr>Example 9.2.3: Using the Error of Estimation to Calculate a Probability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255</cp:revision>
  <dcterms:created xsi:type="dcterms:W3CDTF">2013-04-26T14:43:13Z</dcterms:created>
  <dcterms:modified xsi:type="dcterms:W3CDTF">2024-02-22T13:10:39Z</dcterms:modified>
</cp:coreProperties>
</file>