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300" r:id="rId3"/>
    <p:sldId id="286" r:id="rId4"/>
    <p:sldId id="301" r:id="rId5"/>
    <p:sldId id="302" r:id="rId6"/>
    <p:sldId id="303" r:id="rId7"/>
    <p:sldId id="304" r:id="rId8"/>
    <p:sldId id="305" r:id="rId9"/>
    <p:sldId id="292" r:id="rId10"/>
    <p:sldId id="306" r:id="rId11"/>
    <p:sldId id="293" r:id="rId12"/>
    <p:sldId id="295" r:id="rId13"/>
    <p:sldId id="307" r:id="rId14"/>
    <p:sldId id="308" r:id="rId15"/>
    <p:sldId id="309" r:id="rId16"/>
    <p:sldId id="297" r:id="rId17"/>
    <p:sldId id="296" r:id="rId18"/>
    <p:sldId id="310" r:id="rId19"/>
    <p:sldId id="322" r:id="rId20"/>
    <p:sldId id="311" r:id="rId21"/>
    <p:sldId id="312" r:id="rId22"/>
    <p:sldId id="313" r:id="rId23"/>
    <p:sldId id="314" r:id="rId24"/>
    <p:sldId id="315" r:id="rId25"/>
    <p:sldId id="316" r:id="rId26"/>
    <p:sldId id="317" r:id="rId27"/>
    <p:sldId id="318" r:id="rId28"/>
    <p:sldId id="320" r:id="rId29"/>
    <p:sldId id="319" r:id="rId30"/>
    <p:sldId id="323" r:id="rId31"/>
    <p:sldId id="324" r:id="rId32"/>
    <p:sldId id="32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2D7D9F"/>
    <a:srgbClr val="0000FF"/>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Random Samples and Sampling Distributions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E1B14-9B61-49F2-C331-E82F6AE02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653DC-0C73-77DC-A8B3-E1EBB507F029}"/>
              </a:ext>
            </a:extLst>
          </p:cNvPr>
          <p:cNvSpPr>
            <a:spLocks noGrp="1"/>
          </p:cNvSpPr>
          <p:nvPr>
            <p:ph type="title"/>
          </p:nvPr>
        </p:nvSpPr>
        <p:spPr/>
        <p:txBody>
          <a:bodyPr/>
          <a:lstStyle/>
          <a:p>
            <a:r>
              <a:rPr lang="en-US" dirty="0"/>
              <a:t>Using Randomness to Remove Sample Bias</a:t>
            </a:r>
          </a:p>
        </p:txBody>
      </p:sp>
      <p:sp>
        <p:nvSpPr>
          <p:cNvPr id="3" name="Content Placeholder 2">
            <a:extLst>
              <a:ext uri="{FF2B5EF4-FFF2-40B4-BE49-F238E27FC236}">
                <a16:creationId xmlns:a16="http://schemas.microsoft.com/office/drawing/2014/main" id="{DE4C9375-7B6B-7469-FF8E-DBFEFE72CAC2}"/>
              </a:ext>
            </a:extLst>
          </p:cNvPr>
          <p:cNvSpPr>
            <a:spLocks noGrp="1"/>
          </p:cNvSpPr>
          <p:nvPr>
            <p:ph idx="1"/>
          </p:nvPr>
        </p:nvSpPr>
        <p:spPr/>
        <p:txBody>
          <a:bodyPr>
            <a:normAutofit/>
          </a:bodyPr>
          <a:lstStyle/>
          <a:p>
            <a:r>
              <a:rPr lang="en-US" dirty="0"/>
              <a:t>One of the more powerful methods of coping with bias is the use of randomness in the sampling process.</a:t>
            </a:r>
          </a:p>
        </p:txBody>
      </p:sp>
    </p:spTree>
    <p:extLst>
      <p:ext uri="{BB962C8B-B14F-4D97-AF65-F5344CB8AC3E}">
        <p14:creationId xmlns:p14="http://schemas.microsoft.com/office/powerpoint/2010/main" val="2113635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Simple Random Sample</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simple random sample </a:t>
            </a:r>
            <a:r>
              <a:rPr lang="en-US" dirty="0">
                <a:solidFill>
                  <a:srgbClr val="000000"/>
                </a:solidFill>
              </a:rPr>
              <a:t>from a finite population is one in which every possible sample of the same size </a:t>
            </a:r>
            <a:r>
              <a:rPr lang="en-US" i="1" dirty="0">
                <a:solidFill>
                  <a:srgbClr val="000000"/>
                </a:solidFill>
              </a:rPr>
              <a:t>n</a:t>
            </a:r>
            <a:r>
              <a:rPr lang="en-US" dirty="0">
                <a:solidFill>
                  <a:srgbClr val="000000"/>
                </a:solidFill>
              </a:rPr>
              <a:t> has the same probability of being selected.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384995"/>
          </a:xfrm>
          <a:ln w="28575">
            <a:solidFill>
              <a:srgbClr val="FF0000"/>
            </a:solidFill>
          </a:ln>
        </p:spPr>
        <p:txBody>
          <a:bodyPr>
            <a:spAutoFit/>
          </a:bodyPr>
          <a:lstStyle/>
          <a:p>
            <a:r>
              <a:rPr lang="en-US" dirty="0">
                <a:solidFill>
                  <a:srgbClr val="000000"/>
                </a:solidFill>
              </a:rPr>
              <a:t>“Finite” is the opposite of infinite. A finite population means that the number of items in the population can be counted.</a:t>
            </a:r>
            <a:endParaRPr lang="en-US" dirty="0">
              <a:solidFill>
                <a:srgbClr val="000000"/>
              </a:solidFill>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30387-EE39-02E8-3478-CAD22604A7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29A7F8-F3B7-8DD3-97DF-2FE2F3CBE389}"/>
              </a:ext>
            </a:extLst>
          </p:cNvPr>
          <p:cNvSpPr>
            <a:spLocks noGrp="1"/>
          </p:cNvSpPr>
          <p:nvPr>
            <p:ph type="title"/>
          </p:nvPr>
        </p:nvSpPr>
        <p:spPr/>
        <p:txBody>
          <a:bodyPr/>
          <a:lstStyle/>
          <a:p>
            <a:r>
              <a:rPr lang="en-US" dirty="0"/>
              <a:t>Using Randomness to Remove Sample Bias (cont.)</a:t>
            </a:r>
          </a:p>
        </p:txBody>
      </p:sp>
      <p:sp>
        <p:nvSpPr>
          <p:cNvPr id="3" name="Content Placeholder 2">
            <a:extLst>
              <a:ext uri="{FF2B5EF4-FFF2-40B4-BE49-F238E27FC236}">
                <a16:creationId xmlns:a16="http://schemas.microsoft.com/office/drawing/2014/main" id="{254F6B5E-23D3-8CCD-10F2-F5C19CECD75F}"/>
              </a:ext>
            </a:extLst>
          </p:cNvPr>
          <p:cNvSpPr>
            <a:spLocks noGrp="1"/>
          </p:cNvSpPr>
          <p:nvPr>
            <p:ph idx="1"/>
          </p:nvPr>
        </p:nvSpPr>
        <p:spPr/>
        <p:txBody>
          <a:bodyPr>
            <a:normAutofit/>
          </a:bodyPr>
          <a:lstStyle/>
          <a:p>
            <a:r>
              <a:rPr lang="en-US" dirty="0"/>
              <a:t>This definition implies that each member of the sampling frame has an equal chance of being selected for the sample. There are a number of ways of selecting a simple random sample. If the sampling frame is small, each member of the list can be assigned a unique number. These numbers can be placed in a hat and drawn </a:t>
            </a:r>
            <a:r>
              <a:rPr lang="en-US" i="1" dirty="0"/>
              <a:t>randomly</a:t>
            </a:r>
            <a:r>
              <a:rPr lang="en-US" dirty="0"/>
              <a:t>. Another technique is to use a </a:t>
            </a:r>
            <a:r>
              <a:rPr lang="en-US" b="1" dirty="0"/>
              <a:t>random number table</a:t>
            </a:r>
            <a:r>
              <a:rPr lang="en-US" dirty="0"/>
              <a:t>.</a:t>
            </a:r>
          </a:p>
        </p:txBody>
      </p:sp>
    </p:spTree>
    <p:extLst>
      <p:ext uri="{BB962C8B-B14F-4D97-AF65-F5344CB8AC3E}">
        <p14:creationId xmlns:p14="http://schemas.microsoft.com/office/powerpoint/2010/main" val="3196911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77699-D233-0F60-7832-49CD45B64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D5E091-186A-22C7-9302-5EBF018831DB}"/>
              </a:ext>
            </a:extLst>
          </p:cNvPr>
          <p:cNvSpPr>
            <a:spLocks noGrp="1"/>
          </p:cNvSpPr>
          <p:nvPr>
            <p:ph type="title"/>
          </p:nvPr>
        </p:nvSpPr>
        <p:spPr/>
        <p:txBody>
          <a:bodyPr/>
          <a:lstStyle/>
          <a:p>
            <a:r>
              <a:rPr lang="en-US" dirty="0"/>
              <a:t>Using Randomness to Remove Sample Bias (cont.)</a:t>
            </a:r>
          </a:p>
        </p:txBody>
      </p:sp>
      <p:sp>
        <p:nvSpPr>
          <p:cNvPr id="3" name="Content Placeholder 2">
            <a:extLst>
              <a:ext uri="{FF2B5EF4-FFF2-40B4-BE49-F238E27FC236}">
                <a16:creationId xmlns:a16="http://schemas.microsoft.com/office/drawing/2014/main" id="{220C707B-BE22-8329-0B5D-41D52E0B78CA}"/>
              </a:ext>
            </a:extLst>
          </p:cNvPr>
          <p:cNvSpPr>
            <a:spLocks noGrp="1"/>
          </p:cNvSpPr>
          <p:nvPr>
            <p:ph idx="1"/>
          </p:nvPr>
        </p:nvSpPr>
        <p:spPr/>
        <p:txBody>
          <a:bodyPr>
            <a:normAutofit/>
          </a:bodyPr>
          <a:lstStyle/>
          <a:p>
            <a:r>
              <a:rPr lang="en-US" dirty="0"/>
              <a:t>Random number tables are composed of random digits, arranged in groups of 4 or 5 to improve readability. To use the random number table, randomly pick a row and column in the table as a starting point and select the appropriate number of digits. The appropriate number of digits is based on the size of the sampling frame. If the size of the sampling frame is from 1 to 99, then two digits should be selected. If the size of the sampling frame is from 100 to 999, then three digits should be selected.</a:t>
            </a:r>
          </a:p>
        </p:txBody>
      </p:sp>
    </p:spTree>
    <p:extLst>
      <p:ext uri="{BB962C8B-B14F-4D97-AF65-F5344CB8AC3E}">
        <p14:creationId xmlns:p14="http://schemas.microsoft.com/office/powerpoint/2010/main" val="1101167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0776C-4A72-C4D4-DB36-DEAAF007E5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EAA534-5B46-59B9-5F97-D1A6AF9DACF0}"/>
              </a:ext>
            </a:extLst>
          </p:cNvPr>
          <p:cNvSpPr>
            <a:spLocks noGrp="1"/>
          </p:cNvSpPr>
          <p:nvPr>
            <p:ph type="title"/>
          </p:nvPr>
        </p:nvSpPr>
        <p:spPr/>
        <p:txBody>
          <a:bodyPr/>
          <a:lstStyle/>
          <a:p>
            <a:r>
              <a:rPr lang="en-US" dirty="0"/>
              <a:t>Using Randomness to Remove Sample Bias (cont.)</a:t>
            </a:r>
          </a:p>
        </p:txBody>
      </p:sp>
      <p:sp>
        <p:nvSpPr>
          <p:cNvPr id="3" name="Content Placeholder 2">
            <a:extLst>
              <a:ext uri="{FF2B5EF4-FFF2-40B4-BE49-F238E27FC236}">
                <a16:creationId xmlns:a16="http://schemas.microsoft.com/office/drawing/2014/main" id="{3379EEB3-69E0-02D0-E757-26D0CFDAE011}"/>
              </a:ext>
            </a:extLst>
          </p:cNvPr>
          <p:cNvSpPr>
            <a:spLocks noGrp="1"/>
          </p:cNvSpPr>
          <p:nvPr>
            <p:ph idx="1"/>
          </p:nvPr>
        </p:nvSpPr>
        <p:spPr/>
        <p:txBody>
          <a:bodyPr>
            <a:normAutofit/>
          </a:bodyPr>
          <a:lstStyle/>
          <a:p>
            <a:r>
              <a:rPr lang="en-US" dirty="0"/>
              <a:t>It makes no difference whether the random numbers are selected across a row or down a column. Random numbers which have the correct number of digits, but which are larger than the frame, should be ignored. Once the appropriate random numbers have been selected, sample the items in the frame which correspond to the random numbers. The resulting sample will constitute a simple random sample.</a:t>
            </a:r>
          </a:p>
        </p:txBody>
      </p:sp>
    </p:spTree>
    <p:extLst>
      <p:ext uri="{BB962C8B-B14F-4D97-AF65-F5344CB8AC3E}">
        <p14:creationId xmlns:p14="http://schemas.microsoft.com/office/powerpoint/2010/main" val="4056462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9.1.1: Selecting a Simple Random Sample Using a Random Number Table</a:t>
            </a:r>
          </a:p>
        </p:txBody>
      </p:sp>
      <p:sp>
        <p:nvSpPr>
          <p:cNvPr id="3" name="Content Placeholder 2"/>
          <p:cNvSpPr>
            <a:spLocks noGrp="1"/>
          </p:cNvSpPr>
          <p:nvPr>
            <p:ph idx="1"/>
          </p:nvPr>
        </p:nvSpPr>
        <p:spPr/>
        <p:txBody>
          <a:bodyPr>
            <a:normAutofit lnSpcReduction="10000"/>
          </a:bodyPr>
          <a:lstStyle/>
          <a:p>
            <a:r>
              <a:rPr lang="en-US" dirty="0"/>
              <a:t>Select a simple random sample of 20 customer accounts from a sampling frame that contains 897 accounts.</a:t>
            </a:r>
          </a:p>
          <a:p>
            <a:r>
              <a:rPr lang="en-US" b="1" dirty="0"/>
              <a:t>Solution</a:t>
            </a:r>
          </a:p>
          <a:p>
            <a:r>
              <a:rPr lang="en-US" dirty="0"/>
              <a:t>If each account is given a number between 1 and 897, then three digits from the table can be used to indicate a specific account. Any consecutive three digits that are greater than 897 should be ignored. We can select the initial starting position as row three and column two, and select three digits across the row. Those accounts colored in red are selected.</a:t>
            </a:r>
            <a:endParaRPr lang="en-US" b="1" dirty="0"/>
          </a:p>
        </p:txBody>
      </p:sp>
    </p:spTree>
    <p:extLst>
      <p:ext uri="{BB962C8B-B14F-4D97-AF65-F5344CB8AC3E}">
        <p14:creationId xmlns:p14="http://schemas.microsoft.com/office/powerpoint/2010/main" val="391700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9.1.1: Selecting a Simple Random Sample Using a Random Number Table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5" name="object 9"/>
          <p:cNvGraphicFramePr>
            <a:graphicFrameLocks noGrp="1"/>
          </p:cNvGraphicFramePr>
          <p:nvPr>
            <p:extLst>
              <p:ext uri="{D42A27DB-BD31-4B8C-83A1-F6EECF244321}">
                <p14:modId xmlns:p14="http://schemas.microsoft.com/office/powerpoint/2010/main" val="2688215064"/>
              </p:ext>
            </p:extLst>
          </p:nvPr>
        </p:nvGraphicFramePr>
        <p:xfrm>
          <a:off x="1524001" y="1371600"/>
          <a:ext cx="6096000" cy="4343397"/>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409821">
                <a:tc gridSpan="10">
                  <a:txBody>
                    <a:bodyPr/>
                    <a:lstStyle/>
                    <a:p>
                      <a:pPr marL="88265" marR="0" indent="0" algn="ctr" defTabSz="914400" rtl="0" eaLnBrk="1" fontAlgn="auto" latinLnBrk="0" hangingPunct="1">
                        <a:lnSpc>
                          <a:spcPct val="100000"/>
                        </a:lnSpc>
                        <a:spcBef>
                          <a:spcPts val="525"/>
                        </a:spcBef>
                        <a:spcAft>
                          <a:spcPts val="0"/>
                        </a:spcAft>
                        <a:buClrTx/>
                        <a:buSzTx/>
                        <a:buFontTx/>
                        <a:buNone/>
                        <a:tabLst/>
                        <a:defRPr/>
                      </a:pPr>
                      <a:r>
                        <a:rPr lang="en-US" sz="2000" b="1" kern="1200" baseline="0" dirty="0">
                          <a:solidFill>
                            <a:schemeClr val="lt1"/>
                          </a:solidFill>
                          <a:latin typeface="+mn-lt"/>
                          <a:ea typeface="+mn-ea"/>
                          <a:cs typeface="+mn-cs"/>
                        </a:rPr>
                        <a:t>Random Number Table</a:t>
                      </a:r>
                    </a:p>
                  </a:txBody>
                  <a:tcPr marL="0" marR="0" marT="66675" marB="0"/>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R="76200" algn="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6985" algn="ct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L="146685">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R="98425" algn="r">
                        <a:lnSpc>
                          <a:spcPct val="100000"/>
                        </a:lnSpc>
                        <a:spcBef>
                          <a:spcPts val="525"/>
                        </a:spcBef>
                      </a:pPr>
                      <a:endParaRPr sz="1100">
                        <a:latin typeface="STIX"/>
                        <a:cs typeface="STIX"/>
                      </a:endParaRPr>
                    </a:p>
                  </a:txBody>
                  <a:tcPr marL="0" marR="0" marT="666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solidFill>
                      <a:srgbClr val="EEECDF"/>
                    </a:solidFill>
                  </a:tcPr>
                </a:tc>
                <a:tc hMerge="1">
                  <a:txBody>
                    <a:bodyPr/>
                    <a:lstStyle/>
                    <a:p>
                      <a:pPr marR="73025" algn="r">
                        <a:lnSpc>
                          <a:spcPct val="100000"/>
                        </a:lnSpc>
                        <a:spcBef>
                          <a:spcPts val="525"/>
                        </a:spcBef>
                      </a:pPr>
                      <a:endParaRPr sz="1100" dirty="0">
                        <a:latin typeface="STIX"/>
                        <a:cs typeface="STIX"/>
                      </a:endParaRPr>
                    </a:p>
                  </a:txBody>
                  <a:tcPr marL="0" marR="0" marT="66675" marB="0">
                    <a:lnL w="12700" cap="flat" cmpd="sng" algn="ctr">
                      <a:solidFill>
                        <a:srgbClr val="6A6A71"/>
                      </a:solidFill>
                      <a:prstDash val="solid"/>
                      <a:round/>
                      <a:headEnd type="none" w="med" len="med"/>
                      <a:tailEnd type="none" w="med" len="med"/>
                    </a:lnL>
                    <a:lnR w="9525">
                      <a:solidFill>
                        <a:srgbClr val="6A6A71"/>
                      </a:solidFill>
                      <a:prstDash val="solid"/>
                    </a:lnR>
                    <a:solidFill>
                      <a:srgbClr val="EEECDF"/>
                    </a:solidFill>
                  </a:tcPr>
                </a:tc>
                <a:extLst>
                  <a:ext uri="{0D108BD9-81ED-4DB2-BD59-A6C34878D82A}">
                    <a16:rowId xmlns:a16="http://schemas.microsoft.com/office/drawing/2014/main" val="10000"/>
                  </a:ext>
                </a:extLst>
              </a:tr>
              <a:tr h="376194">
                <a:tc>
                  <a:txBody>
                    <a:bodyPr/>
                    <a:lstStyle/>
                    <a:p>
                      <a:pPr marL="88265">
                        <a:lnSpc>
                          <a:spcPct val="100000"/>
                        </a:lnSpc>
                        <a:spcBef>
                          <a:spcPts val="525"/>
                        </a:spcBef>
                      </a:pPr>
                      <a:r>
                        <a:rPr sz="1800" dirty="0">
                          <a:solidFill>
                            <a:srgbClr val="000000"/>
                          </a:solidFill>
                        </a:rPr>
                        <a:t>985</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L="6985" algn="ctr">
                        <a:lnSpc>
                          <a:spcPct val="100000"/>
                        </a:lnSpc>
                        <a:spcBef>
                          <a:spcPts val="525"/>
                        </a:spcBef>
                      </a:pPr>
                      <a:r>
                        <a:rPr sz="1800" dirty="0">
                          <a:solidFill>
                            <a:srgbClr val="000000"/>
                          </a:solidFill>
                        </a:rPr>
                        <a:t>201</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L="6985" algn="ctr">
                        <a:lnSpc>
                          <a:spcPct val="100000"/>
                        </a:lnSpc>
                        <a:spcBef>
                          <a:spcPts val="525"/>
                        </a:spcBef>
                      </a:pPr>
                      <a:r>
                        <a:rPr sz="1800" dirty="0">
                          <a:solidFill>
                            <a:srgbClr val="000000"/>
                          </a:solidFill>
                        </a:rPr>
                        <a:t>776</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L="6985" algn="ctr">
                        <a:lnSpc>
                          <a:spcPct val="100000"/>
                        </a:lnSpc>
                        <a:spcBef>
                          <a:spcPts val="525"/>
                        </a:spcBef>
                      </a:pPr>
                      <a:r>
                        <a:rPr sz="1800" dirty="0">
                          <a:solidFill>
                            <a:srgbClr val="000000"/>
                          </a:solidFill>
                        </a:rPr>
                        <a:t>714</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R="76200" algn="r">
                        <a:lnSpc>
                          <a:spcPct val="100000"/>
                        </a:lnSpc>
                        <a:spcBef>
                          <a:spcPts val="525"/>
                        </a:spcBef>
                      </a:pPr>
                      <a:r>
                        <a:rPr sz="1800" dirty="0">
                          <a:solidFill>
                            <a:srgbClr val="000000"/>
                          </a:solidFill>
                        </a:rPr>
                        <a:t>905</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L="6985" algn="ctr">
                        <a:lnSpc>
                          <a:spcPct val="100000"/>
                        </a:lnSpc>
                        <a:spcBef>
                          <a:spcPts val="525"/>
                        </a:spcBef>
                      </a:pPr>
                      <a:r>
                        <a:rPr sz="1800" dirty="0">
                          <a:solidFill>
                            <a:srgbClr val="000000"/>
                          </a:solidFill>
                        </a:rPr>
                        <a:t>686</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L="6985" algn="ctr">
                        <a:lnSpc>
                          <a:spcPct val="100000"/>
                        </a:lnSpc>
                        <a:spcBef>
                          <a:spcPts val="525"/>
                        </a:spcBef>
                      </a:pPr>
                      <a:r>
                        <a:rPr sz="1800" dirty="0">
                          <a:solidFill>
                            <a:srgbClr val="000000"/>
                          </a:solidFill>
                        </a:rPr>
                        <a:t>072</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L="146685">
                        <a:lnSpc>
                          <a:spcPct val="100000"/>
                        </a:lnSpc>
                        <a:spcBef>
                          <a:spcPts val="525"/>
                        </a:spcBef>
                      </a:pPr>
                      <a:r>
                        <a:rPr sz="1800" dirty="0">
                          <a:solidFill>
                            <a:srgbClr val="000000"/>
                          </a:solidFill>
                        </a:rPr>
                        <a:t>210</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R="98425" algn="r">
                        <a:lnSpc>
                          <a:spcPct val="100000"/>
                        </a:lnSpc>
                        <a:spcBef>
                          <a:spcPts val="525"/>
                        </a:spcBef>
                      </a:pPr>
                      <a:r>
                        <a:rPr sz="1800" dirty="0">
                          <a:solidFill>
                            <a:srgbClr val="000000"/>
                          </a:solidFill>
                        </a:rPr>
                        <a:t>940</a:t>
                      </a:r>
                      <a:endParaRPr sz="1800" dirty="0">
                        <a:solidFill>
                          <a:srgbClr val="000000"/>
                        </a:solidFill>
                        <a:latin typeface="Calibri" panose="020F0502020204030204" pitchFamily="34" charset="0"/>
                        <a:cs typeface="Calibri" panose="020F0502020204030204" pitchFamily="34" charset="0"/>
                      </a:endParaRPr>
                    </a:p>
                  </a:txBody>
                  <a:tcPr marL="0" marR="0" marT="66675" marB="0"/>
                </a:tc>
                <a:tc>
                  <a:txBody>
                    <a:bodyPr/>
                    <a:lstStyle/>
                    <a:p>
                      <a:pPr marR="73025" algn="r">
                        <a:lnSpc>
                          <a:spcPct val="100000"/>
                        </a:lnSpc>
                        <a:spcBef>
                          <a:spcPts val="525"/>
                        </a:spcBef>
                      </a:pPr>
                      <a:r>
                        <a:rPr sz="1800" dirty="0">
                          <a:solidFill>
                            <a:srgbClr val="000000"/>
                          </a:solidFill>
                        </a:rPr>
                        <a:t>558</a:t>
                      </a:r>
                      <a:endParaRPr sz="1800" dirty="0">
                        <a:solidFill>
                          <a:srgbClr val="000000"/>
                        </a:solidFill>
                        <a:latin typeface="Calibri" panose="020F0502020204030204" pitchFamily="34" charset="0"/>
                        <a:cs typeface="Calibri" panose="020F0502020204030204" pitchFamily="34" charset="0"/>
                      </a:endParaRPr>
                    </a:p>
                  </a:txBody>
                  <a:tcPr marL="0" marR="0" marT="66675" marB="0"/>
                </a:tc>
                <a:extLst>
                  <a:ext uri="{0D108BD9-81ED-4DB2-BD59-A6C34878D82A}">
                    <a16:rowId xmlns:a16="http://schemas.microsoft.com/office/drawing/2014/main" val="10001"/>
                  </a:ext>
                </a:extLst>
              </a:tr>
              <a:tr h="402815">
                <a:tc>
                  <a:txBody>
                    <a:bodyPr/>
                    <a:lstStyle/>
                    <a:p>
                      <a:pPr marL="88265">
                        <a:lnSpc>
                          <a:spcPct val="100000"/>
                        </a:lnSpc>
                        <a:spcBef>
                          <a:spcPts val="715"/>
                        </a:spcBef>
                      </a:pPr>
                      <a:r>
                        <a:rPr sz="1800" dirty="0">
                          <a:solidFill>
                            <a:srgbClr val="000000"/>
                          </a:solidFill>
                        </a:rPr>
                        <a:t>609</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709</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343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350</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6200" algn="r">
                        <a:lnSpc>
                          <a:spcPct val="100000"/>
                        </a:lnSpc>
                        <a:spcBef>
                          <a:spcPts val="715"/>
                        </a:spcBef>
                      </a:pPr>
                      <a:r>
                        <a:rPr sz="1800" dirty="0">
                          <a:solidFill>
                            <a:srgbClr val="000000"/>
                          </a:solidFill>
                        </a:rPr>
                        <a:t>500</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739</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981</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146685">
                        <a:lnSpc>
                          <a:spcPct val="100000"/>
                        </a:lnSpc>
                        <a:spcBef>
                          <a:spcPts val="715"/>
                        </a:spcBef>
                      </a:pPr>
                      <a:r>
                        <a:rPr sz="1800" dirty="0">
                          <a:solidFill>
                            <a:srgbClr val="000000"/>
                          </a:solidFill>
                        </a:rPr>
                        <a:t>180</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98425" algn="r">
                        <a:lnSpc>
                          <a:spcPct val="100000"/>
                        </a:lnSpc>
                        <a:spcBef>
                          <a:spcPts val="715"/>
                        </a:spcBef>
                      </a:pPr>
                      <a:r>
                        <a:rPr sz="1800" dirty="0">
                          <a:solidFill>
                            <a:srgbClr val="000000"/>
                          </a:solidFill>
                        </a:rPr>
                        <a:t>505</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3025" algn="r">
                        <a:lnSpc>
                          <a:spcPct val="100000"/>
                        </a:lnSpc>
                        <a:spcBef>
                          <a:spcPts val="715"/>
                        </a:spcBef>
                      </a:pPr>
                      <a:r>
                        <a:rPr sz="1800" dirty="0">
                          <a:solidFill>
                            <a:srgbClr val="000000"/>
                          </a:solidFill>
                        </a:rPr>
                        <a:t>431</a:t>
                      </a:r>
                      <a:endParaRPr sz="1800" dirty="0">
                        <a:solidFill>
                          <a:srgbClr val="000000"/>
                        </a:solidFill>
                        <a:latin typeface="Calibri" panose="020F0502020204030204" pitchFamily="34" charset="0"/>
                        <a:cs typeface="Calibri" panose="020F0502020204030204" pitchFamily="34" charset="0"/>
                      </a:endParaRPr>
                    </a:p>
                  </a:txBody>
                  <a:tcPr marL="0" marR="0" marT="90805" marB="0"/>
                </a:tc>
                <a:extLst>
                  <a:ext uri="{0D108BD9-81ED-4DB2-BD59-A6C34878D82A}">
                    <a16:rowId xmlns:a16="http://schemas.microsoft.com/office/drawing/2014/main" val="10002"/>
                  </a:ext>
                </a:extLst>
              </a:tr>
              <a:tr h="357980">
                <a:tc>
                  <a:txBody>
                    <a:bodyPr/>
                    <a:lstStyle/>
                    <a:p>
                      <a:pPr marL="88265">
                        <a:lnSpc>
                          <a:spcPct val="100000"/>
                        </a:lnSpc>
                        <a:spcBef>
                          <a:spcPts val="395"/>
                        </a:spcBef>
                      </a:pPr>
                      <a:r>
                        <a:rPr sz="1800" dirty="0">
                          <a:solidFill>
                            <a:srgbClr val="000000"/>
                          </a:solidFill>
                        </a:rPr>
                        <a:t>398</a:t>
                      </a:r>
                      <a:endParaRPr sz="1800" dirty="0">
                        <a:solidFill>
                          <a:srgbClr val="000000"/>
                        </a:solidFill>
                        <a:latin typeface="Calibri" panose="020F0502020204030204" pitchFamily="34" charset="0"/>
                        <a:cs typeface="Calibri" panose="020F0502020204030204" pitchFamily="34" charset="0"/>
                      </a:endParaRPr>
                    </a:p>
                  </a:txBody>
                  <a:tcPr marL="0" marR="0" marT="50165" marB="0"/>
                </a:tc>
                <a:tc>
                  <a:txBody>
                    <a:bodyPr/>
                    <a:lstStyle/>
                    <a:p>
                      <a:pPr marL="6985" algn="ctr">
                        <a:lnSpc>
                          <a:spcPct val="100000"/>
                        </a:lnSpc>
                        <a:spcBef>
                          <a:spcPts val="395"/>
                        </a:spcBef>
                      </a:pPr>
                      <a:r>
                        <a:rPr sz="1800" dirty="0">
                          <a:solidFill>
                            <a:srgbClr val="C00000"/>
                          </a:solidFill>
                        </a:rPr>
                        <a:t>082</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L="6985" algn="ctr">
                        <a:lnSpc>
                          <a:spcPct val="100000"/>
                        </a:lnSpc>
                        <a:spcBef>
                          <a:spcPts val="395"/>
                        </a:spcBef>
                      </a:pPr>
                      <a:r>
                        <a:rPr sz="1800" dirty="0">
                          <a:solidFill>
                            <a:srgbClr val="C00000"/>
                          </a:solidFill>
                        </a:rPr>
                        <a:t>773</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L="6985" algn="ctr">
                        <a:lnSpc>
                          <a:spcPct val="100000"/>
                        </a:lnSpc>
                        <a:spcBef>
                          <a:spcPts val="395"/>
                        </a:spcBef>
                      </a:pPr>
                      <a:r>
                        <a:rPr sz="1800" dirty="0">
                          <a:solidFill>
                            <a:srgbClr val="C00000"/>
                          </a:solidFill>
                        </a:rPr>
                        <a:t>250</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R="76200" algn="r">
                        <a:lnSpc>
                          <a:spcPct val="100000"/>
                        </a:lnSpc>
                        <a:spcBef>
                          <a:spcPts val="395"/>
                        </a:spcBef>
                      </a:pPr>
                      <a:r>
                        <a:rPr sz="1800" dirty="0">
                          <a:solidFill>
                            <a:srgbClr val="C00000"/>
                          </a:solidFill>
                        </a:rPr>
                        <a:t>725</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L="6985" algn="ctr">
                        <a:lnSpc>
                          <a:spcPct val="100000"/>
                        </a:lnSpc>
                        <a:spcBef>
                          <a:spcPts val="395"/>
                        </a:spcBef>
                      </a:pPr>
                      <a:r>
                        <a:rPr sz="1800" dirty="0">
                          <a:solidFill>
                            <a:srgbClr val="C00000"/>
                          </a:solidFill>
                        </a:rPr>
                        <a:t>682</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L="6985" algn="ctr">
                        <a:lnSpc>
                          <a:spcPct val="100000"/>
                        </a:lnSpc>
                        <a:spcBef>
                          <a:spcPts val="395"/>
                        </a:spcBef>
                      </a:pPr>
                      <a:r>
                        <a:rPr sz="1800" dirty="0">
                          <a:solidFill>
                            <a:srgbClr val="C00000"/>
                          </a:solidFill>
                        </a:rPr>
                        <a:t>482</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L="140335">
                        <a:lnSpc>
                          <a:spcPct val="100000"/>
                        </a:lnSpc>
                        <a:spcBef>
                          <a:spcPts val="215"/>
                        </a:spcBef>
                      </a:pPr>
                      <a:r>
                        <a:rPr sz="1800" strike="noStrike" spc="-10" baseline="0" dirty="0">
                          <a:solidFill>
                            <a:srgbClr val="000000"/>
                          </a:solidFill>
                        </a:rPr>
                        <a:t>940</a:t>
                      </a:r>
                      <a:endParaRPr sz="1800" strike="noStrike" baseline="0" dirty="0">
                        <a:solidFill>
                          <a:srgbClr val="000000"/>
                        </a:solidFill>
                        <a:latin typeface="Calibri" panose="020F0502020204030204" pitchFamily="34" charset="0"/>
                        <a:cs typeface="Calibri" panose="020F0502020204030204" pitchFamily="34" charset="0"/>
                      </a:endParaRPr>
                    </a:p>
                  </a:txBody>
                  <a:tcPr marL="0" marR="0" marT="27305" marB="0"/>
                </a:tc>
                <a:tc>
                  <a:txBody>
                    <a:bodyPr/>
                    <a:lstStyle/>
                    <a:p>
                      <a:pPr marR="98425" algn="r">
                        <a:lnSpc>
                          <a:spcPct val="100000"/>
                        </a:lnSpc>
                        <a:spcBef>
                          <a:spcPts val="395"/>
                        </a:spcBef>
                      </a:pPr>
                      <a:r>
                        <a:rPr sz="1800" dirty="0">
                          <a:solidFill>
                            <a:srgbClr val="C00000"/>
                          </a:solidFill>
                        </a:rPr>
                        <a:t>524</a:t>
                      </a:r>
                      <a:endParaRPr sz="1800" dirty="0">
                        <a:solidFill>
                          <a:srgbClr val="C00000"/>
                        </a:solidFill>
                        <a:latin typeface="Calibri" panose="020F0502020204030204" pitchFamily="34" charset="0"/>
                        <a:cs typeface="Calibri" panose="020F0502020204030204" pitchFamily="34" charset="0"/>
                      </a:endParaRPr>
                    </a:p>
                  </a:txBody>
                  <a:tcPr marL="0" marR="0" marT="50165" marB="0"/>
                </a:tc>
                <a:tc>
                  <a:txBody>
                    <a:bodyPr/>
                    <a:lstStyle/>
                    <a:p>
                      <a:pPr marR="73025" algn="r">
                        <a:lnSpc>
                          <a:spcPct val="100000"/>
                        </a:lnSpc>
                        <a:spcBef>
                          <a:spcPts val="395"/>
                        </a:spcBef>
                      </a:pPr>
                      <a:r>
                        <a:rPr sz="1800" dirty="0">
                          <a:solidFill>
                            <a:srgbClr val="C00000"/>
                          </a:solidFill>
                        </a:rPr>
                        <a:t>201</a:t>
                      </a:r>
                      <a:endParaRPr sz="1800" dirty="0">
                        <a:solidFill>
                          <a:srgbClr val="C00000"/>
                        </a:solidFill>
                        <a:latin typeface="Calibri" panose="020F0502020204030204" pitchFamily="34" charset="0"/>
                        <a:cs typeface="Calibri" panose="020F0502020204030204" pitchFamily="34" charset="0"/>
                      </a:endParaRPr>
                    </a:p>
                  </a:txBody>
                  <a:tcPr marL="0" marR="0" marT="50165" marB="0"/>
                </a:tc>
                <a:extLst>
                  <a:ext uri="{0D108BD9-81ED-4DB2-BD59-A6C34878D82A}">
                    <a16:rowId xmlns:a16="http://schemas.microsoft.com/office/drawing/2014/main" val="10003"/>
                  </a:ext>
                </a:extLst>
              </a:tr>
              <a:tr h="364285">
                <a:tc>
                  <a:txBody>
                    <a:bodyPr/>
                    <a:lstStyle/>
                    <a:p>
                      <a:pPr marL="88265">
                        <a:lnSpc>
                          <a:spcPct val="100000"/>
                        </a:lnSpc>
                        <a:spcBef>
                          <a:spcPts val="425"/>
                        </a:spcBef>
                      </a:pPr>
                      <a:r>
                        <a:rPr sz="1800" dirty="0">
                          <a:solidFill>
                            <a:srgbClr val="C00000"/>
                          </a:solidFill>
                        </a:rPr>
                        <a:t>527</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L="6985" algn="ctr">
                        <a:lnSpc>
                          <a:spcPct val="100000"/>
                        </a:lnSpc>
                        <a:spcBef>
                          <a:spcPts val="425"/>
                        </a:spcBef>
                      </a:pPr>
                      <a:r>
                        <a:rPr sz="1800" dirty="0">
                          <a:solidFill>
                            <a:srgbClr val="C00000"/>
                          </a:solidFill>
                        </a:rPr>
                        <a:t>756</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L="6985" algn="ctr">
                        <a:lnSpc>
                          <a:spcPct val="100000"/>
                        </a:lnSpc>
                        <a:spcBef>
                          <a:spcPts val="425"/>
                        </a:spcBef>
                      </a:pPr>
                      <a:r>
                        <a:rPr sz="1800" dirty="0">
                          <a:solidFill>
                            <a:srgbClr val="C00000"/>
                          </a:solidFill>
                        </a:rPr>
                        <a:t>785</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L="6985" algn="ctr">
                        <a:lnSpc>
                          <a:spcPct val="100000"/>
                        </a:lnSpc>
                        <a:spcBef>
                          <a:spcPts val="425"/>
                        </a:spcBef>
                      </a:pPr>
                      <a:r>
                        <a:rPr sz="1800" dirty="0">
                          <a:solidFill>
                            <a:srgbClr val="C00000"/>
                          </a:solidFill>
                        </a:rPr>
                        <a:t>183</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R="76200" algn="r">
                        <a:lnSpc>
                          <a:spcPct val="100000"/>
                        </a:lnSpc>
                        <a:spcBef>
                          <a:spcPts val="425"/>
                        </a:spcBef>
                      </a:pPr>
                      <a:r>
                        <a:rPr sz="1800" dirty="0">
                          <a:solidFill>
                            <a:srgbClr val="C00000"/>
                          </a:solidFill>
                        </a:rPr>
                        <a:t>452</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L="15875" algn="ctr">
                        <a:lnSpc>
                          <a:spcPct val="100000"/>
                        </a:lnSpc>
                        <a:spcBef>
                          <a:spcPts val="440"/>
                        </a:spcBef>
                      </a:pPr>
                      <a:r>
                        <a:rPr sz="1800" strike="noStrike" spc="-10" baseline="0" dirty="0">
                          <a:solidFill>
                            <a:srgbClr val="000000"/>
                          </a:solidFill>
                        </a:rPr>
                        <a:t>996</a:t>
                      </a:r>
                      <a:endParaRPr sz="1800" strike="noStrike" baseline="0" dirty="0">
                        <a:solidFill>
                          <a:srgbClr val="000000"/>
                        </a:solidFill>
                        <a:latin typeface="Calibri" panose="020F0502020204030204" pitchFamily="34" charset="0"/>
                        <a:cs typeface="Calibri" panose="020F0502020204030204" pitchFamily="34" charset="0"/>
                      </a:endParaRPr>
                    </a:p>
                  </a:txBody>
                  <a:tcPr marL="0" marR="0" marT="55880" marB="0"/>
                </a:tc>
                <a:tc>
                  <a:txBody>
                    <a:bodyPr/>
                    <a:lstStyle/>
                    <a:p>
                      <a:pPr marL="6985" algn="ctr">
                        <a:lnSpc>
                          <a:spcPct val="100000"/>
                        </a:lnSpc>
                        <a:spcBef>
                          <a:spcPts val="425"/>
                        </a:spcBef>
                      </a:pPr>
                      <a:r>
                        <a:rPr sz="1800" dirty="0">
                          <a:solidFill>
                            <a:srgbClr val="C00000"/>
                          </a:solidFill>
                        </a:rPr>
                        <a:t>340</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L="146685">
                        <a:lnSpc>
                          <a:spcPct val="100000"/>
                        </a:lnSpc>
                        <a:spcBef>
                          <a:spcPts val="425"/>
                        </a:spcBef>
                      </a:pPr>
                      <a:r>
                        <a:rPr sz="1800" dirty="0">
                          <a:solidFill>
                            <a:srgbClr val="C00000"/>
                          </a:solidFill>
                        </a:rPr>
                        <a:t>628</a:t>
                      </a:r>
                      <a:endParaRPr sz="1800" dirty="0">
                        <a:solidFill>
                          <a:srgbClr val="C00000"/>
                        </a:solidFill>
                        <a:latin typeface="Calibri" panose="020F0502020204030204" pitchFamily="34" charset="0"/>
                        <a:cs typeface="Calibri" panose="020F0502020204030204" pitchFamily="34" charset="0"/>
                      </a:endParaRPr>
                    </a:p>
                  </a:txBody>
                  <a:tcPr marL="0" marR="0" marT="53975" marB="0"/>
                </a:tc>
                <a:tc>
                  <a:txBody>
                    <a:bodyPr/>
                    <a:lstStyle/>
                    <a:p>
                      <a:pPr marR="99695" algn="r">
                        <a:lnSpc>
                          <a:spcPct val="100000"/>
                        </a:lnSpc>
                        <a:spcBef>
                          <a:spcPts val="409"/>
                        </a:spcBef>
                      </a:pPr>
                      <a:r>
                        <a:rPr sz="1800" strike="noStrike" spc="-15" baseline="0" dirty="0">
                          <a:solidFill>
                            <a:srgbClr val="000000"/>
                          </a:solidFill>
                        </a:rPr>
                        <a:t>898</a:t>
                      </a:r>
                      <a:endParaRPr sz="1800" strike="noStrike" baseline="0" dirty="0">
                        <a:solidFill>
                          <a:srgbClr val="000000"/>
                        </a:solidFill>
                        <a:latin typeface="Calibri" panose="020F0502020204030204" pitchFamily="34" charset="0"/>
                        <a:cs typeface="Calibri" panose="020F0502020204030204" pitchFamily="34" charset="0"/>
                      </a:endParaRPr>
                    </a:p>
                  </a:txBody>
                  <a:tcPr marL="0" marR="0" marT="52069" marB="0"/>
                </a:tc>
                <a:tc>
                  <a:txBody>
                    <a:bodyPr/>
                    <a:lstStyle/>
                    <a:p>
                      <a:pPr marR="73025" algn="r">
                        <a:lnSpc>
                          <a:spcPct val="100000"/>
                        </a:lnSpc>
                        <a:spcBef>
                          <a:spcPts val="425"/>
                        </a:spcBef>
                      </a:pPr>
                      <a:r>
                        <a:rPr sz="1800" dirty="0">
                          <a:solidFill>
                            <a:srgbClr val="C00000"/>
                          </a:solidFill>
                        </a:rPr>
                        <a:t>083</a:t>
                      </a:r>
                      <a:endParaRPr sz="1800" dirty="0">
                        <a:solidFill>
                          <a:srgbClr val="C00000"/>
                        </a:solidFill>
                        <a:latin typeface="Calibri" panose="020F0502020204030204" pitchFamily="34" charset="0"/>
                        <a:cs typeface="Calibri" panose="020F0502020204030204" pitchFamily="34" charset="0"/>
                      </a:endParaRPr>
                    </a:p>
                  </a:txBody>
                  <a:tcPr marL="0" marR="0" marT="53975" marB="0"/>
                </a:tc>
                <a:extLst>
                  <a:ext uri="{0D108BD9-81ED-4DB2-BD59-A6C34878D82A}">
                    <a16:rowId xmlns:a16="http://schemas.microsoft.com/office/drawing/2014/main" val="10004"/>
                  </a:ext>
                </a:extLst>
              </a:tr>
              <a:tr h="402815">
                <a:tc>
                  <a:txBody>
                    <a:bodyPr/>
                    <a:lstStyle/>
                    <a:p>
                      <a:pPr marL="88265">
                        <a:lnSpc>
                          <a:spcPct val="100000"/>
                        </a:lnSpc>
                        <a:spcBef>
                          <a:spcPts val="715"/>
                        </a:spcBef>
                      </a:pPr>
                      <a:r>
                        <a:rPr sz="1800" dirty="0">
                          <a:solidFill>
                            <a:srgbClr val="C00000"/>
                          </a:solidFill>
                        </a:rPr>
                        <a:t>137</a:t>
                      </a:r>
                      <a:endParaRPr sz="1800" dirty="0">
                        <a:solidFill>
                          <a:srgbClr val="C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C00000"/>
                          </a:solidFill>
                        </a:rPr>
                        <a:t>467</a:t>
                      </a:r>
                      <a:endParaRPr sz="1800" dirty="0">
                        <a:solidFill>
                          <a:srgbClr val="C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C00000"/>
                          </a:solidFill>
                        </a:rPr>
                        <a:t>007</a:t>
                      </a:r>
                      <a:endParaRPr sz="1800" dirty="0">
                        <a:solidFill>
                          <a:srgbClr val="C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C00000"/>
                          </a:solidFill>
                        </a:rPr>
                        <a:t>818</a:t>
                      </a:r>
                      <a:endParaRPr sz="1800" dirty="0">
                        <a:solidFill>
                          <a:srgbClr val="C00000"/>
                        </a:solidFill>
                        <a:latin typeface="Calibri" panose="020F0502020204030204" pitchFamily="34" charset="0"/>
                        <a:cs typeface="Calibri" panose="020F0502020204030204" pitchFamily="34" charset="0"/>
                      </a:endParaRPr>
                    </a:p>
                  </a:txBody>
                  <a:tcPr marL="0" marR="0" marT="90805" marB="0"/>
                </a:tc>
                <a:tc>
                  <a:txBody>
                    <a:bodyPr/>
                    <a:lstStyle/>
                    <a:p>
                      <a:pPr marR="76200" algn="r">
                        <a:lnSpc>
                          <a:spcPct val="100000"/>
                        </a:lnSpc>
                        <a:spcBef>
                          <a:spcPts val="715"/>
                        </a:spcBef>
                      </a:pPr>
                      <a:r>
                        <a:rPr sz="1800" dirty="0">
                          <a:solidFill>
                            <a:srgbClr val="000000"/>
                          </a:solidFill>
                        </a:rPr>
                        <a:t>475</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406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106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146685">
                        <a:lnSpc>
                          <a:spcPct val="100000"/>
                        </a:lnSpc>
                        <a:spcBef>
                          <a:spcPts val="715"/>
                        </a:spcBef>
                      </a:pPr>
                      <a:r>
                        <a:rPr sz="1800" dirty="0">
                          <a:solidFill>
                            <a:srgbClr val="000000"/>
                          </a:solidFill>
                        </a:rPr>
                        <a:t>871</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98425" algn="r">
                        <a:lnSpc>
                          <a:spcPct val="100000"/>
                        </a:lnSpc>
                        <a:spcBef>
                          <a:spcPts val="715"/>
                        </a:spcBef>
                      </a:pPr>
                      <a:r>
                        <a:rPr sz="1800" dirty="0">
                          <a:solidFill>
                            <a:srgbClr val="000000"/>
                          </a:solidFill>
                        </a:rPr>
                        <a:t>177</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3025" algn="r">
                        <a:lnSpc>
                          <a:spcPct val="100000"/>
                        </a:lnSpc>
                        <a:spcBef>
                          <a:spcPts val="715"/>
                        </a:spcBef>
                      </a:pPr>
                      <a:r>
                        <a:rPr sz="1800" dirty="0">
                          <a:solidFill>
                            <a:srgbClr val="000000"/>
                          </a:solidFill>
                        </a:rPr>
                        <a:t>817</a:t>
                      </a:r>
                      <a:endParaRPr sz="1800" dirty="0">
                        <a:solidFill>
                          <a:srgbClr val="000000"/>
                        </a:solidFill>
                        <a:latin typeface="Calibri" panose="020F0502020204030204" pitchFamily="34" charset="0"/>
                        <a:cs typeface="Calibri" panose="020F0502020204030204" pitchFamily="34" charset="0"/>
                      </a:endParaRPr>
                    </a:p>
                  </a:txBody>
                  <a:tcPr marL="0" marR="0" marT="90805" marB="0"/>
                </a:tc>
                <a:extLst>
                  <a:ext uri="{0D108BD9-81ED-4DB2-BD59-A6C34878D82A}">
                    <a16:rowId xmlns:a16="http://schemas.microsoft.com/office/drawing/2014/main" val="10005"/>
                  </a:ext>
                </a:extLst>
              </a:tr>
              <a:tr h="402815">
                <a:tc>
                  <a:txBody>
                    <a:bodyPr/>
                    <a:lstStyle/>
                    <a:p>
                      <a:pPr marL="88265">
                        <a:lnSpc>
                          <a:spcPct val="100000"/>
                        </a:lnSpc>
                        <a:spcBef>
                          <a:spcPts val="715"/>
                        </a:spcBef>
                      </a:pPr>
                      <a:r>
                        <a:rPr sz="1800" dirty="0">
                          <a:solidFill>
                            <a:srgbClr val="000000"/>
                          </a:solidFill>
                        </a:rPr>
                        <a:t>886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854</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020</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086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6200" algn="r">
                        <a:lnSpc>
                          <a:spcPct val="100000"/>
                        </a:lnSpc>
                        <a:spcBef>
                          <a:spcPts val="715"/>
                        </a:spcBef>
                      </a:pPr>
                      <a:r>
                        <a:rPr sz="1800" dirty="0">
                          <a:solidFill>
                            <a:srgbClr val="000000"/>
                          </a:solidFill>
                        </a:rPr>
                        <a:t>507</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584</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013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146685">
                        <a:lnSpc>
                          <a:spcPct val="100000"/>
                        </a:lnSpc>
                        <a:spcBef>
                          <a:spcPts val="715"/>
                        </a:spcBef>
                      </a:pPr>
                      <a:r>
                        <a:rPr sz="1800" dirty="0">
                          <a:solidFill>
                            <a:srgbClr val="000000"/>
                          </a:solidFill>
                        </a:rPr>
                        <a:t>676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98425" algn="r">
                        <a:lnSpc>
                          <a:spcPct val="100000"/>
                        </a:lnSpc>
                        <a:spcBef>
                          <a:spcPts val="715"/>
                        </a:spcBef>
                      </a:pPr>
                      <a:r>
                        <a:rPr sz="1800" dirty="0">
                          <a:solidFill>
                            <a:srgbClr val="000000"/>
                          </a:solidFill>
                        </a:rPr>
                        <a:t>667</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3025" algn="r">
                        <a:lnSpc>
                          <a:spcPct val="100000"/>
                        </a:lnSpc>
                        <a:spcBef>
                          <a:spcPts val="715"/>
                        </a:spcBef>
                      </a:pPr>
                      <a:r>
                        <a:rPr sz="1800" dirty="0">
                          <a:solidFill>
                            <a:srgbClr val="000000"/>
                          </a:solidFill>
                        </a:rPr>
                        <a:t>951</a:t>
                      </a:r>
                      <a:endParaRPr sz="1800" dirty="0">
                        <a:solidFill>
                          <a:srgbClr val="000000"/>
                        </a:solidFill>
                        <a:latin typeface="Calibri" panose="020F0502020204030204" pitchFamily="34" charset="0"/>
                        <a:cs typeface="Calibri" panose="020F0502020204030204" pitchFamily="34" charset="0"/>
                      </a:endParaRPr>
                    </a:p>
                  </a:txBody>
                  <a:tcPr marL="0" marR="0" marT="90805" marB="0"/>
                </a:tc>
                <a:extLst>
                  <a:ext uri="{0D108BD9-81ED-4DB2-BD59-A6C34878D82A}">
                    <a16:rowId xmlns:a16="http://schemas.microsoft.com/office/drawing/2014/main" val="10006"/>
                  </a:ext>
                </a:extLst>
              </a:tr>
              <a:tr h="402815">
                <a:tc>
                  <a:txBody>
                    <a:bodyPr/>
                    <a:lstStyle/>
                    <a:p>
                      <a:pPr marL="88265">
                        <a:lnSpc>
                          <a:spcPct val="100000"/>
                        </a:lnSpc>
                        <a:spcBef>
                          <a:spcPts val="715"/>
                        </a:spcBef>
                      </a:pPr>
                      <a:r>
                        <a:rPr sz="1800" dirty="0">
                          <a:solidFill>
                            <a:srgbClr val="000000"/>
                          </a:solidFill>
                        </a:rPr>
                        <a:t>903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476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493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296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6200" algn="r">
                        <a:lnSpc>
                          <a:spcPct val="100000"/>
                        </a:lnSpc>
                        <a:spcBef>
                          <a:spcPts val="715"/>
                        </a:spcBef>
                      </a:pPr>
                      <a:r>
                        <a:rPr sz="1800" dirty="0">
                          <a:solidFill>
                            <a:srgbClr val="000000"/>
                          </a:solidFill>
                        </a:rPr>
                        <a:t>091</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106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299</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146685">
                        <a:lnSpc>
                          <a:spcPct val="100000"/>
                        </a:lnSpc>
                        <a:spcBef>
                          <a:spcPts val="715"/>
                        </a:spcBef>
                      </a:pPr>
                      <a:r>
                        <a:rPr sz="1800" dirty="0">
                          <a:solidFill>
                            <a:srgbClr val="000000"/>
                          </a:solidFill>
                        </a:rPr>
                        <a:t>594</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98425" algn="r">
                        <a:lnSpc>
                          <a:spcPct val="100000"/>
                        </a:lnSpc>
                        <a:spcBef>
                          <a:spcPts val="715"/>
                        </a:spcBef>
                      </a:pPr>
                      <a:r>
                        <a:rPr sz="1800" dirty="0">
                          <a:solidFill>
                            <a:srgbClr val="000000"/>
                          </a:solidFill>
                        </a:rPr>
                        <a:t>673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3025" algn="r">
                        <a:lnSpc>
                          <a:spcPct val="100000"/>
                        </a:lnSpc>
                        <a:spcBef>
                          <a:spcPts val="715"/>
                        </a:spcBef>
                      </a:pPr>
                      <a:r>
                        <a:rPr sz="1800" dirty="0">
                          <a:solidFill>
                            <a:srgbClr val="000000"/>
                          </a:solidFill>
                        </a:rPr>
                        <a:t>488</a:t>
                      </a:r>
                      <a:endParaRPr sz="1800" dirty="0">
                        <a:solidFill>
                          <a:srgbClr val="000000"/>
                        </a:solidFill>
                        <a:latin typeface="Calibri" panose="020F0502020204030204" pitchFamily="34" charset="0"/>
                        <a:cs typeface="Calibri" panose="020F0502020204030204" pitchFamily="34" charset="0"/>
                      </a:endParaRPr>
                    </a:p>
                  </a:txBody>
                  <a:tcPr marL="0" marR="0" marT="90805" marB="0"/>
                </a:tc>
                <a:extLst>
                  <a:ext uri="{0D108BD9-81ED-4DB2-BD59-A6C34878D82A}">
                    <a16:rowId xmlns:a16="http://schemas.microsoft.com/office/drawing/2014/main" val="10007"/>
                  </a:ext>
                </a:extLst>
              </a:tr>
              <a:tr h="402815">
                <a:tc>
                  <a:txBody>
                    <a:bodyPr/>
                    <a:lstStyle/>
                    <a:p>
                      <a:pPr marL="88265">
                        <a:lnSpc>
                          <a:spcPct val="100000"/>
                        </a:lnSpc>
                        <a:spcBef>
                          <a:spcPts val="715"/>
                        </a:spcBef>
                      </a:pPr>
                      <a:r>
                        <a:rPr sz="1800" dirty="0">
                          <a:solidFill>
                            <a:srgbClr val="000000"/>
                          </a:solidFill>
                        </a:rPr>
                        <a:t>751</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764</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969</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918</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6200" algn="r">
                        <a:lnSpc>
                          <a:spcPct val="100000"/>
                        </a:lnSpc>
                        <a:spcBef>
                          <a:spcPts val="715"/>
                        </a:spcBef>
                      </a:pPr>
                      <a:r>
                        <a:rPr sz="1800" dirty="0">
                          <a:solidFill>
                            <a:srgbClr val="000000"/>
                          </a:solidFill>
                        </a:rPr>
                        <a:t>260</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892</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893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146685">
                        <a:lnSpc>
                          <a:spcPct val="100000"/>
                        </a:lnSpc>
                        <a:spcBef>
                          <a:spcPts val="715"/>
                        </a:spcBef>
                      </a:pPr>
                      <a:r>
                        <a:rPr sz="1800" dirty="0">
                          <a:solidFill>
                            <a:srgbClr val="000000"/>
                          </a:solidFill>
                        </a:rPr>
                        <a:t>785</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98425" algn="r">
                        <a:lnSpc>
                          <a:spcPct val="100000"/>
                        </a:lnSpc>
                        <a:spcBef>
                          <a:spcPts val="715"/>
                        </a:spcBef>
                      </a:pPr>
                      <a:r>
                        <a:rPr sz="1800" dirty="0">
                          <a:solidFill>
                            <a:srgbClr val="000000"/>
                          </a:solidFill>
                        </a:rPr>
                        <a:t>613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3025" algn="r">
                        <a:lnSpc>
                          <a:spcPct val="100000"/>
                        </a:lnSpc>
                        <a:spcBef>
                          <a:spcPts val="715"/>
                        </a:spcBef>
                      </a:pPr>
                      <a:r>
                        <a:rPr sz="1800" dirty="0">
                          <a:solidFill>
                            <a:srgbClr val="000000"/>
                          </a:solidFill>
                        </a:rPr>
                        <a:t>682</a:t>
                      </a:r>
                      <a:endParaRPr sz="1800" dirty="0">
                        <a:solidFill>
                          <a:srgbClr val="000000"/>
                        </a:solidFill>
                        <a:latin typeface="Calibri" panose="020F0502020204030204" pitchFamily="34" charset="0"/>
                        <a:cs typeface="Calibri" panose="020F0502020204030204" pitchFamily="34" charset="0"/>
                      </a:endParaRPr>
                    </a:p>
                  </a:txBody>
                  <a:tcPr marL="0" marR="0" marT="90805" marB="0"/>
                </a:tc>
                <a:extLst>
                  <a:ext uri="{0D108BD9-81ED-4DB2-BD59-A6C34878D82A}">
                    <a16:rowId xmlns:a16="http://schemas.microsoft.com/office/drawing/2014/main" val="10008"/>
                  </a:ext>
                </a:extLst>
              </a:tr>
              <a:tr h="402815">
                <a:tc>
                  <a:txBody>
                    <a:bodyPr/>
                    <a:lstStyle/>
                    <a:p>
                      <a:pPr marL="88265">
                        <a:lnSpc>
                          <a:spcPct val="100000"/>
                        </a:lnSpc>
                        <a:spcBef>
                          <a:spcPts val="715"/>
                        </a:spcBef>
                      </a:pPr>
                      <a:r>
                        <a:rPr sz="1800" dirty="0">
                          <a:solidFill>
                            <a:srgbClr val="000000"/>
                          </a:solidFill>
                        </a:rPr>
                        <a:t>347</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834</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113</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862</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6200" algn="r">
                        <a:lnSpc>
                          <a:spcPct val="100000"/>
                        </a:lnSpc>
                        <a:spcBef>
                          <a:spcPts val="715"/>
                        </a:spcBef>
                      </a:pPr>
                      <a:r>
                        <a:rPr sz="1800" dirty="0">
                          <a:solidFill>
                            <a:srgbClr val="000000"/>
                          </a:solidFill>
                        </a:rPr>
                        <a:t>481</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176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6985" algn="ctr">
                        <a:lnSpc>
                          <a:spcPct val="100000"/>
                        </a:lnSpc>
                        <a:spcBef>
                          <a:spcPts val="715"/>
                        </a:spcBef>
                      </a:pPr>
                      <a:r>
                        <a:rPr sz="1800" dirty="0">
                          <a:solidFill>
                            <a:srgbClr val="000000"/>
                          </a:solidFill>
                        </a:rPr>
                        <a:t>741</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L="146685">
                        <a:lnSpc>
                          <a:spcPct val="100000"/>
                        </a:lnSpc>
                        <a:spcBef>
                          <a:spcPts val="715"/>
                        </a:spcBef>
                      </a:pPr>
                      <a:r>
                        <a:rPr sz="1800" dirty="0">
                          <a:solidFill>
                            <a:srgbClr val="000000"/>
                          </a:solidFill>
                        </a:rPr>
                        <a:t>746</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98425" algn="r">
                        <a:lnSpc>
                          <a:spcPct val="100000"/>
                        </a:lnSpc>
                        <a:spcBef>
                          <a:spcPts val="715"/>
                        </a:spcBef>
                      </a:pPr>
                      <a:r>
                        <a:rPr sz="1800" dirty="0">
                          <a:solidFill>
                            <a:srgbClr val="000000"/>
                          </a:solidFill>
                        </a:rPr>
                        <a:t>850</a:t>
                      </a:r>
                      <a:endParaRPr sz="1800" dirty="0">
                        <a:solidFill>
                          <a:srgbClr val="000000"/>
                        </a:solidFill>
                        <a:latin typeface="Calibri" panose="020F0502020204030204" pitchFamily="34" charset="0"/>
                        <a:cs typeface="Calibri" panose="020F0502020204030204" pitchFamily="34" charset="0"/>
                      </a:endParaRPr>
                    </a:p>
                  </a:txBody>
                  <a:tcPr marL="0" marR="0" marT="90805" marB="0"/>
                </a:tc>
                <a:tc>
                  <a:txBody>
                    <a:bodyPr/>
                    <a:lstStyle/>
                    <a:p>
                      <a:pPr marR="73025" algn="r">
                        <a:lnSpc>
                          <a:spcPct val="100000"/>
                        </a:lnSpc>
                        <a:spcBef>
                          <a:spcPts val="715"/>
                        </a:spcBef>
                      </a:pPr>
                      <a:r>
                        <a:rPr sz="1800" dirty="0">
                          <a:solidFill>
                            <a:srgbClr val="000000"/>
                          </a:solidFill>
                        </a:rPr>
                        <a:t>950</a:t>
                      </a:r>
                      <a:endParaRPr sz="1800" dirty="0">
                        <a:solidFill>
                          <a:srgbClr val="000000"/>
                        </a:solidFill>
                        <a:latin typeface="Calibri" panose="020F0502020204030204" pitchFamily="34" charset="0"/>
                        <a:cs typeface="Calibri" panose="020F0502020204030204" pitchFamily="34" charset="0"/>
                      </a:endParaRPr>
                    </a:p>
                  </a:txBody>
                  <a:tcPr marL="0" marR="0" marT="90805" marB="0"/>
                </a:tc>
                <a:extLst>
                  <a:ext uri="{0D108BD9-81ED-4DB2-BD59-A6C34878D82A}">
                    <a16:rowId xmlns:a16="http://schemas.microsoft.com/office/drawing/2014/main" val="10009"/>
                  </a:ext>
                </a:extLst>
              </a:tr>
              <a:tr h="418227">
                <a:tc>
                  <a:txBody>
                    <a:bodyPr/>
                    <a:lstStyle/>
                    <a:p>
                      <a:pPr marL="88265">
                        <a:lnSpc>
                          <a:spcPct val="100000"/>
                        </a:lnSpc>
                        <a:spcBef>
                          <a:spcPts val="825"/>
                        </a:spcBef>
                      </a:pPr>
                      <a:r>
                        <a:rPr sz="1800" dirty="0">
                          <a:solidFill>
                            <a:srgbClr val="000000"/>
                          </a:solidFill>
                        </a:rPr>
                        <a:t>580</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L="6985" algn="ctr">
                        <a:lnSpc>
                          <a:spcPct val="100000"/>
                        </a:lnSpc>
                        <a:spcBef>
                          <a:spcPts val="825"/>
                        </a:spcBef>
                      </a:pPr>
                      <a:r>
                        <a:rPr sz="1800" dirty="0">
                          <a:solidFill>
                            <a:srgbClr val="000000"/>
                          </a:solidFill>
                        </a:rPr>
                        <a:t>477</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L="6985" algn="ctr">
                        <a:lnSpc>
                          <a:spcPct val="100000"/>
                        </a:lnSpc>
                        <a:spcBef>
                          <a:spcPts val="825"/>
                        </a:spcBef>
                      </a:pPr>
                      <a:r>
                        <a:rPr sz="1800" dirty="0">
                          <a:solidFill>
                            <a:srgbClr val="000000"/>
                          </a:solidFill>
                        </a:rPr>
                        <a:t>697</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L="6985" algn="ctr">
                        <a:lnSpc>
                          <a:spcPct val="100000"/>
                        </a:lnSpc>
                        <a:spcBef>
                          <a:spcPts val="825"/>
                        </a:spcBef>
                      </a:pPr>
                      <a:r>
                        <a:rPr sz="1800" dirty="0">
                          <a:solidFill>
                            <a:srgbClr val="000000"/>
                          </a:solidFill>
                        </a:rPr>
                        <a:t>473</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R="76200" algn="r">
                        <a:lnSpc>
                          <a:spcPct val="100000"/>
                        </a:lnSpc>
                        <a:spcBef>
                          <a:spcPts val="825"/>
                        </a:spcBef>
                      </a:pPr>
                      <a:r>
                        <a:rPr sz="1800" dirty="0">
                          <a:solidFill>
                            <a:srgbClr val="000000"/>
                          </a:solidFill>
                        </a:rPr>
                        <a:t>039</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L="6985" algn="ctr">
                        <a:lnSpc>
                          <a:spcPct val="100000"/>
                        </a:lnSpc>
                        <a:spcBef>
                          <a:spcPts val="825"/>
                        </a:spcBef>
                      </a:pPr>
                      <a:r>
                        <a:rPr sz="1800" dirty="0">
                          <a:solidFill>
                            <a:srgbClr val="000000"/>
                          </a:solidFill>
                        </a:rPr>
                        <a:t>571</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L="6985" algn="ctr">
                        <a:lnSpc>
                          <a:spcPct val="100000"/>
                        </a:lnSpc>
                        <a:spcBef>
                          <a:spcPts val="825"/>
                        </a:spcBef>
                      </a:pPr>
                      <a:r>
                        <a:rPr sz="1800" dirty="0">
                          <a:solidFill>
                            <a:srgbClr val="000000"/>
                          </a:solidFill>
                        </a:rPr>
                        <a:t>864</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L="146685">
                        <a:lnSpc>
                          <a:spcPct val="100000"/>
                        </a:lnSpc>
                        <a:spcBef>
                          <a:spcPts val="825"/>
                        </a:spcBef>
                      </a:pPr>
                      <a:r>
                        <a:rPr sz="1800" dirty="0">
                          <a:solidFill>
                            <a:srgbClr val="000000"/>
                          </a:solidFill>
                        </a:rPr>
                        <a:t>021</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R="98425" algn="r">
                        <a:lnSpc>
                          <a:spcPct val="100000"/>
                        </a:lnSpc>
                        <a:spcBef>
                          <a:spcPts val="825"/>
                        </a:spcBef>
                      </a:pPr>
                      <a:r>
                        <a:rPr sz="1800" dirty="0">
                          <a:solidFill>
                            <a:srgbClr val="000000"/>
                          </a:solidFill>
                        </a:rPr>
                        <a:t>816</a:t>
                      </a:r>
                      <a:endParaRPr sz="1800" dirty="0">
                        <a:solidFill>
                          <a:srgbClr val="000000"/>
                        </a:solidFill>
                        <a:latin typeface="Calibri" panose="020F0502020204030204" pitchFamily="34" charset="0"/>
                        <a:cs typeface="Calibri" panose="020F0502020204030204" pitchFamily="34" charset="0"/>
                      </a:endParaRPr>
                    </a:p>
                  </a:txBody>
                  <a:tcPr marL="0" marR="0" marT="104775" marB="0"/>
                </a:tc>
                <a:tc>
                  <a:txBody>
                    <a:bodyPr/>
                    <a:lstStyle/>
                    <a:p>
                      <a:pPr marR="73025" algn="r">
                        <a:lnSpc>
                          <a:spcPct val="100000"/>
                        </a:lnSpc>
                        <a:spcBef>
                          <a:spcPts val="825"/>
                        </a:spcBef>
                      </a:pPr>
                      <a:r>
                        <a:rPr sz="1800" dirty="0">
                          <a:solidFill>
                            <a:srgbClr val="000000"/>
                          </a:solidFill>
                        </a:rPr>
                        <a:t>544</a:t>
                      </a:r>
                      <a:endParaRPr sz="1800" dirty="0">
                        <a:solidFill>
                          <a:srgbClr val="000000"/>
                        </a:solidFill>
                        <a:latin typeface="Calibri" panose="020F0502020204030204" pitchFamily="34" charset="0"/>
                        <a:cs typeface="Calibri" panose="020F0502020204030204" pitchFamily="34" charset="0"/>
                      </a:endParaRPr>
                    </a:p>
                  </a:txBody>
                  <a:tcPr marL="0" marR="0" marT="104775" marB="0"/>
                </a:tc>
                <a:extLst>
                  <a:ext uri="{0D108BD9-81ED-4DB2-BD59-A6C34878D82A}">
                    <a16:rowId xmlns:a16="http://schemas.microsoft.com/office/drawing/2014/main" val="10010"/>
                  </a:ext>
                </a:extLst>
              </a:tr>
            </a:tbl>
          </a:graphicData>
        </a:graphic>
      </p:graphicFrame>
      <p:cxnSp>
        <p:nvCxnSpPr>
          <p:cNvPr id="6" name="Straight Connector 5">
            <a:extLst>
              <a:ext uri="{FF2B5EF4-FFF2-40B4-BE49-F238E27FC236}">
                <a16:creationId xmlns:a16="http://schemas.microsoft.com/office/drawing/2014/main" id="{B7C10EC9-AD14-B36E-0E25-31CCDB23CB74}"/>
              </a:ext>
            </a:extLst>
          </p:cNvPr>
          <p:cNvCxnSpPr/>
          <p:nvPr/>
        </p:nvCxnSpPr>
        <p:spPr>
          <a:xfrm>
            <a:off x="5867400" y="2590800"/>
            <a:ext cx="457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0985D14-597C-4C62-5869-C98FBD1DAE1A}"/>
              </a:ext>
            </a:extLst>
          </p:cNvPr>
          <p:cNvCxnSpPr>
            <a:cxnSpLocks/>
          </p:cNvCxnSpPr>
          <p:nvPr/>
        </p:nvCxnSpPr>
        <p:spPr>
          <a:xfrm flipH="1">
            <a:off x="5867400" y="2590800"/>
            <a:ext cx="457200" cy="3124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0767F08-4BDD-68C6-EE80-BC98EE3129AE}"/>
              </a:ext>
            </a:extLst>
          </p:cNvPr>
          <p:cNvCxnSpPr>
            <a:cxnSpLocks/>
          </p:cNvCxnSpPr>
          <p:nvPr/>
        </p:nvCxnSpPr>
        <p:spPr>
          <a:xfrm>
            <a:off x="4663068" y="2969942"/>
            <a:ext cx="457200" cy="3124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9D32B14-5B7E-13D1-1CAE-E05A7820F25C}"/>
              </a:ext>
            </a:extLst>
          </p:cNvPr>
          <p:cNvCxnSpPr>
            <a:cxnSpLocks/>
          </p:cNvCxnSpPr>
          <p:nvPr/>
        </p:nvCxnSpPr>
        <p:spPr>
          <a:xfrm flipH="1">
            <a:off x="4663068" y="2969942"/>
            <a:ext cx="457200" cy="3124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BE01C94-7F00-C25D-DBCF-440AE213509D}"/>
              </a:ext>
            </a:extLst>
          </p:cNvPr>
          <p:cNvCxnSpPr>
            <a:cxnSpLocks/>
          </p:cNvCxnSpPr>
          <p:nvPr/>
        </p:nvCxnSpPr>
        <p:spPr>
          <a:xfrm>
            <a:off x="6503020" y="2969942"/>
            <a:ext cx="457200" cy="3124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A0185A7-0536-BE54-07E0-307D0485D232}"/>
              </a:ext>
            </a:extLst>
          </p:cNvPr>
          <p:cNvCxnSpPr>
            <a:cxnSpLocks/>
          </p:cNvCxnSpPr>
          <p:nvPr/>
        </p:nvCxnSpPr>
        <p:spPr>
          <a:xfrm flipH="1">
            <a:off x="6503020" y="2969942"/>
            <a:ext cx="457200" cy="31242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C95A0-5F07-D7CE-A948-3A4274267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344E6-E378-F632-77B7-E2E5CA246DA7}"/>
              </a:ext>
            </a:extLst>
          </p:cNvPr>
          <p:cNvSpPr>
            <a:spLocks noGrp="1"/>
          </p:cNvSpPr>
          <p:nvPr>
            <p:ph type="title"/>
          </p:nvPr>
        </p:nvSpPr>
        <p:spPr/>
        <p:txBody>
          <a:bodyPr/>
          <a:lstStyle/>
          <a:p>
            <a:r>
              <a:rPr lang="en-US" dirty="0"/>
              <a:t>Using Technology to Generate Random Numbers (cont.)</a:t>
            </a:r>
          </a:p>
        </p:txBody>
      </p:sp>
      <p:sp>
        <p:nvSpPr>
          <p:cNvPr id="3" name="Content Placeholder 2">
            <a:extLst>
              <a:ext uri="{FF2B5EF4-FFF2-40B4-BE49-F238E27FC236}">
                <a16:creationId xmlns:a16="http://schemas.microsoft.com/office/drawing/2014/main" id="{81AE50C1-7446-2135-CBFF-E4D3E2D6838A}"/>
              </a:ext>
            </a:extLst>
          </p:cNvPr>
          <p:cNvSpPr>
            <a:spLocks noGrp="1"/>
          </p:cNvSpPr>
          <p:nvPr>
            <p:ph idx="1"/>
          </p:nvPr>
        </p:nvSpPr>
        <p:spPr/>
        <p:txBody>
          <a:bodyPr>
            <a:normAutofit/>
          </a:bodyPr>
          <a:lstStyle/>
          <a:p>
            <a:r>
              <a:rPr lang="en-US" dirty="0"/>
              <a:t>While random number tables are still used in some applications, it is more common in practice that random numbers are provided using technology and an algorithm called a </a:t>
            </a:r>
            <a:r>
              <a:rPr lang="en-US" b="1" dirty="0"/>
              <a:t>random number generator</a:t>
            </a:r>
            <a:r>
              <a:rPr lang="en-US" dirty="0"/>
              <a:t>.</a:t>
            </a:r>
          </a:p>
          <a:p>
            <a:r>
              <a:rPr lang="en-US" dirty="0"/>
              <a:t>Excel, Minitab, all modern programming languages, and many calculators all have their own functions to generate random numbers. For example, in Excel, we would enter “=RANDBETWEEN(1, 897)” in a cell and then drag it down to generate 20 random numbers between 1 and 897 (see Figure 9.1.1).</a:t>
            </a:r>
          </a:p>
          <a:p>
            <a:endParaRPr lang="en-US" b="1" dirty="0"/>
          </a:p>
        </p:txBody>
      </p:sp>
    </p:spTree>
    <p:extLst>
      <p:ext uri="{BB962C8B-B14F-4D97-AF65-F5344CB8AC3E}">
        <p14:creationId xmlns:p14="http://schemas.microsoft.com/office/powerpoint/2010/main" val="1079581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70671-DDF4-9B08-1720-739CB3126B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BD81D-FDF0-6F6E-C339-D7117A966B2C}"/>
              </a:ext>
            </a:extLst>
          </p:cNvPr>
          <p:cNvSpPr>
            <a:spLocks noGrp="1"/>
          </p:cNvSpPr>
          <p:nvPr>
            <p:ph type="title"/>
          </p:nvPr>
        </p:nvSpPr>
        <p:spPr/>
        <p:txBody>
          <a:bodyPr/>
          <a:lstStyle/>
          <a:p>
            <a:r>
              <a:rPr lang="en-US" dirty="0"/>
              <a:t>Using Technology to Generate Random Numbers</a:t>
            </a:r>
          </a:p>
        </p:txBody>
      </p:sp>
      <p:sp>
        <p:nvSpPr>
          <p:cNvPr id="3" name="Content Placeholder 2">
            <a:extLst>
              <a:ext uri="{FF2B5EF4-FFF2-40B4-BE49-F238E27FC236}">
                <a16:creationId xmlns:a16="http://schemas.microsoft.com/office/drawing/2014/main" id="{4224A01E-22E9-DAB9-4082-CF55F41186C2}"/>
              </a:ext>
            </a:extLst>
          </p:cNvPr>
          <p:cNvSpPr>
            <a:spLocks noGrp="1"/>
          </p:cNvSpPr>
          <p:nvPr>
            <p:ph idx="1"/>
          </p:nvPr>
        </p:nvSpPr>
        <p:spPr/>
        <p:txBody>
          <a:bodyPr>
            <a:normAutofit/>
          </a:bodyPr>
          <a:lstStyle/>
          <a:p>
            <a:r>
              <a:rPr lang="en-US" dirty="0"/>
              <a:t> </a:t>
            </a:r>
          </a:p>
          <a:p>
            <a:endParaRPr lang="en-US" b="1" dirty="0"/>
          </a:p>
        </p:txBody>
      </p:sp>
      <p:pic>
        <p:nvPicPr>
          <p:cNvPr id="5" name="Picture 4">
            <a:extLst>
              <a:ext uri="{FF2B5EF4-FFF2-40B4-BE49-F238E27FC236}">
                <a16:creationId xmlns:a16="http://schemas.microsoft.com/office/drawing/2014/main" id="{4EDCAD2A-0E1D-2936-C22B-96F4A0B6AC55}"/>
              </a:ext>
            </a:extLst>
          </p:cNvPr>
          <p:cNvPicPr>
            <a:picLocks noChangeAspect="1"/>
          </p:cNvPicPr>
          <p:nvPr/>
        </p:nvPicPr>
        <p:blipFill>
          <a:blip r:embed="rId2"/>
          <a:stretch>
            <a:fillRect/>
          </a:stretch>
        </p:blipFill>
        <p:spPr>
          <a:xfrm>
            <a:off x="3657600" y="1123300"/>
            <a:ext cx="1669531" cy="4772415"/>
          </a:xfrm>
          <a:prstGeom prst="rect">
            <a:avLst/>
          </a:prstGeom>
        </p:spPr>
      </p:pic>
    </p:spTree>
    <p:extLst>
      <p:ext uri="{BB962C8B-B14F-4D97-AF65-F5344CB8AC3E}">
        <p14:creationId xmlns:p14="http://schemas.microsoft.com/office/powerpoint/2010/main" val="546016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275E1-8587-44ED-BAE7-6FD1AFBF0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C8A41-CB11-2FA1-9B9C-DFC8FDEADC88}"/>
              </a:ext>
            </a:extLst>
          </p:cNvPr>
          <p:cNvSpPr>
            <a:spLocks noGrp="1"/>
          </p:cNvSpPr>
          <p:nvPr>
            <p:ph type="title"/>
          </p:nvPr>
        </p:nvSpPr>
        <p:spPr/>
        <p:txBody>
          <a:bodyPr/>
          <a:lstStyle/>
          <a:p>
            <a:r>
              <a:rPr lang="en-US" dirty="0"/>
              <a:t>Random Samples and Sampling Distributions (cont.)</a:t>
            </a:r>
          </a:p>
        </p:txBody>
      </p:sp>
      <p:sp>
        <p:nvSpPr>
          <p:cNvPr id="3" name="Content Placeholder 2">
            <a:extLst>
              <a:ext uri="{FF2B5EF4-FFF2-40B4-BE49-F238E27FC236}">
                <a16:creationId xmlns:a16="http://schemas.microsoft.com/office/drawing/2014/main" id="{D57B131F-893F-C103-5D15-C3294308D1C5}"/>
              </a:ext>
            </a:extLst>
          </p:cNvPr>
          <p:cNvSpPr>
            <a:spLocks noGrp="1"/>
          </p:cNvSpPr>
          <p:nvPr>
            <p:ph idx="1"/>
          </p:nvPr>
        </p:nvSpPr>
        <p:spPr/>
        <p:txBody>
          <a:bodyPr>
            <a:normAutofit/>
          </a:bodyPr>
          <a:lstStyle/>
          <a:p>
            <a:r>
              <a:rPr lang="en-US" dirty="0"/>
              <a:t>Drawing samples that are representative of a population is often quite difficult. One “sampling method” that is often seen in the media is </a:t>
            </a:r>
            <a:r>
              <a:rPr lang="en-US" b="1" dirty="0"/>
              <a:t>voluntary sampling</a:t>
            </a:r>
            <a:r>
              <a:rPr lang="en-US" dirty="0"/>
              <a:t>. Usually some question is posed to a large audience and people “volunteer” to participate in the sample. The internet has made this kind of “sampling” popular. However, this sampling method can often produce misleading results.</a:t>
            </a:r>
          </a:p>
        </p:txBody>
      </p:sp>
    </p:spTree>
    <p:extLst>
      <p:ext uri="{BB962C8B-B14F-4D97-AF65-F5344CB8AC3E}">
        <p14:creationId xmlns:p14="http://schemas.microsoft.com/office/powerpoint/2010/main" val="833424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B802C-1221-FE45-B6F7-B3BBF6D1B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2C9A4-4B69-8909-C49F-7B543436A9E7}"/>
              </a:ext>
            </a:extLst>
          </p:cNvPr>
          <p:cNvSpPr>
            <a:spLocks noGrp="1"/>
          </p:cNvSpPr>
          <p:nvPr>
            <p:ph type="title"/>
          </p:nvPr>
        </p:nvSpPr>
        <p:spPr/>
        <p:txBody>
          <a:bodyPr/>
          <a:lstStyle/>
          <a:p>
            <a:r>
              <a:rPr lang="en-US" dirty="0"/>
              <a:t>Using Technology to Generate Random Numbers (cont.)</a:t>
            </a:r>
          </a:p>
        </p:txBody>
      </p:sp>
      <p:sp>
        <p:nvSpPr>
          <p:cNvPr id="3" name="Content Placeholder 2">
            <a:extLst>
              <a:ext uri="{FF2B5EF4-FFF2-40B4-BE49-F238E27FC236}">
                <a16:creationId xmlns:a16="http://schemas.microsoft.com/office/drawing/2014/main" id="{1F2FD7DA-92DF-36E2-A021-9C366C366849}"/>
              </a:ext>
            </a:extLst>
          </p:cNvPr>
          <p:cNvSpPr>
            <a:spLocks noGrp="1"/>
          </p:cNvSpPr>
          <p:nvPr>
            <p:ph idx="1"/>
          </p:nvPr>
        </p:nvSpPr>
        <p:spPr/>
        <p:txBody>
          <a:bodyPr>
            <a:normAutofit/>
          </a:bodyPr>
          <a:lstStyle/>
          <a:p>
            <a:r>
              <a:rPr lang="en-US" dirty="0"/>
              <a:t>The random numbers from using technology are sometimes referred to as </a:t>
            </a:r>
            <a:r>
              <a:rPr lang="en-US" b="1" dirty="0"/>
              <a:t>pseudo-random numbers </a:t>
            </a:r>
            <a:r>
              <a:rPr lang="en-US" dirty="0"/>
              <a:t>because the numbers are produced by a defined process, which means the “randomness” can potentially be predicted. While not truly random, a pseudo-random number generator is considered “good enough” for random sampling purposes.</a:t>
            </a:r>
          </a:p>
          <a:p>
            <a:r>
              <a:rPr lang="en-US" dirty="0"/>
              <a:t>Random samples form the basis of almost all inferential statistics. But random sampling is not a haphazard, purposeless selection technique. On the contrary, </a:t>
            </a:r>
          </a:p>
        </p:txBody>
      </p:sp>
    </p:spTree>
    <p:extLst>
      <p:ext uri="{BB962C8B-B14F-4D97-AF65-F5344CB8AC3E}">
        <p14:creationId xmlns:p14="http://schemas.microsoft.com/office/powerpoint/2010/main" val="4018023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BA8DF-4FF0-56B4-C7FE-ECFB27805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3D4BA-9E95-516E-5E3E-0BE959E56FF7}"/>
              </a:ext>
            </a:extLst>
          </p:cNvPr>
          <p:cNvSpPr>
            <a:spLocks noGrp="1"/>
          </p:cNvSpPr>
          <p:nvPr>
            <p:ph type="title"/>
          </p:nvPr>
        </p:nvSpPr>
        <p:spPr/>
        <p:txBody>
          <a:bodyPr/>
          <a:lstStyle/>
          <a:p>
            <a:r>
              <a:rPr lang="en-US" dirty="0"/>
              <a:t>Using Technology to Generate Random Numbers (cont.)</a:t>
            </a:r>
          </a:p>
        </p:txBody>
      </p:sp>
      <p:sp>
        <p:nvSpPr>
          <p:cNvPr id="3" name="Content Placeholder 2">
            <a:extLst>
              <a:ext uri="{FF2B5EF4-FFF2-40B4-BE49-F238E27FC236}">
                <a16:creationId xmlns:a16="http://schemas.microsoft.com/office/drawing/2014/main" id="{C1FC30BC-C3D5-ABAB-7AF2-F82FC0019263}"/>
              </a:ext>
            </a:extLst>
          </p:cNvPr>
          <p:cNvSpPr>
            <a:spLocks noGrp="1"/>
          </p:cNvSpPr>
          <p:nvPr>
            <p:ph idx="1"/>
          </p:nvPr>
        </p:nvSpPr>
        <p:spPr/>
        <p:txBody>
          <a:bodyPr>
            <a:normAutofit/>
          </a:bodyPr>
          <a:lstStyle/>
          <a:p>
            <a:r>
              <a:rPr lang="en-US" dirty="0"/>
              <a:t>removing potential selection bias is difficult, and randomness is the only tool for the job. </a:t>
            </a:r>
          </a:p>
          <a:p>
            <a:r>
              <a:rPr lang="en-US" dirty="0"/>
              <a:t>Suppose you want to obtain a random sample of students at your college. If 8000 students attend the college, deriving the sampling frame would be a formidable task. Fortunately, a college’s student population is well-defined, and with the aid of a computer and the registrar’s database, a random sample could be selected.</a:t>
            </a:r>
            <a:endParaRPr lang="en-US" b="1" dirty="0"/>
          </a:p>
        </p:txBody>
      </p:sp>
    </p:spTree>
    <p:extLst>
      <p:ext uri="{BB962C8B-B14F-4D97-AF65-F5344CB8AC3E}">
        <p14:creationId xmlns:p14="http://schemas.microsoft.com/office/powerpoint/2010/main" val="1532816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B6200-CB49-A34E-EF22-F5BA176CCD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7AB7B-BD76-6101-876F-F61F0583252C}"/>
              </a:ext>
            </a:extLst>
          </p:cNvPr>
          <p:cNvSpPr>
            <a:spLocks noGrp="1"/>
          </p:cNvSpPr>
          <p:nvPr>
            <p:ph type="title"/>
          </p:nvPr>
        </p:nvSpPr>
        <p:spPr/>
        <p:txBody>
          <a:bodyPr/>
          <a:lstStyle/>
          <a:p>
            <a:r>
              <a:rPr lang="en-US" dirty="0"/>
              <a:t>Using Technology to Generate Random Numbers (cont.)</a:t>
            </a:r>
          </a:p>
        </p:txBody>
      </p:sp>
      <p:sp>
        <p:nvSpPr>
          <p:cNvPr id="3" name="Content Placeholder 2">
            <a:extLst>
              <a:ext uri="{FF2B5EF4-FFF2-40B4-BE49-F238E27FC236}">
                <a16:creationId xmlns:a16="http://schemas.microsoft.com/office/drawing/2014/main" id="{28ECA7BA-3CF4-785D-E3E3-569D05F999E4}"/>
              </a:ext>
            </a:extLst>
          </p:cNvPr>
          <p:cNvSpPr>
            <a:spLocks noGrp="1"/>
          </p:cNvSpPr>
          <p:nvPr>
            <p:ph idx="1"/>
          </p:nvPr>
        </p:nvSpPr>
        <p:spPr/>
        <p:txBody>
          <a:bodyPr>
            <a:normAutofit/>
          </a:bodyPr>
          <a:lstStyle/>
          <a:p>
            <a:r>
              <a:rPr lang="en-US" dirty="0"/>
              <a:t>Well-defined populations are the exceptions, not the rule. Consider the problem of defining the sampling frame for the customer base of a retail shopping mall. Developing a clear definition of the mall’s market area would be difficult. Assuming this could be done, developing the list of all potential customers in the market area would be almost impossible. There would be numerous sources that would have a large segment of the names (utility companies, phone companies, etc.), but however complete these lists may be, there</a:t>
            </a:r>
            <a:endParaRPr lang="en-US" b="1" dirty="0"/>
          </a:p>
        </p:txBody>
      </p:sp>
    </p:spTree>
    <p:extLst>
      <p:ext uri="{BB962C8B-B14F-4D97-AF65-F5344CB8AC3E}">
        <p14:creationId xmlns:p14="http://schemas.microsoft.com/office/powerpoint/2010/main" val="3455322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EA284-1300-413D-5F2A-604613CC33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2515C1-07A9-3CCC-0536-EA0F65B8D03F}"/>
              </a:ext>
            </a:extLst>
          </p:cNvPr>
          <p:cNvSpPr>
            <a:spLocks noGrp="1"/>
          </p:cNvSpPr>
          <p:nvPr>
            <p:ph type="title"/>
          </p:nvPr>
        </p:nvSpPr>
        <p:spPr/>
        <p:txBody>
          <a:bodyPr/>
          <a:lstStyle/>
          <a:p>
            <a:r>
              <a:rPr lang="en-US" dirty="0"/>
              <a:t>Using Technology to Generate Random Numbers (cont.)</a:t>
            </a:r>
          </a:p>
        </p:txBody>
      </p:sp>
      <p:sp>
        <p:nvSpPr>
          <p:cNvPr id="3" name="Content Placeholder 2">
            <a:extLst>
              <a:ext uri="{FF2B5EF4-FFF2-40B4-BE49-F238E27FC236}">
                <a16:creationId xmlns:a16="http://schemas.microsoft.com/office/drawing/2014/main" id="{9E9DC1DA-35B9-EC95-C31A-BD97D9227099}"/>
              </a:ext>
            </a:extLst>
          </p:cNvPr>
          <p:cNvSpPr>
            <a:spLocks noGrp="1"/>
          </p:cNvSpPr>
          <p:nvPr>
            <p:ph idx="1"/>
          </p:nvPr>
        </p:nvSpPr>
        <p:spPr/>
        <p:txBody>
          <a:bodyPr>
            <a:normAutofit/>
          </a:bodyPr>
          <a:lstStyle/>
          <a:p>
            <a:r>
              <a:rPr lang="en-US" dirty="0"/>
              <a:t>will be people who will be omitted. The principal liability of the simple random sampling technique is the necessity of forming the sampling frame. There are sampling techniques that are designed to overcome the problem, one of which is called </a:t>
            </a:r>
            <a:r>
              <a:rPr lang="en-US" b="1" dirty="0"/>
              <a:t>cluster sampling</a:t>
            </a:r>
            <a:r>
              <a:rPr lang="en-US" dirty="0"/>
              <a:t>. This and other sampling techniques are discussed in Section 9.4.</a:t>
            </a:r>
            <a:endParaRPr lang="en-US" b="1" dirty="0"/>
          </a:p>
        </p:txBody>
      </p:sp>
    </p:spTree>
    <p:extLst>
      <p:ext uri="{BB962C8B-B14F-4D97-AF65-F5344CB8AC3E}">
        <p14:creationId xmlns:p14="http://schemas.microsoft.com/office/powerpoint/2010/main" val="3724628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D01AA-12D3-A354-A17D-BCB7C9B2E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3D3758-28EE-A469-F575-3923C1052F4D}"/>
              </a:ext>
            </a:extLst>
          </p:cNvPr>
          <p:cNvSpPr>
            <a:spLocks noGrp="1"/>
          </p:cNvSpPr>
          <p:nvPr>
            <p:ph type="title"/>
          </p:nvPr>
        </p:nvSpPr>
        <p:spPr/>
        <p:txBody>
          <a:bodyPr/>
          <a:lstStyle/>
          <a:p>
            <a:r>
              <a:rPr lang="en-US" dirty="0"/>
              <a:t>Introduction to Sampling Distributions</a:t>
            </a:r>
          </a:p>
        </p:txBody>
      </p:sp>
      <p:sp>
        <p:nvSpPr>
          <p:cNvPr id="3" name="Content Placeholder 2">
            <a:extLst>
              <a:ext uri="{FF2B5EF4-FFF2-40B4-BE49-F238E27FC236}">
                <a16:creationId xmlns:a16="http://schemas.microsoft.com/office/drawing/2014/main" id="{675D0B57-11FD-CF74-CC39-0F7438222273}"/>
              </a:ext>
            </a:extLst>
          </p:cNvPr>
          <p:cNvSpPr>
            <a:spLocks noGrp="1"/>
          </p:cNvSpPr>
          <p:nvPr>
            <p:ph idx="1"/>
          </p:nvPr>
        </p:nvSpPr>
        <p:spPr/>
        <p:txBody>
          <a:bodyPr>
            <a:normAutofit lnSpcReduction="10000"/>
          </a:bodyPr>
          <a:lstStyle/>
          <a:p>
            <a:r>
              <a:rPr lang="en-US" dirty="0"/>
              <a:t>The notion of a statistic, such as the sample mean, as a random variable may seem odd. After all, when you studied descriptive statistics in Chapter 4, statistics were numbers, not variables. The focus, however, of Chapter 4 was to demonstrate techniques for summarizing data after it had been collected. When we consider a sampling distribution the “after the data has been collected” condition is dropped. A sampling distribution for the sample mean would describe the distribution of all possible sample means of a particular sample size from a specified population. Since the value</a:t>
            </a:r>
            <a:endParaRPr lang="en-US" b="1" dirty="0"/>
          </a:p>
        </p:txBody>
      </p:sp>
    </p:spTree>
    <p:extLst>
      <p:ext uri="{BB962C8B-B14F-4D97-AF65-F5344CB8AC3E}">
        <p14:creationId xmlns:p14="http://schemas.microsoft.com/office/powerpoint/2010/main" val="30181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EDA6C-AA2E-D387-591A-6A31F75FA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FC045-2760-B23C-E643-9EEF6DC24748}"/>
              </a:ext>
            </a:extLst>
          </p:cNvPr>
          <p:cNvSpPr>
            <a:spLocks noGrp="1"/>
          </p:cNvSpPr>
          <p:nvPr>
            <p:ph type="title"/>
          </p:nvPr>
        </p:nvSpPr>
        <p:spPr/>
        <p:txBody>
          <a:bodyPr/>
          <a:lstStyle/>
          <a:p>
            <a:r>
              <a:rPr lang="en-US" dirty="0"/>
              <a:t>Introduction to Sampling Distributions (cont.)</a:t>
            </a:r>
          </a:p>
        </p:txBody>
      </p:sp>
      <p:sp>
        <p:nvSpPr>
          <p:cNvPr id="3" name="Content Placeholder 2">
            <a:extLst>
              <a:ext uri="{FF2B5EF4-FFF2-40B4-BE49-F238E27FC236}">
                <a16:creationId xmlns:a16="http://schemas.microsoft.com/office/drawing/2014/main" id="{266E3F15-AEEC-D743-AE8E-A18D12657E8A}"/>
              </a:ext>
            </a:extLst>
          </p:cNvPr>
          <p:cNvSpPr>
            <a:spLocks noGrp="1"/>
          </p:cNvSpPr>
          <p:nvPr>
            <p:ph idx="1"/>
          </p:nvPr>
        </p:nvSpPr>
        <p:spPr/>
        <p:txBody>
          <a:bodyPr>
            <a:normAutofit/>
          </a:bodyPr>
          <a:lstStyle/>
          <a:p>
            <a:r>
              <a:rPr lang="en-US" dirty="0"/>
              <a:t>of the sample mean for any particular sample depends on the sample we draw, the sample mean is a random variable.</a:t>
            </a:r>
          </a:p>
          <a:p>
            <a:r>
              <a:rPr lang="en-US" dirty="0"/>
              <a:t>As we studied in Chapter 7, the best way to summarize outcomes of some random phenomena (in this case the sample mean) is with a probability distribution. The probability distribution which describes the distribution of the sample means is called the </a:t>
            </a:r>
            <a:r>
              <a:rPr lang="en-US" b="1" dirty="0"/>
              <a:t>sampling distribution of the sample mean</a:t>
            </a:r>
            <a:r>
              <a:rPr lang="en-US" dirty="0"/>
              <a:t>.</a:t>
            </a:r>
          </a:p>
        </p:txBody>
      </p:sp>
    </p:spTree>
    <p:extLst>
      <p:ext uri="{BB962C8B-B14F-4D97-AF65-F5344CB8AC3E}">
        <p14:creationId xmlns:p14="http://schemas.microsoft.com/office/powerpoint/2010/main" val="1746404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A28A5-EAB7-0088-1A5F-FB2A2A1105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AF4D44-114D-2954-DFF8-C4122B5BE5B2}"/>
              </a:ext>
            </a:extLst>
          </p:cNvPr>
          <p:cNvSpPr>
            <a:spLocks noGrp="1"/>
          </p:cNvSpPr>
          <p:nvPr>
            <p:ph type="title"/>
          </p:nvPr>
        </p:nvSpPr>
        <p:spPr/>
        <p:txBody>
          <a:bodyPr/>
          <a:lstStyle/>
          <a:p>
            <a:r>
              <a:rPr lang="en-US" dirty="0"/>
              <a:t>Introduction to Sampling Distributions (cont.)</a:t>
            </a:r>
          </a:p>
        </p:txBody>
      </p:sp>
      <p:sp>
        <p:nvSpPr>
          <p:cNvPr id="3" name="Content Placeholder 2">
            <a:extLst>
              <a:ext uri="{FF2B5EF4-FFF2-40B4-BE49-F238E27FC236}">
                <a16:creationId xmlns:a16="http://schemas.microsoft.com/office/drawing/2014/main" id="{8D0B0E80-DBB9-7557-147B-5C247C090574}"/>
              </a:ext>
            </a:extLst>
          </p:cNvPr>
          <p:cNvSpPr>
            <a:spLocks noGrp="1"/>
          </p:cNvSpPr>
          <p:nvPr>
            <p:ph idx="1"/>
          </p:nvPr>
        </p:nvSpPr>
        <p:spPr/>
        <p:txBody>
          <a:bodyPr>
            <a:normAutofit/>
          </a:bodyPr>
          <a:lstStyle/>
          <a:p>
            <a:r>
              <a:rPr lang="en-US" dirty="0"/>
              <a:t>Although the discussion has focused on the sample mean, the same arguments could be applied to the sample variance, sample proportion, and sample standard deviation. All of these sample statistics have sampling distributions as well.</a:t>
            </a:r>
          </a:p>
        </p:txBody>
      </p:sp>
    </p:spTree>
    <p:extLst>
      <p:ext uri="{BB962C8B-B14F-4D97-AF65-F5344CB8AC3E}">
        <p14:creationId xmlns:p14="http://schemas.microsoft.com/office/powerpoint/2010/main" val="4078992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49FEB-CA6D-E9DE-AF0C-2E1EEC01E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9B1485-183A-8E47-CD5B-C3B286EC20F8}"/>
              </a:ext>
            </a:extLst>
          </p:cNvPr>
          <p:cNvSpPr>
            <a:spLocks noGrp="1"/>
          </p:cNvSpPr>
          <p:nvPr>
            <p:ph type="title"/>
          </p:nvPr>
        </p:nvSpPr>
        <p:spPr/>
        <p:txBody>
          <a:bodyPr/>
          <a:lstStyle/>
          <a:p>
            <a:r>
              <a:rPr lang="en-US" dirty="0"/>
              <a:t>Definition: Sampling Distribution of a Statistic</a:t>
            </a:r>
          </a:p>
        </p:txBody>
      </p:sp>
      <p:sp>
        <p:nvSpPr>
          <p:cNvPr id="4" name="Content Placeholder 2">
            <a:extLst>
              <a:ext uri="{FF2B5EF4-FFF2-40B4-BE49-F238E27FC236}">
                <a16:creationId xmlns:a16="http://schemas.microsoft.com/office/drawing/2014/main" id="{9B4D2A12-8887-A1D9-B1DC-B4EBBFF57E9D}"/>
              </a:ext>
            </a:extLst>
          </p:cNvPr>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sampling distribution of a statistic </a:t>
            </a:r>
            <a:r>
              <a:rPr lang="en-US" dirty="0">
                <a:solidFill>
                  <a:srgbClr val="000000"/>
                </a:solidFill>
              </a:rPr>
              <a:t>(such as the sample mean or sample proportion) is the probability distribution of all values of the statistic when all possible samples of size </a:t>
            </a:r>
            <a:r>
              <a:rPr lang="en-US" i="1" dirty="0">
                <a:solidFill>
                  <a:srgbClr val="000000"/>
                </a:solidFill>
              </a:rPr>
              <a:t>n</a:t>
            </a:r>
            <a:r>
              <a:rPr lang="en-US" dirty="0">
                <a:solidFill>
                  <a:srgbClr val="000000"/>
                </a:solidFill>
              </a:rPr>
              <a:t> are taken from a population.</a:t>
            </a:r>
          </a:p>
        </p:txBody>
      </p:sp>
    </p:spTree>
    <p:extLst>
      <p:ext uri="{BB962C8B-B14F-4D97-AF65-F5344CB8AC3E}">
        <p14:creationId xmlns:p14="http://schemas.microsoft.com/office/powerpoint/2010/main" val="9209624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D42E9-E572-A2B4-3058-98CB34BCCB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476CF-F624-EAA2-A5EE-43D48F861AF5}"/>
              </a:ext>
            </a:extLst>
          </p:cNvPr>
          <p:cNvSpPr>
            <a:spLocks noGrp="1"/>
          </p:cNvSpPr>
          <p:nvPr>
            <p:ph type="title"/>
          </p:nvPr>
        </p:nvSpPr>
        <p:spPr/>
        <p:txBody>
          <a:bodyPr/>
          <a:lstStyle/>
          <a:p>
            <a:r>
              <a:rPr lang="en-US" dirty="0"/>
              <a:t>Introduction to Sampling Distributions (cont.)</a:t>
            </a:r>
          </a:p>
        </p:txBody>
      </p:sp>
      <p:sp>
        <p:nvSpPr>
          <p:cNvPr id="3" name="Content Placeholder 2">
            <a:extLst>
              <a:ext uri="{FF2B5EF4-FFF2-40B4-BE49-F238E27FC236}">
                <a16:creationId xmlns:a16="http://schemas.microsoft.com/office/drawing/2014/main" id="{5F3C1B50-EEF9-746A-707F-75D50FE88FBB}"/>
              </a:ext>
            </a:extLst>
          </p:cNvPr>
          <p:cNvSpPr>
            <a:spLocks noGrp="1"/>
          </p:cNvSpPr>
          <p:nvPr>
            <p:ph idx="1"/>
          </p:nvPr>
        </p:nvSpPr>
        <p:spPr/>
        <p:txBody>
          <a:bodyPr>
            <a:normAutofit lnSpcReduction="10000"/>
          </a:bodyPr>
          <a:lstStyle/>
          <a:p>
            <a:r>
              <a:rPr lang="en-US" dirty="0"/>
              <a:t>Statistical inference is the focus of a large portion of the remainder of this text. As we previously discussed, statistical inference uses statistics calculated from samples as the basis of an inference about the population. If the sample is representative, then the sample statistics (which are random variables that depend on which random sample is selected) ought to be relatively close to their population counterparts. In other words, the sample mean ought to be close to the population mean, the sample proportion ought to be close to the population proportion, and the sample</a:t>
            </a:r>
          </a:p>
        </p:txBody>
      </p:sp>
    </p:spTree>
    <p:extLst>
      <p:ext uri="{BB962C8B-B14F-4D97-AF65-F5344CB8AC3E}">
        <p14:creationId xmlns:p14="http://schemas.microsoft.com/office/powerpoint/2010/main" val="40705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31CE0-9EFA-D4F8-F382-BAEB3A4B8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2EC45B-D532-EDBD-4D55-CFFEB29A5D73}"/>
              </a:ext>
            </a:extLst>
          </p:cNvPr>
          <p:cNvSpPr>
            <a:spLocks noGrp="1"/>
          </p:cNvSpPr>
          <p:nvPr>
            <p:ph type="title"/>
          </p:nvPr>
        </p:nvSpPr>
        <p:spPr/>
        <p:txBody>
          <a:bodyPr/>
          <a:lstStyle/>
          <a:p>
            <a:r>
              <a:rPr lang="en-US" dirty="0"/>
              <a:t>Introduction to Sampling Distributions (cont.)</a:t>
            </a:r>
          </a:p>
        </p:txBody>
      </p:sp>
      <p:sp>
        <p:nvSpPr>
          <p:cNvPr id="3" name="Content Placeholder 2">
            <a:extLst>
              <a:ext uri="{FF2B5EF4-FFF2-40B4-BE49-F238E27FC236}">
                <a16:creationId xmlns:a16="http://schemas.microsoft.com/office/drawing/2014/main" id="{C12E67F3-0227-2E57-EF20-2601A92F5302}"/>
              </a:ext>
            </a:extLst>
          </p:cNvPr>
          <p:cNvSpPr>
            <a:spLocks noGrp="1"/>
          </p:cNvSpPr>
          <p:nvPr>
            <p:ph idx="1"/>
          </p:nvPr>
        </p:nvSpPr>
        <p:spPr/>
        <p:txBody>
          <a:bodyPr>
            <a:normAutofit/>
          </a:bodyPr>
          <a:lstStyle/>
          <a:p>
            <a:r>
              <a:rPr lang="en-US" dirty="0"/>
              <a:t>variance should be close to the population variance. Since sample statistics will be used as the basis of the statistical inference, we must know how those statistics vary from one sample to another. Once the variability of the sample statistic is understood, we will be able to make probability statements regarding our inferences.</a:t>
            </a:r>
          </a:p>
        </p:txBody>
      </p:sp>
    </p:spTree>
    <p:extLst>
      <p:ext uri="{BB962C8B-B14F-4D97-AF65-F5344CB8AC3E}">
        <p14:creationId xmlns:p14="http://schemas.microsoft.com/office/powerpoint/2010/main" val="226693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Voluntary Sampling</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b="1" dirty="0">
                <a:solidFill>
                  <a:srgbClr val="000000"/>
                </a:solidFill>
              </a:rPr>
              <a:t>Voluntary sampling </a:t>
            </a:r>
            <a:r>
              <a:rPr lang="en-US" dirty="0">
                <a:solidFill>
                  <a:srgbClr val="000000"/>
                </a:solidFill>
              </a:rPr>
              <a:t>occurs when participants volunteer to participate in a study.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39426-2487-1BCD-31B6-BF7D4A2447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08332-6B9E-F3DB-04FE-12E996DC678A}"/>
              </a:ext>
            </a:extLst>
          </p:cNvPr>
          <p:cNvSpPr>
            <a:spLocks noGrp="1"/>
          </p:cNvSpPr>
          <p:nvPr>
            <p:ph type="title"/>
          </p:nvPr>
        </p:nvSpPr>
        <p:spPr/>
        <p:txBody>
          <a:bodyPr/>
          <a:lstStyle/>
          <a:p>
            <a:r>
              <a:rPr lang="en-US" dirty="0"/>
              <a:t>Why Calculate the Sample Mean?</a:t>
            </a:r>
          </a:p>
        </p:txBody>
      </p:sp>
      <p:sp>
        <p:nvSpPr>
          <p:cNvPr id="3" name="Content Placeholder 2">
            <a:extLst>
              <a:ext uri="{FF2B5EF4-FFF2-40B4-BE49-F238E27FC236}">
                <a16:creationId xmlns:a16="http://schemas.microsoft.com/office/drawing/2014/main" id="{EA80941C-240E-3B06-8B6E-8F0F40FA0A17}"/>
              </a:ext>
            </a:extLst>
          </p:cNvPr>
          <p:cNvSpPr>
            <a:spLocks noGrp="1"/>
          </p:cNvSpPr>
          <p:nvPr>
            <p:ph idx="1"/>
          </p:nvPr>
        </p:nvSpPr>
        <p:spPr/>
        <p:txBody>
          <a:bodyPr>
            <a:normAutofit/>
          </a:bodyPr>
          <a:lstStyle/>
          <a:p>
            <a:r>
              <a:rPr lang="en-US" dirty="0"/>
              <a:t>When analyzing ratio measurements, the first piece of summary information that an analyst wants to determine is the mean. For most populations, performing a census to determine the population mean is impractical. The only alternative is to use sample information. It seems reasonable that the sample mean, x, would contain an enormous amount of information about the population mean, m, and would thus be a sensible estimate of the population mean. Generally, if you wish to estimate a population</a:t>
            </a:r>
          </a:p>
        </p:txBody>
      </p:sp>
    </p:spTree>
    <p:extLst>
      <p:ext uri="{BB962C8B-B14F-4D97-AF65-F5344CB8AC3E}">
        <p14:creationId xmlns:p14="http://schemas.microsoft.com/office/powerpoint/2010/main" val="28924672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32EA8-BF5F-A686-F596-CA1344033E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57336F-C479-41A6-65F8-E908C6D3E5EA}"/>
              </a:ext>
            </a:extLst>
          </p:cNvPr>
          <p:cNvSpPr>
            <a:spLocks noGrp="1"/>
          </p:cNvSpPr>
          <p:nvPr>
            <p:ph type="title"/>
          </p:nvPr>
        </p:nvSpPr>
        <p:spPr/>
        <p:txBody>
          <a:bodyPr/>
          <a:lstStyle/>
          <a:p>
            <a:r>
              <a:rPr lang="en-US" dirty="0"/>
              <a:t>Why Calculate the Sample Mean? (cont.)</a:t>
            </a:r>
          </a:p>
        </p:txBody>
      </p:sp>
      <p:sp>
        <p:nvSpPr>
          <p:cNvPr id="3" name="Content Placeholder 2">
            <a:extLst>
              <a:ext uri="{FF2B5EF4-FFF2-40B4-BE49-F238E27FC236}">
                <a16:creationId xmlns:a16="http://schemas.microsoft.com/office/drawing/2014/main" id="{56F1ADD5-6569-6D1F-2ADB-BA37CFA4D649}"/>
              </a:ext>
            </a:extLst>
          </p:cNvPr>
          <p:cNvSpPr>
            <a:spLocks noGrp="1"/>
          </p:cNvSpPr>
          <p:nvPr>
            <p:ph idx="1"/>
          </p:nvPr>
        </p:nvSpPr>
        <p:spPr/>
        <p:txBody>
          <a:bodyPr>
            <a:normAutofit/>
          </a:bodyPr>
          <a:lstStyle/>
          <a:p>
            <a:r>
              <a:rPr lang="en-US" dirty="0"/>
              <a:t>value—be it the mean, variance, or proportion—the corresponding sample statistic will be a reasonable estimator.</a:t>
            </a:r>
          </a:p>
        </p:txBody>
      </p:sp>
    </p:spTree>
    <p:extLst>
      <p:ext uri="{BB962C8B-B14F-4D97-AF65-F5344CB8AC3E}">
        <p14:creationId xmlns:p14="http://schemas.microsoft.com/office/powerpoint/2010/main" val="960804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13284-2441-361B-5742-36ADF7418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61976B-BA12-75DA-9D2B-633FA4275D10}"/>
              </a:ext>
            </a:extLst>
          </p:cNvPr>
          <p:cNvSpPr>
            <a:spLocks noGrp="1"/>
          </p:cNvSpPr>
          <p:nvPr>
            <p:ph type="title"/>
          </p:nvPr>
        </p:nvSpPr>
        <p:spPr/>
        <p:txBody>
          <a:bodyPr/>
          <a:lstStyle/>
          <a:p>
            <a:r>
              <a:rPr lang="en-US" dirty="0"/>
              <a:t>Definition: Point Estimator</a:t>
            </a:r>
          </a:p>
        </p:txBody>
      </p:sp>
      <p:sp>
        <p:nvSpPr>
          <p:cNvPr id="4" name="Content Placeholder 2">
            <a:extLst>
              <a:ext uri="{FF2B5EF4-FFF2-40B4-BE49-F238E27FC236}">
                <a16:creationId xmlns:a16="http://schemas.microsoft.com/office/drawing/2014/main" id="{7D96CD01-8CE3-DF65-C2D7-4ED49129A08F}"/>
              </a:ext>
            </a:extLst>
          </p:cNvPr>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point estimator </a:t>
            </a:r>
            <a:r>
              <a:rPr lang="en-US" dirty="0">
                <a:solidFill>
                  <a:srgbClr val="000000"/>
                </a:solidFill>
              </a:rPr>
              <a:t>is a single-valued estimate calculated from the sample data, which is intended to be close to the true population value.</a:t>
            </a:r>
          </a:p>
        </p:txBody>
      </p:sp>
    </p:spTree>
    <p:extLst>
      <p:ext uri="{BB962C8B-B14F-4D97-AF65-F5344CB8AC3E}">
        <p14:creationId xmlns:p14="http://schemas.microsoft.com/office/powerpoint/2010/main" val="375527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E4F42-CE60-B021-B8C5-9374DE05B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DE3C44-144A-2B28-A077-3AA5C0472DEC}"/>
              </a:ext>
            </a:extLst>
          </p:cNvPr>
          <p:cNvSpPr>
            <a:spLocks noGrp="1"/>
          </p:cNvSpPr>
          <p:nvPr>
            <p:ph type="title"/>
          </p:nvPr>
        </p:nvSpPr>
        <p:spPr/>
        <p:txBody>
          <a:bodyPr/>
          <a:lstStyle/>
          <a:p>
            <a:r>
              <a:rPr lang="en-US" dirty="0"/>
              <a:t>Random Samples and Sampling Distributions (cont.)</a:t>
            </a:r>
          </a:p>
        </p:txBody>
      </p:sp>
      <p:sp>
        <p:nvSpPr>
          <p:cNvPr id="3" name="Content Placeholder 2">
            <a:extLst>
              <a:ext uri="{FF2B5EF4-FFF2-40B4-BE49-F238E27FC236}">
                <a16:creationId xmlns:a16="http://schemas.microsoft.com/office/drawing/2014/main" id="{58DB9918-5C50-9609-7E16-6263C93A0942}"/>
              </a:ext>
            </a:extLst>
          </p:cNvPr>
          <p:cNvSpPr>
            <a:spLocks noGrp="1"/>
          </p:cNvSpPr>
          <p:nvPr>
            <p:ph idx="1"/>
          </p:nvPr>
        </p:nvSpPr>
        <p:spPr/>
        <p:txBody>
          <a:bodyPr>
            <a:normAutofit/>
          </a:bodyPr>
          <a:lstStyle/>
          <a:p>
            <a:r>
              <a:rPr lang="en-US" dirty="0"/>
              <a:t>How bad can a voluntary sample be? In a survey of the readers of the syndicated advice column called </a:t>
            </a:r>
            <a:r>
              <a:rPr lang="en-US" i="1" dirty="0"/>
              <a:t>Ask Ann Landers</a:t>
            </a:r>
            <a:r>
              <a:rPr lang="en-US" dirty="0"/>
              <a:t>, the columnist asked her readers the question, </a:t>
            </a:r>
            <a:r>
              <a:rPr lang="en-US" i="1" dirty="0"/>
              <a:t>If you had it to do over again, would you have children</a:t>
            </a:r>
            <a:r>
              <a:rPr lang="en-US" dirty="0"/>
              <a:t>? Over 10,000 readers wrote in; 70% said ‘No,’ and many described the misery their children had brought them. Voluntary response of this kind overrepresents people with strong feelings, especially strong negative feelings. A national random sample on the same issue found that over 90% of parents would choose to have</a:t>
            </a:r>
          </a:p>
        </p:txBody>
      </p:sp>
    </p:spTree>
    <p:extLst>
      <p:ext uri="{BB962C8B-B14F-4D97-AF65-F5344CB8AC3E}">
        <p14:creationId xmlns:p14="http://schemas.microsoft.com/office/powerpoint/2010/main" val="2427191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65417-649F-30DE-9713-2C4A9FF945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0FD2BD-489B-570F-4350-32603485A1AC}"/>
              </a:ext>
            </a:extLst>
          </p:cNvPr>
          <p:cNvSpPr>
            <a:spLocks noGrp="1"/>
          </p:cNvSpPr>
          <p:nvPr>
            <p:ph type="title"/>
          </p:nvPr>
        </p:nvSpPr>
        <p:spPr/>
        <p:txBody>
          <a:bodyPr/>
          <a:lstStyle/>
          <a:p>
            <a:r>
              <a:rPr lang="en-US" dirty="0"/>
              <a:t>Random Samples and Sampling Distributions (cont.)</a:t>
            </a:r>
          </a:p>
        </p:txBody>
      </p:sp>
      <p:sp>
        <p:nvSpPr>
          <p:cNvPr id="3" name="Content Placeholder 2">
            <a:extLst>
              <a:ext uri="{FF2B5EF4-FFF2-40B4-BE49-F238E27FC236}">
                <a16:creationId xmlns:a16="http://schemas.microsoft.com/office/drawing/2014/main" id="{30D6DB84-E623-D206-6082-09788D85B632}"/>
              </a:ext>
            </a:extLst>
          </p:cNvPr>
          <p:cNvSpPr>
            <a:spLocks noGrp="1"/>
          </p:cNvSpPr>
          <p:nvPr>
            <p:ph idx="1"/>
          </p:nvPr>
        </p:nvSpPr>
        <p:spPr/>
        <p:txBody>
          <a:bodyPr>
            <a:normAutofit/>
          </a:bodyPr>
          <a:lstStyle/>
          <a:p>
            <a:r>
              <a:rPr lang="en-US" dirty="0"/>
              <a:t>children again. Voluntary response can easily produce 70% ‘No’ in a sample when the truth about the population is close to 90% ‘Yes.’</a:t>
            </a:r>
          </a:p>
          <a:p>
            <a:r>
              <a:rPr lang="en-US" dirty="0"/>
              <a:t>Ann Landers’ sample is an extreme example of </a:t>
            </a:r>
            <a:r>
              <a:rPr lang="en-US" b="1" dirty="0"/>
              <a:t>selection bias</a:t>
            </a:r>
            <a:r>
              <a:rPr lang="en-US" dirty="0"/>
              <a:t>. Selection bias occurs when the sample that has been selected overrepresents or underrepresents some segments of the population it is intended to represent. In the case of Ann Landers’ sample, the sampling bias was the result of parents with strong negative opinions feeling compelled to</a:t>
            </a:r>
          </a:p>
        </p:txBody>
      </p:sp>
    </p:spTree>
    <p:extLst>
      <p:ext uri="{BB962C8B-B14F-4D97-AF65-F5344CB8AC3E}">
        <p14:creationId xmlns:p14="http://schemas.microsoft.com/office/powerpoint/2010/main" val="2933603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EF16D-4C44-6599-7C74-FE9AAA4FFE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93FBC-0DD9-FEC9-0ED0-5BB644890AC9}"/>
              </a:ext>
            </a:extLst>
          </p:cNvPr>
          <p:cNvSpPr>
            <a:spLocks noGrp="1"/>
          </p:cNvSpPr>
          <p:nvPr>
            <p:ph type="title"/>
          </p:nvPr>
        </p:nvSpPr>
        <p:spPr/>
        <p:txBody>
          <a:bodyPr/>
          <a:lstStyle/>
          <a:p>
            <a:r>
              <a:rPr lang="en-US" dirty="0"/>
              <a:t>Random Samples and Sampling Distributions (cont.)</a:t>
            </a:r>
          </a:p>
        </p:txBody>
      </p:sp>
      <p:sp>
        <p:nvSpPr>
          <p:cNvPr id="3" name="Content Placeholder 2">
            <a:extLst>
              <a:ext uri="{FF2B5EF4-FFF2-40B4-BE49-F238E27FC236}">
                <a16:creationId xmlns:a16="http://schemas.microsoft.com/office/drawing/2014/main" id="{DDFD0399-F69F-E9A6-07BA-656C882AB6D6}"/>
              </a:ext>
            </a:extLst>
          </p:cNvPr>
          <p:cNvSpPr>
            <a:spLocks noGrp="1"/>
          </p:cNvSpPr>
          <p:nvPr>
            <p:ph idx="1"/>
          </p:nvPr>
        </p:nvSpPr>
        <p:spPr/>
        <p:txBody>
          <a:bodyPr>
            <a:normAutofit/>
          </a:bodyPr>
          <a:lstStyle/>
          <a:p>
            <a:r>
              <a:rPr lang="en-US" dirty="0"/>
              <a:t>respond to the survey. For this reason, the majority of responses were negative. Voluntary or self-selected samples typically are not representative samples of a population.</a:t>
            </a:r>
          </a:p>
        </p:txBody>
      </p:sp>
    </p:spTree>
    <p:extLst>
      <p:ext uri="{BB962C8B-B14F-4D97-AF65-F5344CB8AC3E}">
        <p14:creationId xmlns:p14="http://schemas.microsoft.com/office/powerpoint/2010/main" val="1135174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E84AB-7D3D-EBB5-E717-F6CAA36B7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7A3B0-8E65-6ED2-5323-8F26A752CBBC}"/>
              </a:ext>
            </a:extLst>
          </p:cNvPr>
          <p:cNvSpPr>
            <a:spLocks noGrp="1"/>
          </p:cNvSpPr>
          <p:nvPr>
            <p:ph type="title"/>
          </p:nvPr>
        </p:nvSpPr>
        <p:spPr/>
        <p:txBody>
          <a:bodyPr/>
          <a:lstStyle/>
          <a:p>
            <a:r>
              <a:rPr lang="en-US" dirty="0"/>
              <a:t>Definition: Selection Bias</a:t>
            </a:r>
          </a:p>
        </p:txBody>
      </p:sp>
      <p:sp>
        <p:nvSpPr>
          <p:cNvPr id="4" name="Content Placeholder 2">
            <a:extLst>
              <a:ext uri="{FF2B5EF4-FFF2-40B4-BE49-F238E27FC236}">
                <a16:creationId xmlns:a16="http://schemas.microsoft.com/office/drawing/2014/main" id="{24585D41-D992-7F4F-3B73-EFB33AE86D49}"/>
              </a:ext>
            </a:extLst>
          </p:cNvPr>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sample is biased </a:t>
            </a:r>
            <a:r>
              <a:rPr lang="en-US" dirty="0">
                <a:solidFill>
                  <a:srgbClr val="000000"/>
                </a:solidFill>
              </a:rPr>
              <a:t>if it overrepresents or underrepresents some segment(s) of the population.</a:t>
            </a:r>
          </a:p>
        </p:txBody>
      </p:sp>
    </p:spTree>
    <p:extLst>
      <p:ext uri="{BB962C8B-B14F-4D97-AF65-F5344CB8AC3E}">
        <p14:creationId xmlns:p14="http://schemas.microsoft.com/office/powerpoint/2010/main" val="405640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9B0DB-A270-2BCC-79C4-D288968EE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6C6CF2-14B8-8109-FA8C-343B07BBD123}"/>
              </a:ext>
            </a:extLst>
          </p:cNvPr>
          <p:cNvSpPr>
            <a:spLocks noGrp="1"/>
          </p:cNvSpPr>
          <p:nvPr>
            <p:ph type="title"/>
          </p:nvPr>
        </p:nvSpPr>
        <p:spPr/>
        <p:txBody>
          <a:bodyPr/>
          <a:lstStyle/>
          <a:p>
            <a:r>
              <a:rPr lang="en-US" dirty="0"/>
              <a:t>Choosing a Representative Sample</a:t>
            </a:r>
          </a:p>
        </p:txBody>
      </p:sp>
      <p:sp>
        <p:nvSpPr>
          <p:cNvPr id="3" name="Content Placeholder 2">
            <a:extLst>
              <a:ext uri="{FF2B5EF4-FFF2-40B4-BE49-F238E27FC236}">
                <a16:creationId xmlns:a16="http://schemas.microsoft.com/office/drawing/2014/main" id="{B2B2A962-82D4-C577-FBF4-9CFF6A1C7576}"/>
              </a:ext>
            </a:extLst>
          </p:cNvPr>
          <p:cNvSpPr>
            <a:spLocks noGrp="1"/>
          </p:cNvSpPr>
          <p:nvPr>
            <p:ph idx="1"/>
          </p:nvPr>
        </p:nvSpPr>
        <p:spPr/>
        <p:txBody>
          <a:bodyPr>
            <a:normAutofit/>
          </a:bodyPr>
          <a:lstStyle/>
          <a:p>
            <a:r>
              <a:rPr lang="en-US" dirty="0"/>
              <a:t>In order to select a sample, a clear definition of the population is required. Otherwise, once the sample is selected, it is not clear what it represents. However, once the population is defined, the real work begins. A significant portion of the effort required to produce good samples goes into the creation of a </a:t>
            </a:r>
            <a:r>
              <a:rPr lang="en-US" b="1" dirty="0"/>
              <a:t>sampling frame</a:t>
            </a:r>
            <a:r>
              <a:rPr lang="en-US" dirty="0"/>
              <a:t>, which is a list containing all the members of the population. Once this list is available, it is possible to construct a </a:t>
            </a:r>
            <a:r>
              <a:rPr lang="en-US" b="1" dirty="0"/>
              <a:t>simple random sample</a:t>
            </a:r>
            <a:r>
              <a:rPr lang="en-US" dirty="0"/>
              <a:t>.</a:t>
            </a:r>
          </a:p>
        </p:txBody>
      </p:sp>
    </p:spTree>
    <p:extLst>
      <p:ext uri="{BB962C8B-B14F-4D97-AF65-F5344CB8AC3E}">
        <p14:creationId xmlns:p14="http://schemas.microsoft.com/office/powerpoint/2010/main" val="1251858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Sampling Frame</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sampling frame </a:t>
            </a:r>
            <a:r>
              <a:rPr lang="en-US" dirty="0">
                <a:solidFill>
                  <a:srgbClr val="000000"/>
                </a:solidFill>
              </a:rPr>
              <a:t>is a list which identifies all members of the population.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2111</TotalTime>
  <Words>2142</Words>
  <Application>Microsoft Office PowerPoint</Application>
  <PresentationFormat>On-screen Show (4:3)</PresentationFormat>
  <Paragraphs>171</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Section 9.1</vt:lpstr>
      <vt:lpstr>Random Samples and Sampling Distributions (cont.)</vt:lpstr>
      <vt:lpstr>Definition: Voluntary Sampling</vt:lpstr>
      <vt:lpstr>Random Samples and Sampling Distributions (cont.)</vt:lpstr>
      <vt:lpstr>Random Samples and Sampling Distributions (cont.)</vt:lpstr>
      <vt:lpstr>Random Samples and Sampling Distributions (cont.)</vt:lpstr>
      <vt:lpstr>Definition: Selection Bias</vt:lpstr>
      <vt:lpstr>Choosing a Representative Sample</vt:lpstr>
      <vt:lpstr>Definition: Sampling Frame</vt:lpstr>
      <vt:lpstr>Using Randomness to Remove Sample Bias</vt:lpstr>
      <vt:lpstr>Definition: Simple Random Sample</vt:lpstr>
      <vt:lpstr>Note</vt:lpstr>
      <vt:lpstr>Using Randomness to Remove Sample Bias (cont.)</vt:lpstr>
      <vt:lpstr>Using Randomness to Remove Sample Bias (cont.)</vt:lpstr>
      <vt:lpstr>Using Randomness to Remove Sample Bias (cont.)</vt:lpstr>
      <vt:lpstr>Example 9.1.1: Selecting a Simple Random Sample Using a Random Number Table</vt:lpstr>
      <vt:lpstr>Example 9.1.1: Selecting a Simple Random Sample Using a Random Number Table (cont.)</vt:lpstr>
      <vt:lpstr>Using Technology to Generate Random Numbers (cont.)</vt:lpstr>
      <vt:lpstr>Using Technology to Generate Random Numbers</vt:lpstr>
      <vt:lpstr>Using Technology to Generate Random Numbers (cont.)</vt:lpstr>
      <vt:lpstr>Using Technology to Generate Random Numbers (cont.)</vt:lpstr>
      <vt:lpstr>Using Technology to Generate Random Numbers (cont.)</vt:lpstr>
      <vt:lpstr>Using Technology to Generate Random Numbers (cont.)</vt:lpstr>
      <vt:lpstr>Introduction to Sampling Distributions</vt:lpstr>
      <vt:lpstr>Introduction to Sampling Distributions (cont.)</vt:lpstr>
      <vt:lpstr>Introduction to Sampling Distributions (cont.)</vt:lpstr>
      <vt:lpstr>Definition: Sampling Distribution of a Statistic</vt:lpstr>
      <vt:lpstr>Introduction to Sampling Distributions (cont.)</vt:lpstr>
      <vt:lpstr>Introduction to Sampling Distributions (cont.)</vt:lpstr>
      <vt:lpstr>Why Calculate the Sample Mean?</vt:lpstr>
      <vt:lpstr>Why Calculate the Sample Mean? (cont.)</vt:lpstr>
      <vt:lpstr>Definition: Point Estimator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239</cp:revision>
  <dcterms:created xsi:type="dcterms:W3CDTF">2013-04-26T14:43:13Z</dcterms:created>
  <dcterms:modified xsi:type="dcterms:W3CDTF">2024-02-21T05:10:04Z</dcterms:modified>
</cp:coreProperties>
</file>