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340" r:id="rId3"/>
    <p:sldId id="342" r:id="rId4"/>
    <p:sldId id="343" r:id="rId5"/>
    <p:sldId id="344" r:id="rId6"/>
    <p:sldId id="345" r:id="rId7"/>
    <p:sldId id="346" r:id="rId8"/>
    <p:sldId id="347" r:id="rId9"/>
    <p:sldId id="286" r:id="rId10"/>
    <p:sldId id="348" r:id="rId11"/>
    <p:sldId id="349" r:id="rId12"/>
    <p:sldId id="350" r:id="rId13"/>
    <p:sldId id="323" r:id="rId14"/>
    <p:sldId id="324" r:id="rId15"/>
    <p:sldId id="351" r:id="rId16"/>
    <p:sldId id="352" r:id="rId17"/>
    <p:sldId id="325" r:id="rId18"/>
    <p:sldId id="326" r:id="rId19"/>
    <p:sldId id="327" r:id="rId20"/>
    <p:sldId id="328" r:id="rId21"/>
    <p:sldId id="353" r:id="rId22"/>
    <p:sldId id="354" r:id="rId23"/>
    <p:sldId id="355" r:id="rId24"/>
    <p:sldId id="329" r:id="rId25"/>
    <p:sldId id="332" r:id="rId26"/>
    <p:sldId id="333" r:id="rId27"/>
    <p:sldId id="334" r:id="rId28"/>
    <p:sldId id="335" r:id="rId29"/>
    <p:sldId id="336" r:id="rId30"/>
    <p:sldId id="337" r:id="rId31"/>
    <p:sldId id="338" r:id="rId32"/>
    <p:sldId id="356" r:id="rId33"/>
    <p:sldId id="339" r:id="rId34"/>
  </p:sldIdLst>
  <p:sldSz cx="9144000" cy="6858000" type="screen4x3"/>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2/28/2024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13.wmf"/><Relationship Id="rId4" Type="http://schemas.openxmlformats.org/officeDocument/2006/relationships/oleObject" Target="../embeddings/oleObject8.bin"/><Relationship Id="rId9" Type="http://schemas.openxmlformats.org/officeDocument/2006/relationships/image" Target="../media/image15.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5" Type="http://schemas.openxmlformats.org/officeDocument/2006/relationships/image" Target="../media/image17.wmf"/><Relationship Id="rId4" Type="http://schemas.openxmlformats.org/officeDocument/2006/relationships/oleObject" Target="../embeddings/oleObject12.bin"/><Relationship Id="rId9" Type="http://schemas.openxmlformats.org/officeDocument/2006/relationships/image" Target="../media/image19.wmf"/></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23.wmf"/><Relationship Id="rId4" Type="http://schemas.openxmlformats.org/officeDocument/2006/relationships/oleObject" Target="../embeddings/oleObject16.bin"/><Relationship Id="rId9" Type="http://schemas.openxmlformats.org/officeDocument/2006/relationships/image" Target="../media/image25.wmf"/></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8.wmf"/><Relationship Id="rId4" Type="http://schemas.openxmlformats.org/officeDocument/2006/relationships/oleObject" Target="../embeddings/oleObject20.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24.bin"/><Relationship Id="rId5" Type="http://schemas.openxmlformats.org/officeDocument/2006/relationships/image" Target="../media/image31.wmf"/><Relationship Id="rId4" Type="http://schemas.openxmlformats.org/officeDocument/2006/relationships/oleObject" Target="../embeddings/oleObject23.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8.wmf"/><Relationship Id="rId18" Type="http://schemas.openxmlformats.org/officeDocument/2006/relationships/oleObject" Target="../embeddings/oleObject33.bin"/><Relationship Id="rId3" Type="http://schemas.openxmlformats.org/officeDocument/2006/relationships/image" Target="../media/image33.wmf"/><Relationship Id="rId21" Type="http://schemas.openxmlformats.org/officeDocument/2006/relationships/image" Target="../media/image42.wmf"/><Relationship Id="rId7" Type="http://schemas.openxmlformats.org/officeDocument/2006/relationships/image" Target="../media/image35.wmf"/><Relationship Id="rId12" Type="http://schemas.openxmlformats.org/officeDocument/2006/relationships/oleObject" Target="../embeddings/oleObject30.bin"/><Relationship Id="rId17" Type="http://schemas.openxmlformats.org/officeDocument/2006/relationships/image" Target="../media/image40.wmf"/><Relationship Id="rId2" Type="http://schemas.openxmlformats.org/officeDocument/2006/relationships/oleObject" Target="../embeddings/oleObject25.bin"/><Relationship Id="rId16" Type="http://schemas.openxmlformats.org/officeDocument/2006/relationships/oleObject" Target="../embeddings/oleObject32.bin"/><Relationship Id="rId20"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7.bin"/><Relationship Id="rId11" Type="http://schemas.openxmlformats.org/officeDocument/2006/relationships/image" Target="../media/image37.wmf"/><Relationship Id="rId5" Type="http://schemas.openxmlformats.org/officeDocument/2006/relationships/image" Target="../media/image34.wmf"/><Relationship Id="rId15" Type="http://schemas.openxmlformats.org/officeDocument/2006/relationships/image" Target="../media/image39.wmf"/><Relationship Id="rId23" Type="http://schemas.openxmlformats.org/officeDocument/2006/relationships/image" Target="../media/image43.wmf"/><Relationship Id="rId10" Type="http://schemas.openxmlformats.org/officeDocument/2006/relationships/oleObject" Target="../embeddings/oleObject29.bin"/><Relationship Id="rId19" Type="http://schemas.openxmlformats.org/officeDocument/2006/relationships/image" Target="../media/image41.wmf"/><Relationship Id="rId4" Type="http://schemas.openxmlformats.org/officeDocument/2006/relationships/oleObject" Target="../embeddings/oleObject26.bin"/><Relationship Id="rId9" Type="http://schemas.openxmlformats.org/officeDocument/2006/relationships/image" Target="../media/image36.wmf"/><Relationship Id="rId14" Type="http://schemas.openxmlformats.org/officeDocument/2006/relationships/oleObject" Target="../embeddings/oleObject31.bin"/><Relationship Id="rId22" Type="http://schemas.openxmlformats.org/officeDocument/2006/relationships/oleObject" Target="../embeddings/oleObject35.bin"/></Relationships>
</file>

<file path=ppt/slides/_rels/slide32.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 Id="rId9" Type="http://schemas.openxmlformats.org/officeDocument/2006/relationships/image" Target="../media/image7.wmf"/></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Approximation to the </a:t>
            </a:r>
            <a:r>
              <a:rPr lang="en-US" b="1" i="1">
                <a:solidFill>
                  <a:srgbClr val="1F497D"/>
                </a:solidFill>
              </a:rPr>
              <a:t>Binomial Distribution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90081-DA96-3B44-9C74-2A31D1EED2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288290-EBBD-AACA-8D68-18AAF4270921}"/>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3F133597-3711-78C6-F63A-F9CD3F9C94A0}"/>
              </a:ext>
            </a:extLst>
          </p:cNvPr>
          <p:cNvSpPr>
            <a:spLocks noGrp="1"/>
          </p:cNvSpPr>
          <p:nvPr>
            <p:ph idx="1"/>
          </p:nvPr>
        </p:nvSpPr>
        <p:spPr>
          <a:xfrm>
            <a:off x="457200" y="1143000"/>
            <a:ext cx="8229600" cy="4572000"/>
          </a:xfrm>
        </p:spPr>
        <p:txBody>
          <a:bodyPr>
            <a:normAutofit/>
          </a:bodyPr>
          <a:lstStyle/>
          <a:p>
            <a:r>
              <a:rPr lang="en-US" dirty="0"/>
              <a:t>Suppose that you wished to determine the probability that a binomial random variable (</a:t>
            </a:r>
            <a:r>
              <a:rPr lang="en-US" i="1" dirty="0"/>
              <a:t>n</a:t>
            </a:r>
            <a:r>
              <a:rPr lang="en-US" dirty="0"/>
              <a:t> = 20 and </a:t>
            </a:r>
            <a:r>
              <a:rPr lang="en-US" i="1" dirty="0"/>
              <a:t>p</a:t>
            </a:r>
            <a:r>
              <a:rPr lang="en-US" dirty="0"/>
              <a:t> = 0.5) is equal to 5. Recall that for a continuous random variable </a:t>
            </a:r>
            <a:r>
              <a:rPr lang="en-US" i="1" dirty="0"/>
              <a:t>X</a:t>
            </a:r>
            <a:r>
              <a:rPr lang="en-US" dirty="0"/>
              <a:t>, the probability that </a:t>
            </a:r>
            <a:r>
              <a:rPr lang="en-US" i="1" dirty="0"/>
              <a:t>X</a:t>
            </a:r>
            <a:r>
              <a:rPr lang="en-US" dirty="0"/>
              <a:t> is equal to some specific value is zero since there is no area under the curve for a single point, say </a:t>
            </a:r>
            <a:r>
              <a:rPr lang="en-US" i="1" dirty="0"/>
              <a:t>X</a:t>
            </a:r>
            <a:r>
              <a:rPr lang="en-US" dirty="0"/>
              <a:t> = 5. Therefore, to approximate the probability would require finding the area under the curve of a normal random variable </a:t>
            </a:r>
            <a:r>
              <a:rPr lang="en-US" i="1" dirty="0"/>
              <a:t>Y</a:t>
            </a:r>
            <a:r>
              <a:rPr lang="en-US" dirty="0"/>
              <a:t> between 4.5 and 5.5.</a:t>
            </a:r>
          </a:p>
        </p:txBody>
      </p:sp>
    </p:spTree>
    <p:extLst>
      <p:ext uri="{BB962C8B-B14F-4D97-AF65-F5344CB8AC3E}">
        <p14:creationId xmlns:p14="http://schemas.microsoft.com/office/powerpoint/2010/main" val="769406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4E269-D9A8-6BCD-E6D4-71631CF5C2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5A482B-C55D-DD30-1F32-9298EAF73EEA}"/>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5FC1BB1A-3CE2-40F9-4014-9CC02170B1A3}"/>
              </a:ext>
            </a:extLst>
          </p:cNvPr>
          <p:cNvSpPr>
            <a:spLocks noGrp="1"/>
          </p:cNvSpPr>
          <p:nvPr>
            <p:ph idx="1"/>
          </p:nvPr>
        </p:nvSpPr>
        <p:spPr>
          <a:xfrm>
            <a:off x="457200" y="1143000"/>
            <a:ext cx="8229600" cy="4572000"/>
          </a:xfrm>
        </p:spPr>
        <p:txBody>
          <a:bodyPr>
            <a:normAutofit/>
          </a:bodyPr>
          <a:lstStyle/>
          <a:p>
            <a:r>
              <a:rPr lang="en-US" dirty="0"/>
              <a:t> </a:t>
            </a:r>
          </a:p>
        </p:txBody>
      </p:sp>
      <p:pic>
        <p:nvPicPr>
          <p:cNvPr id="6" name="Picture 5">
            <a:extLst>
              <a:ext uri="{FF2B5EF4-FFF2-40B4-BE49-F238E27FC236}">
                <a16:creationId xmlns:a16="http://schemas.microsoft.com/office/drawing/2014/main" id="{57310730-5ECD-0E58-5A01-3859CD34C656}"/>
              </a:ext>
            </a:extLst>
          </p:cNvPr>
          <p:cNvPicPr>
            <a:picLocks noChangeAspect="1"/>
          </p:cNvPicPr>
          <p:nvPr/>
        </p:nvPicPr>
        <p:blipFill>
          <a:blip r:embed="rId2"/>
          <a:stretch>
            <a:fillRect/>
          </a:stretch>
        </p:blipFill>
        <p:spPr>
          <a:xfrm>
            <a:off x="1409700" y="1600200"/>
            <a:ext cx="6324600" cy="3316698"/>
          </a:xfrm>
          <a:prstGeom prst="rect">
            <a:avLst/>
          </a:prstGeom>
        </p:spPr>
      </p:pic>
    </p:spTree>
    <p:extLst>
      <p:ext uri="{BB962C8B-B14F-4D97-AF65-F5344CB8AC3E}">
        <p14:creationId xmlns:p14="http://schemas.microsoft.com/office/powerpoint/2010/main" val="1496487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F1395-0BDE-F69B-0A40-71E46FAA4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3397C8-E0D0-253A-EF04-C939B2E51BE0}"/>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6E3F396F-FC4F-A58D-0073-DC5D170DD5AC}"/>
              </a:ext>
            </a:extLst>
          </p:cNvPr>
          <p:cNvSpPr>
            <a:spLocks noGrp="1"/>
          </p:cNvSpPr>
          <p:nvPr>
            <p:ph idx="1"/>
          </p:nvPr>
        </p:nvSpPr>
        <p:spPr>
          <a:xfrm>
            <a:off x="468350" y="1413974"/>
            <a:ext cx="8229600" cy="4572000"/>
          </a:xfrm>
        </p:spPr>
        <p:txBody>
          <a:bodyPr>
            <a:normAutofit fontScale="92500"/>
          </a:bodyPr>
          <a:lstStyle/>
          <a:p>
            <a:endParaRPr lang="en-US" dirty="0"/>
          </a:p>
          <a:p>
            <a:endParaRPr lang="en-US" dirty="0"/>
          </a:p>
          <a:p>
            <a:endParaRPr lang="en-US" dirty="0"/>
          </a:p>
          <a:p>
            <a:endParaRPr lang="en-US" dirty="0"/>
          </a:p>
          <a:p>
            <a:endParaRPr lang="en-US" dirty="0"/>
          </a:p>
          <a:p>
            <a:r>
              <a:rPr lang="en-US" dirty="0"/>
              <a:t>The continuity correction should be used whenever the normal distribution is used to approximate the binomial distribution. The following examples will illustrate how to approximate the binomial distribution using the normal distribution with continuity correction.</a:t>
            </a:r>
          </a:p>
        </p:txBody>
      </p:sp>
      <p:graphicFrame>
        <p:nvGraphicFramePr>
          <p:cNvPr id="4" name="Table 3">
            <a:extLst>
              <a:ext uri="{FF2B5EF4-FFF2-40B4-BE49-F238E27FC236}">
                <a16:creationId xmlns:a16="http://schemas.microsoft.com/office/drawing/2014/main" id="{39228CFA-9D24-DA34-0B9F-892FA24D46C6}"/>
              </a:ext>
            </a:extLst>
          </p:cNvPr>
          <p:cNvGraphicFramePr>
            <a:graphicFrameLocks noGrp="1"/>
          </p:cNvGraphicFramePr>
          <p:nvPr>
            <p:extLst>
              <p:ext uri="{D42A27DB-BD31-4B8C-83A1-F6EECF244321}">
                <p14:modId xmlns:p14="http://schemas.microsoft.com/office/powerpoint/2010/main" val="976418480"/>
              </p:ext>
            </p:extLst>
          </p:nvPr>
        </p:nvGraphicFramePr>
        <p:xfrm>
          <a:off x="762000" y="1106201"/>
          <a:ext cx="7620000" cy="2560320"/>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1012364117"/>
                    </a:ext>
                  </a:extLst>
                </a:gridCol>
                <a:gridCol w="3810000">
                  <a:extLst>
                    <a:ext uri="{9D8B030D-6E8A-4147-A177-3AD203B41FA5}">
                      <a16:colId xmlns:a16="http://schemas.microsoft.com/office/drawing/2014/main" val="3154649622"/>
                    </a:ext>
                  </a:extLst>
                </a:gridCol>
              </a:tblGrid>
              <a:tr h="31005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i="0" u="none" strike="noStrike" kern="1200" baseline="0" dirty="0">
                          <a:solidFill>
                            <a:schemeClr val="lt1"/>
                          </a:solidFill>
                          <a:latin typeface="+mn-lt"/>
                          <a:ea typeface="+mn-ea"/>
                          <a:cs typeface="+mn-cs"/>
                        </a:rPr>
                        <a:t>Using Continuity Correction</a:t>
                      </a:r>
                      <a:endParaRPr lang="en-IN" sz="1800" b="0" i="0" u="none" strike="noStrike" kern="1200" baseline="0" dirty="0">
                        <a:solidFill>
                          <a:schemeClr val="lt1"/>
                        </a:solidFill>
                        <a:latin typeface="+mn-lt"/>
                        <a:ea typeface="+mn-ea"/>
                        <a:cs typeface="+mn-cs"/>
                      </a:endParaRPr>
                    </a:p>
                  </a:txBody>
                  <a:tcPr/>
                </a:tc>
                <a:tc hMerge="1">
                  <a:txBody>
                    <a:bodyPr/>
                    <a:lstStyle/>
                    <a:p>
                      <a:endParaRPr lang="en-IN" dirty="0"/>
                    </a:p>
                  </a:txBody>
                  <a:tcPr/>
                </a:tc>
                <a:extLst>
                  <a:ext uri="{0D108BD9-81ED-4DB2-BD59-A6C34878D82A}">
                    <a16:rowId xmlns:a16="http://schemas.microsoft.com/office/drawing/2014/main" val="98009274"/>
                  </a:ext>
                </a:extLst>
              </a:tr>
              <a:tr h="310057">
                <a:tc>
                  <a:txBody>
                    <a:bodyPr/>
                    <a:lstStyle/>
                    <a:p>
                      <a:pPr algn="ctr"/>
                      <a:r>
                        <a:rPr lang="en-IN" b="1" dirty="0"/>
                        <a:t>Problem Statement</a:t>
                      </a:r>
                    </a:p>
                  </a:txBody>
                  <a:tcPr/>
                </a:tc>
                <a:tc>
                  <a:txBody>
                    <a:bodyPr/>
                    <a:lstStyle/>
                    <a:p>
                      <a:pPr algn="ctr"/>
                      <a:r>
                        <a:rPr lang="en-IN" b="1" dirty="0"/>
                        <a:t>Area (Probability)</a:t>
                      </a:r>
                    </a:p>
                  </a:txBody>
                  <a:tcPr/>
                </a:tc>
                <a:extLst>
                  <a:ext uri="{0D108BD9-81ED-4DB2-BD59-A6C34878D82A}">
                    <a16:rowId xmlns:a16="http://schemas.microsoft.com/office/drawing/2014/main" val="3069322706"/>
                  </a:ext>
                </a:extLst>
              </a:tr>
              <a:tr h="310057">
                <a:tc>
                  <a:txBody>
                    <a:bodyPr/>
                    <a:lstStyle/>
                    <a:p>
                      <a:r>
                        <a:rPr lang="en-US" dirty="0"/>
                        <a:t>At least 5 (includes 5 and above)</a:t>
                      </a:r>
                      <a:endParaRPr lang="en-IN" dirty="0"/>
                    </a:p>
                  </a:txBody>
                  <a:tcPr/>
                </a:tc>
                <a:tc>
                  <a:txBody>
                    <a:bodyPr/>
                    <a:lstStyle/>
                    <a:p>
                      <a:r>
                        <a:rPr lang="en-US" dirty="0"/>
                        <a:t>Find the area to the right of 4.5</a:t>
                      </a:r>
                      <a:endParaRPr lang="en-IN" dirty="0"/>
                    </a:p>
                  </a:txBody>
                  <a:tcPr/>
                </a:tc>
                <a:extLst>
                  <a:ext uri="{0D108BD9-81ED-4DB2-BD59-A6C34878D82A}">
                    <a16:rowId xmlns:a16="http://schemas.microsoft.com/office/drawing/2014/main" val="1349662453"/>
                  </a:ext>
                </a:extLst>
              </a:tr>
              <a:tr h="310057">
                <a:tc>
                  <a:txBody>
                    <a:bodyPr/>
                    <a:lstStyle/>
                    <a:p>
                      <a:r>
                        <a:rPr lang="en-US" dirty="0"/>
                        <a:t>More than 5 (doesn’t include 5)</a:t>
                      </a:r>
                      <a:endParaRPr lang="en-IN" dirty="0"/>
                    </a:p>
                  </a:txBody>
                  <a:tcPr/>
                </a:tc>
                <a:tc>
                  <a:txBody>
                    <a:bodyPr/>
                    <a:lstStyle/>
                    <a:p>
                      <a:r>
                        <a:rPr lang="en-US" dirty="0"/>
                        <a:t>Find the area to the right of 5.5</a:t>
                      </a:r>
                      <a:endParaRPr lang="en-IN" dirty="0"/>
                    </a:p>
                  </a:txBody>
                  <a:tcPr/>
                </a:tc>
                <a:extLst>
                  <a:ext uri="{0D108BD9-81ED-4DB2-BD59-A6C34878D82A}">
                    <a16:rowId xmlns:a16="http://schemas.microsoft.com/office/drawing/2014/main" val="1564569416"/>
                  </a:ext>
                </a:extLst>
              </a:tr>
              <a:tr h="310057">
                <a:tc>
                  <a:txBody>
                    <a:bodyPr/>
                    <a:lstStyle/>
                    <a:p>
                      <a:r>
                        <a:rPr lang="en-US" dirty="0"/>
                        <a:t>At most 5 (includes 5 and below)</a:t>
                      </a:r>
                      <a:endParaRPr lang="en-IN" dirty="0"/>
                    </a:p>
                  </a:txBody>
                  <a:tcPr/>
                </a:tc>
                <a:tc>
                  <a:txBody>
                    <a:bodyPr/>
                    <a:lstStyle/>
                    <a:p>
                      <a:r>
                        <a:rPr lang="en-US" dirty="0"/>
                        <a:t>Find the area to the left of 5.5</a:t>
                      </a:r>
                      <a:endParaRPr lang="en-IN" dirty="0"/>
                    </a:p>
                  </a:txBody>
                  <a:tcPr/>
                </a:tc>
                <a:extLst>
                  <a:ext uri="{0D108BD9-81ED-4DB2-BD59-A6C34878D82A}">
                    <a16:rowId xmlns:a16="http://schemas.microsoft.com/office/drawing/2014/main" val="3668203847"/>
                  </a:ext>
                </a:extLst>
              </a:tr>
              <a:tr h="310057">
                <a:tc>
                  <a:txBody>
                    <a:bodyPr/>
                    <a:lstStyle/>
                    <a:p>
                      <a:r>
                        <a:rPr lang="en-US" dirty="0"/>
                        <a:t>Less than 5 (doesn’t include 5)</a:t>
                      </a:r>
                      <a:endParaRPr lang="en-IN" dirty="0"/>
                    </a:p>
                  </a:txBody>
                  <a:tcPr/>
                </a:tc>
                <a:tc>
                  <a:txBody>
                    <a:bodyPr/>
                    <a:lstStyle/>
                    <a:p>
                      <a:r>
                        <a:rPr lang="en-US" dirty="0"/>
                        <a:t>Find the area to the left of 4.5</a:t>
                      </a:r>
                      <a:endParaRPr lang="en-IN" dirty="0"/>
                    </a:p>
                  </a:txBody>
                  <a:tcPr/>
                </a:tc>
                <a:extLst>
                  <a:ext uri="{0D108BD9-81ED-4DB2-BD59-A6C34878D82A}">
                    <a16:rowId xmlns:a16="http://schemas.microsoft.com/office/drawing/2014/main" val="3958806898"/>
                  </a:ext>
                </a:extLst>
              </a:tr>
              <a:tr h="310057">
                <a:tc>
                  <a:txBody>
                    <a:bodyPr/>
                    <a:lstStyle/>
                    <a:p>
                      <a:r>
                        <a:rPr lang="en-IN" dirty="0"/>
                        <a:t>Exactly 5</a:t>
                      </a:r>
                    </a:p>
                  </a:txBody>
                  <a:tcPr/>
                </a:tc>
                <a:tc>
                  <a:txBody>
                    <a:bodyPr/>
                    <a:lstStyle/>
                    <a:p>
                      <a:r>
                        <a:rPr lang="en-US" dirty="0"/>
                        <a:t>Find the area between 4.5 and 5.5</a:t>
                      </a:r>
                      <a:endParaRPr lang="en-IN" dirty="0"/>
                    </a:p>
                  </a:txBody>
                  <a:tcPr/>
                </a:tc>
                <a:extLst>
                  <a:ext uri="{0D108BD9-81ED-4DB2-BD59-A6C34878D82A}">
                    <a16:rowId xmlns:a16="http://schemas.microsoft.com/office/drawing/2014/main" val="1566637816"/>
                  </a:ext>
                </a:extLst>
              </a:tr>
            </a:tbl>
          </a:graphicData>
        </a:graphic>
      </p:graphicFrame>
    </p:spTree>
    <p:extLst>
      <p:ext uri="{BB962C8B-B14F-4D97-AF65-F5344CB8AC3E}">
        <p14:creationId xmlns:p14="http://schemas.microsoft.com/office/powerpoint/2010/main" val="2983157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Using a Normal Distribution to Approximate a Binomial Probability</a:t>
            </a:r>
          </a:p>
        </p:txBody>
      </p:sp>
      <p:sp>
        <p:nvSpPr>
          <p:cNvPr id="3" name="Content Placeholder 2"/>
          <p:cNvSpPr>
            <a:spLocks noGrp="1"/>
          </p:cNvSpPr>
          <p:nvPr>
            <p:ph idx="1"/>
          </p:nvPr>
        </p:nvSpPr>
        <p:spPr/>
        <p:txBody>
          <a:bodyPr/>
          <a:lstStyle/>
          <a:p>
            <a:pPr marL="514350" indent="-514350">
              <a:buFont typeface="+mj-lt"/>
              <a:buAutoNum type="alphaLcPeriod"/>
            </a:pPr>
            <a:r>
              <a:rPr lang="en-US" dirty="0"/>
              <a:t>Verify that the normal distribution can be used to approximate the binomial when </a:t>
            </a:r>
            <a:r>
              <a:rPr lang="en-US" i="1" dirty="0"/>
              <a:t>n</a:t>
            </a:r>
            <a:r>
              <a:rPr lang="en-US" dirty="0"/>
              <a:t> = 20 and </a:t>
            </a:r>
            <a:r>
              <a:rPr lang="en-US" i="1" dirty="0"/>
              <a:t>p</a:t>
            </a:r>
            <a:r>
              <a:rPr lang="en-US" dirty="0"/>
              <a:t> = 0.5.</a:t>
            </a:r>
          </a:p>
          <a:p>
            <a:pPr marL="514350" indent="-514350">
              <a:buFont typeface="+mj-lt"/>
              <a:buAutoNum type="alphaLcPeriod"/>
            </a:pPr>
            <a:r>
              <a:rPr lang="en-US" dirty="0"/>
              <a:t>Use a normal random variable (</a:t>
            </a:r>
            <a:r>
              <a:rPr lang="en-US" i="1" dirty="0"/>
              <a:t>Y</a:t>
            </a:r>
            <a:r>
              <a:rPr lang="en-US" dirty="0"/>
              <a:t>) to approximate the probability that a binomial random variable (</a:t>
            </a:r>
            <a:r>
              <a:rPr lang="en-US" i="1" dirty="0"/>
              <a:t>X</a:t>
            </a:r>
            <a:r>
              <a:rPr lang="en-US" dirty="0"/>
              <a:t>) is 5 or less.</a:t>
            </a:r>
          </a:p>
          <a:p>
            <a:pPr marL="514350" indent="-514350">
              <a:buFont typeface="+mj-lt"/>
              <a:buAutoNum type="alphaLcPeriod"/>
            </a:pPr>
            <a:r>
              <a:rPr lang="en-US" dirty="0"/>
              <a:t>Using a normal distribution to approximate, find the probability that </a:t>
            </a:r>
            <a:r>
              <a:rPr lang="en-US" i="1" dirty="0"/>
              <a:t>X</a:t>
            </a:r>
            <a:r>
              <a:rPr lang="en-US" dirty="0"/>
              <a:t> is greater than 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p:cNvSpPr>
            <a:spLocks noGrp="1"/>
          </p:cNvSpPr>
          <p:nvPr>
            <p:ph idx="1"/>
          </p:nvPr>
        </p:nvSpPr>
        <p:spPr/>
        <p:txBody>
          <a:bodyPr/>
          <a:lstStyle/>
          <a:p>
            <a:pPr marL="514350" indent="-514350"/>
            <a:r>
              <a:rPr lang="en-US" b="1" dirty="0"/>
              <a:t>Solution</a:t>
            </a:r>
          </a:p>
          <a:p>
            <a:pPr marL="514350" indent="-514350">
              <a:buFont typeface="+mj-lt"/>
              <a:buAutoNum type="alphaLcPeriod"/>
            </a:pPr>
            <a:r>
              <a:rPr lang="en-US" dirty="0"/>
              <a:t>Since </a:t>
            </a:r>
            <a:r>
              <a:rPr lang="en-US" i="1" dirty="0"/>
              <a:t>np</a:t>
            </a:r>
            <a:r>
              <a:rPr lang="en-US" dirty="0"/>
              <a:t> = 10 and </a:t>
            </a:r>
            <a:r>
              <a:rPr lang="en-US" i="1" dirty="0"/>
              <a:t>n</a:t>
            </a:r>
            <a:r>
              <a:rPr lang="en-US" dirty="0"/>
              <a:t>(1 – </a:t>
            </a:r>
            <a:r>
              <a:rPr lang="en-US" i="1" dirty="0"/>
              <a:t>p</a:t>
            </a:r>
            <a:r>
              <a:rPr lang="en-US" dirty="0"/>
              <a:t>) = 10, the normal distribution can be used to approximate the binomial probability.</a:t>
            </a:r>
          </a:p>
          <a:p>
            <a:pPr marL="514350" indent="-514350">
              <a:buFont typeface="+mj-lt"/>
              <a:buAutoNum type="alphaLcPeriod"/>
            </a:pPr>
            <a:r>
              <a:rPr lang="en-US" dirty="0"/>
              <a:t>This implies finding the area of the rectangles for 0, 1, 2, 3, 4, and 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0C185-7D04-7639-E5C6-9F23DB825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B2BCD7-013D-ACE1-ED69-8EAE7C1D05E8}"/>
              </a:ext>
            </a:extLst>
          </p:cNvPr>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a:extLst>
              <a:ext uri="{FF2B5EF4-FFF2-40B4-BE49-F238E27FC236}">
                <a16:creationId xmlns:a16="http://schemas.microsoft.com/office/drawing/2014/main" id="{BCD66DDC-5479-B167-10F8-E63AB4C22D43}"/>
              </a:ext>
            </a:extLst>
          </p:cNvPr>
          <p:cNvSpPr>
            <a:spLocks noGrp="1"/>
          </p:cNvSpPr>
          <p:nvPr>
            <p:ph idx="1"/>
          </p:nvPr>
        </p:nvSpPr>
        <p:spPr/>
        <p:txBody>
          <a:bodyPr/>
          <a:lstStyle/>
          <a:p>
            <a:pPr marL="514350" indent="-514350"/>
            <a:r>
              <a:rPr lang="en-US" b="1" dirty="0"/>
              <a:t> </a:t>
            </a:r>
            <a:endParaRPr lang="en-US" dirty="0"/>
          </a:p>
          <a:p>
            <a:endParaRPr lang="en-US" dirty="0"/>
          </a:p>
        </p:txBody>
      </p:sp>
      <p:pic>
        <p:nvPicPr>
          <p:cNvPr id="5" name="Picture 4">
            <a:extLst>
              <a:ext uri="{FF2B5EF4-FFF2-40B4-BE49-F238E27FC236}">
                <a16:creationId xmlns:a16="http://schemas.microsoft.com/office/drawing/2014/main" id="{CED6DBAE-0A51-54C3-EA5E-8FC47A14A255}"/>
              </a:ext>
            </a:extLst>
          </p:cNvPr>
          <p:cNvPicPr>
            <a:picLocks noChangeAspect="1"/>
          </p:cNvPicPr>
          <p:nvPr/>
        </p:nvPicPr>
        <p:blipFill>
          <a:blip r:embed="rId2"/>
          <a:stretch>
            <a:fillRect/>
          </a:stretch>
        </p:blipFill>
        <p:spPr>
          <a:xfrm>
            <a:off x="1295400" y="1676400"/>
            <a:ext cx="6477000" cy="3420665"/>
          </a:xfrm>
          <a:prstGeom prst="rect">
            <a:avLst/>
          </a:prstGeom>
        </p:spPr>
      </p:pic>
    </p:spTree>
    <p:extLst>
      <p:ext uri="{BB962C8B-B14F-4D97-AF65-F5344CB8AC3E}">
        <p14:creationId xmlns:p14="http://schemas.microsoft.com/office/powerpoint/2010/main" val="3669701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C42B1-0BA0-FFFC-C6D8-AC5B92BBC7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6D355-99DF-20CD-87AC-F9632DDC58E5}"/>
              </a:ext>
            </a:extLst>
          </p:cNvPr>
          <p:cNvSpPr>
            <a:spLocks noGrp="1"/>
          </p:cNvSpPr>
          <p:nvPr>
            <p:ph type="title"/>
          </p:nvPr>
        </p:nvSpPr>
        <p:spPr/>
        <p:txBody>
          <a:bodyPr/>
          <a:lstStyle/>
          <a:p>
            <a:r>
              <a:rPr lang="en-US" dirty="0"/>
              <a:t>Note</a:t>
            </a:r>
          </a:p>
        </p:txBody>
      </p:sp>
      <p:sp>
        <p:nvSpPr>
          <p:cNvPr id="4" name="Content Placeholder 3">
            <a:extLst>
              <a:ext uri="{FF2B5EF4-FFF2-40B4-BE49-F238E27FC236}">
                <a16:creationId xmlns:a16="http://schemas.microsoft.com/office/drawing/2014/main" id="{A176FA2E-2448-0CC3-82BA-CF395F99C3D6}"/>
              </a:ext>
            </a:extLst>
          </p:cNvPr>
          <p:cNvSpPr>
            <a:spLocks noGrp="1"/>
          </p:cNvSpPr>
          <p:nvPr>
            <p:ph idx="1"/>
          </p:nvPr>
        </p:nvSpPr>
        <p:spPr>
          <a:xfrm>
            <a:off x="457200" y="1280160"/>
            <a:ext cx="8229600" cy="3108543"/>
          </a:xfrm>
          <a:ln w="28575">
            <a:solidFill>
              <a:srgbClr val="FF0000"/>
            </a:solidFill>
          </a:ln>
        </p:spPr>
        <p:txBody>
          <a:bodyPr>
            <a:spAutoFit/>
          </a:bodyPr>
          <a:lstStyle/>
          <a:p>
            <a:r>
              <a:rPr lang="en-US" dirty="0">
                <a:solidFill>
                  <a:srgbClr val="000000"/>
                </a:solidFill>
              </a:rPr>
              <a:t>The method of approximating the binomial with the normal distribution was developed in the 18</a:t>
            </a:r>
            <a:r>
              <a:rPr lang="en-US" baseline="30000" dirty="0">
                <a:solidFill>
                  <a:srgbClr val="000000"/>
                </a:solidFill>
              </a:rPr>
              <a:t>th</a:t>
            </a:r>
            <a:r>
              <a:rPr lang="en-US" dirty="0">
                <a:solidFill>
                  <a:srgbClr val="000000"/>
                </a:solidFill>
              </a:rPr>
              <a:t> century before something like a calculator existed. Now it is practical to find the true probabilities using technology. However, it is still important to understand the normal approximation concept as we will use this idea later in Section 11.5.</a:t>
            </a:r>
            <a:endParaRPr lang="en-US" dirty="0">
              <a:solidFill>
                <a:srgbClr val="000000"/>
              </a:solidFill>
              <a:latin typeface="Calibri" pitchFamily="34" charset="0"/>
            </a:endParaRPr>
          </a:p>
        </p:txBody>
      </p:sp>
    </p:spTree>
    <p:extLst>
      <p:ext uri="{BB962C8B-B14F-4D97-AF65-F5344CB8AC3E}">
        <p14:creationId xmlns:p14="http://schemas.microsoft.com/office/powerpoint/2010/main" val="1918936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p:cNvSpPr>
            <a:spLocks noGrp="1"/>
          </p:cNvSpPr>
          <p:nvPr>
            <p:ph idx="1"/>
          </p:nvPr>
        </p:nvSpPr>
        <p:spPr/>
        <p:txBody>
          <a:bodyPr/>
          <a:lstStyle/>
          <a:p>
            <a:r>
              <a:rPr lang="en-US" dirty="0"/>
              <a:t>Instead of using the normal approximation </a:t>
            </a:r>
            <a:r>
              <a:rPr lang="en-US" i="1" dirty="0"/>
              <a:t>P</a:t>
            </a:r>
            <a:r>
              <a:rPr lang="en-US" dirty="0"/>
              <a:t>(</a:t>
            </a:r>
            <a:r>
              <a:rPr lang="en-US" i="1" dirty="0"/>
              <a:t>Y</a:t>
            </a:r>
            <a:r>
              <a:rPr lang="en-US" dirty="0"/>
              <a:t> ≤ 5), use the continuity correction </a:t>
            </a:r>
            <a:r>
              <a:rPr lang="en-US" i="1" dirty="0"/>
              <a:t>P</a:t>
            </a:r>
            <a:r>
              <a:rPr lang="en-US" dirty="0"/>
              <a:t>(</a:t>
            </a:r>
            <a:r>
              <a:rPr lang="en-US" i="1" dirty="0"/>
              <a:t>Y</a:t>
            </a:r>
            <a:r>
              <a:rPr lang="en-US" dirty="0"/>
              <a:t> ≤ 5.5) in order to accumulate all of the probabilities under the normal curve that correspond to the region </a:t>
            </a:r>
            <a:r>
              <a:rPr lang="en-US" i="1" dirty="0"/>
              <a:t>X</a:t>
            </a:r>
            <a:r>
              <a:rPr lang="en-US" dirty="0"/>
              <a:t> ≤ 5. </a:t>
            </a:r>
          </a:p>
          <a:p>
            <a:r>
              <a:rPr lang="en-US" dirty="0"/>
              <a:t>To use the normal approximation the mean and standard deviation of the binomial must be calculated. </a:t>
            </a:r>
          </a:p>
        </p:txBody>
      </p:sp>
      <p:graphicFrame>
        <p:nvGraphicFramePr>
          <p:cNvPr id="98307" name="Object 3"/>
          <p:cNvGraphicFramePr>
            <a:graphicFrameLocks noChangeAspect="1"/>
          </p:cNvGraphicFramePr>
          <p:nvPr>
            <p:extLst>
              <p:ext uri="{D42A27DB-BD31-4B8C-83A1-F6EECF244321}">
                <p14:modId xmlns:p14="http://schemas.microsoft.com/office/powerpoint/2010/main" val="1485121736"/>
              </p:ext>
            </p:extLst>
          </p:nvPr>
        </p:nvGraphicFramePr>
        <p:xfrm>
          <a:off x="2268538" y="4267200"/>
          <a:ext cx="4356100" cy="469900"/>
        </p:xfrm>
        <a:graphic>
          <a:graphicData uri="http://schemas.openxmlformats.org/presentationml/2006/ole">
            <mc:AlternateContent xmlns:mc="http://schemas.openxmlformats.org/markup-compatibility/2006">
              <mc:Choice xmlns:v="urn:schemas-microsoft-com:vml" Requires="v">
                <p:oleObj name="Equation" r:id="rId2" imgW="4356000" imgH="469800" progId="Equation.DSMT4">
                  <p:embed/>
                </p:oleObj>
              </mc:Choice>
              <mc:Fallback>
                <p:oleObj name="Equation" r:id="rId2" imgW="4356000" imgH="469800" progId="Equation.DSMT4">
                  <p:embed/>
                  <p:pic>
                    <p:nvPicPr>
                      <p:cNvPr id="0" name="Picture 3"/>
                      <p:cNvPicPr>
                        <a:picLocks noChangeAspect="1" noChangeArrowheads="1"/>
                      </p:cNvPicPr>
                      <p:nvPr/>
                    </p:nvPicPr>
                    <p:blipFill>
                      <a:blip r:embed="rId3"/>
                      <a:srcRect/>
                      <a:stretch>
                        <a:fillRect/>
                      </a:stretch>
                    </p:blipFill>
                    <p:spPr bwMode="auto">
                      <a:xfrm>
                        <a:off x="2268538" y="4267200"/>
                        <a:ext cx="435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09" name="Object 5"/>
          <p:cNvGraphicFramePr>
            <a:graphicFrameLocks noChangeAspect="1"/>
          </p:cNvGraphicFramePr>
          <p:nvPr>
            <p:extLst>
              <p:ext uri="{D42A27DB-BD31-4B8C-83A1-F6EECF244321}">
                <p14:modId xmlns:p14="http://schemas.microsoft.com/office/powerpoint/2010/main" val="324078237"/>
              </p:ext>
            </p:extLst>
          </p:nvPr>
        </p:nvGraphicFramePr>
        <p:xfrm>
          <a:off x="725488" y="4837113"/>
          <a:ext cx="2171700" cy="571500"/>
        </p:xfrm>
        <a:graphic>
          <a:graphicData uri="http://schemas.openxmlformats.org/presentationml/2006/ole">
            <mc:AlternateContent xmlns:mc="http://schemas.openxmlformats.org/markup-compatibility/2006">
              <mc:Choice xmlns:v="urn:schemas-microsoft-com:vml" Requires="v">
                <p:oleObj name="Equation" r:id="rId4" imgW="2171520" imgH="571320" progId="Equation.DSMT4">
                  <p:embed/>
                </p:oleObj>
              </mc:Choice>
              <mc:Fallback>
                <p:oleObj name="Equation" r:id="rId4" imgW="2171520" imgH="571320" progId="Equation.DSMT4">
                  <p:embed/>
                  <p:pic>
                    <p:nvPicPr>
                      <p:cNvPr id="0" name="Picture 5"/>
                      <p:cNvPicPr>
                        <a:picLocks noChangeAspect="1" noChangeArrowheads="1"/>
                      </p:cNvPicPr>
                      <p:nvPr/>
                    </p:nvPicPr>
                    <p:blipFill>
                      <a:blip r:embed="rId5"/>
                      <a:srcRect/>
                      <a:stretch>
                        <a:fillRect/>
                      </a:stretch>
                    </p:blipFill>
                    <p:spPr bwMode="auto">
                      <a:xfrm>
                        <a:off x="725488" y="4837113"/>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10" name="Object 6"/>
          <p:cNvGraphicFramePr>
            <a:graphicFrameLocks noChangeAspect="1"/>
          </p:cNvGraphicFramePr>
          <p:nvPr>
            <p:extLst>
              <p:ext uri="{D42A27DB-BD31-4B8C-83A1-F6EECF244321}">
                <p14:modId xmlns:p14="http://schemas.microsoft.com/office/powerpoint/2010/main" val="933381121"/>
              </p:ext>
            </p:extLst>
          </p:nvPr>
        </p:nvGraphicFramePr>
        <p:xfrm>
          <a:off x="2908300" y="4838700"/>
          <a:ext cx="3035300" cy="571500"/>
        </p:xfrm>
        <a:graphic>
          <a:graphicData uri="http://schemas.openxmlformats.org/presentationml/2006/ole">
            <mc:AlternateContent xmlns:mc="http://schemas.openxmlformats.org/markup-compatibility/2006">
              <mc:Choice xmlns:v="urn:schemas-microsoft-com:vml" Requires="v">
                <p:oleObj name="Equation" r:id="rId6" imgW="3035160" imgH="571320" progId="Equation.DSMT4">
                  <p:embed/>
                </p:oleObj>
              </mc:Choice>
              <mc:Fallback>
                <p:oleObj name="Equation" r:id="rId6" imgW="3035160" imgH="5713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8300" y="4838700"/>
                        <a:ext cx="3035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11" name="Object 7"/>
          <p:cNvGraphicFramePr>
            <a:graphicFrameLocks noChangeAspect="1"/>
          </p:cNvGraphicFramePr>
          <p:nvPr>
            <p:extLst>
              <p:ext uri="{D42A27DB-BD31-4B8C-83A1-F6EECF244321}">
                <p14:modId xmlns:p14="http://schemas.microsoft.com/office/powerpoint/2010/main" val="4009504575"/>
              </p:ext>
            </p:extLst>
          </p:nvPr>
        </p:nvGraphicFramePr>
        <p:xfrm>
          <a:off x="6045200" y="4868708"/>
          <a:ext cx="2032000" cy="444500"/>
        </p:xfrm>
        <a:graphic>
          <a:graphicData uri="http://schemas.openxmlformats.org/presentationml/2006/ole">
            <mc:AlternateContent xmlns:mc="http://schemas.openxmlformats.org/markup-compatibility/2006">
              <mc:Choice xmlns:v="urn:schemas-microsoft-com:vml" Requires="v">
                <p:oleObj name="Equation" r:id="rId8" imgW="2031840" imgH="444240" progId="Equation.DSMT4">
                  <p:embed/>
                </p:oleObj>
              </mc:Choice>
              <mc:Fallback>
                <p:oleObj name="Equation" r:id="rId8" imgW="2031840" imgH="444240" progId="Equation.DSMT4">
                  <p:embed/>
                  <p:pic>
                    <p:nvPicPr>
                      <p:cNvPr id="0" name="Picture 7"/>
                      <p:cNvPicPr>
                        <a:picLocks noChangeAspect="1" noChangeArrowheads="1"/>
                      </p:cNvPicPr>
                      <p:nvPr/>
                    </p:nvPicPr>
                    <p:blipFill>
                      <a:blip r:embed="rId9"/>
                      <a:srcRect/>
                      <a:stretch>
                        <a:fillRect/>
                      </a:stretch>
                    </p:blipFill>
                    <p:spPr bwMode="auto">
                      <a:xfrm>
                        <a:off x="6045200" y="4868708"/>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3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83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3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p:cNvSpPr>
            <a:spLocks noGrp="1"/>
          </p:cNvSpPr>
          <p:nvPr>
            <p:ph idx="1"/>
          </p:nvPr>
        </p:nvSpPr>
        <p:spPr/>
        <p:txBody>
          <a:bodyPr/>
          <a:lstStyle/>
          <a:p>
            <a:r>
              <a:rPr lang="en-US" dirty="0"/>
              <a:t>Using the normal random variable </a:t>
            </a:r>
            <a:r>
              <a:rPr lang="en-US" i="1" dirty="0"/>
              <a:t>Y</a:t>
            </a:r>
            <a:r>
              <a:rPr lang="en-US" dirty="0"/>
              <a:t> with a mean of 10 and a standard deviation of 2.2361 to approximate the binomial using continuity correction,</a:t>
            </a:r>
          </a:p>
        </p:txBody>
      </p:sp>
      <p:graphicFrame>
        <p:nvGraphicFramePr>
          <p:cNvPr id="99331" name="Object 3"/>
          <p:cNvGraphicFramePr>
            <a:graphicFrameLocks noChangeAspect="1"/>
          </p:cNvGraphicFramePr>
          <p:nvPr/>
        </p:nvGraphicFramePr>
        <p:xfrm>
          <a:off x="2311167" y="2920767"/>
          <a:ext cx="1447800" cy="469900"/>
        </p:xfrm>
        <a:graphic>
          <a:graphicData uri="http://schemas.openxmlformats.org/presentationml/2006/ole">
            <mc:AlternateContent xmlns:mc="http://schemas.openxmlformats.org/markup-compatibility/2006">
              <mc:Choice xmlns:v="urn:schemas-microsoft-com:vml" Requires="v">
                <p:oleObj name="Equation" r:id="rId2" imgW="1447560" imgH="469800" progId="Equation.DSMT4">
                  <p:embed/>
                </p:oleObj>
              </mc:Choice>
              <mc:Fallback>
                <p:oleObj name="Equation" r:id="rId2" imgW="14475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1167" y="2920767"/>
                        <a:ext cx="144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2" name="Object 4"/>
          <p:cNvGraphicFramePr>
            <a:graphicFrameLocks noChangeAspect="1"/>
          </p:cNvGraphicFramePr>
          <p:nvPr/>
        </p:nvGraphicFramePr>
        <p:xfrm>
          <a:off x="3784833" y="2705333"/>
          <a:ext cx="2527300" cy="927100"/>
        </p:xfrm>
        <a:graphic>
          <a:graphicData uri="http://schemas.openxmlformats.org/presentationml/2006/ole">
            <mc:AlternateContent xmlns:mc="http://schemas.openxmlformats.org/markup-compatibility/2006">
              <mc:Choice xmlns:v="urn:schemas-microsoft-com:vml" Requires="v">
                <p:oleObj name="Equation" r:id="rId4" imgW="2527200" imgH="927000" progId="Equation.DSMT4">
                  <p:embed/>
                </p:oleObj>
              </mc:Choice>
              <mc:Fallback>
                <p:oleObj name="Equation" r:id="rId4" imgW="2527200" imgH="927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84833" y="2705333"/>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3" name="Object 5"/>
          <p:cNvGraphicFramePr>
            <a:graphicFrameLocks noChangeAspect="1"/>
          </p:cNvGraphicFramePr>
          <p:nvPr/>
        </p:nvGraphicFramePr>
        <p:xfrm>
          <a:off x="3781116" y="3733800"/>
          <a:ext cx="2070100" cy="469900"/>
        </p:xfrm>
        <a:graphic>
          <a:graphicData uri="http://schemas.openxmlformats.org/presentationml/2006/ole">
            <mc:AlternateContent xmlns:mc="http://schemas.openxmlformats.org/markup-compatibility/2006">
              <mc:Choice xmlns:v="urn:schemas-microsoft-com:vml" Requires="v">
                <p:oleObj name="Equation" r:id="rId6" imgW="2070000" imgH="469800" progId="Equation.DSMT4">
                  <p:embed/>
                </p:oleObj>
              </mc:Choice>
              <mc:Fallback>
                <p:oleObj name="Equation" r:id="rId6" imgW="207000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81116" y="3733800"/>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4" name="Object 6"/>
          <p:cNvGraphicFramePr>
            <a:graphicFrameLocks noChangeAspect="1"/>
          </p:cNvGraphicFramePr>
          <p:nvPr/>
        </p:nvGraphicFramePr>
        <p:xfrm>
          <a:off x="3781116" y="4360178"/>
          <a:ext cx="1358900" cy="292100"/>
        </p:xfrm>
        <a:graphic>
          <a:graphicData uri="http://schemas.openxmlformats.org/presentationml/2006/ole">
            <mc:AlternateContent xmlns:mc="http://schemas.openxmlformats.org/markup-compatibility/2006">
              <mc:Choice xmlns:v="urn:schemas-microsoft-com:vml" Requires="v">
                <p:oleObj name="Equation" r:id="rId8" imgW="1358640" imgH="291960" progId="Equation.DSMT4">
                  <p:embed/>
                </p:oleObj>
              </mc:Choice>
              <mc:Fallback>
                <p:oleObj name="Equation" r:id="rId8" imgW="135864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81116" y="4360178"/>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3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Thus, the probability that the binomial random variable is 5 or less is approximately </a:t>
            </a:r>
            <a:r>
              <a:rPr lang="en-US" dirty="0">
                <a:solidFill>
                  <a:srgbClr val="FF0000"/>
                </a:solidFill>
              </a:rPr>
              <a:t>0.0222</a:t>
            </a:r>
            <a:r>
              <a:rPr lang="en-US" dirty="0"/>
              <a:t>. </a:t>
            </a:r>
          </a:p>
        </p:txBody>
      </p:sp>
      <p:pic>
        <p:nvPicPr>
          <p:cNvPr id="5" name="Picture 4">
            <a:extLst>
              <a:ext uri="{FF2B5EF4-FFF2-40B4-BE49-F238E27FC236}">
                <a16:creationId xmlns:a16="http://schemas.microsoft.com/office/drawing/2014/main" id="{BAA6837F-A22F-16D4-8795-F6D435E46DD3}"/>
              </a:ext>
            </a:extLst>
          </p:cNvPr>
          <p:cNvPicPr>
            <a:picLocks noChangeAspect="1"/>
          </p:cNvPicPr>
          <p:nvPr/>
        </p:nvPicPr>
        <p:blipFill>
          <a:blip r:embed="rId2"/>
          <a:stretch>
            <a:fillRect/>
          </a:stretch>
        </p:blipFill>
        <p:spPr>
          <a:xfrm>
            <a:off x="1828800" y="1447800"/>
            <a:ext cx="5525059" cy="2895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648CB-042C-4AE4-A481-28251806D117}"/>
              </a:ext>
            </a:extLst>
          </p:cNvPr>
          <p:cNvSpPr>
            <a:spLocks noGrp="1"/>
          </p:cNvSpPr>
          <p:nvPr>
            <p:ph type="title"/>
          </p:nvPr>
        </p:nvSpPr>
        <p:spPr/>
        <p:txBody>
          <a:bodyPr/>
          <a:lstStyle/>
          <a:p>
            <a:r>
              <a:rPr lang="en-US" dirty="0"/>
              <a:t>The Binomial Distribution</a:t>
            </a:r>
          </a:p>
        </p:txBody>
      </p:sp>
      <p:sp>
        <p:nvSpPr>
          <p:cNvPr id="3" name="Content Placeholder 2">
            <a:extLst>
              <a:ext uri="{FF2B5EF4-FFF2-40B4-BE49-F238E27FC236}">
                <a16:creationId xmlns:a16="http://schemas.microsoft.com/office/drawing/2014/main" id="{0FB51407-A128-4632-9517-99B9E0A4976C}"/>
              </a:ext>
            </a:extLst>
          </p:cNvPr>
          <p:cNvSpPr>
            <a:spLocks noGrp="1"/>
          </p:cNvSpPr>
          <p:nvPr>
            <p:ph idx="1"/>
          </p:nvPr>
        </p:nvSpPr>
        <p:spPr>
          <a:xfrm>
            <a:off x="457200" y="1143000"/>
            <a:ext cx="8229600" cy="4572000"/>
          </a:xfrm>
        </p:spPr>
        <p:txBody>
          <a:bodyPr/>
          <a:lstStyle/>
          <a:p>
            <a:r>
              <a:rPr lang="en-US" dirty="0"/>
              <a:t>Calculating binomial probabilities can be quite time consuming if </a:t>
            </a:r>
            <a:r>
              <a:rPr lang="en-US" i="1" dirty="0"/>
              <a:t>n</a:t>
            </a:r>
            <a:r>
              <a:rPr lang="en-US" dirty="0"/>
              <a:t> is large. For example, suppose that you intend to sample 2000 subjects for a marketing research survey. If 50 percent of the population believes your product is superior to the competition’s, what is the probability of obtaining 600 or fewer subjects who believe your company’s product is superior?</a:t>
            </a:r>
          </a:p>
        </p:txBody>
      </p:sp>
      <p:graphicFrame>
        <p:nvGraphicFramePr>
          <p:cNvPr id="4" name="Object 3">
            <a:extLst>
              <a:ext uri="{FF2B5EF4-FFF2-40B4-BE49-F238E27FC236}">
                <a16:creationId xmlns:a16="http://schemas.microsoft.com/office/drawing/2014/main" id="{D5ACBD8C-33C8-6F22-5403-5818B45539E9}"/>
              </a:ext>
            </a:extLst>
          </p:cNvPr>
          <p:cNvGraphicFramePr>
            <a:graphicFrameLocks noChangeAspect="1"/>
          </p:cNvGraphicFramePr>
          <p:nvPr>
            <p:extLst>
              <p:ext uri="{D42A27DB-BD31-4B8C-83A1-F6EECF244321}">
                <p14:modId xmlns:p14="http://schemas.microsoft.com/office/powerpoint/2010/main" val="2796205083"/>
              </p:ext>
            </p:extLst>
          </p:nvPr>
        </p:nvGraphicFramePr>
        <p:xfrm>
          <a:off x="457200" y="4876800"/>
          <a:ext cx="8312715" cy="381000"/>
        </p:xfrm>
        <a:graphic>
          <a:graphicData uri="http://schemas.openxmlformats.org/presentationml/2006/ole">
            <mc:AlternateContent xmlns:mc="http://schemas.openxmlformats.org/markup-compatibility/2006">
              <mc:Choice xmlns:v="urn:schemas-microsoft-com:vml" Requires="v">
                <p:oleObj name="Equation" r:id="rId2" imgW="10540800" imgH="482400" progId="Equation.DSMT4">
                  <p:embed/>
                </p:oleObj>
              </mc:Choice>
              <mc:Fallback>
                <p:oleObj name="Equation" r:id="rId2" imgW="10540800" imgH="482400" progId="Equation.DSMT4">
                  <p:embed/>
                  <p:pic>
                    <p:nvPicPr>
                      <p:cNvPr id="0" name=""/>
                      <p:cNvPicPr/>
                      <p:nvPr/>
                    </p:nvPicPr>
                    <p:blipFill>
                      <a:blip r:embed="rId3"/>
                      <a:stretch>
                        <a:fillRect/>
                      </a:stretch>
                    </p:blipFill>
                    <p:spPr>
                      <a:xfrm>
                        <a:off x="457200" y="4876800"/>
                        <a:ext cx="8312715" cy="381000"/>
                      </a:xfrm>
                      <a:prstGeom prst="rect">
                        <a:avLst/>
                      </a:prstGeom>
                    </p:spPr>
                  </p:pic>
                </p:oleObj>
              </mc:Fallback>
            </mc:AlternateContent>
          </a:graphicData>
        </a:graphic>
      </p:graphicFrame>
    </p:spTree>
    <p:extLst>
      <p:ext uri="{BB962C8B-B14F-4D97-AF65-F5344CB8AC3E}">
        <p14:creationId xmlns:p14="http://schemas.microsoft.com/office/powerpoint/2010/main" val="12657622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p:cNvSpPr>
            <a:spLocks noGrp="1"/>
          </p:cNvSpPr>
          <p:nvPr>
            <p:ph idx="1"/>
          </p:nvPr>
        </p:nvSpPr>
        <p:spPr/>
        <p:txBody>
          <a:bodyPr>
            <a:normAutofit/>
          </a:bodyPr>
          <a:lstStyle/>
          <a:p>
            <a:pPr marL="514350" indent="-514350">
              <a:buFont typeface="+mj-lt"/>
              <a:buAutoNum type="alphaLcPeriod" startAt="3"/>
            </a:pPr>
            <a:r>
              <a:rPr lang="en-US" dirty="0"/>
              <a:t>  </a:t>
            </a:r>
          </a:p>
          <a:p>
            <a:pPr marL="514350" indent="-514350">
              <a:buFont typeface="+mj-lt"/>
              <a:buAutoNum type="alphaLcPeriod" startAt="3"/>
            </a:pPr>
            <a:endParaRPr lang="en-US" dirty="0"/>
          </a:p>
          <a:p>
            <a:pPr marL="514350" indent="-514350">
              <a:buFont typeface="+mj-lt"/>
              <a:buAutoNum type="alphaLcPeriod" startAt="3"/>
            </a:pPr>
            <a:endParaRPr lang="en-US" dirty="0"/>
          </a:p>
          <a:p>
            <a:endParaRPr lang="en-US" dirty="0"/>
          </a:p>
          <a:p>
            <a:pPr marL="514350" indent="-514350">
              <a:buFont typeface="+mj-lt"/>
              <a:buAutoNum type="alphaLcPeriod" startAt="3"/>
            </a:pPr>
            <a:endParaRPr lang="en-US" dirty="0"/>
          </a:p>
          <a:p>
            <a:pPr marL="514350" indent="-514350"/>
            <a:endParaRPr lang="en-US" dirty="0"/>
          </a:p>
          <a:p>
            <a:pPr marL="514350" indent="-514350"/>
            <a:r>
              <a:rPr lang="en-US" dirty="0"/>
              <a:t>	</a:t>
            </a:r>
          </a:p>
        </p:txBody>
      </p:sp>
      <p:pic>
        <p:nvPicPr>
          <p:cNvPr id="5" name="Picture 4">
            <a:extLst>
              <a:ext uri="{FF2B5EF4-FFF2-40B4-BE49-F238E27FC236}">
                <a16:creationId xmlns:a16="http://schemas.microsoft.com/office/drawing/2014/main" id="{C841F3C1-4BC0-8640-7499-1F32B17F6904}"/>
              </a:ext>
            </a:extLst>
          </p:cNvPr>
          <p:cNvPicPr>
            <a:picLocks noChangeAspect="1"/>
          </p:cNvPicPr>
          <p:nvPr/>
        </p:nvPicPr>
        <p:blipFill>
          <a:blip r:embed="rId2"/>
          <a:stretch>
            <a:fillRect/>
          </a:stretch>
        </p:blipFill>
        <p:spPr>
          <a:xfrm>
            <a:off x="1056258" y="1592580"/>
            <a:ext cx="7031484" cy="36728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CBEBA-E0C4-AC1E-12BD-51BF5B825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D82DD2-4D36-0B63-3FA3-A0AC268BA2BA}"/>
              </a:ext>
            </a:extLst>
          </p:cNvPr>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a:extLst>
              <a:ext uri="{FF2B5EF4-FFF2-40B4-BE49-F238E27FC236}">
                <a16:creationId xmlns:a16="http://schemas.microsoft.com/office/drawing/2014/main" id="{F9AEF7F9-7575-AF11-E6BA-4361494C917D}"/>
              </a:ext>
            </a:extLst>
          </p:cNvPr>
          <p:cNvSpPr>
            <a:spLocks noGrp="1"/>
          </p:cNvSpPr>
          <p:nvPr>
            <p:ph idx="1"/>
          </p:nvPr>
        </p:nvSpPr>
        <p:spPr/>
        <p:txBody>
          <a:bodyPr>
            <a:normAutofit/>
          </a:bodyPr>
          <a:lstStyle/>
          <a:p>
            <a:r>
              <a:rPr lang="en-US" dirty="0"/>
              <a:t>We are interested in the probability that a binomial random variable, </a:t>
            </a:r>
            <a:r>
              <a:rPr lang="en-US" i="1" dirty="0"/>
              <a:t>X</a:t>
            </a:r>
            <a:r>
              <a:rPr lang="en-US" dirty="0"/>
              <a:t>, is greater than 4. Since this is a discrete distribution, the probability that </a:t>
            </a:r>
            <a:r>
              <a:rPr lang="en-US" i="1" dirty="0"/>
              <a:t>X</a:t>
            </a:r>
            <a:r>
              <a:rPr lang="en-US" dirty="0"/>
              <a:t> is greater than 4 is equal to the probability that </a:t>
            </a:r>
            <a:r>
              <a:rPr lang="en-US" i="1" dirty="0"/>
              <a:t>X</a:t>
            </a:r>
            <a:r>
              <a:rPr lang="en-US" dirty="0"/>
              <a:t> is greater than or equal to 5. Thus, when using the normal approximation, we need to apply continuity correction and consider the probability that the normal random variable is greater than or equal to 4.5.</a:t>
            </a:r>
          </a:p>
        </p:txBody>
      </p:sp>
    </p:spTree>
    <p:extLst>
      <p:ext uri="{BB962C8B-B14F-4D97-AF65-F5344CB8AC3E}">
        <p14:creationId xmlns:p14="http://schemas.microsoft.com/office/powerpoint/2010/main" val="423945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B4397-2B53-6077-6A6A-3D04CFCC2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5DACB-E2BF-8CC3-C36D-E0E351D8B142}"/>
              </a:ext>
            </a:extLst>
          </p:cNvPr>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a:extLst>
              <a:ext uri="{FF2B5EF4-FFF2-40B4-BE49-F238E27FC236}">
                <a16:creationId xmlns:a16="http://schemas.microsoft.com/office/drawing/2014/main" id="{4A29E653-9D8E-81C2-3055-B055F4138DF7}"/>
              </a:ext>
            </a:extLst>
          </p:cNvPr>
          <p:cNvSpPr>
            <a:spLocks noGrp="1"/>
          </p:cNvSpPr>
          <p:nvPr>
            <p:ph idx="1"/>
          </p:nvPr>
        </p:nvSpPr>
        <p:spPr/>
        <p:txBody>
          <a:bodyPr>
            <a:normAutofit/>
          </a:bodyPr>
          <a:lstStyle/>
          <a:p>
            <a:r>
              <a:rPr lang="en-US" dirty="0"/>
              <a:t>Using the normal random variable </a:t>
            </a:r>
            <a:r>
              <a:rPr lang="en-US" i="1" dirty="0"/>
              <a:t>Y</a:t>
            </a:r>
            <a:r>
              <a:rPr lang="en-US" dirty="0"/>
              <a:t> with a mean of 10 and a standard deviation of 2.2361 to approximate the binomial using continuity correction,</a:t>
            </a:r>
          </a:p>
          <a:p>
            <a:endParaRPr lang="en-US" dirty="0"/>
          </a:p>
        </p:txBody>
      </p:sp>
      <p:graphicFrame>
        <p:nvGraphicFramePr>
          <p:cNvPr id="4" name="Object 3">
            <a:extLst>
              <a:ext uri="{FF2B5EF4-FFF2-40B4-BE49-F238E27FC236}">
                <a16:creationId xmlns:a16="http://schemas.microsoft.com/office/drawing/2014/main" id="{B4F2D35B-E598-CA2A-3B3F-D4A61EC48797}"/>
              </a:ext>
            </a:extLst>
          </p:cNvPr>
          <p:cNvGraphicFramePr>
            <a:graphicFrameLocks noChangeAspect="1"/>
          </p:cNvGraphicFramePr>
          <p:nvPr>
            <p:extLst>
              <p:ext uri="{D42A27DB-BD31-4B8C-83A1-F6EECF244321}">
                <p14:modId xmlns:p14="http://schemas.microsoft.com/office/powerpoint/2010/main" val="893667439"/>
              </p:ext>
            </p:extLst>
          </p:nvPr>
        </p:nvGraphicFramePr>
        <p:xfrm>
          <a:off x="2286000" y="2661672"/>
          <a:ext cx="3975100" cy="939800"/>
        </p:xfrm>
        <a:graphic>
          <a:graphicData uri="http://schemas.openxmlformats.org/presentationml/2006/ole">
            <mc:AlternateContent xmlns:mc="http://schemas.openxmlformats.org/markup-compatibility/2006">
              <mc:Choice xmlns:v="urn:schemas-microsoft-com:vml" Requires="v">
                <p:oleObj name="Equation" r:id="rId2" imgW="3974760" imgH="939600" progId="Equation.DSMT4">
                  <p:embed/>
                </p:oleObj>
              </mc:Choice>
              <mc:Fallback>
                <p:oleObj name="Equation" r:id="rId2" imgW="3974760" imgH="939600" progId="Equation.DSMT4">
                  <p:embed/>
                  <p:pic>
                    <p:nvPicPr>
                      <p:cNvPr id="0" name=""/>
                      <p:cNvPicPr/>
                      <p:nvPr/>
                    </p:nvPicPr>
                    <p:blipFill>
                      <a:blip r:embed="rId3"/>
                      <a:stretch>
                        <a:fillRect/>
                      </a:stretch>
                    </p:blipFill>
                    <p:spPr>
                      <a:xfrm>
                        <a:off x="2286000" y="2661672"/>
                        <a:ext cx="3975100" cy="9398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4A80E876-8979-7171-B1FE-5589EFB73377}"/>
              </a:ext>
            </a:extLst>
          </p:cNvPr>
          <p:cNvGraphicFramePr>
            <a:graphicFrameLocks noChangeAspect="1"/>
          </p:cNvGraphicFramePr>
          <p:nvPr>
            <p:extLst>
              <p:ext uri="{D42A27DB-BD31-4B8C-83A1-F6EECF244321}">
                <p14:modId xmlns:p14="http://schemas.microsoft.com/office/powerpoint/2010/main" val="2908657112"/>
              </p:ext>
            </p:extLst>
          </p:nvPr>
        </p:nvGraphicFramePr>
        <p:xfrm>
          <a:off x="3827966" y="3583607"/>
          <a:ext cx="2095500" cy="482600"/>
        </p:xfrm>
        <a:graphic>
          <a:graphicData uri="http://schemas.openxmlformats.org/presentationml/2006/ole">
            <mc:AlternateContent xmlns:mc="http://schemas.openxmlformats.org/markup-compatibility/2006">
              <mc:Choice xmlns:v="urn:schemas-microsoft-com:vml" Requires="v">
                <p:oleObj name="Equation" r:id="rId4" imgW="2095200" imgH="482400" progId="Equation.DSMT4">
                  <p:embed/>
                </p:oleObj>
              </mc:Choice>
              <mc:Fallback>
                <p:oleObj name="Equation" r:id="rId4" imgW="2095200" imgH="482400" progId="Equation.DSMT4">
                  <p:embed/>
                  <p:pic>
                    <p:nvPicPr>
                      <p:cNvPr id="4" name="Object 3">
                        <a:extLst>
                          <a:ext uri="{FF2B5EF4-FFF2-40B4-BE49-F238E27FC236}">
                            <a16:creationId xmlns:a16="http://schemas.microsoft.com/office/drawing/2014/main" id="{B4F2D35B-E598-CA2A-3B3F-D4A61EC48797}"/>
                          </a:ext>
                        </a:extLst>
                      </p:cNvPr>
                      <p:cNvPicPr/>
                      <p:nvPr/>
                    </p:nvPicPr>
                    <p:blipFill>
                      <a:blip r:embed="rId5"/>
                      <a:stretch>
                        <a:fillRect/>
                      </a:stretch>
                    </p:blipFill>
                    <p:spPr>
                      <a:xfrm>
                        <a:off x="3827966" y="3583607"/>
                        <a:ext cx="2095500" cy="4826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AFFB5934-458B-DEBD-45AB-AC72EB2EBD44}"/>
              </a:ext>
            </a:extLst>
          </p:cNvPr>
          <p:cNvGraphicFramePr>
            <a:graphicFrameLocks noChangeAspect="1"/>
          </p:cNvGraphicFramePr>
          <p:nvPr>
            <p:extLst>
              <p:ext uri="{D42A27DB-BD31-4B8C-83A1-F6EECF244321}">
                <p14:modId xmlns:p14="http://schemas.microsoft.com/office/powerpoint/2010/main" val="3127274612"/>
              </p:ext>
            </p:extLst>
          </p:nvPr>
        </p:nvGraphicFramePr>
        <p:xfrm>
          <a:off x="3827966" y="4235283"/>
          <a:ext cx="2540000" cy="482600"/>
        </p:xfrm>
        <a:graphic>
          <a:graphicData uri="http://schemas.openxmlformats.org/presentationml/2006/ole">
            <mc:AlternateContent xmlns:mc="http://schemas.openxmlformats.org/markup-compatibility/2006">
              <mc:Choice xmlns:v="urn:schemas-microsoft-com:vml" Requires="v">
                <p:oleObj name="Equation" r:id="rId6" imgW="2539800" imgH="482400" progId="Equation.DSMT4">
                  <p:embed/>
                </p:oleObj>
              </mc:Choice>
              <mc:Fallback>
                <p:oleObj name="Equation" r:id="rId6" imgW="2539800" imgH="482400" progId="Equation.DSMT4">
                  <p:embed/>
                  <p:pic>
                    <p:nvPicPr>
                      <p:cNvPr id="5" name="Object 4">
                        <a:extLst>
                          <a:ext uri="{FF2B5EF4-FFF2-40B4-BE49-F238E27FC236}">
                            <a16:creationId xmlns:a16="http://schemas.microsoft.com/office/drawing/2014/main" id="{4A80E876-8979-7171-B1FE-5589EFB73377}"/>
                          </a:ext>
                        </a:extLst>
                      </p:cNvPr>
                      <p:cNvPicPr/>
                      <p:nvPr/>
                    </p:nvPicPr>
                    <p:blipFill>
                      <a:blip r:embed="rId7"/>
                      <a:stretch>
                        <a:fillRect/>
                      </a:stretch>
                    </p:blipFill>
                    <p:spPr>
                      <a:xfrm>
                        <a:off x="3827966" y="4235283"/>
                        <a:ext cx="2540000" cy="4826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6C663D9E-4C4C-793C-3339-672B1DF72870}"/>
              </a:ext>
            </a:extLst>
          </p:cNvPr>
          <p:cNvGraphicFramePr>
            <a:graphicFrameLocks noChangeAspect="1"/>
          </p:cNvGraphicFramePr>
          <p:nvPr>
            <p:extLst>
              <p:ext uri="{D42A27DB-BD31-4B8C-83A1-F6EECF244321}">
                <p14:modId xmlns:p14="http://schemas.microsoft.com/office/powerpoint/2010/main" val="1605068684"/>
              </p:ext>
            </p:extLst>
          </p:nvPr>
        </p:nvGraphicFramePr>
        <p:xfrm>
          <a:off x="3832419" y="4847413"/>
          <a:ext cx="1727200" cy="838200"/>
        </p:xfrm>
        <a:graphic>
          <a:graphicData uri="http://schemas.openxmlformats.org/presentationml/2006/ole">
            <mc:AlternateContent xmlns:mc="http://schemas.openxmlformats.org/markup-compatibility/2006">
              <mc:Choice xmlns:v="urn:schemas-microsoft-com:vml" Requires="v">
                <p:oleObj name="Equation" r:id="rId8" imgW="1726920" imgH="838080" progId="Equation.DSMT4">
                  <p:embed/>
                </p:oleObj>
              </mc:Choice>
              <mc:Fallback>
                <p:oleObj name="Equation" r:id="rId8" imgW="1726920" imgH="838080" progId="Equation.DSMT4">
                  <p:embed/>
                  <p:pic>
                    <p:nvPicPr>
                      <p:cNvPr id="7" name="Object 6">
                        <a:extLst>
                          <a:ext uri="{FF2B5EF4-FFF2-40B4-BE49-F238E27FC236}">
                            <a16:creationId xmlns:a16="http://schemas.microsoft.com/office/drawing/2014/main" id="{AFFB5934-458B-DEBD-45AB-AC72EB2EBD44}"/>
                          </a:ext>
                        </a:extLst>
                      </p:cNvPr>
                      <p:cNvPicPr/>
                      <p:nvPr/>
                    </p:nvPicPr>
                    <p:blipFill>
                      <a:blip r:embed="rId9"/>
                      <a:stretch>
                        <a:fillRect/>
                      </a:stretch>
                    </p:blipFill>
                    <p:spPr>
                      <a:xfrm>
                        <a:off x="3832419" y="4847413"/>
                        <a:ext cx="1727200" cy="838200"/>
                      </a:xfrm>
                      <a:prstGeom prst="rect">
                        <a:avLst/>
                      </a:prstGeom>
                    </p:spPr>
                  </p:pic>
                </p:oleObj>
              </mc:Fallback>
            </mc:AlternateContent>
          </a:graphicData>
        </a:graphic>
      </p:graphicFrame>
    </p:spTree>
    <p:extLst>
      <p:ext uri="{BB962C8B-B14F-4D97-AF65-F5344CB8AC3E}">
        <p14:creationId xmlns:p14="http://schemas.microsoft.com/office/powerpoint/2010/main" val="157880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D963B-0048-3225-1807-D8922BD0F9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F80E26-97E1-5CA2-4F56-68B160E695A2}"/>
              </a:ext>
            </a:extLst>
          </p:cNvPr>
          <p:cNvSpPr>
            <a:spLocks noGrp="1"/>
          </p:cNvSpPr>
          <p:nvPr>
            <p:ph type="title"/>
          </p:nvPr>
        </p:nvSpPr>
        <p:spPr/>
        <p:txBody>
          <a:bodyPr/>
          <a:lstStyle/>
          <a:p>
            <a:r>
              <a:rPr lang="en-US" dirty="0"/>
              <a:t>Example 8.6.1: Using a Normal Distribution to Approximate a Binomial Probability (cont.)</a:t>
            </a:r>
          </a:p>
        </p:txBody>
      </p:sp>
      <p:sp>
        <p:nvSpPr>
          <p:cNvPr id="3" name="Content Placeholder 2">
            <a:extLst>
              <a:ext uri="{FF2B5EF4-FFF2-40B4-BE49-F238E27FC236}">
                <a16:creationId xmlns:a16="http://schemas.microsoft.com/office/drawing/2014/main" id="{87A35F6F-8172-69B8-A220-F75AE92CA0A9}"/>
              </a:ext>
            </a:extLst>
          </p:cNvPr>
          <p:cNvSpPr>
            <a:spLocks noGrp="1"/>
          </p:cNvSpPr>
          <p:nvPr>
            <p:ph idx="1"/>
          </p:nvPr>
        </p:nvSpPr>
        <p:spPr/>
        <p:txBody>
          <a:bodyPr>
            <a:normAutofit/>
          </a:bodyPr>
          <a:lstStyle/>
          <a:p>
            <a:r>
              <a:rPr lang="en-US" dirty="0"/>
              <a:t>Normal Approximation to the Binomial, </a:t>
            </a:r>
            <a:r>
              <a:rPr lang="en-US" i="1" dirty="0"/>
              <a:t>n</a:t>
            </a:r>
            <a:r>
              <a:rPr lang="en-US" dirty="0"/>
              <a:t> = 20, </a:t>
            </a:r>
            <a:r>
              <a:rPr lang="en-US" i="1" dirty="0"/>
              <a:t>p</a:t>
            </a:r>
            <a:r>
              <a:rPr lang="en-US" dirty="0"/>
              <a:t> = 0.5</a:t>
            </a:r>
          </a:p>
          <a:p>
            <a:endParaRPr lang="en-US" dirty="0"/>
          </a:p>
          <a:p>
            <a:endParaRPr lang="en-US" dirty="0"/>
          </a:p>
          <a:p>
            <a:endParaRPr lang="en-US" dirty="0"/>
          </a:p>
          <a:p>
            <a:endParaRPr lang="en-US" dirty="0"/>
          </a:p>
          <a:p>
            <a:endParaRPr lang="en-US" dirty="0"/>
          </a:p>
          <a:p>
            <a:endParaRPr lang="en-US" dirty="0"/>
          </a:p>
          <a:p>
            <a:r>
              <a:rPr lang="en-US" dirty="0"/>
              <a:t>Thus, the probability that the binomial random variable is greater than 4 is 0.9931.</a:t>
            </a:r>
          </a:p>
        </p:txBody>
      </p:sp>
      <p:pic>
        <p:nvPicPr>
          <p:cNvPr id="9" name="Picture 8">
            <a:extLst>
              <a:ext uri="{FF2B5EF4-FFF2-40B4-BE49-F238E27FC236}">
                <a16:creationId xmlns:a16="http://schemas.microsoft.com/office/drawing/2014/main" id="{8BE10851-8424-629E-F231-C40D6A6F9C64}"/>
              </a:ext>
            </a:extLst>
          </p:cNvPr>
          <p:cNvPicPr>
            <a:picLocks noChangeAspect="1"/>
          </p:cNvPicPr>
          <p:nvPr/>
        </p:nvPicPr>
        <p:blipFill>
          <a:blip r:embed="rId2"/>
          <a:stretch>
            <a:fillRect/>
          </a:stretch>
        </p:blipFill>
        <p:spPr>
          <a:xfrm>
            <a:off x="2691378" y="2171700"/>
            <a:ext cx="3761244" cy="2514600"/>
          </a:xfrm>
          <a:prstGeom prst="rect">
            <a:avLst/>
          </a:prstGeom>
        </p:spPr>
      </p:pic>
    </p:spTree>
    <p:extLst>
      <p:ext uri="{BB962C8B-B14F-4D97-AF65-F5344CB8AC3E}">
        <p14:creationId xmlns:p14="http://schemas.microsoft.com/office/powerpoint/2010/main" val="7325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a:t>Example 8.6.2: Using a Normal Distribution to Approximate a Binomial Probability about Campaign Awareness</a:t>
            </a:r>
          </a:p>
        </p:txBody>
      </p:sp>
      <p:sp>
        <p:nvSpPr>
          <p:cNvPr id="3" name="Content Placeholder 2"/>
          <p:cNvSpPr>
            <a:spLocks noGrp="1"/>
          </p:cNvSpPr>
          <p:nvPr>
            <p:ph idx="1"/>
          </p:nvPr>
        </p:nvSpPr>
        <p:spPr/>
        <p:txBody>
          <a:bodyPr>
            <a:normAutofit lnSpcReduction="10000"/>
          </a:bodyPr>
          <a:lstStyle/>
          <a:p>
            <a:r>
              <a:rPr lang="en-US" dirty="0"/>
              <a:t>An advertising agency hired on behalf of a college’s development office conducted an ad campaign aimed at making alumni aware of their new capital campaign. Upon completion of the new campaign, the agency claimed that 20% of alumni in the state were aware of the new campaign. To validate the claim of the agency, the development office surveyed 1000 alumni in the state and found that 150 were aware of the campaign. Assuming that the ad agency’s claim is true, what is the probability that no more than 150 of the alumni in the random sample were aware of the new campaign?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t>Example 8.6.2: Using a Normal Distribution to Approximate a Binomial Probability about Campaign Awareness (cont.)</a:t>
            </a:r>
          </a:p>
        </p:txBody>
      </p:sp>
      <p:sp>
        <p:nvSpPr>
          <p:cNvPr id="3" name="Content Placeholder 2"/>
          <p:cNvSpPr>
            <a:spLocks noGrp="1"/>
          </p:cNvSpPr>
          <p:nvPr>
            <p:ph idx="1"/>
          </p:nvPr>
        </p:nvSpPr>
        <p:spPr/>
        <p:txBody>
          <a:bodyPr/>
          <a:lstStyle/>
          <a:p>
            <a:pPr>
              <a:spcBef>
                <a:spcPts val="0"/>
              </a:spcBef>
            </a:pPr>
            <a:r>
              <a:rPr lang="en-US" b="1" dirty="0"/>
              <a:t>Solution</a:t>
            </a:r>
          </a:p>
          <a:p>
            <a:pPr>
              <a:spcBef>
                <a:spcPts val="0"/>
              </a:spcBef>
            </a:pPr>
            <a:r>
              <a:rPr lang="en-US" dirty="0"/>
              <a:t>Let </a:t>
            </a:r>
            <a:r>
              <a:rPr lang="en-US" i="1" dirty="0"/>
              <a:t>X</a:t>
            </a:r>
            <a:r>
              <a:rPr lang="en-US" dirty="0"/>
              <a:t> = the number of alumni that were aware of the campaign. </a:t>
            </a:r>
          </a:p>
          <a:p>
            <a:pPr>
              <a:spcBef>
                <a:spcPts val="0"/>
              </a:spcBef>
            </a:pPr>
            <a:r>
              <a:rPr lang="en-US" i="1" dirty="0"/>
              <a:t>X</a:t>
            </a:r>
            <a:r>
              <a:rPr lang="en-US" dirty="0"/>
              <a:t> is a binomial random variable with </a:t>
            </a:r>
            <a:r>
              <a:rPr lang="en-US" i="1" dirty="0"/>
              <a:t>n</a:t>
            </a:r>
            <a:r>
              <a:rPr lang="en-US" dirty="0"/>
              <a:t> = 1000 and         </a:t>
            </a:r>
            <a:r>
              <a:rPr lang="en-US" i="1" dirty="0"/>
              <a:t>p</a:t>
            </a:r>
            <a:r>
              <a:rPr lang="en-US" dirty="0"/>
              <a:t> = 0.20. </a:t>
            </a:r>
          </a:p>
          <a:p>
            <a:pPr>
              <a:spcBef>
                <a:spcPts val="0"/>
              </a:spcBef>
            </a:pPr>
            <a:r>
              <a:rPr lang="en-US" dirty="0"/>
              <a:t>So, </a:t>
            </a:r>
            <a:r>
              <a:rPr lang="en-US" i="1" dirty="0" err="1"/>
              <a:t>np</a:t>
            </a:r>
            <a:r>
              <a:rPr lang="en-US" dirty="0"/>
              <a:t> = 200 and </a:t>
            </a:r>
            <a:r>
              <a:rPr lang="en-US" i="1" dirty="0"/>
              <a:t>n</a:t>
            </a:r>
            <a:r>
              <a:rPr lang="en-US" dirty="0"/>
              <a:t>(1 – </a:t>
            </a:r>
            <a:r>
              <a:rPr lang="en-US" i="1" dirty="0"/>
              <a:t>p</a:t>
            </a:r>
            <a:r>
              <a:rPr lang="en-US" dirty="0"/>
              <a:t>) = 800. Therefore, the normal distribution is appropriate to use as an approximation to the binomial distribution. </a:t>
            </a:r>
          </a:p>
          <a:p>
            <a:pPr>
              <a:spcBef>
                <a:spcPts val="0"/>
              </a:spcBef>
            </a:pPr>
            <a:r>
              <a:rPr lang="en-US" dirty="0"/>
              <a:t>The mean is </a:t>
            </a:r>
            <a:r>
              <a:rPr lang="el-GR" i="1" dirty="0">
                <a:latin typeface="Cambria Math" panose="02040503050406030204" pitchFamily="18" charset="0"/>
                <a:ea typeface="Cambria Math" panose="02040503050406030204" pitchFamily="18" charset="0"/>
              </a:rPr>
              <a:t>μ</a:t>
            </a:r>
            <a:r>
              <a:rPr lang="en-US" dirty="0"/>
              <a:t> = </a:t>
            </a:r>
            <a:r>
              <a:rPr lang="en-US" i="1" dirty="0"/>
              <a:t>np </a:t>
            </a:r>
            <a:r>
              <a:rPr lang="en-US" dirty="0"/>
              <a:t>= 200 and the standard deviation is </a:t>
            </a:r>
          </a:p>
        </p:txBody>
      </p:sp>
      <p:graphicFrame>
        <p:nvGraphicFramePr>
          <p:cNvPr id="107522" name="Object 2"/>
          <p:cNvGraphicFramePr>
            <a:graphicFrameLocks noChangeAspect="1"/>
          </p:cNvGraphicFramePr>
          <p:nvPr>
            <p:extLst>
              <p:ext uri="{D42A27DB-BD31-4B8C-83A1-F6EECF244321}">
                <p14:modId xmlns:p14="http://schemas.microsoft.com/office/powerpoint/2010/main" val="3254177650"/>
              </p:ext>
            </p:extLst>
          </p:nvPr>
        </p:nvGraphicFramePr>
        <p:xfrm>
          <a:off x="1739900" y="5334000"/>
          <a:ext cx="2171700" cy="571500"/>
        </p:xfrm>
        <a:graphic>
          <a:graphicData uri="http://schemas.openxmlformats.org/presentationml/2006/ole">
            <mc:AlternateContent xmlns:mc="http://schemas.openxmlformats.org/markup-compatibility/2006">
              <mc:Choice xmlns:v="urn:schemas-microsoft-com:vml" Requires="v">
                <p:oleObj name="Equation" r:id="rId2" imgW="2171520" imgH="571320" progId="Equation.DSMT4">
                  <p:embed/>
                </p:oleObj>
              </mc:Choice>
              <mc:Fallback>
                <p:oleObj name="Equation" r:id="rId2" imgW="2171520" imgH="571320" progId="Equation.DSMT4">
                  <p:embed/>
                  <p:pic>
                    <p:nvPicPr>
                      <p:cNvPr id="0" name="Picture 2"/>
                      <p:cNvPicPr>
                        <a:picLocks noChangeAspect="1" noChangeArrowheads="1"/>
                      </p:cNvPicPr>
                      <p:nvPr/>
                    </p:nvPicPr>
                    <p:blipFill>
                      <a:blip r:embed="rId3"/>
                      <a:srcRect/>
                      <a:stretch>
                        <a:fillRect/>
                      </a:stretch>
                    </p:blipFill>
                    <p:spPr bwMode="auto">
                      <a:xfrm>
                        <a:off x="1739900" y="5334000"/>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3" name="Object 3"/>
          <p:cNvGraphicFramePr>
            <a:graphicFrameLocks noChangeAspect="1"/>
          </p:cNvGraphicFramePr>
          <p:nvPr/>
        </p:nvGraphicFramePr>
        <p:xfrm>
          <a:off x="3962400" y="5360988"/>
          <a:ext cx="1092200" cy="444500"/>
        </p:xfrm>
        <a:graphic>
          <a:graphicData uri="http://schemas.openxmlformats.org/presentationml/2006/ole">
            <mc:AlternateContent xmlns:mc="http://schemas.openxmlformats.org/markup-compatibility/2006">
              <mc:Choice xmlns:v="urn:schemas-microsoft-com:vml" Requires="v">
                <p:oleObj name="Equation" r:id="rId4" imgW="1091880" imgH="444240" progId="Equation.DSMT4">
                  <p:embed/>
                </p:oleObj>
              </mc:Choice>
              <mc:Fallback>
                <p:oleObj name="Equation" r:id="rId4" imgW="1091880" imgH="4442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5360988"/>
                        <a:ext cx="109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4" name="Object 4"/>
          <p:cNvGraphicFramePr>
            <a:graphicFrameLocks noChangeAspect="1"/>
          </p:cNvGraphicFramePr>
          <p:nvPr>
            <p:extLst>
              <p:ext uri="{D42A27DB-BD31-4B8C-83A1-F6EECF244321}">
                <p14:modId xmlns:p14="http://schemas.microsoft.com/office/powerpoint/2010/main" val="3041805959"/>
              </p:ext>
            </p:extLst>
          </p:nvPr>
        </p:nvGraphicFramePr>
        <p:xfrm>
          <a:off x="5105400" y="5491008"/>
          <a:ext cx="1524000" cy="292100"/>
        </p:xfrm>
        <a:graphic>
          <a:graphicData uri="http://schemas.openxmlformats.org/presentationml/2006/ole">
            <mc:AlternateContent xmlns:mc="http://schemas.openxmlformats.org/markup-compatibility/2006">
              <mc:Choice xmlns:v="urn:schemas-microsoft-com:vml" Requires="v">
                <p:oleObj name="Equation" r:id="rId6" imgW="1523880" imgH="291960" progId="Equation.DSMT4">
                  <p:embed/>
                </p:oleObj>
              </mc:Choice>
              <mc:Fallback>
                <p:oleObj name="Equation" r:id="rId6" imgW="1523880" imgH="291960" progId="Equation.DSMT4">
                  <p:embed/>
                  <p:pic>
                    <p:nvPicPr>
                      <p:cNvPr id="0" name="Picture 4"/>
                      <p:cNvPicPr>
                        <a:picLocks noChangeAspect="1" noChangeArrowheads="1"/>
                      </p:cNvPicPr>
                      <p:nvPr/>
                    </p:nvPicPr>
                    <p:blipFill>
                      <a:blip r:embed="rId7"/>
                      <a:srcRect/>
                      <a:stretch>
                        <a:fillRect/>
                      </a:stretch>
                    </p:blipFill>
                    <p:spPr bwMode="auto">
                      <a:xfrm>
                        <a:off x="5105400" y="5491008"/>
                        <a:ext cx="1524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7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75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75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t>Example 8.6.2: Using a Normal Distribution to Approximate a Binomial Probability about Campaign Awareness (cont.)</a:t>
            </a:r>
          </a:p>
        </p:txBody>
      </p:sp>
      <p:sp>
        <p:nvSpPr>
          <p:cNvPr id="3" name="Content Placeholder 2"/>
          <p:cNvSpPr>
            <a:spLocks noGrp="1"/>
          </p:cNvSpPr>
          <p:nvPr>
            <p:ph idx="1"/>
          </p:nvPr>
        </p:nvSpPr>
        <p:spPr/>
        <p:txBody>
          <a:bodyPr/>
          <a:lstStyle/>
          <a:p>
            <a:r>
              <a:rPr lang="en-US" dirty="0"/>
              <a:t>We are interested in the probability that no more than 150 of the alumni in the sample were aware of the campaign, or </a:t>
            </a:r>
            <a:r>
              <a:rPr lang="en-US" i="1" dirty="0"/>
              <a:t>P</a:t>
            </a:r>
            <a:r>
              <a:rPr lang="en-US" dirty="0"/>
              <a:t>(</a:t>
            </a:r>
            <a:r>
              <a:rPr lang="en-US" i="1" dirty="0"/>
              <a:t>X</a:t>
            </a:r>
            <a:r>
              <a:rPr lang="en-US" dirty="0"/>
              <a:t> ≤ 150). However, since we are using the normal distribution to approximate the binomial, continuity correction must be applied. </a:t>
            </a:r>
          </a:p>
          <a:p>
            <a:r>
              <a:rPr lang="en-US" dirty="0"/>
              <a:t>Let </a:t>
            </a:r>
            <a:r>
              <a:rPr lang="en-US" i="1" dirty="0"/>
              <a:t>Y</a:t>
            </a:r>
            <a:r>
              <a:rPr lang="en-US" dirty="0"/>
              <a:t> be a normally distributed random variable with a mean of 200 and a standard deviation of 12.6491. Applying continuity correction, we are interested in the following probability.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t>Example 8.6.2: Using a Normal Distribution to Approximate a Binomial Probability about Campaign Awareness (cont.)</a:t>
            </a:r>
          </a:p>
        </p:txBody>
      </p:sp>
      <p:sp>
        <p:nvSpPr>
          <p:cNvPr id="3" name="Content Placeholder 2"/>
          <p:cNvSpPr>
            <a:spLocks noGrp="1"/>
          </p:cNvSpPr>
          <p:nvPr>
            <p:ph idx="1"/>
          </p:nvPr>
        </p:nvSpPr>
        <p:spPr/>
        <p:txBody>
          <a:bodyPr>
            <a:normAutofit/>
          </a:bodyPr>
          <a:lstStyle/>
          <a:p>
            <a:endParaRPr lang="en-US" dirty="0"/>
          </a:p>
          <a:p>
            <a:endParaRPr lang="en-US" dirty="0"/>
          </a:p>
          <a:p>
            <a:r>
              <a:rPr lang="en-US" dirty="0"/>
              <a:t>Thus, if the marketing agency’s claim is true, the probability that 150 or fewer alumni are aware of the campaign is practically zero. This would lead the development office to believe that the agency’s claim is false.</a:t>
            </a:r>
          </a:p>
        </p:txBody>
      </p:sp>
      <p:graphicFrame>
        <p:nvGraphicFramePr>
          <p:cNvPr id="104451" name="Object 3"/>
          <p:cNvGraphicFramePr>
            <a:graphicFrameLocks noChangeAspect="1"/>
          </p:cNvGraphicFramePr>
          <p:nvPr>
            <p:extLst>
              <p:ext uri="{D42A27DB-BD31-4B8C-83A1-F6EECF244321}">
                <p14:modId xmlns:p14="http://schemas.microsoft.com/office/powerpoint/2010/main" val="2035989837"/>
              </p:ext>
            </p:extLst>
          </p:nvPr>
        </p:nvGraphicFramePr>
        <p:xfrm>
          <a:off x="799905" y="1474129"/>
          <a:ext cx="1778000" cy="469900"/>
        </p:xfrm>
        <a:graphic>
          <a:graphicData uri="http://schemas.openxmlformats.org/presentationml/2006/ole">
            <mc:AlternateContent xmlns:mc="http://schemas.openxmlformats.org/markup-compatibility/2006">
              <mc:Choice xmlns:v="urn:schemas-microsoft-com:vml" Requires="v">
                <p:oleObj name="Equation" r:id="rId2" imgW="1777680" imgH="469800" progId="Equation.DSMT4">
                  <p:embed/>
                </p:oleObj>
              </mc:Choice>
              <mc:Fallback>
                <p:oleObj name="Equation" r:id="rId2" imgW="17776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905" y="1474129"/>
                        <a:ext cx="177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2" name="Object 4"/>
          <p:cNvGraphicFramePr>
            <a:graphicFrameLocks noChangeAspect="1"/>
          </p:cNvGraphicFramePr>
          <p:nvPr>
            <p:extLst>
              <p:ext uri="{D42A27DB-BD31-4B8C-83A1-F6EECF244321}">
                <p14:modId xmlns:p14="http://schemas.microsoft.com/office/powerpoint/2010/main" val="1993398931"/>
              </p:ext>
            </p:extLst>
          </p:nvPr>
        </p:nvGraphicFramePr>
        <p:xfrm>
          <a:off x="2629829" y="1242045"/>
          <a:ext cx="3048000" cy="927100"/>
        </p:xfrm>
        <a:graphic>
          <a:graphicData uri="http://schemas.openxmlformats.org/presentationml/2006/ole">
            <mc:AlternateContent xmlns:mc="http://schemas.openxmlformats.org/markup-compatibility/2006">
              <mc:Choice xmlns:v="urn:schemas-microsoft-com:vml" Requires="v">
                <p:oleObj name="Equation" r:id="rId4" imgW="3047760" imgH="927000" progId="Equation.DSMT4">
                  <p:embed/>
                </p:oleObj>
              </mc:Choice>
              <mc:Fallback>
                <p:oleObj name="Equation" r:id="rId4" imgW="3047760" imgH="927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9829" y="1242045"/>
                        <a:ext cx="3048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3" name="Object 5"/>
          <p:cNvGraphicFramePr>
            <a:graphicFrameLocks noChangeAspect="1"/>
          </p:cNvGraphicFramePr>
          <p:nvPr>
            <p:extLst>
              <p:ext uri="{D42A27DB-BD31-4B8C-83A1-F6EECF244321}">
                <p14:modId xmlns:p14="http://schemas.microsoft.com/office/powerpoint/2010/main" val="537863614"/>
              </p:ext>
            </p:extLst>
          </p:nvPr>
        </p:nvGraphicFramePr>
        <p:xfrm>
          <a:off x="5702300" y="1463675"/>
          <a:ext cx="2667000" cy="482600"/>
        </p:xfrm>
        <a:graphic>
          <a:graphicData uri="http://schemas.openxmlformats.org/presentationml/2006/ole">
            <mc:AlternateContent xmlns:mc="http://schemas.openxmlformats.org/markup-compatibility/2006">
              <mc:Choice xmlns:v="urn:schemas-microsoft-com:vml" Requires="v">
                <p:oleObj name="Equation" r:id="rId6" imgW="2666880" imgH="482400" progId="Equation.DSMT4">
                  <p:embed/>
                </p:oleObj>
              </mc:Choice>
              <mc:Fallback>
                <p:oleObj name="Equation" r:id="rId6" imgW="2666880" imgH="482400" progId="Equation.DSMT4">
                  <p:embed/>
                  <p:pic>
                    <p:nvPicPr>
                      <p:cNvPr id="0" name="Picture 5"/>
                      <p:cNvPicPr>
                        <a:picLocks noChangeAspect="1" noChangeArrowheads="1"/>
                      </p:cNvPicPr>
                      <p:nvPr/>
                    </p:nvPicPr>
                    <p:blipFill>
                      <a:blip r:embed="rId7"/>
                      <a:srcRect/>
                      <a:stretch>
                        <a:fillRect/>
                      </a:stretch>
                    </p:blipFill>
                    <p:spPr bwMode="auto">
                      <a:xfrm>
                        <a:off x="5702300" y="1463675"/>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815882"/>
          </a:xfrm>
          <a:ln w="28575">
            <a:solidFill>
              <a:srgbClr val="FF0000"/>
            </a:solidFill>
          </a:ln>
        </p:spPr>
        <p:txBody>
          <a:bodyPr>
            <a:spAutoFit/>
          </a:bodyPr>
          <a:lstStyle/>
          <a:p>
            <a:r>
              <a:rPr lang="en-US" dirty="0">
                <a:solidFill>
                  <a:srgbClr val="000000"/>
                </a:solidFill>
              </a:rPr>
              <a:t>The </a:t>
            </a:r>
            <a:r>
              <a:rPr lang="en-US" i="1" dirty="0">
                <a:solidFill>
                  <a:srgbClr val="000000"/>
                </a:solidFill>
              </a:rPr>
              <a:t>z</a:t>
            </a:r>
            <a:r>
              <a:rPr lang="en-US" dirty="0">
                <a:solidFill>
                  <a:srgbClr val="000000"/>
                </a:solidFill>
              </a:rPr>
              <a:t>-value </a:t>
            </a:r>
            <a:r>
              <a:rPr lang="en-US" dirty="0">
                <a:solidFill>
                  <a:srgbClr val="000000"/>
                </a:solidFill>
                <a:latin typeface="Symbol" pitchFamily="98" charset="2"/>
              </a:rPr>
              <a:t>-</a:t>
            </a:r>
            <a:r>
              <a:rPr lang="en-US" dirty="0">
                <a:solidFill>
                  <a:srgbClr val="000000"/>
                </a:solidFill>
              </a:rPr>
              <a:t>3.91 is not listed in the tables given in Appendix A. However, using technology such as a calculator or computer software, it can be calculated that the actual probability is approximately 0.000046. </a:t>
            </a:r>
            <a:endParaRPr lang="en-US" dirty="0">
              <a:solidFill>
                <a:srgbClr val="000000"/>
              </a:solidFill>
              <a:latin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a:t>Example 8.6.3: Using a Normal Distribution to Approximate a Binomial Probability About Restaurant No-Shows</a:t>
            </a:r>
          </a:p>
        </p:txBody>
      </p:sp>
      <p:sp>
        <p:nvSpPr>
          <p:cNvPr id="3" name="Content Placeholder 2"/>
          <p:cNvSpPr>
            <a:spLocks noGrp="1"/>
          </p:cNvSpPr>
          <p:nvPr>
            <p:ph idx="1"/>
          </p:nvPr>
        </p:nvSpPr>
        <p:spPr/>
        <p:txBody>
          <a:bodyPr/>
          <a:lstStyle/>
          <a:p>
            <a:r>
              <a:rPr lang="en-US" dirty="0"/>
              <a:t>A popular restaurant near a college campus accepts 200 reservations on Saturdays, often the day of a home football game. Given that many of the reservations are made weeks in advance of game day, the restaurant expects that about eight percent will be no-shows. What is the probability that the restaurant will have no more than 20 no-shows on the next Saturday of a football weekend?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AC05A-1400-EBFD-3195-34C815D679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2DBF9-CE74-2F45-7533-239C825E7CDB}"/>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1BF41257-7586-D2D1-C32D-37D00AB8B7B9}"/>
              </a:ext>
            </a:extLst>
          </p:cNvPr>
          <p:cNvSpPr>
            <a:spLocks noGrp="1"/>
          </p:cNvSpPr>
          <p:nvPr>
            <p:ph idx="1"/>
          </p:nvPr>
        </p:nvSpPr>
        <p:spPr>
          <a:xfrm>
            <a:off x="457200" y="1143000"/>
            <a:ext cx="8229600" cy="4572000"/>
          </a:xfrm>
        </p:spPr>
        <p:txBody>
          <a:bodyPr>
            <a:normAutofit lnSpcReduction="10000"/>
          </a:bodyPr>
          <a:lstStyle/>
          <a:p>
            <a:r>
              <a:rPr lang="en-US" dirty="0"/>
              <a:t>Determining the appropriate probability using the binomial distribution would require the calculation of 601 individual probabilities, many of which would have extremely large combinations such as the following.</a:t>
            </a:r>
          </a:p>
          <a:p>
            <a:endParaRPr lang="en-US" dirty="0"/>
          </a:p>
          <a:p>
            <a:endParaRPr lang="en-US" dirty="0"/>
          </a:p>
          <a:p>
            <a:r>
              <a:rPr lang="en-US" dirty="0"/>
              <a:t>Computing this and the other 600 similar calculations would be a formidable task. The normal distribution is useful in approximating binomial probabilities. The larger the binomial parameter, </a:t>
            </a:r>
            <a:r>
              <a:rPr lang="en-US" i="1" dirty="0"/>
              <a:t>n</a:t>
            </a:r>
            <a:r>
              <a:rPr lang="en-US" dirty="0"/>
              <a:t>, the more accurate the approximation. </a:t>
            </a:r>
          </a:p>
        </p:txBody>
      </p:sp>
      <p:graphicFrame>
        <p:nvGraphicFramePr>
          <p:cNvPr id="4" name="Object 3">
            <a:extLst>
              <a:ext uri="{FF2B5EF4-FFF2-40B4-BE49-F238E27FC236}">
                <a16:creationId xmlns:a16="http://schemas.microsoft.com/office/drawing/2014/main" id="{F4600A5F-E4B3-A11A-5800-2756A6E50626}"/>
              </a:ext>
            </a:extLst>
          </p:cNvPr>
          <p:cNvGraphicFramePr>
            <a:graphicFrameLocks noChangeAspect="1"/>
          </p:cNvGraphicFramePr>
          <p:nvPr>
            <p:extLst>
              <p:ext uri="{D42A27DB-BD31-4B8C-83A1-F6EECF244321}">
                <p14:modId xmlns:p14="http://schemas.microsoft.com/office/powerpoint/2010/main" val="1385302215"/>
              </p:ext>
            </p:extLst>
          </p:nvPr>
        </p:nvGraphicFramePr>
        <p:xfrm>
          <a:off x="2743200" y="2953718"/>
          <a:ext cx="3205163" cy="525462"/>
        </p:xfrm>
        <a:graphic>
          <a:graphicData uri="http://schemas.openxmlformats.org/presentationml/2006/ole">
            <mc:AlternateContent xmlns:mc="http://schemas.openxmlformats.org/markup-compatibility/2006">
              <mc:Choice xmlns:v="urn:schemas-microsoft-com:vml" Requires="v">
                <p:oleObj name="Equation" r:id="rId2" imgW="3403440" imgH="558720" progId="Equation.DSMT4">
                  <p:embed/>
                </p:oleObj>
              </mc:Choice>
              <mc:Fallback>
                <p:oleObj name="Equation" r:id="rId2" imgW="3403440" imgH="558720" progId="Equation.DSMT4">
                  <p:embed/>
                  <p:pic>
                    <p:nvPicPr>
                      <p:cNvPr id="4" name="Object 3">
                        <a:extLst>
                          <a:ext uri="{FF2B5EF4-FFF2-40B4-BE49-F238E27FC236}">
                            <a16:creationId xmlns:a16="http://schemas.microsoft.com/office/drawing/2014/main" id="{D5ACBD8C-33C8-6F22-5403-5818B45539E9}"/>
                          </a:ext>
                        </a:extLst>
                      </p:cNvPr>
                      <p:cNvPicPr/>
                      <p:nvPr/>
                    </p:nvPicPr>
                    <p:blipFill>
                      <a:blip r:embed="rId3"/>
                      <a:stretch>
                        <a:fillRect/>
                      </a:stretch>
                    </p:blipFill>
                    <p:spPr>
                      <a:xfrm>
                        <a:off x="2743200" y="2953718"/>
                        <a:ext cx="3205163" cy="525462"/>
                      </a:xfrm>
                      <a:prstGeom prst="rect">
                        <a:avLst/>
                      </a:prstGeom>
                    </p:spPr>
                  </p:pic>
                </p:oleObj>
              </mc:Fallback>
            </mc:AlternateContent>
          </a:graphicData>
        </a:graphic>
      </p:graphicFrame>
    </p:spTree>
    <p:extLst>
      <p:ext uri="{BB962C8B-B14F-4D97-AF65-F5344CB8AC3E}">
        <p14:creationId xmlns:p14="http://schemas.microsoft.com/office/powerpoint/2010/main" val="19367465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t>Example 8.6.3: Using a Normal Distribution to Approximate a Binomial Probability About Restaurant No-Shows (cont.)</a:t>
            </a:r>
          </a:p>
        </p:txBody>
      </p:sp>
      <p:sp>
        <p:nvSpPr>
          <p:cNvPr id="3" name="Content Placeholder 2"/>
          <p:cNvSpPr>
            <a:spLocks noGrp="1"/>
          </p:cNvSpPr>
          <p:nvPr>
            <p:ph idx="1"/>
          </p:nvPr>
        </p:nvSpPr>
        <p:spPr/>
        <p:txBody>
          <a:bodyPr/>
          <a:lstStyle/>
          <a:p>
            <a:r>
              <a:rPr lang="en-US" b="1" dirty="0"/>
              <a:t>Solution </a:t>
            </a:r>
          </a:p>
          <a:p>
            <a:r>
              <a:rPr lang="en-US" dirty="0"/>
              <a:t>Let </a:t>
            </a:r>
            <a:r>
              <a:rPr lang="en-US" i="1" dirty="0"/>
              <a:t>X</a:t>
            </a:r>
            <a:r>
              <a:rPr lang="en-US" dirty="0"/>
              <a:t> = the number of no-shows. </a:t>
            </a:r>
          </a:p>
          <a:p>
            <a:r>
              <a:rPr lang="en-US" i="1" dirty="0"/>
              <a:t>X</a:t>
            </a:r>
            <a:r>
              <a:rPr lang="en-US" dirty="0"/>
              <a:t> is a binomial random variable with </a:t>
            </a:r>
            <a:r>
              <a:rPr lang="en-US" i="1" dirty="0"/>
              <a:t>n</a:t>
            </a:r>
            <a:r>
              <a:rPr lang="en-US" dirty="0"/>
              <a:t> = 200 and           </a:t>
            </a:r>
            <a:r>
              <a:rPr lang="en-US" i="1" dirty="0"/>
              <a:t>p</a:t>
            </a:r>
            <a:r>
              <a:rPr lang="en-US" dirty="0"/>
              <a:t> = 0.08. </a:t>
            </a:r>
          </a:p>
          <a:p>
            <a:r>
              <a:rPr lang="en-US" dirty="0"/>
              <a:t>Since </a:t>
            </a:r>
            <a:r>
              <a:rPr lang="en-US" i="1" dirty="0" err="1"/>
              <a:t>np</a:t>
            </a:r>
            <a:r>
              <a:rPr lang="en-US" dirty="0"/>
              <a:t> = 16 and </a:t>
            </a:r>
            <a:r>
              <a:rPr lang="en-US" i="1" dirty="0"/>
              <a:t>n</a:t>
            </a:r>
            <a:r>
              <a:rPr lang="en-US" dirty="0"/>
              <a:t>(1 – </a:t>
            </a:r>
            <a:r>
              <a:rPr lang="en-US" i="1" dirty="0"/>
              <a:t>p</a:t>
            </a:r>
            <a:r>
              <a:rPr lang="en-US" dirty="0"/>
              <a:t>) = 184 are both greater than 10, the normal distribution can be used to approximate the binomial probability. </a:t>
            </a:r>
          </a:p>
          <a:p>
            <a:r>
              <a:rPr lang="en-US" dirty="0"/>
              <a:t>For the binomial, </a:t>
            </a:r>
            <a:r>
              <a:rPr lang="el-GR" i="1" dirty="0">
                <a:latin typeface="Cambria Math" panose="02040503050406030204" pitchFamily="18" charset="0"/>
                <a:ea typeface="Cambria Math" panose="02040503050406030204" pitchFamily="18" charset="0"/>
              </a:rPr>
              <a:t>μ</a:t>
            </a:r>
            <a:r>
              <a:rPr lang="el-GR" dirty="0"/>
              <a:t> = </a:t>
            </a:r>
            <a:r>
              <a:rPr lang="en-US" i="1" dirty="0" err="1"/>
              <a:t>np</a:t>
            </a:r>
            <a:r>
              <a:rPr lang="en-US" dirty="0"/>
              <a:t> </a:t>
            </a:r>
            <a:r>
              <a:rPr lang="el-GR" dirty="0"/>
              <a:t>= </a:t>
            </a:r>
            <a:r>
              <a:rPr lang="en-US" dirty="0"/>
              <a:t>16 and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t>Example 8.6.3: Using a Normal Distribution to Approximate a Binomial Probability About Restaurant No-Shows (cont.)</a:t>
            </a:r>
          </a:p>
        </p:txBody>
      </p:sp>
      <p:sp>
        <p:nvSpPr>
          <p:cNvPr id="3" name="Content Placeholder 2"/>
          <p:cNvSpPr>
            <a:spLocks noGrp="1"/>
          </p:cNvSpPr>
          <p:nvPr>
            <p:ph idx="1"/>
          </p:nvPr>
        </p:nvSpPr>
        <p:spPr/>
        <p:txBody>
          <a:bodyPr/>
          <a:lstStyle/>
          <a:p>
            <a:endParaRPr lang="en-US" dirty="0"/>
          </a:p>
          <a:p>
            <a:endParaRPr lang="en-US" sz="2000" dirty="0"/>
          </a:p>
          <a:p>
            <a:r>
              <a:rPr lang="en-US" dirty="0"/>
              <a:t>Using the normal random variable </a:t>
            </a:r>
            <a:r>
              <a:rPr lang="en-US" i="1" dirty="0"/>
              <a:t>Y</a:t>
            </a:r>
            <a:r>
              <a:rPr lang="en-US" dirty="0"/>
              <a:t> with a mean of 16 and a standard deviation of 3.8367 to approximate the binomial without continuity correction results in </a:t>
            </a:r>
          </a:p>
          <a:p>
            <a:endParaRPr lang="en-US" dirty="0"/>
          </a:p>
          <a:p>
            <a:endParaRPr lang="en-US" dirty="0"/>
          </a:p>
          <a:p>
            <a:r>
              <a:rPr lang="en-US" dirty="0"/>
              <a:t>Using continuity correction, </a:t>
            </a:r>
          </a:p>
        </p:txBody>
      </p:sp>
      <p:graphicFrame>
        <p:nvGraphicFramePr>
          <p:cNvPr id="105477" name="Object 5"/>
          <p:cNvGraphicFramePr>
            <a:graphicFrameLocks noChangeAspect="1"/>
          </p:cNvGraphicFramePr>
          <p:nvPr>
            <p:extLst>
              <p:ext uri="{D42A27DB-BD31-4B8C-83A1-F6EECF244321}">
                <p14:modId xmlns:p14="http://schemas.microsoft.com/office/powerpoint/2010/main" val="82010278"/>
              </p:ext>
            </p:extLst>
          </p:nvPr>
        </p:nvGraphicFramePr>
        <p:xfrm>
          <a:off x="273050" y="1447800"/>
          <a:ext cx="2171700" cy="571500"/>
        </p:xfrm>
        <a:graphic>
          <a:graphicData uri="http://schemas.openxmlformats.org/presentationml/2006/ole">
            <mc:AlternateContent xmlns:mc="http://schemas.openxmlformats.org/markup-compatibility/2006">
              <mc:Choice xmlns:v="urn:schemas-microsoft-com:vml" Requires="v">
                <p:oleObj name="Equation" r:id="rId2" imgW="2171520" imgH="571320" progId="Equation.DSMT4">
                  <p:embed/>
                </p:oleObj>
              </mc:Choice>
              <mc:Fallback>
                <p:oleObj name="Equation" r:id="rId2" imgW="2171520" imgH="571320" progId="Equation.DSMT4">
                  <p:embed/>
                  <p:pic>
                    <p:nvPicPr>
                      <p:cNvPr id="0" name="Picture 5"/>
                      <p:cNvPicPr>
                        <a:picLocks noChangeAspect="1" noChangeArrowheads="1"/>
                      </p:cNvPicPr>
                      <p:nvPr/>
                    </p:nvPicPr>
                    <p:blipFill>
                      <a:blip r:embed="rId3"/>
                      <a:srcRect/>
                      <a:stretch>
                        <a:fillRect/>
                      </a:stretch>
                    </p:blipFill>
                    <p:spPr bwMode="auto">
                      <a:xfrm>
                        <a:off x="273050" y="1447800"/>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2462676" y="1447800"/>
          <a:ext cx="3594100" cy="571500"/>
        </p:xfrm>
        <a:graphic>
          <a:graphicData uri="http://schemas.openxmlformats.org/presentationml/2006/ole">
            <mc:AlternateContent xmlns:mc="http://schemas.openxmlformats.org/markup-compatibility/2006">
              <mc:Choice xmlns:v="urn:schemas-microsoft-com:vml" Requires="v">
                <p:oleObj name="Equation" r:id="rId4" imgW="3593880" imgH="571320" progId="Equation.DSMT4">
                  <p:embed/>
                </p:oleObj>
              </mc:Choice>
              <mc:Fallback>
                <p:oleObj name="Equation" r:id="rId4" imgW="3593880" imgH="57132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62676" y="1447800"/>
                        <a:ext cx="359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6096000" y="1483540"/>
          <a:ext cx="2743200" cy="444500"/>
        </p:xfrm>
        <a:graphic>
          <a:graphicData uri="http://schemas.openxmlformats.org/presentationml/2006/ole">
            <mc:AlternateContent xmlns:mc="http://schemas.openxmlformats.org/markup-compatibility/2006">
              <mc:Choice xmlns:v="urn:schemas-microsoft-com:vml" Requires="v">
                <p:oleObj name="Equation" r:id="rId6" imgW="2743200" imgH="444240" progId="Equation.DSMT4">
                  <p:embed/>
                </p:oleObj>
              </mc:Choice>
              <mc:Fallback>
                <p:oleObj name="Equation" r:id="rId6" imgW="2743200" imgH="44424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0" y="1483540"/>
                        <a:ext cx="274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0" name="Object 8"/>
          <p:cNvGraphicFramePr>
            <a:graphicFrameLocks noChangeAspect="1"/>
          </p:cNvGraphicFramePr>
          <p:nvPr/>
        </p:nvGraphicFramePr>
        <p:xfrm>
          <a:off x="830108" y="3841020"/>
          <a:ext cx="1358900" cy="469900"/>
        </p:xfrm>
        <a:graphic>
          <a:graphicData uri="http://schemas.openxmlformats.org/presentationml/2006/ole">
            <mc:AlternateContent xmlns:mc="http://schemas.openxmlformats.org/markup-compatibility/2006">
              <mc:Choice xmlns:v="urn:schemas-microsoft-com:vml" Requires="v">
                <p:oleObj name="Equation" r:id="rId8" imgW="1358640" imgH="469800" progId="Equation.DSMT4">
                  <p:embed/>
                </p:oleObj>
              </mc:Choice>
              <mc:Fallback>
                <p:oleObj name="Equation" r:id="rId8" imgW="1358640" imgH="46980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0108" y="3841020"/>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1" name="Object 9"/>
          <p:cNvGraphicFramePr>
            <a:graphicFrameLocks noChangeAspect="1"/>
          </p:cNvGraphicFramePr>
          <p:nvPr/>
        </p:nvGraphicFramePr>
        <p:xfrm>
          <a:off x="2217892" y="3607812"/>
          <a:ext cx="2438400" cy="927100"/>
        </p:xfrm>
        <a:graphic>
          <a:graphicData uri="http://schemas.openxmlformats.org/presentationml/2006/ole">
            <mc:AlternateContent xmlns:mc="http://schemas.openxmlformats.org/markup-compatibility/2006">
              <mc:Choice xmlns:v="urn:schemas-microsoft-com:vml" Requires="v">
                <p:oleObj name="Equation" r:id="rId10" imgW="2438280" imgH="927000" progId="Equation.DSMT4">
                  <p:embed/>
                </p:oleObj>
              </mc:Choice>
              <mc:Fallback>
                <p:oleObj name="Equation" r:id="rId10" imgW="2438280" imgH="9270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17892" y="3607812"/>
                        <a:ext cx="2438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2" name="Object 10"/>
          <p:cNvGraphicFramePr>
            <a:graphicFrameLocks noChangeAspect="1"/>
          </p:cNvGraphicFramePr>
          <p:nvPr>
            <p:extLst>
              <p:ext uri="{D42A27DB-BD31-4B8C-83A1-F6EECF244321}">
                <p14:modId xmlns:p14="http://schemas.microsoft.com/office/powerpoint/2010/main" val="1830294911"/>
              </p:ext>
            </p:extLst>
          </p:nvPr>
        </p:nvGraphicFramePr>
        <p:xfrm>
          <a:off x="4681538" y="3825875"/>
          <a:ext cx="1879600" cy="482600"/>
        </p:xfrm>
        <a:graphic>
          <a:graphicData uri="http://schemas.openxmlformats.org/presentationml/2006/ole">
            <mc:AlternateContent xmlns:mc="http://schemas.openxmlformats.org/markup-compatibility/2006">
              <mc:Choice xmlns:v="urn:schemas-microsoft-com:vml" Requires="v">
                <p:oleObj name="Equation" r:id="rId12" imgW="1879560" imgH="482400" progId="Equation.DSMT4">
                  <p:embed/>
                </p:oleObj>
              </mc:Choice>
              <mc:Fallback>
                <p:oleObj name="Equation" r:id="rId12" imgW="1879560" imgH="482400" progId="Equation.DSMT4">
                  <p:embed/>
                  <p:pic>
                    <p:nvPicPr>
                      <p:cNvPr id="0" name="Picture 10"/>
                      <p:cNvPicPr>
                        <a:picLocks noChangeAspect="1" noChangeArrowheads="1"/>
                      </p:cNvPicPr>
                      <p:nvPr/>
                    </p:nvPicPr>
                    <p:blipFill>
                      <a:blip r:embed="rId13"/>
                      <a:srcRect/>
                      <a:stretch>
                        <a:fillRect/>
                      </a:stretch>
                    </p:blipFill>
                    <p:spPr bwMode="auto">
                      <a:xfrm>
                        <a:off x="4681538" y="3825875"/>
                        <a:ext cx="1879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3" name="Object 11"/>
          <p:cNvGraphicFramePr>
            <a:graphicFrameLocks noChangeAspect="1"/>
          </p:cNvGraphicFramePr>
          <p:nvPr/>
        </p:nvGraphicFramePr>
        <p:xfrm>
          <a:off x="6585568" y="3913736"/>
          <a:ext cx="1358900" cy="292100"/>
        </p:xfrm>
        <a:graphic>
          <a:graphicData uri="http://schemas.openxmlformats.org/presentationml/2006/ole">
            <mc:AlternateContent xmlns:mc="http://schemas.openxmlformats.org/markup-compatibility/2006">
              <mc:Choice xmlns:v="urn:schemas-microsoft-com:vml" Requires="v">
                <p:oleObj name="Equation" r:id="rId14" imgW="1358640" imgH="291960" progId="Equation.DSMT4">
                  <p:embed/>
                </p:oleObj>
              </mc:Choice>
              <mc:Fallback>
                <p:oleObj name="Equation" r:id="rId14" imgW="1358640" imgH="29196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85568" y="3913736"/>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4" name="Object 12"/>
          <p:cNvGraphicFramePr>
            <a:graphicFrameLocks noChangeAspect="1"/>
          </p:cNvGraphicFramePr>
          <p:nvPr/>
        </p:nvGraphicFramePr>
        <p:xfrm>
          <a:off x="661524" y="5293540"/>
          <a:ext cx="1612900" cy="469900"/>
        </p:xfrm>
        <a:graphic>
          <a:graphicData uri="http://schemas.openxmlformats.org/presentationml/2006/ole">
            <mc:AlternateContent xmlns:mc="http://schemas.openxmlformats.org/markup-compatibility/2006">
              <mc:Choice xmlns:v="urn:schemas-microsoft-com:vml" Requires="v">
                <p:oleObj name="Equation" r:id="rId16" imgW="1612800" imgH="469800" progId="Equation.DSMT4">
                  <p:embed/>
                </p:oleObj>
              </mc:Choice>
              <mc:Fallback>
                <p:oleObj name="Equation" r:id="rId16" imgW="1612800" imgH="46980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61524" y="529354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5" name="Object 13"/>
          <p:cNvGraphicFramePr>
            <a:graphicFrameLocks noChangeAspect="1"/>
          </p:cNvGraphicFramePr>
          <p:nvPr/>
        </p:nvGraphicFramePr>
        <p:xfrm>
          <a:off x="2310276" y="5064940"/>
          <a:ext cx="2692400" cy="927100"/>
        </p:xfrm>
        <a:graphic>
          <a:graphicData uri="http://schemas.openxmlformats.org/presentationml/2006/ole">
            <mc:AlternateContent xmlns:mc="http://schemas.openxmlformats.org/markup-compatibility/2006">
              <mc:Choice xmlns:v="urn:schemas-microsoft-com:vml" Requires="v">
                <p:oleObj name="Equation" r:id="rId18" imgW="2692080" imgH="927000" progId="Equation.DSMT4">
                  <p:embed/>
                </p:oleObj>
              </mc:Choice>
              <mc:Fallback>
                <p:oleObj name="Equation" r:id="rId18" imgW="2692080" imgH="92700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310276" y="5064940"/>
                        <a:ext cx="2692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6" name="Object 14"/>
          <p:cNvGraphicFramePr>
            <a:graphicFrameLocks noChangeAspect="1"/>
          </p:cNvGraphicFramePr>
          <p:nvPr>
            <p:extLst>
              <p:ext uri="{D42A27DB-BD31-4B8C-83A1-F6EECF244321}">
                <p14:modId xmlns:p14="http://schemas.microsoft.com/office/powerpoint/2010/main" val="4105671861"/>
              </p:ext>
            </p:extLst>
          </p:nvPr>
        </p:nvGraphicFramePr>
        <p:xfrm>
          <a:off x="5022850" y="5283200"/>
          <a:ext cx="1866900" cy="482600"/>
        </p:xfrm>
        <a:graphic>
          <a:graphicData uri="http://schemas.openxmlformats.org/presentationml/2006/ole">
            <mc:AlternateContent xmlns:mc="http://schemas.openxmlformats.org/markup-compatibility/2006">
              <mc:Choice xmlns:v="urn:schemas-microsoft-com:vml" Requires="v">
                <p:oleObj name="Equation" r:id="rId20" imgW="1866600" imgH="482400" progId="Equation.DSMT4">
                  <p:embed/>
                </p:oleObj>
              </mc:Choice>
              <mc:Fallback>
                <p:oleObj name="Equation" r:id="rId20" imgW="1866600" imgH="482400" progId="Equation.DSMT4">
                  <p:embed/>
                  <p:pic>
                    <p:nvPicPr>
                      <p:cNvPr id="0" name="Picture 14"/>
                      <p:cNvPicPr>
                        <a:picLocks noChangeAspect="1" noChangeArrowheads="1"/>
                      </p:cNvPicPr>
                      <p:nvPr/>
                    </p:nvPicPr>
                    <p:blipFill>
                      <a:blip r:embed="rId21"/>
                      <a:srcRect/>
                      <a:stretch>
                        <a:fillRect/>
                      </a:stretch>
                    </p:blipFill>
                    <p:spPr bwMode="auto">
                      <a:xfrm>
                        <a:off x="5022850" y="5283200"/>
                        <a:ext cx="1866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7" name="Object 15"/>
          <p:cNvGraphicFramePr>
            <a:graphicFrameLocks noChangeAspect="1"/>
          </p:cNvGraphicFramePr>
          <p:nvPr>
            <p:extLst>
              <p:ext uri="{D42A27DB-BD31-4B8C-83A1-F6EECF244321}">
                <p14:modId xmlns:p14="http://schemas.microsoft.com/office/powerpoint/2010/main" val="3387952932"/>
              </p:ext>
            </p:extLst>
          </p:nvPr>
        </p:nvGraphicFramePr>
        <p:xfrm>
          <a:off x="6922736" y="5369740"/>
          <a:ext cx="1358900" cy="292100"/>
        </p:xfrm>
        <a:graphic>
          <a:graphicData uri="http://schemas.openxmlformats.org/presentationml/2006/ole">
            <mc:AlternateContent xmlns:mc="http://schemas.openxmlformats.org/markup-compatibility/2006">
              <mc:Choice xmlns:v="urn:schemas-microsoft-com:vml" Requires="v">
                <p:oleObj name="Equation" r:id="rId22" imgW="1358640" imgH="291960" progId="Equation.DSMT4">
                  <p:embed/>
                </p:oleObj>
              </mc:Choice>
              <mc:Fallback>
                <p:oleObj name="Equation" r:id="rId22" imgW="1358640" imgH="291960" progId="Equation.DSMT4">
                  <p:embed/>
                  <p:pic>
                    <p:nvPicPr>
                      <p:cNvPr id="0" name="Picture 15"/>
                      <p:cNvPicPr>
                        <a:picLocks noChangeAspect="1" noChangeArrowheads="1"/>
                      </p:cNvPicPr>
                      <p:nvPr/>
                    </p:nvPicPr>
                    <p:blipFill>
                      <a:blip r:embed="rId23"/>
                      <a:srcRect/>
                      <a:stretch>
                        <a:fillRect/>
                      </a:stretch>
                    </p:blipFill>
                    <p:spPr bwMode="auto">
                      <a:xfrm>
                        <a:off x="6922736" y="536974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4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4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54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54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54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54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54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5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8F1B9-4199-ABD4-6B55-41E1D0F0AE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07A5FA-F58E-1309-173D-C15A8ACA43B1}"/>
              </a:ext>
            </a:extLst>
          </p:cNvPr>
          <p:cNvSpPr>
            <a:spLocks noGrp="1"/>
          </p:cNvSpPr>
          <p:nvPr>
            <p:ph type="title"/>
          </p:nvPr>
        </p:nvSpPr>
        <p:spPr/>
        <p:txBody>
          <a:bodyPr>
            <a:normAutofit/>
          </a:bodyPr>
          <a:lstStyle/>
          <a:p>
            <a:r>
              <a:rPr lang="en-US" sz="2600" dirty="0"/>
              <a:t>Example 8.6.3: Using a Normal Distribution to Approximate a Binomial Probability About Restaurant No-Shows (cont.)</a:t>
            </a:r>
          </a:p>
        </p:txBody>
      </p:sp>
      <p:sp>
        <p:nvSpPr>
          <p:cNvPr id="3" name="Content Placeholder 2">
            <a:extLst>
              <a:ext uri="{FF2B5EF4-FFF2-40B4-BE49-F238E27FC236}">
                <a16:creationId xmlns:a16="http://schemas.microsoft.com/office/drawing/2014/main" id="{3886CD39-B5C5-46A4-4937-2DF9F000052B}"/>
              </a:ext>
            </a:extLst>
          </p:cNvPr>
          <p:cNvSpPr>
            <a:spLocks noGrp="1"/>
          </p:cNvSpPr>
          <p:nvPr>
            <p:ph idx="1"/>
          </p:nvPr>
        </p:nvSpPr>
        <p:spPr/>
        <p:txBody>
          <a:bodyPr/>
          <a:lstStyle/>
          <a:p>
            <a:endParaRPr lang="en-US" dirty="0"/>
          </a:p>
          <a:p>
            <a:endParaRPr lang="en-US" dirty="0"/>
          </a:p>
        </p:txBody>
      </p:sp>
      <p:sp>
        <p:nvSpPr>
          <p:cNvPr id="4" name="Rectangle 3">
            <a:extLst>
              <a:ext uri="{FF2B5EF4-FFF2-40B4-BE49-F238E27FC236}">
                <a16:creationId xmlns:a16="http://schemas.microsoft.com/office/drawing/2014/main" id="{2D736556-0FDB-A0C9-CACE-A0123C566A17}"/>
              </a:ext>
            </a:extLst>
          </p:cNvPr>
          <p:cNvSpPr/>
          <p:nvPr/>
        </p:nvSpPr>
        <p:spPr>
          <a:xfrm>
            <a:off x="457200" y="1097280"/>
            <a:ext cx="8229600" cy="4401205"/>
          </a:xfrm>
          <a:prstGeom prst="rect">
            <a:avLst/>
          </a:prstGeom>
        </p:spPr>
        <p:txBody>
          <a:bodyPr wrap="square">
            <a:spAutoFit/>
          </a:bodyPr>
          <a:lstStyle/>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Thus, using the normal approximation and continuity correction, the probability that the restaurant will have no more than 20 no-shows is 0.8790.</a:t>
            </a:r>
          </a:p>
        </p:txBody>
      </p:sp>
      <p:pic>
        <p:nvPicPr>
          <p:cNvPr id="6" name="Picture 5">
            <a:extLst>
              <a:ext uri="{FF2B5EF4-FFF2-40B4-BE49-F238E27FC236}">
                <a16:creationId xmlns:a16="http://schemas.microsoft.com/office/drawing/2014/main" id="{DBDE0285-ACE2-13D9-5ED7-2C9C9CDC4502}"/>
              </a:ext>
            </a:extLst>
          </p:cNvPr>
          <p:cNvPicPr>
            <a:picLocks noChangeAspect="1"/>
          </p:cNvPicPr>
          <p:nvPr/>
        </p:nvPicPr>
        <p:blipFill>
          <a:blip r:embed="rId2"/>
          <a:stretch>
            <a:fillRect/>
          </a:stretch>
        </p:blipFill>
        <p:spPr>
          <a:xfrm>
            <a:off x="1590745" y="1106573"/>
            <a:ext cx="5962509" cy="2819400"/>
          </a:xfrm>
          <a:prstGeom prst="rect">
            <a:avLst/>
          </a:prstGeom>
        </p:spPr>
      </p:pic>
    </p:spTree>
    <p:extLst>
      <p:ext uri="{BB962C8B-B14F-4D97-AF65-F5344CB8AC3E}">
        <p14:creationId xmlns:p14="http://schemas.microsoft.com/office/powerpoint/2010/main" val="3123506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t>Example 8.6.3: Using a Normal Distribution to Approximate a Binomial Probability About Restaurant No-Shows (cont.)</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p:nvPr/>
        </p:nvSpPr>
        <p:spPr>
          <a:xfrm>
            <a:off x="457200" y="1097280"/>
            <a:ext cx="8229600" cy="1384995"/>
          </a:xfrm>
          <a:prstGeom prst="rect">
            <a:avLst/>
          </a:prstGeom>
        </p:spPr>
        <p:txBody>
          <a:bodyPr wrap="square">
            <a:spAutoFit/>
          </a:bodyPr>
          <a:lstStyle/>
          <a:p>
            <a:r>
              <a:rPr lang="en-US" sz="2800" dirty="0"/>
              <a:t>Notice that the continuity correction has a significant impact on the accuracy of the approximation. Using the binomial distribution, the exact probability is 0.8775.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92979-40D2-2C3F-794B-7857D0CE2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854B7-F15B-3344-927B-F4D903BBC0C1}"/>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F561762B-8AD4-CA6D-3240-DD384D382861}"/>
              </a:ext>
            </a:extLst>
          </p:cNvPr>
          <p:cNvSpPr>
            <a:spLocks noGrp="1"/>
          </p:cNvSpPr>
          <p:nvPr>
            <p:ph idx="1"/>
          </p:nvPr>
        </p:nvSpPr>
        <p:spPr>
          <a:xfrm>
            <a:off x="457200" y="1143000"/>
            <a:ext cx="8229600" cy="4572000"/>
          </a:xfrm>
        </p:spPr>
        <p:txBody>
          <a:bodyPr>
            <a:normAutofit/>
          </a:bodyPr>
          <a:lstStyle/>
          <a:p>
            <a:r>
              <a:rPr lang="en-US" dirty="0"/>
              <a:t>Determining the probability described above using the normal approximation is trivial in comparison to calculating the exact probability using the binomial.</a:t>
            </a:r>
          </a:p>
          <a:p>
            <a:r>
              <a:rPr lang="en-US" dirty="0"/>
              <a:t>Recall that the normal distribution is a function of two parameters, the mean and the standard deviation. Thus, if the normal distribution is used to approximate the binomial distribution, it seems reasonable that the mean and standard deviation of the normal should be the same as the mean and standard deviation of the binomial that is being approximated. Specifically, let</a:t>
            </a:r>
          </a:p>
        </p:txBody>
      </p:sp>
    </p:spTree>
    <p:extLst>
      <p:ext uri="{BB962C8B-B14F-4D97-AF65-F5344CB8AC3E}">
        <p14:creationId xmlns:p14="http://schemas.microsoft.com/office/powerpoint/2010/main" val="2866201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C6DF5-7FD1-4720-4347-39F2C537A5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187E9A-DA6B-8474-7F37-F306DA8D8C50}"/>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A11EF28A-174D-E671-107B-76CBEFB33DAD}"/>
              </a:ext>
            </a:extLst>
          </p:cNvPr>
          <p:cNvSpPr>
            <a:spLocks noGrp="1"/>
          </p:cNvSpPr>
          <p:nvPr>
            <p:ph idx="1"/>
          </p:nvPr>
        </p:nvSpPr>
        <p:spPr>
          <a:xfrm>
            <a:off x="457200" y="1143000"/>
            <a:ext cx="8229600" cy="4572000"/>
          </a:xfrm>
        </p:spPr>
        <p:txBody>
          <a:bodyPr>
            <a:normAutofit/>
          </a:bodyPr>
          <a:lstStyle/>
          <a:p>
            <a:endParaRPr lang="en-US" dirty="0"/>
          </a:p>
          <a:p>
            <a:endParaRPr lang="en-US" dirty="0"/>
          </a:p>
          <a:p>
            <a:r>
              <a:rPr lang="en-US" dirty="0"/>
              <a:t>To approximate a binomial with </a:t>
            </a:r>
            <a:r>
              <a:rPr lang="en-US" i="1" dirty="0"/>
              <a:t>n</a:t>
            </a:r>
            <a:r>
              <a:rPr lang="en-US" dirty="0"/>
              <a:t> = 20 and </a:t>
            </a:r>
            <a:r>
              <a:rPr lang="en-US" i="1" dirty="0"/>
              <a:t>p</a:t>
            </a:r>
            <a:r>
              <a:rPr lang="en-US" dirty="0"/>
              <a:t> = 0.5 would require a normal distribution with</a:t>
            </a:r>
          </a:p>
          <a:p>
            <a:endParaRPr lang="en-US" dirty="0"/>
          </a:p>
          <a:p>
            <a:endParaRPr lang="en-US" dirty="0"/>
          </a:p>
          <a:p>
            <a:endParaRPr lang="en-US" dirty="0"/>
          </a:p>
        </p:txBody>
      </p:sp>
      <p:graphicFrame>
        <p:nvGraphicFramePr>
          <p:cNvPr id="4" name="Object 3">
            <a:extLst>
              <a:ext uri="{FF2B5EF4-FFF2-40B4-BE49-F238E27FC236}">
                <a16:creationId xmlns:a16="http://schemas.microsoft.com/office/drawing/2014/main" id="{1DF29658-4665-534E-DA11-06C9455B1410}"/>
              </a:ext>
            </a:extLst>
          </p:cNvPr>
          <p:cNvGraphicFramePr>
            <a:graphicFrameLocks noChangeAspect="1"/>
          </p:cNvGraphicFramePr>
          <p:nvPr>
            <p:extLst>
              <p:ext uri="{D42A27DB-BD31-4B8C-83A1-F6EECF244321}">
                <p14:modId xmlns:p14="http://schemas.microsoft.com/office/powerpoint/2010/main" val="3392922286"/>
              </p:ext>
            </p:extLst>
          </p:nvPr>
        </p:nvGraphicFramePr>
        <p:xfrm>
          <a:off x="2671763" y="1025525"/>
          <a:ext cx="2743200" cy="482600"/>
        </p:xfrm>
        <a:graphic>
          <a:graphicData uri="http://schemas.openxmlformats.org/presentationml/2006/ole">
            <mc:AlternateContent xmlns:mc="http://schemas.openxmlformats.org/markup-compatibility/2006">
              <mc:Choice xmlns:v="urn:schemas-microsoft-com:vml" Requires="v">
                <p:oleObj name="Equation" r:id="rId2" imgW="2743200" imgH="482400" progId="Equation.DSMT4">
                  <p:embed/>
                </p:oleObj>
              </mc:Choice>
              <mc:Fallback>
                <p:oleObj name="Equation" r:id="rId2" imgW="2743200" imgH="482400" progId="Equation.DSMT4">
                  <p:embed/>
                  <p:pic>
                    <p:nvPicPr>
                      <p:cNvPr id="0" name=""/>
                      <p:cNvPicPr/>
                      <p:nvPr/>
                    </p:nvPicPr>
                    <p:blipFill>
                      <a:blip r:embed="rId3"/>
                      <a:stretch>
                        <a:fillRect/>
                      </a:stretch>
                    </p:blipFill>
                    <p:spPr>
                      <a:xfrm>
                        <a:off x="2671763" y="1025525"/>
                        <a:ext cx="2743200" cy="4826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8039904D-15DA-9349-B931-F0C8143A36A0}"/>
              </a:ext>
            </a:extLst>
          </p:cNvPr>
          <p:cNvGraphicFramePr>
            <a:graphicFrameLocks noChangeAspect="1"/>
          </p:cNvGraphicFramePr>
          <p:nvPr>
            <p:extLst>
              <p:ext uri="{D42A27DB-BD31-4B8C-83A1-F6EECF244321}">
                <p14:modId xmlns:p14="http://schemas.microsoft.com/office/powerpoint/2010/main" val="304892131"/>
              </p:ext>
            </p:extLst>
          </p:nvPr>
        </p:nvGraphicFramePr>
        <p:xfrm>
          <a:off x="2665413" y="1549400"/>
          <a:ext cx="3581400" cy="596900"/>
        </p:xfrm>
        <a:graphic>
          <a:graphicData uri="http://schemas.openxmlformats.org/presentationml/2006/ole">
            <mc:AlternateContent xmlns:mc="http://schemas.openxmlformats.org/markup-compatibility/2006">
              <mc:Choice xmlns:v="urn:schemas-microsoft-com:vml" Requires="v">
                <p:oleObj name="Equation" r:id="rId4" imgW="3581280" imgH="596880" progId="Equation.DSMT4">
                  <p:embed/>
                </p:oleObj>
              </mc:Choice>
              <mc:Fallback>
                <p:oleObj name="Equation" r:id="rId4" imgW="3581280" imgH="596880" progId="Equation.DSMT4">
                  <p:embed/>
                  <p:pic>
                    <p:nvPicPr>
                      <p:cNvPr id="0" name=""/>
                      <p:cNvPicPr/>
                      <p:nvPr/>
                    </p:nvPicPr>
                    <p:blipFill>
                      <a:blip r:embed="rId5"/>
                      <a:stretch>
                        <a:fillRect/>
                      </a:stretch>
                    </p:blipFill>
                    <p:spPr>
                      <a:xfrm>
                        <a:off x="2665413" y="1549400"/>
                        <a:ext cx="3581400" cy="5969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2AB2AA7D-ACDD-CCD1-D992-DCE3C7B66E80}"/>
              </a:ext>
            </a:extLst>
          </p:cNvPr>
          <p:cNvGraphicFramePr>
            <a:graphicFrameLocks noChangeAspect="1"/>
          </p:cNvGraphicFramePr>
          <p:nvPr>
            <p:extLst>
              <p:ext uri="{D42A27DB-BD31-4B8C-83A1-F6EECF244321}">
                <p14:modId xmlns:p14="http://schemas.microsoft.com/office/powerpoint/2010/main" val="360210011"/>
              </p:ext>
            </p:extLst>
          </p:nvPr>
        </p:nvGraphicFramePr>
        <p:xfrm>
          <a:off x="2373351" y="3092608"/>
          <a:ext cx="3340100" cy="482600"/>
        </p:xfrm>
        <a:graphic>
          <a:graphicData uri="http://schemas.openxmlformats.org/presentationml/2006/ole">
            <mc:AlternateContent xmlns:mc="http://schemas.openxmlformats.org/markup-compatibility/2006">
              <mc:Choice xmlns:v="urn:schemas-microsoft-com:vml" Requires="v">
                <p:oleObj name="Equation" r:id="rId6" imgW="3340080" imgH="482400" progId="Equation.DSMT4">
                  <p:embed/>
                </p:oleObj>
              </mc:Choice>
              <mc:Fallback>
                <p:oleObj name="Equation" r:id="rId6" imgW="3340080" imgH="482400" progId="Equation.DSMT4">
                  <p:embed/>
                  <p:pic>
                    <p:nvPicPr>
                      <p:cNvPr id="4" name="Object 3">
                        <a:extLst>
                          <a:ext uri="{FF2B5EF4-FFF2-40B4-BE49-F238E27FC236}">
                            <a16:creationId xmlns:a16="http://schemas.microsoft.com/office/drawing/2014/main" id="{1DF29658-4665-534E-DA11-06C9455B1410}"/>
                          </a:ext>
                        </a:extLst>
                      </p:cNvPr>
                      <p:cNvPicPr/>
                      <p:nvPr/>
                    </p:nvPicPr>
                    <p:blipFill>
                      <a:blip r:embed="rId7"/>
                      <a:stretch>
                        <a:fillRect/>
                      </a:stretch>
                    </p:blipFill>
                    <p:spPr>
                      <a:xfrm>
                        <a:off x="2373351" y="3092608"/>
                        <a:ext cx="3340100" cy="4826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31F82DDF-4026-ABDF-6BFA-5895326059C1}"/>
              </a:ext>
            </a:extLst>
          </p:cNvPr>
          <p:cNvGraphicFramePr>
            <a:graphicFrameLocks noChangeAspect="1"/>
          </p:cNvGraphicFramePr>
          <p:nvPr>
            <p:extLst>
              <p:ext uri="{D42A27DB-BD31-4B8C-83A1-F6EECF244321}">
                <p14:modId xmlns:p14="http://schemas.microsoft.com/office/powerpoint/2010/main" val="2101000544"/>
              </p:ext>
            </p:extLst>
          </p:nvPr>
        </p:nvGraphicFramePr>
        <p:xfrm>
          <a:off x="1511300" y="3702050"/>
          <a:ext cx="5537200" cy="596900"/>
        </p:xfrm>
        <a:graphic>
          <a:graphicData uri="http://schemas.openxmlformats.org/presentationml/2006/ole">
            <mc:AlternateContent xmlns:mc="http://schemas.openxmlformats.org/markup-compatibility/2006">
              <mc:Choice xmlns:v="urn:schemas-microsoft-com:vml" Requires="v">
                <p:oleObj name="Equation" r:id="rId8" imgW="5537160" imgH="596880" progId="Equation.DSMT4">
                  <p:embed/>
                </p:oleObj>
              </mc:Choice>
              <mc:Fallback>
                <p:oleObj name="Equation" r:id="rId8" imgW="5537160" imgH="596880" progId="Equation.DSMT4">
                  <p:embed/>
                  <p:pic>
                    <p:nvPicPr>
                      <p:cNvPr id="5" name="Object 4">
                        <a:extLst>
                          <a:ext uri="{FF2B5EF4-FFF2-40B4-BE49-F238E27FC236}">
                            <a16:creationId xmlns:a16="http://schemas.microsoft.com/office/drawing/2014/main" id="{8039904D-15DA-9349-B931-F0C8143A36A0}"/>
                          </a:ext>
                        </a:extLst>
                      </p:cNvPr>
                      <p:cNvPicPr/>
                      <p:nvPr/>
                    </p:nvPicPr>
                    <p:blipFill>
                      <a:blip r:embed="rId9"/>
                      <a:stretch>
                        <a:fillRect/>
                      </a:stretch>
                    </p:blipFill>
                    <p:spPr>
                      <a:xfrm>
                        <a:off x="1511300" y="3702050"/>
                        <a:ext cx="5537200" cy="596900"/>
                      </a:xfrm>
                      <a:prstGeom prst="rect">
                        <a:avLst/>
                      </a:prstGeom>
                    </p:spPr>
                  </p:pic>
                </p:oleObj>
              </mc:Fallback>
            </mc:AlternateContent>
          </a:graphicData>
        </a:graphic>
      </p:graphicFrame>
    </p:spTree>
    <p:extLst>
      <p:ext uri="{BB962C8B-B14F-4D97-AF65-F5344CB8AC3E}">
        <p14:creationId xmlns:p14="http://schemas.microsoft.com/office/powerpoint/2010/main" val="34827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A03DE-B90B-2699-1BE3-1D3826FFAE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B8E511-817F-1E85-3FFD-B469A1801C00}"/>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07C61EF5-D5C3-BBEE-9CF1-4387E20431E8}"/>
              </a:ext>
            </a:extLst>
          </p:cNvPr>
          <p:cNvSpPr>
            <a:spLocks noGrp="1"/>
          </p:cNvSpPr>
          <p:nvPr>
            <p:ph idx="1"/>
          </p:nvPr>
        </p:nvSpPr>
        <p:spPr>
          <a:xfrm>
            <a:off x="457200" y="1143000"/>
            <a:ext cx="8229600" cy="4572000"/>
          </a:xfrm>
        </p:spPr>
        <p:txBody>
          <a:bodyPr>
            <a:normAutofit/>
          </a:bodyPr>
          <a:lstStyle/>
          <a:p>
            <a:r>
              <a:rPr lang="en-US" dirty="0"/>
              <a:t>In this example, the shapes of the distributions are quite similar and consequently the approximation will be good. This is illustrated in Figures 8.6.1 and 8.6.2.</a:t>
            </a:r>
          </a:p>
        </p:txBody>
      </p:sp>
      <p:pic>
        <p:nvPicPr>
          <p:cNvPr id="9" name="Picture 8">
            <a:extLst>
              <a:ext uri="{FF2B5EF4-FFF2-40B4-BE49-F238E27FC236}">
                <a16:creationId xmlns:a16="http://schemas.microsoft.com/office/drawing/2014/main" id="{E109145A-F749-4A0A-39E0-8A3781599255}"/>
              </a:ext>
            </a:extLst>
          </p:cNvPr>
          <p:cNvPicPr>
            <a:picLocks noChangeAspect="1"/>
          </p:cNvPicPr>
          <p:nvPr/>
        </p:nvPicPr>
        <p:blipFill>
          <a:blip r:embed="rId2"/>
          <a:stretch>
            <a:fillRect/>
          </a:stretch>
        </p:blipFill>
        <p:spPr>
          <a:xfrm>
            <a:off x="1600200" y="2514600"/>
            <a:ext cx="5334000" cy="3414439"/>
          </a:xfrm>
          <a:prstGeom prst="rect">
            <a:avLst/>
          </a:prstGeom>
        </p:spPr>
      </p:pic>
    </p:spTree>
    <p:extLst>
      <p:ext uri="{BB962C8B-B14F-4D97-AF65-F5344CB8AC3E}">
        <p14:creationId xmlns:p14="http://schemas.microsoft.com/office/powerpoint/2010/main" val="2729495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BFA70-65B3-2684-D6FD-7DEF3C50C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13FFE0-2099-F1F3-D2D7-BE16750D40CC}"/>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5C2BCCA3-F1CA-D7C4-56C3-18729CBCA57D}"/>
              </a:ext>
            </a:extLst>
          </p:cNvPr>
          <p:cNvSpPr>
            <a:spLocks noGrp="1"/>
          </p:cNvSpPr>
          <p:nvPr>
            <p:ph idx="1"/>
          </p:nvPr>
        </p:nvSpPr>
        <p:spPr>
          <a:xfrm>
            <a:off x="457200" y="1143000"/>
            <a:ext cx="8229600" cy="4572000"/>
          </a:xfrm>
        </p:spPr>
        <p:txBody>
          <a:bodyPr>
            <a:normAutofit/>
          </a:bodyPr>
          <a:lstStyle/>
          <a:p>
            <a:r>
              <a:rPr lang="en-US" dirty="0"/>
              <a:t> </a:t>
            </a:r>
          </a:p>
        </p:txBody>
      </p:sp>
      <p:pic>
        <p:nvPicPr>
          <p:cNvPr id="5" name="Picture 4">
            <a:extLst>
              <a:ext uri="{FF2B5EF4-FFF2-40B4-BE49-F238E27FC236}">
                <a16:creationId xmlns:a16="http://schemas.microsoft.com/office/drawing/2014/main" id="{EB337C22-9854-6F02-5672-403EEA317A14}"/>
              </a:ext>
            </a:extLst>
          </p:cNvPr>
          <p:cNvPicPr>
            <a:picLocks noChangeAspect="1"/>
          </p:cNvPicPr>
          <p:nvPr/>
        </p:nvPicPr>
        <p:blipFill>
          <a:blip r:embed="rId2"/>
          <a:stretch>
            <a:fillRect/>
          </a:stretch>
        </p:blipFill>
        <p:spPr>
          <a:xfrm>
            <a:off x="1209205" y="1376076"/>
            <a:ext cx="6725589" cy="4105848"/>
          </a:xfrm>
          <a:prstGeom prst="rect">
            <a:avLst/>
          </a:prstGeom>
        </p:spPr>
      </p:pic>
    </p:spTree>
    <p:extLst>
      <p:ext uri="{BB962C8B-B14F-4D97-AF65-F5344CB8AC3E}">
        <p14:creationId xmlns:p14="http://schemas.microsoft.com/office/powerpoint/2010/main" val="3682695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7718D-43F7-FE8F-AE00-99B51D8D4C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856DA-80EE-A90C-49EB-5CA15D8EEB91}"/>
              </a:ext>
            </a:extLst>
          </p:cNvPr>
          <p:cNvSpPr>
            <a:spLocks noGrp="1"/>
          </p:cNvSpPr>
          <p:nvPr>
            <p:ph type="title"/>
          </p:nvPr>
        </p:nvSpPr>
        <p:spPr/>
        <p:txBody>
          <a:bodyPr/>
          <a:lstStyle/>
          <a:p>
            <a:r>
              <a:rPr lang="en-US" dirty="0"/>
              <a:t>The Binomial Distribution (cont.)</a:t>
            </a:r>
          </a:p>
        </p:txBody>
      </p:sp>
      <p:sp>
        <p:nvSpPr>
          <p:cNvPr id="3" name="Content Placeholder 2">
            <a:extLst>
              <a:ext uri="{FF2B5EF4-FFF2-40B4-BE49-F238E27FC236}">
                <a16:creationId xmlns:a16="http://schemas.microsoft.com/office/drawing/2014/main" id="{6E402069-E1C2-9A92-9C94-B2D3C31092DA}"/>
              </a:ext>
            </a:extLst>
          </p:cNvPr>
          <p:cNvSpPr>
            <a:spLocks noGrp="1"/>
          </p:cNvSpPr>
          <p:nvPr>
            <p:ph idx="1"/>
          </p:nvPr>
        </p:nvSpPr>
        <p:spPr>
          <a:xfrm>
            <a:off x="457200" y="1143000"/>
            <a:ext cx="8229600" cy="4572000"/>
          </a:xfrm>
        </p:spPr>
        <p:txBody>
          <a:bodyPr>
            <a:normAutofit/>
          </a:bodyPr>
          <a:lstStyle/>
          <a:p>
            <a:r>
              <a:rPr lang="en-US" dirty="0"/>
              <a:t>So, when should the normal distribution be used to approximate the binomial distribution? Generally, the approximation is reasonable when the mean of the binomial, </a:t>
            </a:r>
            <a:r>
              <a:rPr lang="en-US" i="1" dirty="0"/>
              <a:t>np</a:t>
            </a:r>
            <a:r>
              <a:rPr lang="en-US" dirty="0"/>
              <a:t>, is greater than or equal to 5 and </a:t>
            </a:r>
            <a:r>
              <a:rPr lang="en-US" i="1" dirty="0"/>
              <a:t>n</a:t>
            </a:r>
            <a:r>
              <a:rPr lang="en-US" dirty="0"/>
              <a:t>(1 – </a:t>
            </a:r>
            <a:r>
              <a:rPr lang="en-US" i="1" dirty="0"/>
              <a:t>p</a:t>
            </a:r>
            <a:r>
              <a:rPr lang="en-US" dirty="0"/>
              <a:t>) is greater than or equal to 5. The approximation becomes quite good when </a:t>
            </a:r>
            <a:r>
              <a:rPr lang="en-US" i="1" dirty="0"/>
              <a:t>np</a:t>
            </a:r>
            <a:r>
              <a:rPr lang="en-US" dirty="0"/>
              <a:t> is greater than or equal to 10 and </a:t>
            </a:r>
            <a:r>
              <a:rPr lang="en-US" i="1" dirty="0"/>
              <a:t>n</a:t>
            </a:r>
            <a:r>
              <a:rPr lang="en-US" dirty="0"/>
              <a:t>(1 – </a:t>
            </a:r>
            <a:r>
              <a:rPr lang="en-US" i="1" dirty="0"/>
              <a:t>p</a:t>
            </a:r>
            <a:r>
              <a:rPr lang="en-US" dirty="0"/>
              <a:t>) is greater than or equal to 10.</a:t>
            </a:r>
          </a:p>
          <a:p>
            <a:r>
              <a:rPr lang="en-US" dirty="0"/>
              <a:t>The normal approximation to the binomial can be improved by using </a:t>
            </a:r>
            <a:r>
              <a:rPr lang="en-US" b="1" dirty="0"/>
              <a:t>continuity correction</a:t>
            </a:r>
            <a:r>
              <a:rPr lang="en-US" dirty="0"/>
              <a:t>.</a:t>
            </a:r>
          </a:p>
        </p:txBody>
      </p:sp>
    </p:spTree>
    <p:extLst>
      <p:ext uri="{BB962C8B-B14F-4D97-AF65-F5344CB8AC3E}">
        <p14:creationId xmlns:p14="http://schemas.microsoft.com/office/powerpoint/2010/main" val="2971208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Continuity Correction </a:t>
            </a:r>
          </a:p>
        </p:txBody>
      </p:sp>
      <p:sp>
        <p:nvSpPr>
          <p:cNvPr id="4" name="Content Placeholder 2"/>
          <p:cNvSpPr>
            <a:spLocks noGrp="1"/>
          </p:cNvSpPr>
          <p:nvPr>
            <p:ph idx="1"/>
          </p:nvPr>
        </p:nvSpPr>
        <p:spPr>
          <a:xfrm>
            <a:off x="457200" y="1280160"/>
            <a:ext cx="8229600" cy="2246769"/>
          </a:xfrm>
          <a:solidFill>
            <a:srgbClr val="FFFFCC"/>
          </a:solidFill>
          <a:ln w="28575">
            <a:solidFill>
              <a:srgbClr val="000000"/>
            </a:solidFill>
          </a:ln>
        </p:spPr>
        <p:txBody>
          <a:bodyPr>
            <a:spAutoFit/>
          </a:bodyPr>
          <a:lstStyle/>
          <a:p>
            <a:r>
              <a:rPr lang="en-US" b="1" dirty="0">
                <a:solidFill>
                  <a:srgbClr val="C00000"/>
                </a:solidFill>
              </a:rPr>
              <a:t>Continuity correction </a:t>
            </a:r>
            <a:r>
              <a:rPr lang="en-US" dirty="0">
                <a:solidFill>
                  <a:srgbClr val="000000"/>
                </a:solidFill>
              </a:rPr>
              <a:t>is used when a discrete distribution is approximated using a continuous distribution. To apply continuity correction, subtract or add 0.5 (depending on the question at hand) to a selected value in order to find the desired probability.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2404</TotalTime>
  <Words>1966</Words>
  <Application>Microsoft Office PowerPoint</Application>
  <PresentationFormat>On-screen Show (4:3)</PresentationFormat>
  <Paragraphs>140</Paragraphs>
  <Slides>33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9" baseType="lpstr">
      <vt:lpstr>Symbol</vt:lpstr>
      <vt:lpstr>Calibri</vt:lpstr>
      <vt:lpstr>Cambria Math</vt:lpstr>
      <vt:lpstr>Arial</vt:lpstr>
      <vt:lpstr>Office Theme</vt:lpstr>
      <vt:lpstr>Equation</vt:lpstr>
      <vt:lpstr>Section 8.6</vt:lpstr>
      <vt:lpstr>The Binomial Distribution</vt:lpstr>
      <vt:lpstr>The Binomial Distribution (cont.)</vt:lpstr>
      <vt:lpstr>The Binomial Distribution (cont.)</vt:lpstr>
      <vt:lpstr>The Binomial Distribution (cont.)</vt:lpstr>
      <vt:lpstr>The Binomial Distribution (cont.)</vt:lpstr>
      <vt:lpstr>The Binomial Distribution (cont.)</vt:lpstr>
      <vt:lpstr>The Binomial Distribution (cont.)</vt:lpstr>
      <vt:lpstr>Definition: Continuity Correction </vt:lpstr>
      <vt:lpstr>The Binomial Distribution (cont.)</vt:lpstr>
      <vt:lpstr>The Binomial Distribution (cont.)</vt:lpstr>
      <vt:lpstr>The Binomial Distribution (cont.)</vt:lpstr>
      <vt:lpstr>Example 8.6.1: Using a Normal Distribution to Approximate a Binomial Probability</vt:lpstr>
      <vt:lpstr>Example 8.6.1: Using a Normal Distribution to Approximate a Binomial Probability (cont.)</vt:lpstr>
      <vt:lpstr>Example 8.6.1: Using a Normal Distribution to Approximate a Binomial Probability (cont.)</vt:lpstr>
      <vt:lpstr>Note</vt:lpstr>
      <vt:lpstr>Example 8.6.1: Using a Normal Distribution to Approximate a Binomial Probability (cont.)</vt:lpstr>
      <vt:lpstr>Example 8.6.1: Using a Normal Distribution to Approximate a Binomial Probability (cont.)</vt:lpstr>
      <vt:lpstr>Example 8.6.1: Using a Normal Distribution to Approximate a Binomial Probability (cont.)</vt:lpstr>
      <vt:lpstr>Example 8.6.1: Using a Normal Distribution to Approximate a Binomial Probability (cont.)</vt:lpstr>
      <vt:lpstr>Example 8.6.1: Using a Normal Distribution to Approximate a Binomial Probability (cont.)</vt:lpstr>
      <vt:lpstr>Example 8.6.1: Using a Normal Distribution to Approximate a Binomial Probability (cont.)</vt:lpstr>
      <vt:lpstr>Example 8.6.1: Using a Normal Distribution to Approximate a Binomial Probability (cont.)</vt:lpstr>
      <vt:lpstr>Example 8.6.2: Using a Normal Distribution to Approximate a Binomial Probability about Campaign Awareness</vt:lpstr>
      <vt:lpstr>Example 8.6.2: Using a Normal Distribution to Approximate a Binomial Probability about Campaign Awareness (cont.)</vt:lpstr>
      <vt:lpstr>Example 8.6.2: Using a Normal Distribution to Approximate a Binomial Probability about Campaign Awareness (cont.)</vt:lpstr>
      <vt:lpstr>Example 8.6.2: Using a Normal Distribution to Approximate a Binomial Probability about Campaign Awareness (cont.)</vt:lpstr>
      <vt:lpstr>Note</vt:lpstr>
      <vt:lpstr>Example 8.6.3: Using a Normal Distribution to Approximate a Binomial Probability About Restaurant No-Shows</vt:lpstr>
      <vt:lpstr>Example 8.6.3: Using a Normal Distribution to Approximate a Binomial Probability About Restaurant No-Shows (cont.)</vt:lpstr>
      <vt:lpstr>Example 8.6.3: Using a Normal Distribution to Approximate a Binomial Probability About Restaurant No-Shows (cont.)</vt:lpstr>
      <vt:lpstr>Example 8.6.3: Using a Normal Distribution to Approximate a Binomial Probability About Restaurant No-Shows (cont.)</vt:lpstr>
      <vt:lpstr>Example 8.6.3: Using a Normal Distribution to Approximate a Binomial Probability About Restaurant No-Shows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292</cp:revision>
  <dcterms:created xsi:type="dcterms:W3CDTF">2013-04-26T14:43:13Z</dcterms:created>
  <dcterms:modified xsi:type="dcterms:W3CDTF">2024-02-28T21:09:44Z</dcterms:modified>
</cp:coreProperties>
</file>