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303" r:id="rId3"/>
    <p:sldId id="286" r:id="rId4"/>
    <p:sldId id="304" r:id="rId5"/>
    <p:sldId id="305" r:id="rId6"/>
    <p:sldId id="306" r:id="rId7"/>
    <p:sldId id="307" r:id="rId8"/>
    <p:sldId id="308" r:id="rId9"/>
    <p:sldId id="309"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310" r:id="rId23"/>
    <p:sldId id="311" r:id="rId24"/>
    <p:sldId id="312" r:id="rId25"/>
    <p:sldId id="299" r:id="rId26"/>
    <p:sldId id="300" r:id="rId27"/>
    <p:sldId id="301" r:id="rId28"/>
    <p:sldId id="302" r:id="rId29"/>
  </p:sldIdLst>
  <p:sldSz cx="9144000" cy="6858000" type="screen4x3"/>
  <p:notesSz cx="6858000" cy="9144000"/>
  <p:embeddedFontLst>
    <p:embeddedFont>
      <p:font typeface="Cambria Math" panose="02040503050406030204" pitchFamily="18"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 id="{5D6111F8-A560-FDB5-A7CE-53E245947F14}" name="Allison Conger" initials="AC" userId="S-1-5-21-1482476501-413027322-842925246-3119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2/26/2024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2/26/2024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wmf"/><Relationship Id="rId7" Type="http://schemas.openxmlformats.org/officeDocument/2006/relationships/image" Target="../media/image19.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5" Type="http://schemas.openxmlformats.org/officeDocument/2006/relationships/image" Target="../media/image18.wmf"/><Relationship Id="rId4"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21.wmf"/></Relationships>
</file>

<file path=ppt/slides/_rels/slide1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4.wmf"/><Relationship Id="rId4" Type="http://schemas.openxmlformats.org/officeDocument/2006/relationships/oleObject" Target="../embeddings/oleObject20.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image" Target="../media/image26.wmf"/><Relationship Id="rId7" Type="http://schemas.openxmlformats.org/officeDocument/2006/relationships/image" Target="../media/image28.wmf"/><Relationship Id="rId2" Type="http://schemas.openxmlformats.org/officeDocument/2006/relationships/oleObject" Target="../embeddings/oleObject22.bin"/><Relationship Id="rId1" Type="http://schemas.openxmlformats.org/officeDocument/2006/relationships/slideLayout" Target="../slideLayouts/slideLayout2.xml"/><Relationship Id="rId6" Type="http://schemas.openxmlformats.org/officeDocument/2006/relationships/oleObject" Target="../embeddings/oleObject24.bin"/><Relationship Id="rId5" Type="http://schemas.openxmlformats.org/officeDocument/2006/relationships/image" Target="../media/image27.wmf"/><Relationship Id="rId10" Type="http://schemas.openxmlformats.org/officeDocument/2006/relationships/image" Target="../media/image30.png"/><Relationship Id="rId4" Type="http://schemas.openxmlformats.org/officeDocument/2006/relationships/oleObject" Target="../embeddings/oleObject23.bin"/><Relationship Id="rId9" Type="http://schemas.openxmlformats.org/officeDocument/2006/relationships/image" Target="../media/image29.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9.bin"/><Relationship Id="rId13"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4.wmf"/><Relationship Id="rId12" Type="http://schemas.openxmlformats.org/officeDocument/2006/relationships/oleObject" Target="../embeddings/oleObject31.bin"/><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6.wmf"/><Relationship Id="rId5" Type="http://schemas.openxmlformats.org/officeDocument/2006/relationships/image" Target="../media/image33.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5.wmf"/><Relationship Id="rId14" Type="http://schemas.openxmlformats.org/officeDocument/2006/relationships/image" Target="../media/image3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40.wmf"/><Relationship Id="rId4" Type="http://schemas.openxmlformats.org/officeDocument/2006/relationships/oleObject" Target="../embeddings/oleObject33.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image" Target="../media/image43.wmf"/><Relationship Id="rId7" Type="http://schemas.openxmlformats.org/officeDocument/2006/relationships/image" Target="../media/image45.w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44.wmf"/><Relationship Id="rId4" Type="http://schemas.openxmlformats.org/officeDocument/2006/relationships/oleObject" Target="../embeddings/oleObject36.bin"/><Relationship Id="rId9" Type="http://schemas.openxmlformats.org/officeDocument/2006/relationships/image" Target="../media/image46.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39.bin"/><Relationship Id="rId1" Type="http://schemas.openxmlformats.org/officeDocument/2006/relationships/slideLayout" Target="../slideLayouts/slideLayout2.xml"/><Relationship Id="rId5" Type="http://schemas.openxmlformats.org/officeDocument/2006/relationships/image" Target="../media/image49.wmf"/><Relationship Id="rId4" Type="http://schemas.openxmlformats.org/officeDocument/2006/relationships/oleObject" Target="../embeddings/oleObject40.bin"/></Relationships>
</file>

<file path=ppt/slides/_rels/slide25.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1.wmf"/><Relationship Id="rId7" Type="http://schemas.openxmlformats.org/officeDocument/2006/relationships/image" Target="../media/image53.wmf"/><Relationship Id="rId2"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43.bin"/><Relationship Id="rId5" Type="http://schemas.openxmlformats.org/officeDocument/2006/relationships/image" Target="../media/image52.wmf"/><Relationship Id="rId4" Type="http://schemas.openxmlformats.org/officeDocument/2006/relationships/oleObject" Target="../embeddings/oleObject42.bin"/></Relationships>
</file>

<file path=ppt/slides/_rels/slide27.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5.wmf"/><Relationship Id="rId7" Type="http://schemas.openxmlformats.org/officeDocument/2006/relationships/image" Target="../media/image57.wmf"/><Relationship Id="rId2"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46.bin"/><Relationship Id="rId5" Type="http://schemas.openxmlformats.org/officeDocument/2006/relationships/image" Target="../media/image56.wmf"/><Relationship Id="rId4" Type="http://schemas.openxmlformats.org/officeDocument/2006/relationships/oleObject" Target="../embeddings/oleObject45.bin"/></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 Id="rId9" Type="http://schemas.openxmlformats.org/officeDocument/2006/relationships/image" Target="../media/image7.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0.wmf"/><Relationship Id="rId12" Type="http://schemas.openxmlformats.org/officeDocument/2006/relationships/oleObject" Target="../embeddings/oleObject12.bin"/><Relationship Id="rId17" Type="http://schemas.openxmlformats.org/officeDocument/2006/relationships/image" Target="../media/image15.wmf"/><Relationship Id="rId2" Type="http://schemas.openxmlformats.org/officeDocument/2006/relationships/oleObject" Target="../embeddings/oleObject7.bin"/><Relationship Id="rId16"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2.wmf"/><Relationship Id="rId5" Type="http://schemas.openxmlformats.org/officeDocument/2006/relationships/image" Target="../media/image9.wmf"/><Relationship Id="rId15" Type="http://schemas.openxmlformats.org/officeDocument/2006/relationships/image" Target="../media/image14.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1.wmf"/><Relationship Id="rId14" Type="http://schemas.openxmlformats.org/officeDocument/2006/relationships/oleObject" Target="../embeddings/oleObject13.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of the Normal Distribution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8.4.1: Determining a Probability Using the Standard Normal Distribution</a:t>
            </a:r>
          </a:p>
        </p:txBody>
      </p:sp>
      <p:sp>
        <p:nvSpPr>
          <p:cNvPr id="3" name="Content Placeholder 2"/>
          <p:cNvSpPr>
            <a:spLocks noGrp="1"/>
          </p:cNvSpPr>
          <p:nvPr>
            <p:ph idx="1"/>
          </p:nvPr>
        </p:nvSpPr>
        <p:spPr/>
        <p:txBody>
          <a:bodyPr/>
          <a:lstStyle/>
          <a:p>
            <a:r>
              <a:rPr lang="en-US" dirty="0"/>
              <a:t>Find the probability that a normal random variable </a:t>
            </a:r>
            <a:r>
              <a:rPr lang="en-US" i="1" dirty="0"/>
              <a:t>X </a:t>
            </a:r>
            <a:r>
              <a:rPr lang="en-US" dirty="0"/>
              <a:t>with a mean of 10 and a standard deviation of 20 will lie between 10 and 40.</a:t>
            </a:r>
          </a:p>
        </p:txBody>
      </p:sp>
      <p:pic>
        <p:nvPicPr>
          <p:cNvPr id="5" name="Picture 4">
            <a:extLst>
              <a:ext uri="{FF2B5EF4-FFF2-40B4-BE49-F238E27FC236}">
                <a16:creationId xmlns:a16="http://schemas.microsoft.com/office/drawing/2014/main" id="{B6906D29-A6ED-6CBB-8D49-CEAB76C5C1E7}"/>
              </a:ext>
            </a:extLst>
          </p:cNvPr>
          <p:cNvPicPr>
            <a:picLocks noChangeAspect="1"/>
          </p:cNvPicPr>
          <p:nvPr/>
        </p:nvPicPr>
        <p:blipFill>
          <a:blip r:embed="rId2"/>
          <a:stretch>
            <a:fillRect/>
          </a:stretch>
        </p:blipFill>
        <p:spPr>
          <a:xfrm>
            <a:off x="1676400" y="2971800"/>
            <a:ext cx="5579268" cy="25146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8.4.1: Determining a Probability Using the Standard Normal Distribution (cont.)</a:t>
            </a:r>
          </a:p>
        </p:txBody>
      </p:sp>
      <p:sp>
        <p:nvSpPr>
          <p:cNvPr id="3" name="Content Placeholder 2"/>
          <p:cNvSpPr>
            <a:spLocks noGrp="1"/>
          </p:cNvSpPr>
          <p:nvPr>
            <p:ph idx="1"/>
          </p:nvPr>
        </p:nvSpPr>
        <p:spPr/>
        <p:txBody>
          <a:bodyPr/>
          <a:lstStyle/>
          <a:p>
            <a:r>
              <a:rPr lang="en-US" b="1" dirty="0"/>
              <a:t>Solution </a:t>
            </a:r>
          </a:p>
          <a:p>
            <a:r>
              <a:rPr lang="en-US" dirty="0"/>
              <a:t>Standardizing the random variable </a:t>
            </a:r>
            <a:r>
              <a:rPr lang="en-US" i="1" dirty="0"/>
              <a:t>X</a:t>
            </a:r>
            <a:r>
              <a:rPr lang="en-US" dirty="0"/>
              <a:t> yields the following. </a:t>
            </a:r>
          </a:p>
        </p:txBody>
      </p:sp>
      <p:graphicFrame>
        <p:nvGraphicFramePr>
          <p:cNvPr id="65540" name="Object 4"/>
          <p:cNvGraphicFramePr>
            <a:graphicFrameLocks noChangeAspect="1"/>
          </p:cNvGraphicFramePr>
          <p:nvPr>
            <p:extLst>
              <p:ext uri="{D42A27DB-BD31-4B8C-83A1-F6EECF244321}">
                <p14:modId xmlns:p14="http://schemas.microsoft.com/office/powerpoint/2010/main" val="2254168841"/>
              </p:ext>
            </p:extLst>
          </p:nvPr>
        </p:nvGraphicFramePr>
        <p:xfrm>
          <a:off x="966788" y="2998788"/>
          <a:ext cx="2044700" cy="482600"/>
        </p:xfrm>
        <a:graphic>
          <a:graphicData uri="http://schemas.openxmlformats.org/presentationml/2006/ole">
            <mc:AlternateContent xmlns:mc="http://schemas.openxmlformats.org/markup-compatibility/2006">
              <mc:Choice xmlns:v="urn:schemas-microsoft-com:vml" Requires="v">
                <p:oleObj name="Equation" r:id="rId2" imgW="2044440" imgH="482400" progId="Equation.DSMT4">
                  <p:embed/>
                </p:oleObj>
              </mc:Choice>
              <mc:Fallback>
                <p:oleObj name="Equation" r:id="rId2" imgW="2044440" imgH="482400" progId="Equation.DSMT4">
                  <p:embed/>
                  <p:pic>
                    <p:nvPicPr>
                      <p:cNvPr id="0" name="Picture 4"/>
                      <p:cNvPicPr>
                        <a:picLocks noChangeAspect="1" noChangeArrowheads="1"/>
                      </p:cNvPicPr>
                      <p:nvPr/>
                    </p:nvPicPr>
                    <p:blipFill>
                      <a:blip r:embed="rId3"/>
                      <a:srcRect/>
                      <a:stretch>
                        <a:fillRect/>
                      </a:stretch>
                    </p:blipFill>
                    <p:spPr bwMode="auto">
                      <a:xfrm>
                        <a:off x="966788" y="2998788"/>
                        <a:ext cx="2044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5541" name="Object 5"/>
          <p:cNvGraphicFramePr>
            <a:graphicFrameLocks noChangeAspect="1"/>
          </p:cNvGraphicFramePr>
          <p:nvPr>
            <p:extLst>
              <p:ext uri="{D42A27DB-BD31-4B8C-83A1-F6EECF244321}">
                <p14:modId xmlns:p14="http://schemas.microsoft.com/office/powerpoint/2010/main" val="1581419724"/>
              </p:ext>
            </p:extLst>
          </p:nvPr>
        </p:nvGraphicFramePr>
        <p:xfrm>
          <a:off x="3049588" y="2711450"/>
          <a:ext cx="4889500" cy="1041400"/>
        </p:xfrm>
        <a:graphic>
          <a:graphicData uri="http://schemas.openxmlformats.org/presentationml/2006/ole">
            <mc:AlternateContent xmlns:mc="http://schemas.openxmlformats.org/markup-compatibility/2006">
              <mc:Choice xmlns:v="urn:schemas-microsoft-com:vml" Requires="v">
                <p:oleObj name="Equation" r:id="rId4" imgW="4889160" imgH="1041120" progId="Equation.DSMT4">
                  <p:embed/>
                </p:oleObj>
              </mc:Choice>
              <mc:Fallback>
                <p:oleObj name="Equation" r:id="rId4" imgW="4889160" imgH="1041120" progId="Equation.DSMT4">
                  <p:embed/>
                  <p:pic>
                    <p:nvPicPr>
                      <p:cNvPr id="0" name="Picture 5"/>
                      <p:cNvPicPr>
                        <a:picLocks noChangeAspect="1" noChangeArrowheads="1"/>
                      </p:cNvPicPr>
                      <p:nvPr/>
                    </p:nvPicPr>
                    <p:blipFill>
                      <a:blip r:embed="rId5"/>
                      <a:srcRect/>
                      <a:stretch>
                        <a:fillRect/>
                      </a:stretch>
                    </p:blipFill>
                    <p:spPr bwMode="auto">
                      <a:xfrm>
                        <a:off x="3049588" y="2711450"/>
                        <a:ext cx="4889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2136697565"/>
              </p:ext>
            </p:extLst>
          </p:nvPr>
        </p:nvGraphicFramePr>
        <p:xfrm>
          <a:off x="3030538" y="3862388"/>
          <a:ext cx="2184400" cy="482600"/>
        </p:xfrm>
        <a:graphic>
          <a:graphicData uri="http://schemas.openxmlformats.org/presentationml/2006/ole">
            <mc:AlternateContent xmlns:mc="http://schemas.openxmlformats.org/markup-compatibility/2006">
              <mc:Choice xmlns:v="urn:schemas-microsoft-com:vml" Requires="v">
                <p:oleObj name="Equation" r:id="rId6" imgW="2184120" imgH="482400" progId="Equation.DSMT4">
                  <p:embed/>
                </p:oleObj>
              </mc:Choice>
              <mc:Fallback>
                <p:oleObj name="Equation" r:id="rId6" imgW="2184120" imgH="482400" progId="Equation.DSMT4">
                  <p:embed/>
                  <p:pic>
                    <p:nvPicPr>
                      <p:cNvPr id="0" name="Picture 6"/>
                      <p:cNvPicPr>
                        <a:picLocks noChangeAspect="1" noChangeArrowheads="1"/>
                      </p:cNvPicPr>
                      <p:nvPr/>
                    </p:nvPicPr>
                    <p:blipFill>
                      <a:blip r:embed="rId7"/>
                      <a:srcRect/>
                      <a:stretch>
                        <a:fillRect/>
                      </a:stretch>
                    </p:blipFill>
                    <p:spPr bwMode="auto">
                      <a:xfrm>
                        <a:off x="3030538" y="3862388"/>
                        <a:ext cx="2184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55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8.4.1: Determining a Probability Using the Standard Normal Distribution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Once the problem has been converted to a problem involving </a:t>
            </a:r>
            <a:r>
              <a:rPr lang="en-US" i="1" dirty="0"/>
              <a:t>z</a:t>
            </a:r>
            <a:r>
              <a:rPr lang="en-US" dirty="0"/>
              <a:t>, the appropriate probability can be determined from the standard normal tables in Appendix A. From Table C, </a:t>
            </a:r>
          </a:p>
        </p:txBody>
      </p:sp>
      <p:pic>
        <p:nvPicPr>
          <p:cNvPr id="66562"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438400" y="1152851"/>
            <a:ext cx="4267200" cy="2273930"/>
          </a:xfrm>
          <a:prstGeom prst="rect">
            <a:avLst/>
          </a:prstGeom>
          <a:noFill/>
          <a:ln w="9525">
            <a:noFill/>
            <a:miter lim="800000"/>
            <a:headEnd/>
            <a:tailEnd/>
          </a:ln>
        </p:spPr>
      </p:pic>
      <p:graphicFrame>
        <p:nvGraphicFramePr>
          <p:cNvPr id="66563" name="Object 3"/>
          <p:cNvGraphicFramePr>
            <a:graphicFrameLocks noChangeAspect="1"/>
          </p:cNvGraphicFramePr>
          <p:nvPr>
            <p:extLst>
              <p:ext uri="{D42A27DB-BD31-4B8C-83A1-F6EECF244321}">
                <p14:modId xmlns:p14="http://schemas.microsoft.com/office/powerpoint/2010/main" val="1395290847"/>
              </p:ext>
            </p:extLst>
          </p:nvPr>
        </p:nvGraphicFramePr>
        <p:xfrm>
          <a:off x="2514600" y="5290820"/>
          <a:ext cx="3302000" cy="469900"/>
        </p:xfrm>
        <a:graphic>
          <a:graphicData uri="http://schemas.openxmlformats.org/presentationml/2006/ole">
            <mc:AlternateContent xmlns:mc="http://schemas.openxmlformats.org/markup-compatibility/2006">
              <mc:Choice xmlns:v="urn:schemas-microsoft-com:vml" Requires="v">
                <p:oleObj name="Equation" r:id="rId3" imgW="3301920" imgH="469800" progId="Equation.DSMT4">
                  <p:embed/>
                </p:oleObj>
              </mc:Choice>
              <mc:Fallback>
                <p:oleObj name="Equation" r:id="rId3" imgW="3301920" imgH="469800" progId="Equation.DSMT4">
                  <p:embed/>
                  <p:pic>
                    <p:nvPicPr>
                      <p:cNvPr id="0" name="Picture 3"/>
                      <p:cNvPicPr>
                        <a:picLocks noChangeAspect="1" noChangeArrowheads="1"/>
                      </p:cNvPicPr>
                      <p:nvPr/>
                    </p:nvPicPr>
                    <p:blipFill>
                      <a:blip r:embed="rId4"/>
                      <a:srcRect/>
                      <a:stretch>
                        <a:fillRect/>
                      </a:stretch>
                    </p:blipFill>
                    <p:spPr bwMode="auto">
                      <a:xfrm>
                        <a:off x="2514600" y="5290820"/>
                        <a:ext cx="3302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8.4.2: Determining a Probability Using the Standard Normal Distribution</a:t>
            </a:r>
          </a:p>
        </p:txBody>
      </p:sp>
      <p:sp>
        <p:nvSpPr>
          <p:cNvPr id="3" name="Content Placeholder 2"/>
          <p:cNvSpPr>
            <a:spLocks noGrp="1"/>
          </p:cNvSpPr>
          <p:nvPr>
            <p:ph idx="1"/>
          </p:nvPr>
        </p:nvSpPr>
        <p:spPr/>
        <p:txBody>
          <a:bodyPr/>
          <a:lstStyle/>
          <a:p>
            <a:r>
              <a:rPr lang="en-US" dirty="0"/>
              <a:t>Find the probability that a normal random variable with a mean of </a:t>
            </a:r>
            <a:r>
              <a:rPr lang="en-US" dirty="0">
                <a:solidFill>
                  <a:srgbClr val="0000FF"/>
                </a:solidFill>
              </a:rPr>
              <a:t>10</a:t>
            </a:r>
            <a:r>
              <a:rPr lang="en-US" dirty="0"/>
              <a:t> and standard deviation of </a:t>
            </a:r>
            <a:r>
              <a:rPr lang="en-US" dirty="0">
                <a:solidFill>
                  <a:srgbClr val="0000FF"/>
                </a:solidFill>
              </a:rPr>
              <a:t>20</a:t>
            </a:r>
            <a:r>
              <a:rPr lang="en-US" dirty="0"/>
              <a:t> will be greater than </a:t>
            </a:r>
            <a:r>
              <a:rPr lang="en-US" dirty="0">
                <a:solidFill>
                  <a:srgbClr val="0000FF"/>
                </a:solidFill>
              </a:rPr>
              <a:t>30</a:t>
            </a:r>
            <a:r>
              <a:rPr lang="en-US" dirty="0"/>
              <a:t>.</a:t>
            </a:r>
          </a:p>
        </p:txBody>
      </p:sp>
      <p:pic>
        <p:nvPicPr>
          <p:cNvPr id="5" name="Picture 4">
            <a:extLst>
              <a:ext uri="{FF2B5EF4-FFF2-40B4-BE49-F238E27FC236}">
                <a16:creationId xmlns:a16="http://schemas.microsoft.com/office/drawing/2014/main" id="{B14BF36D-90CC-48B1-2AF3-62E1043BE36E}"/>
              </a:ext>
            </a:extLst>
          </p:cNvPr>
          <p:cNvPicPr>
            <a:picLocks noChangeAspect="1"/>
          </p:cNvPicPr>
          <p:nvPr/>
        </p:nvPicPr>
        <p:blipFill>
          <a:blip r:embed="rId2"/>
          <a:stretch>
            <a:fillRect/>
          </a:stretch>
        </p:blipFill>
        <p:spPr>
          <a:xfrm>
            <a:off x="1905000" y="2819400"/>
            <a:ext cx="5161548" cy="25146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8.4.2: Determining a Probability Using the Standard Normal Distribution (cont.)</a:t>
            </a:r>
          </a:p>
        </p:txBody>
      </p:sp>
      <p:sp>
        <p:nvSpPr>
          <p:cNvPr id="3" name="Content Placeholder 2"/>
          <p:cNvSpPr>
            <a:spLocks noGrp="1"/>
          </p:cNvSpPr>
          <p:nvPr>
            <p:ph idx="1"/>
          </p:nvPr>
        </p:nvSpPr>
        <p:spPr/>
        <p:txBody>
          <a:bodyPr/>
          <a:lstStyle/>
          <a:p>
            <a:r>
              <a:rPr lang="en-US" b="1" dirty="0"/>
              <a:t>Solution </a:t>
            </a:r>
          </a:p>
          <a:p>
            <a:r>
              <a:rPr lang="en-US" dirty="0"/>
              <a:t>Standardizing the random variable, we have the following. </a:t>
            </a:r>
          </a:p>
        </p:txBody>
      </p:sp>
      <p:graphicFrame>
        <p:nvGraphicFramePr>
          <p:cNvPr id="68612" name="Object 4"/>
          <p:cNvGraphicFramePr>
            <a:graphicFrameLocks noChangeAspect="1"/>
          </p:cNvGraphicFramePr>
          <p:nvPr/>
        </p:nvGraphicFramePr>
        <p:xfrm>
          <a:off x="2193022" y="3212867"/>
          <a:ext cx="1358900" cy="469900"/>
        </p:xfrm>
        <a:graphic>
          <a:graphicData uri="http://schemas.openxmlformats.org/presentationml/2006/ole">
            <mc:AlternateContent xmlns:mc="http://schemas.openxmlformats.org/markup-compatibility/2006">
              <mc:Choice xmlns:v="urn:schemas-microsoft-com:vml" Requires="v">
                <p:oleObj name="Equation" r:id="rId2" imgW="1358640" imgH="469800" progId="Equation.DSMT4">
                  <p:embed/>
                </p:oleObj>
              </mc:Choice>
              <mc:Fallback>
                <p:oleObj name="Equation" r:id="rId2" imgW="1358640" imgH="4698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3022" y="3212867"/>
                        <a:ext cx="135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613" name="Object 5"/>
          <p:cNvGraphicFramePr>
            <a:graphicFrameLocks noChangeAspect="1"/>
          </p:cNvGraphicFramePr>
          <p:nvPr/>
        </p:nvGraphicFramePr>
        <p:xfrm>
          <a:off x="3568700" y="2971567"/>
          <a:ext cx="2451100" cy="927100"/>
        </p:xfrm>
        <a:graphic>
          <a:graphicData uri="http://schemas.openxmlformats.org/presentationml/2006/ole">
            <mc:AlternateContent xmlns:mc="http://schemas.openxmlformats.org/markup-compatibility/2006">
              <mc:Choice xmlns:v="urn:schemas-microsoft-com:vml" Requires="v">
                <p:oleObj name="Equation" r:id="rId4" imgW="2450880" imgH="927000" progId="Equation.DSMT4">
                  <p:embed/>
                </p:oleObj>
              </mc:Choice>
              <mc:Fallback>
                <p:oleObj name="Equation" r:id="rId4" imgW="2450880" imgH="927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8700" y="2971567"/>
                        <a:ext cx="2451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614" name="Object 6"/>
          <p:cNvGraphicFramePr>
            <a:graphicFrameLocks noChangeAspect="1"/>
          </p:cNvGraphicFramePr>
          <p:nvPr/>
        </p:nvGraphicFramePr>
        <p:xfrm>
          <a:off x="3581400" y="4025900"/>
          <a:ext cx="1409700" cy="469900"/>
        </p:xfrm>
        <a:graphic>
          <a:graphicData uri="http://schemas.openxmlformats.org/presentationml/2006/ole">
            <mc:AlternateContent xmlns:mc="http://schemas.openxmlformats.org/markup-compatibility/2006">
              <mc:Choice xmlns:v="urn:schemas-microsoft-com:vml" Requires="v">
                <p:oleObj name="Equation" r:id="rId6" imgW="1409400" imgH="469800" progId="Equation.DSMT4">
                  <p:embed/>
                </p:oleObj>
              </mc:Choice>
              <mc:Fallback>
                <p:oleObj name="Equation" r:id="rId6" imgW="140940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4025900"/>
                        <a:ext cx="140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86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6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86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8.4.2: Determining a Probability Using the Standard Normal Distribution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t>Note that the </a:t>
            </a:r>
            <a:r>
              <a:rPr lang="en-US" i="1" dirty="0"/>
              <a:t>x</a:t>
            </a:r>
            <a:r>
              <a:rPr lang="en-US" dirty="0"/>
              <a:t>-value of 30 transformed into the </a:t>
            </a:r>
            <a:r>
              <a:rPr lang="en-US" i="1" dirty="0"/>
              <a:t>z</a:t>
            </a:r>
            <a:r>
              <a:rPr lang="en-US" dirty="0"/>
              <a:t>-value of 1. In other words, 30 is one standard deviation away from the mean. </a:t>
            </a:r>
          </a:p>
        </p:txBody>
      </p:sp>
      <p:graphicFrame>
        <p:nvGraphicFramePr>
          <p:cNvPr id="69636" name="Object 4"/>
          <p:cNvGraphicFramePr>
            <a:graphicFrameLocks noChangeAspect="1"/>
          </p:cNvGraphicFramePr>
          <p:nvPr>
            <p:extLst>
              <p:ext uri="{D42A27DB-BD31-4B8C-83A1-F6EECF244321}">
                <p14:modId xmlns:p14="http://schemas.microsoft.com/office/powerpoint/2010/main" val="224427552"/>
              </p:ext>
            </p:extLst>
          </p:nvPr>
        </p:nvGraphicFramePr>
        <p:xfrm>
          <a:off x="4930224" y="1584121"/>
          <a:ext cx="1130300" cy="469900"/>
        </p:xfrm>
        <a:graphic>
          <a:graphicData uri="http://schemas.openxmlformats.org/presentationml/2006/ole">
            <mc:AlternateContent xmlns:mc="http://schemas.openxmlformats.org/markup-compatibility/2006">
              <mc:Choice xmlns:v="urn:schemas-microsoft-com:vml" Requires="v">
                <p:oleObj name="Equation" r:id="rId2" imgW="1130040" imgH="469800" progId="Equation.DSMT4">
                  <p:embed/>
                </p:oleObj>
              </mc:Choice>
              <mc:Fallback>
                <p:oleObj name="Equation" r:id="rId2" imgW="1130040" imgH="4698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0224" y="1584121"/>
                        <a:ext cx="1130300" cy="469900"/>
                      </a:xfrm>
                      <a:prstGeom prst="rect">
                        <a:avLst/>
                      </a:prstGeom>
                      <a:noFill/>
                      <a:ln>
                        <a:noFill/>
                      </a:ln>
                      <a:effectLst/>
                    </p:spPr>
                  </p:pic>
                </p:oleObj>
              </mc:Fallback>
            </mc:AlternateContent>
          </a:graphicData>
        </a:graphic>
      </p:graphicFrame>
      <p:graphicFrame>
        <p:nvGraphicFramePr>
          <p:cNvPr id="69637" name="Object 5"/>
          <p:cNvGraphicFramePr>
            <a:graphicFrameLocks noChangeAspect="1"/>
          </p:cNvGraphicFramePr>
          <p:nvPr>
            <p:extLst>
              <p:ext uri="{D42A27DB-BD31-4B8C-83A1-F6EECF244321}">
                <p14:modId xmlns:p14="http://schemas.microsoft.com/office/powerpoint/2010/main" val="855970317"/>
              </p:ext>
            </p:extLst>
          </p:nvPr>
        </p:nvGraphicFramePr>
        <p:xfrm>
          <a:off x="6081613" y="1584121"/>
          <a:ext cx="1879600" cy="469900"/>
        </p:xfrm>
        <a:graphic>
          <a:graphicData uri="http://schemas.openxmlformats.org/presentationml/2006/ole">
            <mc:AlternateContent xmlns:mc="http://schemas.openxmlformats.org/markup-compatibility/2006">
              <mc:Choice xmlns:v="urn:schemas-microsoft-com:vml" Requires="v">
                <p:oleObj name="Equation" r:id="rId4" imgW="1879560" imgH="469800" progId="Equation.DSMT4">
                  <p:embed/>
                </p:oleObj>
              </mc:Choice>
              <mc:Fallback>
                <p:oleObj name="Equation" r:id="rId4" imgW="1879560" imgH="469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1613" y="1584121"/>
                        <a:ext cx="1879600" cy="469900"/>
                      </a:xfrm>
                      <a:prstGeom prst="rect">
                        <a:avLst/>
                      </a:prstGeom>
                      <a:noFill/>
                      <a:ln>
                        <a:noFill/>
                      </a:ln>
                      <a:effectLst/>
                    </p:spPr>
                  </p:pic>
                </p:oleObj>
              </mc:Fallback>
            </mc:AlternateContent>
          </a:graphicData>
        </a:graphic>
      </p:graphicFrame>
      <p:graphicFrame>
        <p:nvGraphicFramePr>
          <p:cNvPr id="69638" name="Object 6"/>
          <p:cNvGraphicFramePr>
            <a:graphicFrameLocks noChangeAspect="1"/>
          </p:cNvGraphicFramePr>
          <p:nvPr>
            <p:extLst>
              <p:ext uri="{D42A27DB-BD31-4B8C-83A1-F6EECF244321}">
                <p14:modId xmlns:p14="http://schemas.microsoft.com/office/powerpoint/2010/main" val="3807342462"/>
              </p:ext>
            </p:extLst>
          </p:nvPr>
        </p:nvGraphicFramePr>
        <p:xfrm>
          <a:off x="6102702" y="2218888"/>
          <a:ext cx="1739900" cy="292100"/>
        </p:xfrm>
        <a:graphic>
          <a:graphicData uri="http://schemas.openxmlformats.org/presentationml/2006/ole">
            <mc:AlternateContent xmlns:mc="http://schemas.openxmlformats.org/markup-compatibility/2006">
              <mc:Choice xmlns:v="urn:schemas-microsoft-com:vml" Requires="v">
                <p:oleObj name="Equation" r:id="rId6" imgW="1739880" imgH="291960" progId="Equation.DSMT4">
                  <p:embed/>
                </p:oleObj>
              </mc:Choice>
              <mc:Fallback>
                <p:oleObj name="Equation" r:id="rId6" imgW="1739880" imgH="2919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02702" y="2218888"/>
                        <a:ext cx="1739900" cy="292100"/>
                      </a:xfrm>
                      <a:prstGeom prst="rect">
                        <a:avLst/>
                      </a:prstGeom>
                      <a:noFill/>
                      <a:ln>
                        <a:noFill/>
                      </a:ln>
                      <a:effectLst/>
                    </p:spPr>
                  </p:pic>
                </p:oleObj>
              </mc:Fallback>
            </mc:AlternateContent>
          </a:graphicData>
        </a:graphic>
      </p:graphicFrame>
      <p:graphicFrame>
        <p:nvGraphicFramePr>
          <p:cNvPr id="69639" name="Object 7"/>
          <p:cNvGraphicFramePr>
            <a:graphicFrameLocks noChangeAspect="1"/>
          </p:cNvGraphicFramePr>
          <p:nvPr>
            <p:extLst>
              <p:ext uri="{D42A27DB-BD31-4B8C-83A1-F6EECF244321}">
                <p14:modId xmlns:p14="http://schemas.microsoft.com/office/powerpoint/2010/main" val="2375988806"/>
              </p:ext>
            </p:extLst>
          </p:nvPr>
        </p:nvGraphicFramePr>
        <p:xfrm>
          <a:off x="6085924" y="2743200"/>
          <a:ext cx="1282700" cy="292100"/>
        </p:xfrm>
        <a:graphic>
          <a:graphicData uri="http://schemas.openxmlformats.org/presentationml/2006/ole">
            <mc:AlternateContent xmlns:mc="http://schemas.openxmlformats.org/markup-compatibility/2006">
              <mc:Choice xmlns:v="urn:schemas-microsoft-com:vml" Requires="v">
                <p:oleObj name="Equation" r:id="rId8" imgW="1282680" imgH="291960" progId="Equation.DSMT4">
                  <p:embed/>
                </p:oleObj>
              </mc:Choice>
              <mc:Fallback>
                <p:oleObj name="Equation" r:id="rId8" imgW="1282680" imgH="291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85924" y="2743200"/>
                        <a:ext cx="1282700" cy="292100"/>
                      </a:xfrm>
                      <a:prstGeom prst="rect">
                        <a:avLst/>
                      </a:prstGeom>
                      <a:noFill/>
                      <a:ln>
                        <a:noFill/>
                      </a:ln>
                      <a:effectLst/>
                    </p:spPr>
                  </p:pic>
                </p:oleObj>
              </mc:Fallback>
            </mc:AlternateContent>
          </a:graphicData>
        </a:graphic>
      </p:graphicFrame>
      <p:pic>
        <p:nvPicPr>
          <p:cNvPr id="5" name="Picture 4">
            <a:extLst>
              <a:ext uri="{FF2B5EF4-FFF2-40B4-BE49-F238E27FC236}">
                <a16:creationId xmlns:a16="http://schemas.microsoft.com/office/drawing/2014/main" id="{C72CCAC6-4DEF-09AE-E266-5BE8E950F599}"/>
              </a:ext>
            </a:extLst>
          </p:cNvPr>
          <p:cNvPicPr>
            <a:picLocks noChangeAspect="1"/>
          </p:cNvPicPr>
          <p:nvPr/>
        </p:nvPicPr>
        <p:blipFill>
          <a:blip r:embed="rId10"/>
          <a:stretch>
            <a:fillRect/>
          </a:stretch>
        </p:blipFill>
        <p:spPr>
          <a:xfrm>
            <a:off x="532261" y="1226572"/>
            <a:ext cx="4376874" cy="240576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6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6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t>Example 8.4.3: Determining the Probability of Exceeding a Test Score Using the Standard Normal Distribution</a:t>
            </a:r>
          </a:p>
        </p:txBody>
      </p:sp>
      <p:sp>
        <p:nvSpPr>
          <p:cNvPr id="3" name="Content Placeholder 2"/>
          <p:cNvSpPr>
            <a:spLocks noGrp="1"/>
          </p:cNvSpPr>
          <p:nvPr>
            <p:ph idx="1"/>
          </p:nvPr>
        </p:nvSpPr>
        <p:spPr/>
        <p:txBody>
          <a:bodyPr/>
          <a:lstStyle/>
          <a:p>
            <a:r>
              <a:rPr lang="en-US" dirty="0"/>
              <a:t>Suppose that a national testing service gives a test in which the results are normally distributed with a mean of </a:t>
            </a:r>
            <a:r>
              <a:rPr lang="en-US" dirty="0">
                <a:solidFill>
                  <a:srgbClr val="0000FF"/>
                </a:solidFill>
              </a:rPr>
              <a:t>400</a:t>
            </a:r>
            <a:r>
              <a:rPr lang="en-US" dirty="0"/>
              <a:t> and a standard deviation of </a:t>
            </a:r>
            <a:r>
              <a:rPr lang="en-US" dirty="0">
                <a:solidFill>
                  <a:srgbClr val="0000FF"/>
                </a:solidFill>
              </a:rPr>
              <a:t>100</a:t>
            </a:r>
            <a:r>
              <a:rPr lang="en-US" dirty="0"/>
              <a:t>. If you score a </a:t>
            </a:r>
            <a:r>
              <a:rPr lang="en-US" dirty="0">
                <a:solidFill>
                  <a:srgbClr val="0000FF"/>
                </a:solidFill>
              </a:rPr>
              <a:t>644</a:t>
            </a:r>
            <a:r>
              <a:rPr lang="en-US" dirty="0"/>
              <a:t> on the test, what percentage of the students taking the test exceeded your score?</a:t>
            </a:r>
          </a:p>
          <a:p>
            <a:r>
              <a:rPr lang="en-US" b="1" dirty="0"/>
              <a:t>Solution</a:t>
            </a:r>
          </a:p>
          <a:p>
            <a:r>
              <a:rPr lang="en-US" dirty="0"/>
              <a:t>Let </a:t>
            </a:r>
            <a:r>
              <a:rPr lang="en-US" i="1" dirty="0"/>
              <a:t>X</a:t>
            </a:r>
            <a:r>
              <a:rPr lang="en-US" dirty="0"/>
              <a:t> = a student’s score on the test.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a:t>Example 8.4.3: Determining the Probability of Exceeding a Test Score Using the Standard Normal Distribution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The first step is to standardize the random variable. </a:t>
            </a:r>
          </a:p>
        </p:txBody>
      </p:sp>
      <p:pic>
        <p:nvPicPr>
          <p:cNvPr id="5" name="Picture 4">
            <a:extLst>
              <a:ext uri="{FF2B5EF4-FFF2-40B4-BE49-F238E27FC236}">
                <a16:creationId xmlns:a16="http://schemas.microsoft.com/office/drawing/2014/main" id="{3365D107-32B7-B4CB-727A-3ED2FC6B8D2B}"/>
              </a:ext>
            </a:extLst>
          </p:cNvPr>
          <p:cNvPicPr>
            <a:picLocks noChangeAspect="1"/>
          </p:cNvPicPr>
          <p:nvPr/>
        </p:nvPicPr>
        <p:blipFill>
          <a:blip r:embed="rId2"/>
          <a:stretch>
            <a:fillRect/>
          </a:stretch>
        </p:blipFill>
        <p:spPr>
          <a:xfrm>
            <a:off x="1905000" y="1524000"/>
            <a:ext cx="4724400" cy="274424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a:t>Example 8.4.3: Determining the Probability of Exceeding a Test Score Using the Standard Normal Distribution (cont.)</a:t>
            </a:r>
          </a:p>
        </p:txBody>
      </p:sp>
      <p:graphicFrame>
        <p:nvGraphicFramePr>
          <p:cNvPr id="71685" name="Object 5"/>
          <p:cNvGraphicFramePr>
            <a:graphicFrameLocks noChangeAspect="1"/>
          </p:cNvGraphicFramePr>
          <p:nvPr>
            <p:extLst>
              <p:ext uri="{D42A27DB-BD31-4B8C-83A1-F6EECF244321}">
                <p14:modId xmlns:p14="http://schemas.microsoft.com/office/powerpoint/2010/main" val="1510132184"/>
              </p:ext>
            </p:extLst>
          </p:nvPr>
        </p:nvGraphicFramePr>
        <p:xfrm>
          <a:off x="4349643" y="1819047"/>
          <a:ext cx="1536700" cy="469900"/>
        </p:xfrm>
        <a:graphic>
          <a:graphicData uri="http://schemas.openxmlformats.org/presentationml/2006/ole">
            <mc:AlternateContent xmlns:mc="http://schemas.openxmlformats.org/markup-compatibility/2006">
              <mc:Choice xmlns:v="urn:schemas-microsoft-com:vml" Requires="v">
                <p:oleObj name="Equation" r:id="rId2" imgW="1536480" imgH="469800" progId="Equation.DSMT4">
                  <p:embed/>
                </p:oleObj>
              </mc:Choice>
              <mc:Fallback>
                <p:oleObj name="Equation" r:id="rId2" imgW="1536480" imgH="4698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9643" y="1819047"/>
                        <a:ext cx="1536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6" name="Object 6"/>
          <p:cNvGraphicFramePr>
            <a:graphicFrameLocks noChangeAspect="1"/>
          </p:cNvGraphicFramePr>
          <p:nvPr>
            <p:extLst>
              <p:ext uri="{D42A27DB-BD31-4B8C-83A1-F6EECF244321}">
                <p14:modId xmlns:p14="http://schemas.microsoft.com/office/powerpoint/2010/main" val="799060532"/>
              </p:ext>
            </p:extLst>
          </p:nvPr>
        </p:nvGraphicFramePr>
        <p:xfrm>
          <a:off x="5921297" y="1582058"/>
          <a:ext cx="2819400" cy="927100"/>
        </p:xfrm>
        <a:graphic>
          <a:graphicData uri="http://schemas.openxmlformats.org/presentationml/2006/ole">
            <mc:AlternateContent xmlns:mc="http://schemas.openxmlformats.org/markup-compatibility/2006">
              <mc:Choice xmlns:v="urn:schemas-microsoft-com:vml" Requires="v">
                <p:oleObj name="Equation" r:id="rId4" imgW="2819160" imgH="927000" progId="Equation.DSMT4">
                  <p:embed/>
                </p:oleObj>
              </mc:Choice>
              <mc:Fallback>
                <p:oleObj name="Equation" r:id="rId4" imgW="2819160" imgH="9270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21297" y="1582058"/>
                        <a:ext cx="2819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7" name="Object 7"/>
          <p:cNvGraphicFramePr>
            <a:graphicFrameLocks noChangeAspect="1"/>
          </p:cNvGraphicFramePr>
          <p:nvPr>
            <p:extLst>
              <p:ext uri="{D42A27DB-BD31-4B8C-83A1-F6EECF244321}">
                <p14:modId xmlns:p14="http://schemas.microsoft.com/office/powerpoint/2010/main" val="3636733971"/>
              </p:ext>
            </p:extLst>
          </p:nvPr>
        </p:nvGraphicFramePr>
        <p:xfrm>
          <a:off x="4379019" y="2611841"/>
          <a:ext cx="1879600" cy="469900"/>
        </p:xfrm>
        <a:graphic>
          <a:graphicData uri="http://schemas.openxmlformats.org/presentationml/2006/ole">
            <mc:AlternateContent xmlns:mc="http://schemas.openxmlformats.org/markup-compatibility/2006">
              <mc:Choice xmlns:v="urn:schemas-microsoft-com:vml" Requires="v">
                <p:oleObj name="Equation" r:id="rId6" imgW="1879560" imgH="469800" progId="Equation.DSMT4">
                  <p:embed/>
                </p:oleObj>
              </mc:Choice>
              <mc:Fallback>
                <p:oleObj name="Equation" r:id="rId6" imgW="1879560" imgH="4698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79019" y="2611841"/>
                        <a:ext cx="187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8" name="Object 8"/>
          <p:cNvGraphicFramePr>
            <a:graphicFrameLocks noChangeAspect="1"/>
          </p:cNvGraphicFramePr>
          <p:nvPr>
            <p:extLst>
              <p:ext uri="{D42A27DB-BD31-4B8C-83A1-F6EECF244321}">
                <p14:modId xmlns:p14="http://schemas.microsoft.com/office/powerpoint/2010/main" val="199791472"/>
              </p:ext>
            </p:extLst>
          </p:nvPr>
        </p:nvGraphicFramePr>
        <p:xfrm>
          <a:off x="4372179" y="3199036"/>
          <a:ext cx="2349500" cy="469900"/>
        </p:xfrm>
        <a:graphic>
          <a:graphicData uri="http://schemas.openxmlformats.org/presentationml/2006/ole">
            <mc:AlternateContent xmlns:mc="http://schemas.openxmlformats.org/markup-compatibility/2006">
              <mc:Choice xmlns:v="urn:schemas-microsoft-com:vml" Requires="v">
                <p:oleObj name="Equation" r:id="rId8" imgW="2349360" imgH="469800" progId="Equation.DSMT4">
                  <p:embed/>
                </p:oleObj>
              </mc:Choice>
              <mc:Fallback>
                <p:oleObj name="Equation" r:id="rId8" imgW="2349360" imgH="46980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72179" y="3199036"/>
                        <a:ext cx="2349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9" name="Object 9"/>
          <p:cNvGraphicFramePr>
            <a:graphicFrameLocks noChangeAspect="1"/>
          </p:cNvGraphicFramePr>
          <p:nvPr>
            <p:extLst>
              <p:ext uri="{D42A27DB-BD31-4B8C-83A1-F6EECF244321}">
                <p14:modId xmlns:p14="http://schemas.microsoft.com/office/powerpoint/2010/main" val="4063269001"/>
              </p:ext>
            </p:extLst>
          </p:nvPr>
        </p:nvGraphicFramePr>
        <p:xfrm>
          <a:off x="4379019" y="3845654"/>
          <a:ext cx="1752600" cy="292100"/>
        </p:xfrm>
        <a:graphic>
          <a:graphicData uri="http://schemas.openxmlformats.org/presentationml/2006/ole">
            <mc:AlternateContent xmlns:mc="http://schemas.openxmlformats.org/markup-compatibility/2006">
              <mc:Choice xmlns:v="urn:schemas-microsoft-com:vml" Requires="v">
                <p:oleObj name="Equation" r:id="rId10" imgW="1752480" imgH="291960" progId="Equation.DSMT4">
                  <p:embed/>
                </p:oleObj>
              </mc:Choice>
              <mc:Fallback>
                <p:oleObj name="Equation" r:id="rId10" imgW="1752480" imgH="29196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79019" y="3845654"/>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90" name="Object 10"/>
          <p:cNvGraphicFramePr>
            <a:graphicFrameLocks noChangeAspect="1"/>
          </p:cNvGraphicFramePr>
          <p:nvPr>
            <p:extLst>
              <p:ext uri="{D42A27DB-BD31-4B8C-83A1-F6EECF244321}">
                <p14:modId xmlns:p14="http://schemas.microsoft.com/office/powerpoint/2010/main" val="2471422335"/>
              </p:ext>
            </p:extLst>
          </p:nvPr>
        </p:nvGraphicFramePr>
        <p:xfrm>
          <a:off x="4426488" y="4332249"/>
          <a:ext cx="1270000" cy="292100"/>
        </p:xfrm>
        <a:graphic>
          <a:graphicData uri="http://schemas.openxmlformats.org/presentationml/2006/ole">
            <mc:AlternateContent xmlns:mc="http://schemas.openxmlformats.org/markup-compatibility/2006">
              <mc:Choice xmlns:v="urn:schemas-microsoft-com:vml" Requires="v">
                <p:oleObj name="Equation" r:id="rId12" imgW="1269720" imgH="291960" progId="Equation.DSMT4">
                  <p:embed/>
                </p:oleObj>
              </mc:Choice>
              <mc:Fallback>
                <p:oleObj name="Equation" r:id="rId12" imgW="1269720" imgH="29196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26488" y="4332249"/>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381000" y="5029200"/>
            <a:ext cx="8305800" cy="954107"/>
          </a:xfrm>
          <a:prstGeom prst="rect">
            <a:avLst/>
          </a:prstGeom>
        </p:spPr>
        <p:txBody>
          <a:bodyPr wrap="square">
            <a:spAutoFit/>
          </a:bodyPr>
          <a:lstStyle/>
          <a:p>
            <a:r>
              <a:rPr lang="en-US" sz="2800" dirty="0"/>
              <a:t>Thus, only </a:t>
            </a:r>
            <a:r>
              <a:rPr lang="en-US" sz="2800" dirty="0">
                <a:solidFill>
                  <a:srgbClr val="FF0000"/>
                </a:solidFill>
              </a:rPr>
              <a:t>0.73% </a:t>
            </a:r>
            <a:r>
              <a:rPr lang="en-US" sz="2800" dirty="0"/>
              <a:t>of the students scored higher than your score of 644. </a:t>
            </a:r>
          </a:p>
        </p:txBody>
      </p:sp>
      <p:pic>
        <p:nvPicPr>
          <p:cNvPr id="6" name="Picture 5">
            <a:extLst>
              <a:ext uri="{FF2B5EF4-FFF2-40B4-BE49-F238E27FC236}">
                <a16:creationId xmlns:a16="http://schemas.microsoft.com/office/drawing/2014/main" id="{57328D1C-2DB8-7DFA-CCC4-C2348C25733A}"/>
              </a:ext>
            </a:extLst>
          </p:cNvPr>
          <p:cNvPicPr>
            <a:picLocks noChangeAspect="1"/>
          </p:cNvPicPr>
          <p:nvPr/>
        </p:nvPicPr>
        <p:blipFill>
          <a:blip r:embed="rId14"/>
          <a:stretch>
            <a:fillRect/>
          </a:stretch>
        </p:blipFill>
        <p:spPr>
          <a:xfrm>
            <a:off x="457200" y="1679417"/>
            <a:ext cx="3693059" cy="20470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6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6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6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Example 8.4.4: Determining the Probability of a Purchase Total Using the Standard Normal Distribution</a:t>
            </a:r>
          </a:p>
        </p:txBody>
      </p:sp>
      <p:sp>
        <p:nvSpPr>
          <p:cNvPr id="3" name="Content Placeholder 2"/>
          <p:cNvSpPr>
            <a:spLocks noGrp="1"/>
          </p:cNvSpPr>
          <p:nvPr>
            <p:ph idx="1"/>
          </p:nvPr>
        </p:nvSpPr>
        <p:spPr/>
        <p:txBody>
          <a:bodyPr>
            <a:normAutofit lnSpcReduction="10000"/>
          </a:bodyPr>
          <a:lstStyle/>
          <a:p>
            <a:r>
              <a:rPr lang="en-US" dirty="0"/>
              <a:t>Suppose that for </a:t>
            </a:r>
            <a:r>
              <a:rPr lang="en-US" dirty="0">
                <a:solidFill>
                  <a:srgbClr val="0000FF"/>
                </a:solidFill>
              </a:rPr>
              <a:t>132</a:t>
            </a:r>
            <a:r>
              <a:rPr lang="en-US" dirty="0"/>
              <a:t> shoppers making a purchase at a clothing store, the total each shopper will spend follows a normal distribution with a mean of </a:t>
            </a:r>
            <a:r>
              <a:rPr lang="en-US" dirty="0">
                <a:solidFill>
                  <a:srgbClr val="0000FF"/>
                </a:solidFill>
              </a:rPr>
              <a:t>$234 </a:t>
            </a:r>
            <a:r>
              <a:rPr lang="en-US" dirty="0"/>
              <a:t>and a standard deviation of </a:t>
            </a:r>
            <a:r>
              <a:rPr lang="en-US" dirty="0">
                <a:solidFill>
                  <a:srgbClr val="0000FF"/>
                </a:solidFill>
              </a:rPr>
              <a:t>$94</a:t>
            </a:r>
            <a:r>
              <a:rPr lang="en-US" dirty="0"/>
              <a:t>. What is the probability that the next purchase total will be between </a:t>
            </a:r>
            <a:r>
              <a:rPr lang="en-US" dirty="0">
                <a:solidFill>
                  <a:srgbClr val="0000FF"/>
                </a:solidFill>
              </a:rPr>
              <a:t>$100 </a:t>
            </a:r>
            <a:r>
              <a:rPr lang="en-US" dirty="0"/>
              <a:t>and </a:t>
            </a:r>
            <a:r>
              <a:rPr lang="en-US" dirty="0">
                <a:solidFill>
                  <a:srgbClr val="0000FF"/>
                </a:solidFill>
              </a:rPr>
              <a:t>$150</a:t>
            </a:r>
            <a:r>
              <a:rPr lang="en-US" dirty="0"/>
              <a:t>? </a:t>
            </a:r>
          </a:p>
          <a:p>
            <a:r>
              <a:rPr lang="en-US" b="1" dirty="0"/>
              <a:t>Solution</a:t>
            </a:r>
          </a:p>
          <a:p>
            <a:r>
              <a:rPr lang="en-US" dirty="0"/>
              <a:t>Let </a:t>
            </a:r>
            <a:r>
              <a:rPr lang="en-US" i="1" dirty="0"/>
              <a:t>X</a:t>
            </a:r>
            <a:r>
              <a:rPr lang="en-US" dirty="0"/>
              <a:t> = the purchase total. We are interested in the probability that </a:t>
            </a:r>
            <a:r>
              <a:rPr lang="en-US" i="1" dirty="0"/>
              <a:t>x</a:t>
            </a:r>
            <a:r>
              <a:rPr lang="en-US" dirty="0"/>
              <a:t> is between </a:t>
            </a:r>
            <a:r>
              <a:rPr lang="en-US" dirty="0">
                <a:solidFill>
                  <a:srgbClr val="0000FF"/>
                </a:solidFill>
              </a:rPr>
              <a:t>$100 </a:t>
            </a:r>
            <a:r>
              <a:rPr lang="en-US" dirty="0"/>
              <a:t>and </a:t>
            </a:r>
            <a:r>
              <a:rPr lang="en-US" dirty="0">
                <a:solidFill>
                  <a:srgbClr val="0000FF"/>
                </a:solidFill>
              </a:rPr>
              <a:t>$150</a:t>
            </a:r>
            <a:r>
              <a:rPr lang="en-US" dirty="0"/>
              <a:t>. Writing this probability statement and then standardizing the random variable </a:t>
            </a:r>
            <a:r>
              <a:rPr lang="en-US" i="1" dirty="0"/>
              <a:t>x</a:t>
            </a:r>
            <a:r>
              <a:rPr lang="en-US" dirty="0"/>
              <a:t>, we have the following.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BAB6F-F0C2-D947-CF37-4D4E1B9AB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BD261F-8FE6-16C6-AF9E-0812CD5A8EA7}"/>
              </a:ext>
            </a:extLst>
          </p:cNvPr>
          <p:cNvSpPr>
            <a:spLocks noGrp="1"/>
          </p:cNvSpPr>
          <p:nvPr>
            <p:ph type="title"/>
          </p:nvPr>
        </p:nvSpPr>
        <p:spPr/>
        <p:txBody>
          <a:bodyPr/>
          <a:lstStyle/>
          <a:p>
            <a:r>
              <a:rPr lang="en-US" dirty="0"/>
              <a:t>Applications of the Normal Distribution</a:t>
            </a:r>
          </a:p>
        </p:txBody>
      </p:sp>
      <p:sp>
        <p:nvSpPr>
          <p:cNvPr id="3" name="Content Placeholder 2">
            <a:extLst>
              <a:ext uri="{FF2B5EF4-FFF2-40B4-BE49-F238E27FC236}">
                <a16:creationId xmlns:a16="http://schemas.microsoft.com/office/drawing/2014/main" id="{33A5FDDE-AA34-FC0A-EAB3-E88E64B341ED}"/>
              </a:ext>
            </a:extLst>
          </p:cNvPr>
          <p:cNvSpPr>
            <a:spLocks noGrp="1"/>
          </p:cNvSpPr>
          <p:nvPr>
            <p:ph idx="1"/>
          </p:nvPr>
        </p:nvSpPr>
        <p:spPr/>
        <p:txBody>
          <a:bodyPr/>
          <a:lstStyle/>
          <a:p>
            <a:r>
              <a:rPr lang="en-US" dirty="0"/>
              <a:t>Most normal distributions of real data do not have a mean of zero and standard deviation of one. However, we can perform a transformation to standardize any normal random variable into a standard normal distribution.</a:t>
            </a:r>
          </a:p>
        </p:txBody>
      </p:sp>
    </p:spTree>
    <p:extLst>
      <p:ext uri="{BB962C8B-B14F-4D97-AF65-F5344CB8AC3E}">
        <p14:creationId xmlns:p14="http://schemas.microsoft.com/office/powerpoint/2010/main" val="28787939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t>Example 8.4.4: Determining the Probability of a Purchase Total Using the Standard Normal Distribution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72707" name="Object 3"/>
          <p:cNvGraphicFramePr>
            <a:graphicFrameLocks noChangeAspect="1"/>
          </p:cNvGraphicFramePr>
          <p:nvPr/>
        </p:nvGraphicFramePr>
        <p:xfrm>
          <a:off x="838200" y="1524000"/>
          <a:ext cx="2362200" cy="469900"/>
        </p:xfrm>
        <a:graphic>
          <a:graphicData uri="http://schemas.openxmlformats.org/presentationml/2006/ole">
            <mc:AlternateContent xmlns:mc="http://schemas.openxmlformats.org/markup-compatibility/2006">
              <mc:Choice xmlns:v="urn:schemas-microsoft-com:vml" Requires="v">
                <p:oleObj name="Equation" r:id="rId2" imgW="2361960" imgH="469800" progId="Equation.DSMT4">
                  <p:embed/>
                </p:oleObj>
              </mc:Choice>
              <mc:Fallback>
                <p:oleObj name="Equation" r:id="rId2" imgW="236196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524000"/>
                        <a:ext cx="2362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708" name="Object 4"/>
          <p:cNvGraphicFramePr>
            <a:graphicFrameLocks noChangeAspect="1"/>
          </p:cNvGraphicFramePr>
          <p:nvPr/>
        </p:nvGraphicFramePr>
        <p:xfrm>
          <a:off x="3225567" y="1295400"/>
          <a:ext cx="4546600" cy="927100"/>
        </p:xfrm>
        <a:graphic>
          <a:graphicData uri="http://schemas.openxmlformats.org/presentationml/2006/ole">
            <mc:AlternateContent xmlns:mc="http://schemas.openxmlformats.org/markup-compatibility/2006">
              <mc:Choice xmlns:v="urn:schemas-microsoft-com:vml" Requires="v">
                <p:oleObj name="Equation" r:id="rId4" imgW="4546440" imgH="927000" progId="Equation.DSMT4">
                  <p:embed/>
                </p:oleObj>
              </mc:Choice>
              <mc:Fallback>
                <p:oleObj name="Equation" r:id="rId4" imgW="4546440" imgH="9270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25567" y="1295400"/>
                        <a:ext cx="4546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709" name="Object 5"/>
          <p:cNvGraphicFramePr>
            <a:graphicFrameLocks noChangeAspect="1"/>
          </p:cNvGraphicFramePr>
          <p:nvPr>
            <p:extLst>
              <p:ext uri="{D42A27DB-BD31-4B8C-83A1-F6EECF244321}">
                <p14:modId xmlns:p14="http://schemas.microsoft.com/office/powerpoint/2010/main" val="3534570615"/>
              </p:ext>
            </p:extLst>
          </p:nvPr>
        </p:nvGraphicFramePr>
        <p:xfrm>
          <a:off x="3251200" y="2338388"/>
          <a:ext cx="3225800" cy="482600"/>
        </p:xfrm>
        <a:graphic>
          <a:graphicData uri="http://schemas.openxmlformats.org/presentationml/2006/ole">
            <mc:AlternateContent xmlns:mc="http://schemas.openxmlformats.org/markup-compatibility/2006">
              <mc:Choice xmlns:v="urn:schemas-microsoft-com:vml" Requires="v">
                <p:oleObj name="Equation" r:id="rId6" imgW="3225600" imgH="482400" progId="Equation.DSMT4">
                  <p:embed/>
                </p:oleObj>
              </mc:Choice>
              <mc:Fallback>
                <p:oleObj name="Equation" r:id="rId6" imgW="3225600" imgH="482400" progId="Equation.DSMT4">
                  <p:embed/>
                  <p:pic>
                    <p:nvPicPr>
                      <p:cNvPr id="0" name="Picture 5"/>
                      <p:cNvPicPr>
                        <a:picLocks noChangeAspect="1" noChangeArrowheads="1"/>
                      </p:cNvPicPr>
                      <p:nvPr/>
                    </p:nvPicPr>
                    <p:blipFill>
                      <a:blip r:embed="rId7"/>
                      <a:srcRect/>
                      <a:stretch>
                        <a:fillRect/>
                      </a:stretch>
                    </p:blipFill>
                    <p:spPr bwMode="auto">
                      <a:xfrm>
                        <a:off x="3251200" y="2338388"/>
                        <a:ext cx="3225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8CCC11E1-1A24-7627-B3C8-67F7E2A525F9}"/>
              </a:ext>
            </a:extLst>
          </p:cNvPr>
          <p:cNvPicPr>
            <a:picLocks noChangeAspect="1"/>
          </p:cNvPicPr>
          <p:nvPr/>
        </p:nvPicPr>
        <p:blipFill>
          <a:blip r:embed="rId8"/>
          <a:stretch>
            <a:fillRect/>
          </a:stretch>
        </p:blipFill>
        <p:spPr>
          <a:xfrm>
            <a:off x="1930400" y="3013161"/>
            <a:ext cx="4546600" cy="272356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7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7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t>Example 8.4.4: Determining the Probability of a Purchase Total Using the Standard Normal Distribution (cont.)</a:t>
            </a:r>
          </a:p>
        </p:txBody>
      </p:sp>
      <p:sp>
        <p:nvSpPr>
          <p:cNvPr id="3" name="Content Placeholder 2"/>
          <p:cNvSpPr>
            <a:spLocks noGrp="1"/>
          </p:cNvSpPr>
          <p:nvPr>
            <p:ph idx="1"/>
          </p:nvPr>
        </p:nvSpPr>
        <p:spPr>
          <a:xfrm>
            <a:off x="457200" y="1143000"/>
            <a:ext cx="8229600" cy="4876800"/>
          </a:xfrm>
        </p:spPr>
        <p:txBody>
          <a:bodyPr>
            <a:normAutofit/>
          </a:bodyPr>
          <a:lstStyle/>
          <a:p>
            <a:r>
              <a:rPr lang="en-US" dirty="0"/>
              <a:t>To find the probability that </a:t>
            </a:r>
            <a:r>
              <a:rPr lang="en-US" i="1" dirty="0"/>
              <a:t>z</a:t>
            </a:r>
            <a:r>
              <a:rPr lang="en-US" dirty="0"/>
              <a:t> is between </a:t>
            </a:r>
            <a:r>
              <a:rPr lang="en-US" dirty="0">
                <a:latin typeface="Symbol" pitchFamily="98" charset="2"/>
              </a:rPr>
              <a:t>-</a:t>
            </a:r>
            <a:r>
              <a:rPr lang="en-US" dirty="0"/>
              <a:t>1.43 and        </a:t>
            </a:r>
            <a:r>
              <a:rPr lang="en-US" dirty="0">
                <a:latin typeface="Symbol" pitchFamily="98" charset="2"/>
              </a:rPr>
              <a:t>-</a:t>
            </a:r>
            <a:r>
              <a:rPr lang="en-US" dirty="0"/>
              <a:t>0.89, we will need to find the probability that </a:t>
            </a:r>
            <a:r>
              <a:rPr lang="en-US" i="1" dirty="0"/>
              <a:t>z</a:t>
            </a:r>
            <a:r>
              <a:rPr lang="en-US" dirty="0"/>
              <a:t> is less than </a:t>
            </a:r>
            <a:r>
              <a:rPr lang="en-US" dirty="0">
                <a:latin typeface="Symbol" pitchFamily="98" charset="2"/>
              </a:rPr>
              <a:t>-</a:t>
            </a:r>
            <a:r>
              <a:rPr lang="en-US" dirty="0"/>
              <a:t>0.89 and subtract the probability that </a:t>
            </a:r>
            <a:r>
              <a:rPr lang="en-US" i="1" dirty="0"/>
              <a:t>z</a:t>
            </a:r>
            <a:r>
              <a:rPr lang="en-US" dirty="0"/>
              <a:t> is less than </a:t>
            </a:r>
            <a:r>
              <a:rPr lang="en-US" dirty="0">
                <a:latin typeface="Symbol" pitchFamily="98" charset="2"/>
              </a:rPr>
              <a:t>-</a:t>
            </a:r>
            <a:r>
              <a:rPr lang="en-US" dirty="0"/>
              <a:t>1.43. Using Table A in Appendix A, we have the following.</a:t>
            </a:r>
          </a:p>
          <a:p>
            <a:endParaRPr lang="en-US" dirty="0"/>
          </a:p>
          <a:p>
            <a:endParaRPr lang="en-US" dirty="0"/>
          </a:p>
          <a:p>
            <a:endParaRPr lang="en-US" dirty="0"/>
          </a:p>
          <a:p>
            <a:r>
              <a:rPr lang="en-US" dirty="0"/>
              <a:t>Thus, there is approximately an </a:t>
            </a:r>
            <a:r>
              <a:rPr lang="en-US" dirty="0">
                <a:solidFill>
                  <a:srgbClr val="FF0000"/>
                </a:solidFill>
              </a:rPr>
              <a:t>11% </a:t>
            </a:r>
            <a:r>
              <a:rPr lang="en-US" dirty="0"/>
              <a:t>chance that the purchase will be between $100 and $150.</a:t>
            </a:r>
          </a:p>
          <a:p>
            <a:endParaRPr lang="en-US" dirty="0"/>
          </a:p>
          <a:p>
            <a:endParaRPr lang="en-US" dirty="0"/>
          </a:p>
        </p:txBody>
      </p:sp>
      <p:graphicFrame>
        <p:nvGraphicFramePr>
          <p:cNvPr id="73731" name="Object 3"/>
          <p:cNvGraphicFramePr>
            <a:graphicFrameLocks noChangeAspect="1"/>
          </p:cNvGraphicFramePr>
          <p:nvPr/>
        </p:nvGraphicFramePr>
        <p:xfrm>
          <a:off x="626533" y="3445934"/>
          <a:ext cx="2959100" cy="469900"/>
        </p:xfrm>
        <a:graphic>
          <a:graphicData uri="http://schemas.openxmlformats.org/presentationml/2006/ole">
            <mc:AlternateContent xmlns:mc="http://schemas.openxmlformats.org/markup-compatibility/2006">
              <mc:Choice xmlns:v="urn:schemas-microsoft-com:vml" Requires="v">
                <p:oleObj name="Equation" r:id="rId2" imgW="2958840" imgH="469800" progId="Equation.DSMT4">
                  <p:embed/>
                </p:oleObj>
              </mc:Choice>
              <mc:Fallback>
                <p:oleObj name="Equation" r:id="rId2" imgW="295884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6533" y="3445934"/>
                        <a:ext cx="2959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2" name="Object 4"/>
          <p:cNvGraphicFramePr>
            <a:graphicFrameLocks noChangeAspect="1"/>
          </p:cNvGraphicFramePr>
          <p:nvPr/>
        </p:nvGraphicFramePr>
        <p:xfrm>
          <a:off x="3606800" y="3445934"/>
          <a:ext cx="4165600" cy="469900"/>
        </p:xfrm>
        <a:graphic>
          <a:graphicData uri="http://schemas.openxmlformats.org/presentationml/2006/ole">
            <mc:AlternateContent xmlns:mc="http://schemas.openxmlformats.org/markup-compatibility/2006">
              <mc:Choice xmlns:v="urn:schemas-microsoft-com:vml" Requires="v">
                <p:oleObj name="Equation" r:id="rId4" imgW="4165560" imgH="469800" progId="Equation.DSMT4">
                  <p:embed/>
                </p:oleObj>
              </mc:Choice>
              <mc:Fallback>
                <p:oleObj name="Equation" r:id="rId4" imgW="416556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6800" y="3445934"/>
                        <a:ext cx="416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3" name="Object 5"/>
          <p:cNvGraphicFramePr>
            <a:graphicFrameLocks noChangeAspect="1"/>
          </p:cNvGraphicFramePr>
          <p:nvPr/>
        </p:nvGraphicFramePr>
        <p:xfrm>
          <a:off x="3606800" y="4055534"/>
          <a:ext cx="2578100" cy="292100"/>
        </p:xfrm>
        <a:graphic>
          <a:graphicData uri="http://schemas.openxmlformats.org/presentationml/2006/ole">
            <mc:AlternateContent xmlns:mc="http://schemas.openxmlformats.org/markup-compatibility/2006">
              <mc:Choice xmlns:v="urn:schemas-microsoft-com:vml" Requires="v">
                <p:oleObj name="Equation" r:id="rId6" imgW="2577960" imgH="291960" progId="Equation.DSMT4">
                  <p:embed/>
                </p:oleObj>
              </mc:Choice>
              <mc:Fallback>
                <p:oleObj name="Equation" r:id="rId6" imgW="257796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06800" y="4055534"/>
                        <a:ext cx="257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4" name="Object 6"/>
          <p:cNvGraphicFramePr>
            <a:graphicFrameLocks noChangeAspect="1"/>
          </p:cNvGraphicFramePr>
          <p:nvPr/>
        </p:nvGraphicFramePr>
        <p:xfrm>
          <a:off x="3598333" y="4588934"/>
          <a:ext cx="1270000" cy="292100"/>
        </p:xfrm>
        <a:graphic>
          <a:graphicData uri="http://schemas.openxmlformats.org/presentationml/2006/ole">
            <mc:AlternateContent xmlns:mc="http://schemas.openxmlformats.org/markup-compatibility/2006">
              <mc:Choice xmlns:v="urn:schemas-microsoft-com:vml" Requires="v">
                <p:oleObj name="Equation" r:id="rId8" imgW="1269720" imgH="291960" progId="Equation.DSMT4">
                  <p:embed/>
                </p:oleObj>
              </mc:Choice>
              <mc:Fallback>
                <p:oleObj name="Equation" r:id="rId8" imgW="126972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98333" y="4588934"/>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7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7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7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7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F9236-1BCE-BC7C-98BF-927B94A3E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003153-C82A-8A8F-CFD4-02C62E17EFAC}"/>
              </a:ext>
            </a:extLst>
          </p:cNvPr>
          <p:cNvSpPr>
            <a:spLocks noGrp="1"/>
          </p:cNvSpPr>
          <p:nvPr>
            <p:ph type="title"/>
          </p:nvPr>
        </p:nvSpPr>
        <p:spPr/>
        <p:txBody>
          <a:bodyPr>
            <a:noAutofit/>
          </a:bodyPr>
          <a:lstStyle/>
          <a:p>
            <a:r>
              <a:rPr lang="en-US" dirty="0"/>
              <a:t>Finding Values of a Normally Distributed Random Variable</a:t>
            </a:r>
          </a:p>
        </p:txBody>
      </p:sp>
      <p:sp>
        <p:nvSpPr>
          <p:cNvPr id="3" name="Content Placeholder 2">
            <a:extLst>
              <a:ext uri="{FF2B5EF4-FFF2-40B4-BE49-F238E27FC236}">
                <a16:creationId xmlns:a16="http://schemas.microsoft.com/office/drawing/2014/main" id="{7BA93A2B-21FB-D7A2-1042-E90E43BB5CAE}"/>
              </a:ext>
            </a:extLst>
          </p:cNvPr>
          <p:cNvSpPr>
            <a:spLocks noGrp="1"/>
          </p:cNvSpPr>
          <p:nvPr>
            <p:ph idx="1"/>
          </p:nvPr>
        </p:nvSpPr>
        <p:spPr>
          <a:xfrm>
            <a:off x="457200" y="1143000"/>
            <a:ext cx="8229600" cy="4876800"/>
          </a:xfrm>
        </p:spPr>
        <p:txBody>
          <a:bodyPr>
            <a:normAutofit/>
          </a:bodyPr>
          <a:lstStyle/>
          <a:p>
            <a:r>
              <a:rPr lang="en-US" dirty="0"/>
              <a:t>In the previous section, we were asked for the value of </a:t>
            </a:r>
            <a:r>
              <a:rPr lang="en-US" i="1" dirty="0"/>
              <a:t>z</a:t>
            </a:r>
            <a:r>
              <a:rPr lang="en-US" dirty="0"/>
              <a:t> corresponding to an area under the normal curve, but a question could ask for the value of a normally distributed random variable </a:t>
            </a:r>
            <a:r>
              <a:rPr lang="en-US" i="1" dirty="0"/>
              <a:t>X</a:t>
            </a:r>
            <a:r>
              <a:rPr lang="en-US" dirty="0"/>
              <a:t> associated with some specified probability. Recall that the steps for finding the area under a normal curve when given a value of </a:t>
            </a:r>
            <a:r>
              <a:rPr lang="en-US" i="1" dirty="0"/>
              <a:t>x</a:t>
            </a:r>
            <a:r>
              <a:rPr lang="en-US" dirty="0"/>
              <a:t> are as follows.</a:t>
            </a:r>
          </a:p>
          <a:p>
            <a:pPr marL="514350" indent="-514350">
              <a:buAutoNum type="arabicPeriod"/>
            </a:pPr>
            <a:r>
              <a:rPr lang="en-US" dirty="0"/>
              <a:t>Use the values of the mean and standard deviation to convert the value of </a:t>
            </a:r>
            <a:r>
              <a:rPr lang="en-US" i="1" dirty="0"/>
              <a:t>x</a:t>
            </a:r>
            <a:r>
              <a:rPr lang="en-US" dirty="0"/>
              <a:t> to a </a:t>
            </a:r>
            <a:r>
              <a:rPr lang="en-US" i="1" dirty="0"/>
              <a:t>z</a:t>
            </a:r>
            <a:r>
              <a:rPr lang="en-US" dirty="0"/>
              <a:t>-value.</a:t>
            </a:r>
          </a:p>
          <a:p>
            <a:pPr marL="514350" indent="-514350">
              <a:buAutoNum type="arabicPeriod"/>
            </a:pPr>
            <a:endParaRPr lang="en-US" dirty="0"/>
          </a:p>
          <a:p>
            <a:endParaRPr lang="en-US" dirty="0"/>
          </a:p>
        </p:txBody>
      </p:sp>
    </p:spTree>
    <p:extLst>
      <p:ext uri="{BB962C8B-B14F-4D97-AF65-F5344CB8AC3E}">
        <p14:creationId xmlns:p14="http://schemas.microsoft.com/office/powerpoint/2010/main" val="1004612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45142-78F6-6F93-80AD-39E3719608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1F641B-3885-932D-CAA3-80977EAC2035}"/>
              </a:ext>
            </a:extLst>
          </p:cNvPr>
          <p:cNvSpPr>
            <a:spLocks noGrp="1"/>
          </p:cNvSpPr>
          <p:nvPr>
            <p:ph type="title"/>
          </p:nvPr>
        </p:nvSpPr>
        <p:spPr/>
        <p:txBody>
          <a:bodyPr>
            <a:noAutofit/>
          </a:bodyPr>
          <a:lstStyle/>
          <a:p>
            <a:r>
              <a:rPr lang="en-US" dirty="0"/>
              <a:t>Finding Values of a Normally Distributed Random Variable (cont.)</a:t>
            </a:r>
          </a:p>
        </p:txBody>
      </p:sp>
      <p:sp>
        <p:nvSpPr>
          <p:cNvPr id="3" name="Content Placeholder 2">
            <a:extLst>
              <a:ext uri="{FF2B5EF4-FFF2-40B4-BE49-F238E27FC236}">
                <a16:creationId xmlns:a16="http://schemas.microsoft.com/office/drawing/2014/main" id="{0CF786A9-447B-38FE-266D-538A9305058B}"/>
              </a:ext>
            </a:extLst>
          </p:cNvPr>
          <p:cNvSpPr>
            <a:spLocks noGrp="1"/>
          </p:cNvSpPr>
          <p:nvPr>
            <p:ph idx="1"/>
          </p:nvPr>
        </p:nvSpPr>
        <p:spPr>
          <a:xfrm>
            <a:off x="449802" y="1143000"/>
            <a:ext cx="8229600" cy="4876800"/>
          </a:xfrm>
        </p:spPr>
        <p:txBody>
          <a:bodyPr>
            <a:normAutofit/>
          </a:bodyPr>
          <a:lstStyle/>
          <a:p>
            <a:pPr marL="514350" indent="-514350">
              <a:buFont typeface="+mj-lt"/>
              <a:buAutoNum type="arabicPeriod" startAt="2"/>
            </a:pPr>
            <a:r>
              <a:rPr lang="en-US" dirty="0"/>
              <a:t>Use the </a:t>
            </a:r>
            <a:r>
              <a:rPr lang="en-US" i="1" dirty="0"/>
              <a:t>z</a:t>
            </a:r>
            <a:r>
              <a:rPr lang="en-US" dirty="0"/>
              <a:t>-value to find the area under the standard normal curve.</a:t>
            </a:r>
          </a:p>
          <a:p>
            <a:r>
              <a:rPr lang="en-US" dirty="0"/>
              <a:t>When we want to find the value of a normally distributed random variable </a:t>
            </a:r>
            <a:r>
              <a:rPr lang="en-US" i="1" dirty="0"/>
              <a:t>x </a:t>
            </a:r>
            <a:r>
              <a:rPr lang="en-US" dirty="0"/>
              <a:t>given the area under a normal curve, we use the steps in reverse. First, we will rearrange the </a:t>
            </a:r>
            <a:r>
              <a:rPr lang="en-US" i="1" dirty="0"/>
              <a:t>z</a:t>
            </a:r>
            <a:r>
              <a:rPr lang="en-US" dirty="0"/>
              <a:t>-score formula, using algebra to solve for </a:t>
            </a:r>
            <a:r>
              <a:rPr lang="en-US" i="1" dirty="0"/>
              <a:t>x</a:t>
            </a:r>
            <a:r>
              <a:rPr lang="en-US" dirty="0"/>
              <a:t>, as shown</a:t>
            </a:r>
          </a:p>
          <a:p>
            <a:endParaRPr lang="en-US" dirty="0"/>
          </a:p>
        </p:txBody>
      </p:sp>
      <p:pic>
        <p:nvPicPr>
          <p:cNvPr id="11" name="Picture 10">
            <a:extLst>
              <a:ext uri="{FF2B5EF4-FFF2-40B4-BE49-F238E27FC236}">
                <a16:creationId xmlns:a16="http://schemas.microsoft.com/office/drawing/2014/main" id="{4AD1D088-50DD-417C-34D0-555055D3E5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400" y="3962400"/>
            <a:ext cx="2362200" cy="1953918"/>
          </a:xfrm>
          <a:prstGeom prst="rect">
            <a:avLst/>
          </a:prstGeom>
        </p:spPr>
      </p:pic>
    </p:spTree>
    <p:extLst>
      <p:ext uri="{BB962C8B-B14F-4D97-AF65-F5344CB8AC3E}">
        <p14:creationId xmlns:p14="http://schemas.microsoft.com/office/powerpoint/2010/main" val="13758917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2ADB2-5D84-C627-F87D-54072A0659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09E41B-A7A5-9FF0-4CB2-B7BAE202D9B0}"/>
              </a:ext>
            </a:extLst>
          </p:cNvPr>
          <p:cNvSpPr>
            <a:spLocks noGrp="1"/>
          </p:cNvSpPr>
          <p:nvPr>
            <p:ph type="title"/>
          </p:nvPr>
        </p:nvSpPr>
        <p:spPr/>
        <p:txBody>
          <a:bodyPr>
            <a:noAutofit/>
          </a:bodyPr>
          <a:lstStyle/>
          <a:p>
            <a:r>
              <a:rPr lang="en-US" dirty="0"/>
              <a:t>Finding Values of a Normally Distributed Random Variable (cont.)</a:t>
            </a:r>
          </a:p>
        </p:txBody>
      </p:sp>
      <p:sp>
        <p:nvSpPr>
          <p:cNvPr id="3" name="Content Placeholder 2">
            <a:extLst>
              <a:ext uri="{FF2B5EF4-FFF2-40B4-BE49-F238E27FC236}">
                <a16:creationId xmlns:a16="http://schemas.microsoft.com/office/drawing/2014/main" id="{B7AA9A3B-2137-3089-374A-02A1C716D8EB}"/>
              </a:ext>
            </a:extLst>
          </p:cNvPr>
          <p:cNvSpPr>
            <a:spLocks noGrp="1"/>
          </p:cNvSpPr>
          <p:nvPr>
            <p:ph idx="1"/>
          </p:nvPr>
        </p:nvSpPr>
        <p:spPr>
          <a:xfrm>
            <a:off x="457200" y="1143000"/>
            <a:ext cx="8229600" cy="4876800"/>
          </a:xfrm>
        </p:spPr>
        <p:txBody>
          <a:bodyPr>
            <a:normAutofit/>
          </a:bodyPr>
          <a:lstStyle/>
          <a:p>
            <a:r>
              <a:rPr lang="en-US" dirty="0"/>
              <a:t>So                     Using this altered formula, the steps are as follows. </a:t>
            </a:r>
          </a:p>
          <a:p>
            <a:pPr marL="514350" indent="-514350">
              <a:buFont typeface="+mj-lt"/>
              <a:buAutoNum type="arabicPeriod"/>
            </a:pPr>
            <a:r>
              <a:rPr lang="en-US" dirty="0"/>
              <a:t>Use the given area under the standard normal curve to find the corresponding value of </a:t>
            </a:r>
            <a:r>
              <a:rPr lang="en-US" i="1" dirty="0"/>
              <a:t>z</a:t>
            </a:r>
            <a:r>
              <a:rPr lang="en-US" dirty="0"/>
              <a:t>.</a:t>
            </a:r>
          </a:p>
          <a:p>
            <a:pPr marL="514350" indent="-514350">
              <a:buFont typeface="+mj-lt"/>
              <a:buAutoNum type="arabicPeriod"/>
            </a:pPr>
            <a:r>
              <a:rPr lang="en-US" dirty="0"/>
              <a:t>Use the values of </a:t>
            </a:r>
            <a:r>
              <a:rPr lang="en-US" i="1" dirty="0"/>
              <a:t>z</a:t>
            </a:r>
            <a:r>
              <a:rPr lang="en-US" dirty="0"/>
              <a:t>, the mean, and the standard deviation to find the value of the random variable </a:t>
            </a:r>
            <a:r>
              <a:rPr lang="en-US" i="1" dirty="0"/>
              <a:t>x</a:t>
            </a:r>
            <a:r>
              <a:rPr lang="en-US" dirty="0"/>
              <a:t> by using the formula</a:t>
            </a:r>
          </a:p>
        </p:txBody>
      </p:sp>
      <p:graphicFrame>
        <p:nvGraphicFramePr>
          <p:cNvPr id="6" name="Object 5">
            <a:extLst>
              <a:ext uri="{FF2B5EF4-FFF2-40B4-BE49-F238E27FC236}">
                <a16:creationId xmlns:a16="http://schemas.microsoft.com/office/drawing/2014/main" id="{15FFB80E-9F38-18B6-1CB6-A9FAF76152EB}"/>
              </a:ext>
            </a:extLst>
          </p:cNvPr>
          <p:cNvGraphicFramePr>
            <a:graphicFrameLocks noChangeAspect="1"/>
          </p:cNvGraphicFramePr>
          <p:nvPr>
            <p:extLst>
              <p:ext uri="{D42A27DB-BD31-4B8C-83A1-F6EECF244321}">
                <p14:modId xmlns:p14="http://schemas.microsoft.com/office/powerpoint/2010/main" val="3096119290"/>
              </p:ext>
            </p:extLst>
          </p:nvPr>
        </p:nvGraphicFramePr>
        <p:xfrm>
          <a:off x="4122738" y="4041775"/>
          <a:ext cx="1701800" cy="317500"/>
        </p:xfrm>
        <a:graphic>
          <a:graphicData uri="http://schemas.openxmlformats.org/presentationml/2006/ole">
            <mc:AlternateContent xmlns:mc="http://schemas.openxmlformats.org/markup-compatibility/2006">
              <mc:Choice xmlns:v="urn:schemas-microsoft-com:vml" Requires="v">
                <p:oleObj name="Equation" r:id="rId2" imgW="1701720" imgH="317160" progId="Equation.DSMT4">
                  <p:embed/>
                </p:oleObj>
              </mc:Choice>
              <mc:Fallback>
                <p:oleObj name="Equation" r:id="rId2" imgW="1701720" imgH="317160" progId="Equation.DSMT4">
                  <p:embed/>
                  <p:pic>
                    <p:nvPicPr>
                      <p:cNvPr id="6" name="Object 5">
                        <a:extLst>
                          <a:ext uri="{FF2B5EF4-FFF2-40B4-BE49-F238E27FC236}">
                            <a16:creationId xmlns:a16="http://schemas.microsoft.com/office/drawing/2014/main" id="{152219FD-2482-60EE-5DA6-E9E2F3CC02DD}"/>
                          </a:ext>
                        </a:extLst>
                      </p:cNvPr>
                      <p:cNvPicPr/>
                      <p:nvPr/>
                    </p:nvPicPr>
                    <p:blipFill>
                      <a:blip r:embed="rId3"/>
                      <a:stretch>
                        <a:fillRect/>
                      </a:stretch>
                    </p:blipFill>
                    <p:spPr>
                      <a:xfrm>
                        <a:off x="4122738" y="4041775"/>
                        <a:ext cx="1701800" cy="3175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3DA71E0B-3CCE-E9E7-9BB2-04573319282D}"/>
              </a:ext>
            </a:extLst>
          </p:cNvPr>
          <p:cNvGraphicFramePr>
            <a:graphicFrameLocks noChangeAspect="1"/>
          </p:cNvGraphicFramePr>
          <p:nvPr>
            <p:extLst>
              <p:ext uri="{D42A27DB-BD31-4B8C-83A1-F6EECF244321}">
                <p14:modId xmlns:p14="http://schemas.microsoft.com/office/powerpoint/2010/main" val="968226059"/>
              </p:ext>
            </p:extLst>
          </p:nvPr>
        </p:nvGraphicFramePr>
        <p:xfrm>
          <a:off x="901700" y="1295400"/>
          <a:ext cx="1701800" cy="317500"/>
        </p:xfrm>
        <a:graphic>
          <a:graphicData uri="http://schemas.openxmlformats.org/presentationml/2006/ole">
            <mc:AlternateContent xmlns:mc="http://schemas.openxmlformats.org/markup-compatibility/2006">
              <mc:Choice xmlns:v="urn:schemas-microsoft-com:vml" Requires="v">
                <p:oleObj name="Equation" r:id="rId4" imgW="1701720" imgH="317160" progId="Equation.DSMT4">
                  <p:embed/>
                </p:oleObj>
              </mc:Choice>
              <mc:Fallback>
                <p:oleObj name="Equation" r:id="rId4" imgW="1701720" imgH="317160" progId="Equation.DSMT4">
                  <p:embed/>
                  <p:pic>
                    <p:nvPicPr>
                      <p:cNvPr id="6" name="Object 5">
                        <a:extLst>
                          <a:ext uri="{FF2B5EF4-FFF2-40B4-BE49-F238E27FC236}">
                            <a16:creationId xmlns:a16="http://schemas.microsoft.com/office/drawing/2014/main" id="{15FFB80E-9F38-18B6-1CB6-A9FAF76152EB}"/>
                          </a:ext>
                        </a:extLst>
                      </p:cNvPr>
                      <p:cNvPicPr/>
                      <p:nvPr/>
                    </p:nvPicPr>
                    <p:blipFill>
                      <a:blip r:embed="rId5"/>
                      <a:stretch>
                        <a:fillRect/>
                      </a:stretch>
                    </p:blipFill>
                    <p:spPr>
                      <a:xfrm>
                        <a:off x="901700" y="1295400"/>
                        <a:ext cx="1701800" cy="317500"/>
                      </a:xfrm>
                      <a:prstGeom prst="rect">
                        <a:avLst/>
                      </a:prstGeom>
                    </p:spPr>
                  </p:pic>
                </p:oleObj>
              </mc:Fallback>
            </mc:AlternateContent>
          </a:graphicData>
        </a:graphic>
      </p:graphicFrame>
    </p:spTree>
    <p:extLst>
      <p:ext uri="{BB962C8B-B14F-4D97-AF65-F5344CB8AC3E}">
        <p14:creationId xmlns:p14="http://schemas.microsoft.com/office/powerpoint/2010/main" val="92064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t>Example 8.4.5: Determining the </a:t>
            </a:r>
            <a:r>
              <a:rPr lang="en-US" sz="2700" i="1" dirty="0"/>
              <a:t>z</a:t>
            </a:r>
            <a:r>
              <a:rPr lang="en-US" sz="2700" dirty="0"/>
              <a:t>-Value that Corresponds to an Area Under the Standard Normal Distribution</a:t>
            </a:r>
          </a:p>
        </p:txBody>
      </p:sp>
      <p:sp>
        <p:nvSpPr>
          <p:cNvPr id="3" name="Content Placeholder 2"/>
          <p:cNvSpPr>
            <a:spLocks noGrp="1"/>
          </p:cNvSpPr>
          <p:nvPr>
            <p:ph idx="1"/>
          </p:nvPr>
        </p:nvSpPr>
        <p:spPr/>
        <p:txBody>
          <a:bodyPr/>
          <a:lstStyle/>
          <a:p>
            <a:r>
              <a:rPr lang="en-US" dirty="0"/>
              <a:t>If a normal distribution has a mean of </a:t>
            </a:r>
            <a:r>
              <a:rPr lang="en-US" dirty="0">
                <a:solidFill>
                  <a:srgbClr val="0000FF"/>
                </a:solidFill>
              </a:rPr>
              <a:t>28.0</a:t>
            </a:r>
            <a:r>
              <a:rPr lang="en-US" dirty="0"/>
              <a:t> and a standard deviation of </a:t>
            </a:r>
            <a:r>
              <a:rPr lang="en-US" dirty="0">
                <a:solidFill>
                  <a:srgbClr val="0000FF"/>
                </a:solidFill>
              </a:rPr>
              <a:t>2.5</a:t>
            </a:r>
            <a:r>
              <a:rPr lang="en-US" dirty="0"/>
              <a:t>, what is the value of the random variable </a:t>
            </a:r>
            <a:r>
              <a:rPr lang="en-US" i="1" dirty="0"/>
              <a:t>X</a:t>
            </a:r>
            <a:r>
              <a:rPr lang="en-US" dirty="0"/>
              <a:t> that has an area to its right equal to </a:t>
            </a:r>
            <a:r>
              <a:rPr lang="en-US" dirty="0">
                <a:solidFill>
                  <a:srgbClr val="0000FF"/>
                </a:solidFill>
              </a:rPr>
              <a:t>0.6700</a:t>
            </a:r>
            <a:r>
              <a:rPr lang="en-US" dirty="0"/>
              <a:t>? </a:t>
            </a:r>
          </a:p>
          <a:p>
            <a:r>
              <a:rPr lang="en-US" b="1" dirty="0"/>
              <a:t>Solution </a:t>
            </a:r>
          </a:p>
        </p:txBody>
      </p:sp>
      <p:sp>
        <p:nvSpPr>
          <p:cNvPr id="4" name="Rectangle 3"/>
          <p:cNvSpPr/>
          <p:nvPr/>
        </p:nvSpPr>
        <p:spPr>
          <a:xfrm>
            <a:off x="533400" y="3657600"/>
            <a:ext cx="4267200" cy="1815882"/>
          </a:xfrm>
          <a:prstGeom prst="rect">
            <a:avLst/>
          </a:prstGeom>
        </p:spPr>
        <p:txBody>
          <a:bodyPr wrap="square">
            <a:spAutoFit/>
          </a:bodyPr>
          <a:lstStyle/>
          <a:p>
            <a:r>
              <a:rPr lang="en-US" sz="2800" dirty="0"/>
              <a:t>Remember that we need to use the steps in reverse. Begin by using the given area to find the value of </a:t>
            </a:r>
            <a:r>
              <a:rPr lang="en-US" sz="2800" i="1" dirty="0"/>
              <a:t>z</a:t>
            </a:r>
            <a:r>
              <a:rPr lang="en-US" sz="2800" dirty="0"/>
              <a:t>.</a:t>
            </a:r>
          </a:p>
        </p:txBody>
      </p:sp>
      <p:pic>
        <p:nvPicPr>
          <p:cNvPr id="6" name="Picture 5">
            <a:extLst>
              <a:ext uri="{FF2B5EF4-FFF2-40B4-BE49-F238E27FC236}">
                <a16:creationId xmlns:a16="http://schemas.microsoft.com/office/drawing/2014/main" id="{A275D86E-097B-6ADB-41E4-8912D018F859}"/>
              </a:ext>
            </a:extLst>
          </p:cNvPr>
          <p:cNvPicPr>
            <a:picLocks noChangeAspect="1"/>
          </p:cNvPicPr>
          <p:nvPr/>
        </p:nvPicPr>
        <p:blipFill>
          <a:blip r:embed="rId2"/>
          <a:stretch>
            <a:fillRect/>
          </a:stretch>
        </p:blipFill>
        <p:spPr>
          <a:xfrm>
            <a:off x="4601736" y="3458737"/>
            <a:ext cx="4085063" cy="244312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a:t>Example 8.4.5: Determining the </a:t>
            </a:r>
            <a:r>
              <a:rPr lang="en-US" sz="2600" i="1" dirty="0"/>
              <a:t>z</a:t>
            </a:r>
            <a:r>
              <a:rPr lang="en-US" sz="2600" dirty="0"/>
              <a:t>-Value that Corresponds to an Area Under the Standard Normal Distribution (cont.)</a:t>
            </a:r>
          </a:p>
        </p:txBody>
      </p:sp>
      <p:sp>
        <p:nvSpPr>
          <p:cNvPr id="3" name="Content Placeholder 2"/>
          <p:cNvSpPr>
            <a:spLocks noGrp="1"/>
          </p:cNvSpPr>
          <p:nvPr>
            <p:ph idx="1"/>
          </p:nvPr>
        </p:nvSpPr>
        <p:spPr/>
        <p:txBody>
          <a:bodyPr/>
          <a:lstStyle/>
          <a:p>
            <a:pPr>
              <a:spcBef>
                <a:spcPts val="0"/>
              </a:spcBef>
            </a:pPr>
            <a:r>
              <a:rPr lang="en-US" dirty="0"/>
              <a:t>Since we know that the area to the right of </a:t>
            </a:r>
            <a:r>
              <a:rPr lang="en-US" i="1" dirty="0"/>
              <a:t>x</a:t>
            </a:r>
            <a:r>
              <a:rPr lang="en-US" dirty="0"/>
              <a:t> is 0.6700, we also know the area to the left of </a:t>
            </a:r>
            <a:r>
              <a:rPr lang="en-US" i="1" dirty="0"/>
              <a:t>x</a:t>
            </a:r>
            <a:r>
              <a:rPr lang="en-US" dirty="0"/>
              <a:t> is 1 − 0.6700 = 0.3300. Using Table A in Appendix A, we find the </a:t>
            </a:r>
            <a:br>
              <a:rPr lang="en-US" dirty="0"/>
            </a:br>
            <a:r>
              <a:rPr lang="en-US" i="1" dirty="0"/>
              <a:t>z</a:t>
            </a:r>
            <a:r>
              <a:rPr lang="en-US" dirty="0"/>
              <a:t>-value corresponding to this area is </a:t>
            </a:r>
            <a:r>
              <a:rPr lang="en-US" i="1" dirty="0"/>
              <a:t>z</a:t>
            </a:r>
            <a:r>
              <a:rPr lang="en-US" dirty="0"/>
              <a:t> = </a:t>
            </a:r>
            <a:r>
              <a:rPr lang="en-US" dirty="0">
                <a:latin typeface="Symbol" pitchFamily="98" charset="2"/>
              </a:rPr>
              <a:t>-</a:t>
            </a:r>
            <a:r>
              <a:rPr lang="en-US" dirty="0"/>
              <a:t>0.44. The final step is to use this </a:t>
            </a:r>
            <a:r>
              <a:rPr lang="en-US" i="1" dirty="0"/>
              <a:t>z</a:t>
            </a:r>
            <a:r>
              <a:rPr lang="en-US" dirty="0"/>
              <a:t>-score, along with the given values of the mean and standard deviation, to solve for </a:t>
            </a:r>
            <a:r>
              <a:rPr lang="en-US" i="1" dirty="0"/>
              <a:t>x</a:t>
            </a:r>
            <a:r>
              <a:rPr lang="en-US" dirty="0"/>
              <a:t>. Substituting these values into the formula for </a:t>
            </a:r>
            <a:r>
              <a:rPr lang="en-US" i="1" dirty="0"/>
              <a:t>x</a:t>
            </a:r>
            <a:r>
              <a:rPr lang="en-US" dirty="0"/>
              <a:t> we have the following. </a:t>
            </a:r>
          </a:p>
        </p:txBody>
      </p:sp>
      <p:graphicFrame>
        <p:nvGraphicFramePr>
          <p:cNvPr id="75779" name="Object 3"/>
          <p:cNvGraphicFramePr>
            <a:graphicFrameLocks noChangeAspect="1"/>
          </p:cNvGraphicFramePr>
          <p:nvPr>
            <p:extLst>
              <p:ext uri="{D42A27DB-BD31-4B8C-83A1-F6EECF244321}">
                <p14:modId xmlns:p14="http://schemas.microsoft.com/office/powerpoint/2010/main" val="3280245447"/>
              </p:ext>
            </p:extLst>
          </p:nvPr>
        </p:nvGraphicFramePr>
        <p:xfrm>
          <a:off x="3298825" y="4586288"/>
          <a:ext cx="1663700" cy="317500"/>
        </p:xfrm>
        <a:graphic>
          <a:graphicData uri="http://schemas.openxmlformats.org/presentationml/2006/ole">
            <mc:AlternateContent xmlns:mc="http://schemas.openxmlformats.org/markup-compatibility/2006">
              <mc:Choice xmlns:v="urn:schemas-microsoft-com:vml" Requires="v">
                <p:oleObj name="Equation" r:id="rId2" imgW="1663560" imgH="317160" progId="Equation.DSMT4">
                  <p:embed/>
                </p:oleObj>
              </mc:Choice>
              <mc:Fallback>
                <p:oleObj name="Equation" r:id="rId2" imgW="1663560" imgH="317160" progId="Equation.DSMT4">
                  <p:embed/>
                  <p:pic>
                    <p:nvPicPr>
                      <p:cNvPr id="0" name="Picture 3"/>
                      <p:cNvPicPr>
                        <a:picLocks noChangeAspect="1" noChangeArrowheads="1"/>
                      </p:cNvPicPr>
                      <p:nvPr/>
                    </p:nvPicPr>
                    <p:blipFill>
                      <a:blip r:embed="rId3"/>
                      <a:srcRect/>
                      <a:stretch>
                        <a:fillRect/>
                      </a:stretch>
                    </p:blipFill>
                    <p:spPr bwMode="auto">
                      <a:xfrm>
                        <a:off x="3298825" y="4586288"/>
                        <a:ext cx="16637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0" name="Object 4"/>
          <p:cNvGraphicFramePr>
            <a:graphicFrameLocks noChangeAspect="1"/>
          </p:cNvGraphicFramePr>
          <p:nvPr>
            <p:extLst>
              <p:ext uri="{D42A27DB-BD31-4B8C-83A1-F6EECF244321}">
                <p14:modId xmlns:p14="http://schemas.microsoft.com/office/powerpoint/2010/main" val="3666339049"/>
              </p:ext>
            </p:extLst>
          </p:nvPr>
        </p:nvGraphicFramePr>
        <p:xfrm>
          <a:off x="3581400" y="5033391"/>
          <a:ext cx="3009900" cy="469900"/>
        </p:xfrm>
        <a:graphic>
          <a:graphicData uri="http://schemas.openxmlformats.org/presentationml/2006/ole">
            <mc:AlternateContent xmlns:mc="http://schemas.openxmlformats.org/markup-compatibility/2006">
              <mc:Choice xmlns:v="urn:schemas-microsoft-com:vml" Requires="v">
                <p:oleObj name="Equation" r:id="rId4" imgW="3009600" imgH="469800" progId="Equation.DSMT4">
                  <p:embed/>
                </p:oleObj>
              </mc:Choice>
              <mc:Fallback>
                <p:oleObj name="Equation" r:id="rId4" imgW="300960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5033391"/>
                        <a:ext cx="3009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1" name="Object 5"/>
          <p:cNvGraphicFramePr>
            <a:graphicFrameLocks noChangeAspect="1"/>
          </p:cNvGraphicFramePr>
          <p:nvPr/>
        </p:nvGraphicFramePr>
        <p:xfrm>
          <a:off x="3581400" y="5663967"/>
          <a:ext cx="914400" cy="292100"/>
        </p:xfrm>
        <a:graphic>
          <a:graphicData uri="http://schemas.openxmlformats.org/presentationml/2006/ole">
            <mc:AlternateContent xmlns:mc="http://schemas.openxmlformats.org/markup-compatibility/2006">
              <mc:Choice xmlns:v="urn:schemas-microsoft-com:vml" Requires="v">
                <p:oleObj name="Equation" r:id="rId6" imgW="914400" imgH="291960" progId="Equation.DSMT4">
                  <p:embed/>
                </p:oleObj>
              </mc:Choice>
              <mc:Fallback>
                <p:oleObj name="Equation" r:id="rId6" imgW="9144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5663967"/>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7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57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57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8.4.6: Determining the Body Temperature that Corresponds to a Specific Percentile</a:t>
            </a:r>
          </a:p>
        </p:txBody>
      </p:sp>
      <p:sp>
        <p:nvSpPr>
          <p:cNvPr id="3" name="Content Placeholder 2"/>
          <p:cNvSpPr>
            <a:spLocks noGrp="1"/>
          </p:cNvSpPr>
          <p:nvPr>
            <p:ph idx="1"/>
          </p:nvPr>
        </p:nvSpPr>
        <p:spPr>
          <a:xfrm>
            <a:off x="457200" y="1143000"/>
            <a:ext cx="8229600" cy="4572000"/>
          </a:xfrm>
        </p:spPr>
        <p:txBody>
          <a:bodyPr/>
          <a:lstStyle/>
          <a:p>
            <a:r>
              <a:rPr lang="en-US" dirty="0"/>
              <a:t>The body temperatures of adults are normally distributed with a mean of 98.60 °F and a standard deviation of 0.73°F. What temperature represents the 90</a:t>
            </a:r>
            <a:r>
              <a:rPr lang="en-US" baseline="30000" dirty="0"/>
              <a:t>th</a:t>
            </a:r>
            <a:r>
              <a:rPr lang="en-US" dirty="0"/>
              <a:t> percentile? </a:t>
            </a:r>
          </a:p>
          <a:p>
            <a:r>
              <a:rPr lang="en-US" b="1" dirty="0"/>
              <a:t>Solution </a:t>
            </a:r>
          </a:p>
        </p:txBody>
      </p:sp>
      <p:sp>
        <p:nvSpPr>
          <p:cNvPr id="4" name="Rectangle 3"/>
          <p:cNvSpPr/>
          <p:nvPr/>
        </p:nvSpPr>
        <p:spPr>
          <a:xfrm>
            <a:off x="457899" y="3352800"/>
            <a:ext cx="4418901" cy="2677656"/>
          </a:xfrm>
          <a:prstGeom prst="rect">
            <a:avLst/>
          </a:prstGeom>
        </p:spPr>
        <p:txBody>
          <a:bodyPr wrap="square">
            <a:spAutoFit/>
          </a:bodyPr>
          <a:lstStyle/>
          <a:p>
            <a:r>
              <a:rPr lang="en-US" sz="2800" dirty="0"/>
              <a:t>In order to determine the temperature that represents the 90</a:t>
            </a:r>
            <a:r>
              <a:rPr lang="en-US" sz="2800" baseline="30000" dirty="0"/>
              <a:t>th</a:t>
            </a:r>
            <a:r>
              <a:rPr lang="en-US" sz="2800" dirty="0"/>
              <a:t> percentile, we first need to find the </a:t>
            </a:r>
            <a:r>
              <a:rPr lang="en-US" sz="2800" i="1" dirty="0"/>
              <a:t>z</a:t>
            </a:r>
            <a:r>
              <a:rPr lang="en-US" sz="2800" dirty="0"/>
              <a:t>-value that represents the 90</a:t>
            </a:r>
            <a:r>
              <a:rPr lang="en-US" sz="2800" baseline="30000" dirty="0"/>
              <a:t>th</a:t>
            </a:r>
            <a:r>
              <a:rPr lang="en-US" sz="2800" dirty="0"/>
              <a:t> percentile. </a:t>
            </a:r>
          </a:p>
        </p:txBody>
      </p:sp>
      <p:pic>
        <p:nvPicPr>
          <p:cNvPr id="6" name="Picture 5">
            <a:extLst>
              <a:ext uri="{FF2B5EF4-FFF2-40B4-BE49-F238E27FC236}">
                <a16:creationId xmlns:a16="http://schemas.microsoft.com/office/drawing/2014/main" id="{3B20DD25-6B73-E48D-A102-35849C2942D3}"/>
              </a:ext>
            </a:extLst>
          </p:cNvPr>
          <p:cNvPicPr>
            <a:picLocks noChangeAspect="1"/>
          </p:cNvPicPr>
          <p:nvPr/>
        </p:nvPicPr>
        <p:blipFill>
          <a:blip r:embed="rId2"/>
          <a:stretch>
            <a:fillRect/>
          </a:stretch>
        </p:blipFill>
        <p:spPr>
          <a:xfrm>
            <a:off x="4818845" y="3464875"/>
            <a:ext cx="3848637" cy="229584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8.4.6: Determining the Body Temperature that Corresponds to a Specific Percentile (cont.)</a:t>
            </a:r>
          </a:p>
        </p:txBody>
      </p:sp>
      <p:sp>
        <p:nvSpPr>
          <p:cNvPr id="3" name="Content Placeholder 2"/>
          <p:cNvSpPr>
            <a:spLocks noGrp="1"/>
          </p:cNvSpPr>
          <p:nvPr>
            <p:ph idx="1"/>
          </p:nvPr>
        </p:nvSpPr>
        <p:spPr/>
        <p:txBody>
          <a:bodyPr/>
          <a:lstStyle/>
          <a:p>
            <a:r>
              <a:rPr lang="en-US" dirty="0"/>
              <a:t>Using technology, we determine this value to be             </a:t>
            </a:r>
            <a:r>
              <a:rPr lang="en-US" i="1" dirty="0"/>
              <a:t>z</a:t>
            </a:r>
            <a:r>
              <a:rPr lang="en-US" dirty="0"/>
              <a:t> ≈ 1.281552. Once we have the value of </a:t>
            </a:r>
            <a:r>
              <a:rPr lang="en-US" i="1" dirty="0"/>
              <a:t>z</a:t>
            </a:r>
            <a:r>
              <a:rPr lang="en-US" dirty="0"/>
              <a:t>, we can substitute into the formula given above to find </a:t>
            </a:r>
            <a:r>
              <a:rPr lang="en-US" i="1" dirty="0"/>
              <a:t>x</a:t>
            </a:r>
            <a:r>
              <a:rPr lang="en-US" dirty="0"/>
              <a:t>. </a:t>
            </a:r>
          </a:p>
          <a:p>
            <a:endParaRPr lang="en-US" dirty="0"/>
          </a:p>
          <a:p>
            <a:endParaRPr lang="en-US" dirty="0"/>
          </a:p>
          <a:p>
            <a:endParaRPr lang="en-US" dirty="0"/>
          </a:p>
          <a:p>
            <a:endParaRPr lang="en-US" dirty="0"/>
          </a:p>
          <a:p>
            <a:r>
              <a:rPr lang="en-US" dirty="0"/>
              <a:t>Thus, a temperature of approximately </a:t>
            </a:r>
            <a:r>
              <a:rPr lang="en-US" dirty="0">
                <a:solidFill>
                  <a:srgbClr val="FF0000"/>
                </a:solidFill>
              </a:rPr>
              <a:t>99.54 °F </a:t>
            </a:r>
            <a:r>
              <a:rPr lang="en-US" dirty="0"/>
              <a:t>represents the 90</a:t>
            </a:r>
            <a:r>
              <a:rPr lang="en-US" baseline="30000" dirty="0"/>
              <a:t>th</a:t>
            </a:r>
            <a:r>
              <a:rPr lang="en-US" dirty="0"/>
              <a:t> percentile. </a:t>
            </a:r>
          </a:p>
        </p:txBody>
      </p:sp>
      <p:graphicFrame>
        <p:nvGraphicFramePr>
          <p:cNvPr id="77826" name="Object 2"/>
          <p:cNvGraphicFramePr>
            <a:graphicFrameLocks noChangeAspect="1"/>
          </p:cNvGraphicFramePr>
          <p:nvPr>
            <p:extLst>
              <p:ext uri="{D42A27DB-BD31-4B8C-83A1-F6EECF244321}">
                <p14:modId xmlns:p14="http://schemas.microsoft.com/office/powerpoint/2010/main" val="2945097182"/>
              </p:ext>
            </p:extLst>
          </p:nvPr>
        </p:nvGraphicFramePr>
        <p:xfrm>
          <a:off x="2959100" y="3054350"/>
          <a:ext cx="1663700" cy="317500"/>
        </p:xfrm>
        <a:graphic>
          <a:graphicData uri="http://schemas.openxmlformats.org/presentationml/2006/ole">
            <mc:AlternateContent xmlns:mc="http://schemas.openxmlformats.org/markup-compatibility/2006">
              <mc:Choice xmlns:v="urn:schemas-microsoft-com:vml" Requires="v">
                <p:oleObj name="Equation" r:id="rId2" imgW="1663560" imgH="317160" progId="Equation.DSMT4">
                  <p:embed/>
                </p:oleObj>
              </mc:Choice>
              <mc:Fallback>
                <p:oleObj name="Equation" r:id="rId2" imgW="1663560" imgH="317160" progId="Equation.DSMT4">
                  <p:embed/>
                  <p:pic>
                    <p:nvPicPr>
                      <p:cNvPr id="0" name="Picture 2"/>
                      <p:cNvPicPr>
                        <a:picLocks noChangeAspect="1" noChangeArrowheads="1"/>
                      </p:cNvPicPr>
                      <p:nvPr/>
                    </p:nvPicPr>
                    <p:blipFill>
                      <a:blip r:embed="rId3"/>
                      <a:srcRect/>
                      <a:stretch>
                        <a:fillRect/>
                      </a:stretch>
                    </p:blipFill>
                    <p:spPr bwMode="auto">
                      <a:xfrm>
                        <a:off x="2959100" y="3054350"/>
                        <a:ext cx="16637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29" name="Object 5"/>
          <p:cNvGraphicFramePr>
            <a:graphicFrameLocks noChangeAspect="1"/>
          </p:cNvGraphicFramePr>
          <p:nvPr/>
        </p:nvGraphicFramePr>
        <p:xfrm>
          <a:off x="3200400" y="3429000"/>
          <a:ext cx="3848100" cy="469900"/>
        </p:xfrm>
        <a:graphic>
          <a:graphicData uri="http://schemas.openxmlformats.org/presentationml/2006/ole">
            <mc:AlternateContent xmlns:mc="http://schemas.openxmlformats.org/markup-compatibility/2006">
              <mc:Choice xmlns:v="urn:schemas-microsoft-com:vml" Requires="v">
                <p:oleObj name="Equation" r:id="rId4" imgW="3848040" imgH="469800" progId="Equation.DSMT4">
                  <p:embed/>
                </p:oleObj>
              </mc:Choice>
              <mc:Fallback>
                <p:oleObj name="Equation" r:id="rId4" imgW="3848040" imgH="469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3429000"/>
                        <a:ext cx="3848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30" name="Object 6"/>
          <p:cNvGraphicFramePr>
            <a:graphicFrameLocks noChangeAspect="1"/>
          </p:cNvGraphicFramePr>
          <p:nvPr/>
        </p:nvGraphicFramePr>
        <p:xfrm>
          <a:off x="3200400" y="4064466"/>
          <a:ext cx="1803400" cy="292100"/>
        </p:xfrm>
        <a:graphic>
          <a:graphicData uri="http://schemas.openxmlformats.org/presentationml/2006/ole">
            <mc:AlternateContent xmlns:mc="http://schemas.openxmlformats.org/markup-compatibility/2006">
              <mc:Choice xmlns:v="urn:schemas-microsoft-com:vml" Requires="v">
                <p:oleObj name="Equation" r:id="rId6" imgW="1803240" imgH="291960" progId="Equation.DSMT4">
                  <p:embed/>
                </p:oleObj>
              </mc:Choice>
              <mc:Fallback>
                <p:oleObj name="Equation" r:id="rId6" imgW="1803240" imgH="2919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4064466"/>
                        <a:ext cx="180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78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78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Standardizing a Normal Random Variable </a:t>
            </a:r>
          </a:p>
        </p:txBody>
      </p:sp>
      <p:sp>
        <p:nvSpPr>
          <p:cNvPr id="4"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r>
              <a:rPr lang="en-US" dirty="0">
                <a:solidFill>
                  <a:srgbClr val="000000"/>
                </a:solidFill>
              </a:rPr>
              <a:t>The following formula can transform any normal random variable into a standard normal random variable, </a:t>
            </a:r>
            <a:r>
              <a:rPr lang="en-US" i="1" dirty="0">
                <a:solidFill>
                  <a:srgbClr val="000000"/>
                </a:solidFill>
              </a:rPr>
              <a:t>z</a:t>
            </a:r>
            <a:r>
              <a:rPr lang="en-US" dirty="0">
                <a:solidFill>
                  <a:srgbClr val="000000"/>
                </a:solidFill>
              </a:rPr>
              <a:t>:</a:t>
            </a:r>
          </a:p>
          <a:p>
            <a:endParaRPr lang="en-US" i="1" dirty="0">
              <a:solidFill>
                <a:srgbClr val="000000"/>
              </a:solidFill>
            </a:endParaRPr>
          </a:p>
          <a:p>
            <a:endParaRPr lang="en-US" i="1" dirty="0">
              <a:solidFill>
                <a:srgbClr val="000000"/>
              </a:solidFill>
            </a:endParaRPr>
          </a:p>
          <a:p>
            <a:r>
              <a:rPr lang="en-US" dirty="0">
                <a:solidFill>
                  <a:srgbClr val="000000"/>
                </a:solidFill>
              </a:rPr>
              <a:t>where </a:t>
            </a:r>
            <a:r>
              <a:rPr lang="en-US" i="1" dirty="0">
                <a:solidFill>
                  <a:srgbClr val="000000"/>
                </a:solidFill>
              </a:rPr>
              <a:t>x</a:t>
            </a:r>
            <a:r>
              <a:rPr lang="en-US" dirty="0">
                <a:solidFill>
                  <a:srgbClr val="000000"/>
                </a:solidFill>
              </a:rPr>
              <a:t> is a normal random variable with mean </a:t>
            </a:r>
            <a:r>
              <a:rPr lang="el-GR" i="1" dirty="0">
                <a:solidFill>
                  <a:srgbClr val="000000"/>
                </a:solidFill>
                <a:latin typeface="Cambria Math" panose="02040503050406030204" pitchFamily="18" charset="0"/>
                <a:ea typeface="Cambria Math" panose="02040503050406030204" pitchFamily="18" charset="0"/>
              </a:rPr>
              <a:t>μ</a:t>
            </a:r>
            <a:r>
              <a:rPr lang="en-US" dirty="0">
                <a:solidFill>
                  <a:srgbClr val="000000"/>
                </a:solidFill>
              </a:rPr>
              <a:t> and standard deviation </a:t>
            </a:r>
            <a:r>
              <a:rPr lang="en-US" i="1" dirty="0">
                <a:solidFill>
                  <a:srgbClr val="000000"/>
                </a:solidFill>
              </a:rPr>
              <a:t>σ</a:t>
            </a:r>
            <a:r>
              <a:rPr lang="en-US" dirty="0">
                <a:solidFill>
                  <a:srgbClr val="000000"/>
                </a:solidFill>
              </a:rPr>
              <a:t>. </a:t>
            </a:r>
          </a:p>
        </p:txBody>
      </p:sp>
      <p:graphicFrame>
        <p:nvGraphicFramePr>
          <p:cNvPr id="57345" name="Object 1"/>
          <p:cNvGraphicFramePr>
            <a:graphicFrameLocks noChangeAspect="1"/>
          </p:cNvGraphicFramePr>
          <p:nvPr>
            <p:extLst>
              <p:ext uri="{D42A27DB-BD31-4B8C-83A1-F6EECF244321}">
                <p14:modId xmlns:p14="http://schemas.microsoft.com/office/powerpoint/2010/main" val="828485367"/>
              </p:ext>
            </p:extLst>
          </p:nvPr>
        </p:nvGraphicFramePr>
        <p:xfrm>
          <a:off x="3657600" y="2544598"/>
          <a:ext cx="1320800" cy="838200"/>
        </p:xfrm>
        <a:graphic>
          <a:graphicData uri="http://schemas.openxmlformats.org/presentationml/2006/ole">
            <mc:AlternateContent xmlns:mc="http://schemas.openxmlformats.org/markup-compatibility/2006">
              <mc:Choice xmlns:v="urn:schemas-microsoft-com:vml" Requires="v">
                <p:oleObj name="Equation" r:id="rId2" imgW="1320480" imgH="838080" progId="Equation.DSMT4">
                  <p:embed/>
                </p:oleObj>
              </mc:Choice>
              <mc:Fallback>
                <p:oleObj name="Equation" r:id="rId2" imgW="1320480" imgH="838080" progId="Equation.DSMT4">
                  <p:embed/>
                  <p:pic>
                    <p:nvPicPr>
                      <p:cNvPr id="0" name="Picture 1"/>
                      <p:cNvPicPr>
                        <a:picLocks noChangeAspect="1" noChangeArrowheads="1"/>
                      </p:cNvPicPr>
                      <p:nvPr/>
                    </p:nvPicPr>
                    <p:blipFill>
                      <a:blip r:embed="rId3"/>
                      <a:srcRect/>
                      <a:stretch>
                        <a:fillRect/>
                      </a:stretch>
                    </p:blipFill>
                    <p:spPr bwMode="auto">
                      <a:xfrm>
                        <a:off x="3657600" y="2544598"/>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91FDE-A35D-CFD9-58E4-C3194F53B7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3EDB4D-FE1F-AFC3-AB09-66E5CF12A732}"/>
              </a:ext>
            </a:extLst>
          </p:cNvPr>
          <p:cNvSpPr>
            <a:spLocks noGrp="1"/>
          </p:cNvSpPr>
          <p:nvPr>
            <p:ph type="title"/>
          </p:nvPr>
        </p:nvSpPr>
        <p:spPr/>
        <p:txBody>
          <a:bodyPr/>
          <a:lstStyle/>
          <a:p>
            <a:r>
              <a:rPr lang="en-US" dirty="0"/>
              <a:t>Applications of the Normal Distribution (cont.)</a:t>
            </a:r>
          </a:p>
        </p:txBody>
      </p:sp>
      <p:sp>
        <p:nvSpPr>
          <p:cNvPr id="3" name="Content Placeholder 2">
            <a:extLst>
              <a:ext uri="{FF2B5EF4-FFF2-40B4-BE49-F238E27FC236}">
                <a16:creationId xmlns:a16="http://schemas.microsoft.com/office/drawing/2014/main" id="{3ADEEA6A-62A9-E671-1E74-D16D8DAA18AF}"/>
              </a:ext>
            </a:extLst>
          </p:cNvPr>
          <p:cNvSpPr>
            <a:spLocks noGrp="1"/>
          </p:cNvSpPr>
          <p:nvPr>
            <p:ph idx="1"/>
          </p:nvPr>
        </p:nvSpPr>
        <p:spPr/>
        <p:txBody>
          <a:bodyPr/>
          <a:lstStyle/>
          <a:p>
            <a:r>
              <a:rPr lang="en-US" dirty="0"/>
              <a:t>If we look at the individual pieces, exactly how the transformation works is not very mysterious. First, the numerator           centers the </a:t>
            </a:r>
            <a:r>
              <a:rPr lang="en-US" i="1" dirty="0"/>
              <a:t>z</a:t>
            </a:r>
            <a:r>
              <a:rPr lang="en-US" dirty="0"/>
              <a:t>-distribution around zero. By subtracting the mean of the random variable from each data value, the mean of the resulting random variable will be zero. A short example illustrates the point.</a:t>
            </a:r>
          </a:p>
        </p:txBody>
      </p:sp>
      <p:graphicFrame>
        <p:nvGraphicFramePr>
          <p:cNvPr id="4" name="Object 1">
            <a:extLst>
              <a:ext uri="{FF2B5EF4-FFF2-40B4-BE49-F238E27FC236}">
                <a16:creationId xmlns:a16="http://schemas.microsoft.com/office/drawing/2014/main" id="{546B58ED-5526-86B3-6B06-F78EAAA220D1}"/>
              </a:ext>
            </a:extLst>
          </p:cNvPr>
          <p:cNvGraphicFramePr>
            <a:graphicFrameLocks noChangeAspect="1"/>
          </p:cNvGraphicFramePr>
          <p:nvPr>
            <p:extLst>
              <p:ext uri="{D42A27DB-BD31-4B8C-83A1-F6EECF244321}">
                <p14:modId xmlns:p14="http://schemas.microsoft.com/office/powerpoint/2010/main" val="1346089657"/>
              </p:ext>
            </p:extLst>
          </p:nvPr>
        </p:nvGraphicFramePr>
        <p:xfrm>
          <a:off x="2187498" y="2276707"/>
          <a:ext cx="736600" cy="304800"/>
        </p:xfrm>
        <a:graphic>
          <a:graphicData uri="http://schemas.openxmlformats.org/presentationml/2006/ole">
            <mc:AlternateContent xmlns:mc="http://schemas.openxmlformats.org/markup-compatibility/2006">
              <mc:Choice xmlns:v="urn:schemas-microsoft-com:vml" Requires="v">
                <p:oleObj name="Equation" r:id="rId2" imgW="736560" imgH="304560" progId="Equation.DSMT4">
                  <p:embed/>
                </p:oleObj>
              </mc:Choice>
              <mc:Fallback>
                <p:oleObj name="Equation" r:id="rId2" imgW="736560" imgH="304560" progId="Equation.DSMT4">
                  <p:embed/>
                  <p:pic>
                    <p:nvPicPr>
                      <p:cNvPr id="57345" name="Object 1"/>
                      <p:cNvPicPr>
                        <a:picLocks noChangeAspect="1" noChangeArrowheads="1"/>
                      </p:cNvPicPr>
                      <p:nvPr/>
                    </p:nvPicPr>
                    <p:blipFill>
                      <a:blip r:embed="rId3"/>
                      <a:srcRect/>
                      <a:stretch>
                        <a:fillRect/>
                      </a:stretch>
                    </p:blipFill>
                    <p:spPr bwMode="auto">
                      <a:xfrm>
                        <a:off x="2187498" y="2276707"/>
                        <a:ext cx="736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206645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0A166-158F-FCD0-FC39-709F18567D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BE20B8-EA15-F042-D7D3-94D9107FD909}"/>
              </a:ext>
            </a:extLst>
          </p:cNvPr>
          <p:cNvSpPr>
            <a:spLocks noGrp="1"/>
          </p:cNvSpPr>
          <p:nvPr>
            <p:ph type="title"/>
          </p:nvPr>
        </p:nvSpPr>
        <p:spPr/>
        <p:txBody>
          <a:bodyPr/>
          <a:lstStyle/>
          <a:p>
            <a:r>
              <a:rPr lang="en-US" dirty="0"/>
              <a:t>Applications of the Normal Distribution (cont.)</a:t>
            </a:r>
          </a:p>
        </p:txBody>
      </p:sp>
      <p:sp>
        <p:nvSpPr>
          <p:cNvPr id="3" name="Content Placeholder 2">
            <a:extLst>
              <a:ext uri="{FF2B5EF4-FFF2-40B4-BE49-F238E27FC236}">
                <a16:creationId xmlns:a16="http://schemas.microsoft.com/office/drawing/2014/main" id="{838F6F77-A607-70A6-C884-2B1378D9427C}"/>
              </a:ext>
            </a:extLst>
          </p:cNvPr>
          <p:cNvSpPr>
            <a:spLocks noGrp="1"/>
          </p:cNvSpPr>
          <p:nvPr>
            <p:ph idx="1"/>
          </p:nvPr>
        </p:nvSpPr>
        <p:spPr/>
        <p:txBody>
          <a:bodyPr/>
          <a:lstStyle/>
          <a:p>
            <a:r>
              <a:rPr lang="en-US" dirty="0"/>
              <a:t>Suppose that a population contained the following data values shown in Table 8.4.1.</a:t>
            </a:r>
          </a:p>
        </p:txBody>
      </p:sp>
      <p:graphicFrame>
        <p:nvGraphicFramePr>
          <p:cNvPr id="5" name="Table 4">
            <a:extLst>
              <a:ext uri="{FF2B5EF4-FFF2-40B4-BE49-F238E27FC236}">
                <a16:creationId xmlns:a16="http://schemas.microsoft.com/office/drawing/2014/main" id="{16B075CA-E9CA-4480-CB5B-81BA1ED13444}"/>
              </a:ext>
            </a:extLst>
          </p:cNvPr>
          <p:cNvGraphicFramePr>
            <a:graphicFrameLocks noGrp="1"/>
          </p:cNvGraphicFramePr>
          <p:nvPr>
            <p:extLst>
              <p:ext uri="{D42A27DB-BD31-4B8C-83A1-F6EECF244321}">
                <p14:modId xmlns:p14="http://schemas.microsoft.com/office/powerpoint/2010/main" val="782557070"/>
              </p:ext>
            </p:extLst>
          </p:nvPr>
        </p:nvGraphicFramePr>
        <p:xfrm>
          <a:off x="1371600" y="2514600"/>
          <a:ext cx="6096000" cy="259588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244622090"/>
                    </a:ext>
                  </a:extLst>
                </a:gridCol>
                <a:gridCol w="3048000">
                  <a:extLst>
                    <a:ext uri="{9D8B030D-6E8A-4147-A177-3AD203B41FA5}">
                      <a16:colId xmlns:a16="http://schemas.microsoft.com/office/drawing/2014/main" val="2137545098"/>
                    </a:ext>
                  </a:extLst>
                </a:gridCol>
              </a:tblGrid>
              <a:tr h="37084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chemeClr val="lt1"/>
                          </a:solidFill>
                          <a:latin typeface="+mn-lt"/>
                          <a:ea typeface="+mn-ea"/>
                          <a:cs typeface="+mn-cs"/>
                        </a:rPr>
                        <a:t>Table 8.4.1 - Deviations from the Mean</a:t>
                      </a:r>
                      <a:endParaRPr lang="en-US" sz="1800" b="0" i="0" u="none" strike="noStrike" kern="1200" baseline="0" dirty="0">
                        <a:solidFill>
                          <a:schemeClr val="lt1"/>
                        </a:solidFill>
                        <a:latin typeface="+mn-lt"/>
                        <a:ea typeface="+mn-ea"/>
                        <a:cs typeface="+mn-cs"/>
                      </a:endParaRPr>
                    </a:p>
                  </a:txBody>
                  <a:tcPr/>
                </a:tc>
                <a:tc hMerge="1">
                  <a:txBody>
                    <a:bodyPr/>
                    <a:lstStyle/>
                    <a:p>
                      <a:endParaRPr lang="en-IN" dirty="0"/>
                    </a:p>
                  </a:txBody>
                  <a:tcPr/>
                </a:tc>
                <a:extLst>
                  <a:ext uri="{0D108BD9-81ED-4DB2-BD59-A6C34878D82A}">
                    <a16:rowId xmlns:a16="http://schemas.microsoft.com/office/drawing/2014/main" val="1368380394"/>
                  </a:ext>
                </a:extLst>
              </a:tr>
              <a:tr h="370840">
                <a:tc>
                  <a:txBody>
                    <a:bodyPr/>
                    <a:lstStyle/>
                    <a:p>
                      <a:pPr algn="ctr"/>
                      <a:r>
                        <a:rPr lang="en-US" i="1" dirty="0"/>
                        <a:t>x</a:t>
                      </a:r>
                      <a:endParaRPr lang="en-IN" i="1" dirty="0"/>
                    </a:p>
                  </a:txBody>
                  <a:tcPr/>
                </a:tc>
                <a:tc>
                  <a:txBody>
                    <a:bodyPr/>
                    <a:lstStyle/>
                    <a:p>
                      <a:pPr algn="ctr"/>
                      <a:r>
                        <a:rPr lang="en-US" i="1" dirty="0"/>
                        <a:t>x</a:t>
                      </a:r>
                      <a:r>
                        <a:rPr lang="en-US" dirty="0"/>
                        <a:t>─</a:t>
                      </a:r>
                      <a:r>
                        <a:rPr lang="en-US" i="1" dirty="0"/>
                        <a:t>µ</a:t>
                      </a:r>
                      <a:endParaRPr lang="en-IN" i="1" dirty="0"/>
                    </a:p>
                  </a:txBody>
                  <a:tcPr/>
                </a:tc>
                <a:extLst>
                  <a:ext uri="{0D108BD9-81ED-4DB2-BD59-A6C34878D82A}">
                    <a16:rowId xmlns:a16="http://schemas.microsoft.com/office/drawing/2014/main" val="1784180678"/>
                  </a:ext>
                </a:extLst>
              </a:tr>
              <a:tr h="370840">
                <a:tc>
                  <a:txBody>
                    <a:bodyPr/>
                    <a:lstStyle/>
                    <a:p>
                      <a:pPr algn="ctr"/>
                      <a:r>
                        <a:rPr lang="en-US" dirty="0"/>
                        <a:t>1</a:t>
                      </a:r>
                      <a:endParaRPr lang="en-IN" dirty="0"/>
                    </a:p>
                  </a:txBody>
                  <a:tcPr/>
                </a:tc>
                <a:tc>
                  <a:txBody>
                    <a:bodyPr/>
                    <a:lstStyle/>
                    <a:p>
                      <a:pPr algn="ctr"/>
                      <a:endParaRPr lang="en-IN" dirty="0"/>
                    </a:p>
                  </a:txBody>
                  <a:tcPr/>
                </a:tc>
                <a:extLst>
                  <a:ext uri="{0D108BD9-81ED-4DB2-BD59-A6C34878D82A}">
                    <a16:rowId xmlns:a16="http://schemas.microsoft.com/office/drawing/2014/main" val="1691097023"/>
                  </a:ext>
                </a:extLst>
              </a:tr>
              <a:tr h="370840">
                <a:tc>
                  <a:txBody>
                    <a:bodyPr/>
                    <a:lstStyle/>
                    <a:p>
                      <a:pPr algn="ctr"/>
                      <a:r>
                        <a:rPr lang="en-US" dirty="0"/>
                        <a:t>5</a:t>
                      </a:r>
                      <a:endParaRPr lang="en-IN" dirty="0"/>
                    </a:p>
                  </a:txBody>
                  <a:tcPr/>
                </a:tc>
                <a:tc>
                  <a:txBody>
                    <a:bodyPr/>
                    <a:lstStyle/>
                    <a:p>
                      <a:pPr algn="ctr"/>
                      <a:endParaRPr lang="en-IN" dirty="0"/>
                    </a:p>
                  </a:txBody>
                  <a:tcPr/>
                </a:tc>
                <a:extLst>
                  <a:ext uri="{0D108BD9-81ED-4DB2-BD59-A6C34878D82A}">
                    <a16:rowId xmlns:a16="http://schemas.microsoft.com/office/drawing/2014/main" val="908272577"/>
                  </a:ext>
                </a:extLst>
              </a:tr>
              <a:tr h="370840">
                <a:tc>
                  <a:txBody>
                    <a:bodyPr/>
                    <a:lstStyle/>
                    <a:p>
                      <a:pPr algn="ctr"/>
                      <a:r>
                        <a:rPr lang="en-US" dirty="0"/>
                        <a:t>6</a:t>
                      </a:r>
                      <a:endParaRPr lang="en-IN" dirty="0"/>
                    </a:p>
                  </a:txBody>
                  <a:tcPr/>
                </a:tc>
                <a:tc>
                  <a:txBody>
                    <a:bodyPr/>
                    <a:lstStyle/>
                    <a:p>
                      <a:pPr algn="ctr"/>
                      <a:endParaRPr lang="en-IN" dirty="0"/>
                    </a:p>
                  </a:txBody>
                  <a:tcPr/>
                </a:tc>
                <a:extLst>
                  <a:ext uri="{0D108BD9-81ED-4DB2-BD59-A6C34878D82A}">
                    <a16:rowId xmlns:a16="http://schemas.microsoft.com/office/drawing/2014/main" val="3375838726"/>
                  </a:ext>
                </a:extLst>
              </a:tr>
              <a:tr h="370840">
                <a:tc>
                  <a:txBody>
                    <a:bodyPr/>
                    <a:lstStyle/>
                    <a:p>
                      <a:pPr algn="ctr"/>
                      <a:r>
                        <a:rPr lang="en-US" dirty="0"/>
                        <a:t>12</a:t>
                      </a:r>
                      <a:endParaRPr lang="en-IN" dirty="0"/>
                    </a:p>
                  </a:txBody>
                  <a:tcPr/>
                </a:tc>
                <a:tc>
                  <a:txBody>
                    <a:bodyPr/>
                    <a:lstStyle/>
                    <a:p>
                      <a:pPr algn="ctr"/>
                      <a:endParaRPr lang="en-IN" dirty="0"/>
                    </a:p>
                  </a:txBody>
                  <a:tcPr/>
                </a:tc>
                <a:extLst>
                  <a:ext uri="{0D108BD9-81ED-4DB2-BD59-A6C34878D82A}">
                    <a16:rowId xmlns:a16="http://schemas.microsoft.com/office/drawing/2014/main" val="73753236"/>
                  </a:ext>
                </a:extLst>
              </a:tr>
              <a:tr h="370840">
                <a:tc>
                  <a:txBody>
                    <a:bodyPr/>
                    <a:lstStyle/>
                    <a:p>
                      <a:pPr algn="ctr"/>
                      <a:r>
                        <a:rPr lang="en-US" dirty="0"/>
                        <a:t>Mean = 6</a:t>
                      </a:r>
                      <a:endParaRPr lang="en-IN" dirty="0"/>
                    </a:p>
                  </a:txBody>
                  <a:tcPr/>
                </a:tc>
                <a:tc>
                  <a:txBody>
                    <a:bodyPr/>
                    <a:lstStyle/>
                    <a:p>
                      <a:pPr algn="ctr"/>
                      <a:r>
                        <a:rPr lang="en-US" dirty="0"/>
                        <a:t>Mean = 0</a:t>
                      </a:r>
                      <a:endParaRPr lang="en-IN" dirty="0"/>
                    </a:p>
                  </a:txBody>
                  <a:tcPr/>
                </a:tc>
                <a:extLst>
                  <a:ext uri="{0D108BD9-81ED-4DB2-BD59-A6C34878D82A}">
                    <a16:rowId xmlns:a16="http://schemas.microsoft.com/office/drawing/2014/main" val="3162525630"/>
                  </a:ext>
                </a:extLst>
              </a:tr>
            </a:tbl>
          </a:graphicData>
        </a:graphic>
      </p:graphicFrame>
      <p:graphicFrame>
        <p:nvGraphicFramePr>
          <p:cNvPr id="4" name="Object 3">
            <a:extLst>
              <a:ext uri="{FF2B5EF4-FFF2-40B4-BE49-F238E27FC236}">
                <a16:creationId xmlns:a16="http://schemas.microsoft.com/office/drawing/2014/main" id="{30E7EFA5-EA73-769E-21B0-F57C33B1FFE0}"/>
              </a:ext>
            </a:extLst>
          </p:cNvPr>
          <p:cNvGraphicFramePr>
            <a:graphicFrameLocks noChangeAspect="1"/>
          </p:cNvGraphicFramePr>
          <p:nvPr>
            <p:extLst>
              <p:ext uri="{D42A27DB-BD31-4B8C-83A1-F6EECF244321}">
                <p14:modId xmlns:p14="http://schemas.microsoft.com/office/powerpoint/2010/main" val="2196794639"/>
              </p:ext>
            </p:extLst>
          </p:nvPr>
        </p:nvGraphicFramePr>
        <p:xfrm>
          <a:off x="5486400" y="3332014"/>
          <a:ext cx="893956" cy="193971"/>
        </p:xfrm>
        <a:graphic>
          <a:graphicData uri="http://schemas.openxmlformats.org/presentationml/2006/ole">
            <mc:AlternateContent xmlns:mc="http://schemas.openxmlformats.org/markup-compatibility/2006">
              <mc:Choice xmlns:v="urn:schemas-microsoft-com:vml" Requires="v">
                <p:oleObj name="Equation" r:id="rId2" imgW="1346040" imgH="291960" progId="Equation.DSMT4">
                  <p:embed/>
                </p:oleObj>
              </mc:Choice>
              <mc:Fallback>
                <p:oleObj name="Equation" r:id="rId2" imgW="1346040" imgH="291960" progId="Equation.DSMT4">
                  <p:embed/>
                  <p:pic>
                    <p:nvPicPr>
                      <p:cNvPr id="0" name=""/>
                      <p:cNvPicPr/>
                      <p:nvPr/>
                    </p:nvPicPr>
                    <p:blipFill>
                      <a:blip r:embed="rId3"/>
                      <a:stretch>
                        <a:fillRect/>
                      </a:stretch>
                    </p:blipFill>
                    <p:spPr>
                      <a:xfrm>
                        <a:off x="5486400" y="3332014"/>
                        <a:ext cx="893956" cy="193971"/>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678B276D-D146-D4DD-DD94-926CDDA58C89}"/>
              </a:ext>
            </a:extLst>
          </p:cNvPr>
          <p:cNvGraphicFramePr>
            <a:graphicFrameLocks noChangeAspect="1"/>
          </p:cNvGraphicFramePr>
          <p:nvPr>
            <p:extLst>
              <p:ext uri="{D42A27DB-BD31-4B8C-83A1-F6EECF244321}">
                <p14:modId xmlns:p14="http://schemas.microsoft.com/office/powerpoint/2010/main" val="1421657586"/>
              </p:ext>
            </p:extLst>
          </p:nvPr>
        </p:nvGraphicFramePr>
        <p:xfrm>
          <a:off x="5478463" y="3716338"/>
          <a:ext cx="911225" cy="193675"/>
        </p:xfrm>
        <a:graphic>
          <a:graphicData uri="http://schemas.openxmlformats.org/presentationml/2006/ole">
            <mc:AlternateContent xmlns:mc="http://schemas.openxmlformats.org/markup-compatibility/2006">
              <mc:Choice xmlns:v="urn:schemas-microsoft-com:vml" Requires="v">
                <p:oleObj name="Equation" r:id="rId4" imgW="1371600" imgH="291960" progId="Equation.DSMT4">
                  <p:embed/>
                </p:oleObj>
              </mc:Choice>
              <mc:Fallback>
                <p:oleObj name="Equation" r:id="rId4" imgW="1371600" imgH="291960" progId="Equation.DSMT4">
                  <p:embed/>
                  <p:pic>
                    <p:nvPicPr>
                      <p:cNvPr id="4" name="Object 3">
                        <a:extLst>
                          <a:ext uri="{FF2B5EF4-FFF2-40B4-BE49-F238E27FC236}">
                            <a16:creationId xmlns:a16="http://schemas.microsoft.com/office/drawing/2014/main" id="{30E7EFA5-EA73-769E-21B0-F57C33B1FFE0}"/>
                          </a:ext>
                        </a:extLst>
                      </p:cNvPr>
                      <p:cNvPicPr/>
                      <p:nvPr/>
                    </p:nvPicPr>
                    <p:blipFill>
                      <a:blip r:embed="rId5"/>
                      <a:stretch>
                        <a:fillRect/>
                      </a:stretch>
                    </p:blipFill>
                    <p:spPr>
                      <a:xfrm>
                        <a:off x="5478463" y="3716338"/>
                        <a:ext cx="911225" cy="19367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C9C3C780-46B5-335D-4163-2F696B9C86EA}"/>
              </a:ext>
            </a:extLst>
          </p:cNvPr>
          <p:cNvGraphicFramePr>
            <a:graphicFrameLocks noChangeAspect="1"/>
          </p:cNvGraphicFramePr>
          <p:nvPr>
            <p:extLst>
              <p:ext uri="{D42A27DB-BD31-4B8C-83A1-F6EECF244321}">
                <p14:modId xmlns:p14="http://schemas.microsoft.com/office/powerpoint/2010/main" val="2658566304"/>
              </p:ext>
            </p:extLst>
          </p:nvPr>
        </p:nvGraphicFramePr>
        <p:xfrm>
          <a:off x="5562678" y="4079876"/>
          <a:ext cx="784225" cy="193675"/>
        </p:xfrm>
        <a:graphic>
          <a:graphicData uri="http://schemas.openxmlformats.org/presentationml/2006/ole">
            <mc:AlternateContent xmlns:mc="http://schemas.openxmlformats.org/markup-compatibility/2006">
              <mc:Choice xmlns:v="urn:schemas-microsoft-com:vml" Requires="v">
                <p:oleObj name="Equation" r:id="rId6" imgW="1180800" imgH="291960" progId="Equation.DSMT4">
                  <p:embed/>
                </p:oleObj>
              </mc:Choice>
              <mc:Fallback>
                <p:oleObj name="Equation" r:id="rId6" imgW="1180800" imgH="291960" progId="Equation.DSMT4">
                  <p:embed/>
                  <p:pic>
                    <p:nvPicPr>
                      <p:cNvPr id="6" name="Object 5">
                        <a:extLst>
                          <a:ext uri="{FF2B5EF4-FFF2-40B4-BE49-F238E27FC236}">
                            <a16:creationId xmlns:a16="http://schemas.microsoft.com/office/drawing/2014/main" id="{678B276D-D146-D4DD-DD94-926CDDA58C89}"/>
                          </a:ext>
                        </a:extLst>
                      </p:cNvPr>
                      <p:cNvPicPr/>
                      <p:nvPr/>
                    </p:nvPicPr>
                    <p:blipFill>
                      <a:blip r:embed="rId7"/>
                      <a:stretch>
                        <a:fillRect/>
                      </a:stretch>
                    </p:blipFill>
                    <p:spPr>
                      <a:xfrm>
                        <a:off x="5562678" y="4079876"/>
                        <a:ext cx="784225" cy="193675"/>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59D73CC8-9731-792B-2041-5C4100B8D2C4}"/>
              </a:ext>
            </a:extLst>
          </p:cNvPr>
          <p:cNvGraphicFramePr>
            <a:graphicFrameLocks noChangeAspect="1"/>
          </p:cNvGraphicFramePr>
          <p:nvPr>
            <p:extLst>
              <p:ext uri="{D42A27DB-BD31-4B8C-83A1-F6EECF244321}">
                <p14:modId xmlns:p14="http://schemas.microsoft.com/office/powerpoint/2010/main" val="1964339005"/>
              </p:ext>
            </p:extLst>
          </p:nvPr>
        </p:nvGraphicFramePr>
        <p:xfrm>
          <a:off x="5489575" y="4430674"/>
          <a:ext cx="885825" cy="193675"/>
        </p:xfrm>
        <a:graphic>
          <a:graphicData uri="http://schemas.openxmlformats.org/presentationml/2006/ole">
            <mc:AlternateContent xmlns:mc="http://schemas.openxmlformats.org/markup-compatibility/2006">
              <mc:Choice xmlns:v="urn:schemas-microsoft-com:vml" Requires="v">
                <p:oleObj name="Equation" r:id="rId8" imgW="1333440" imgH="291960" progId="Equation.DSMT4">
                  <p:embed/>
                </p:oleObj>
              </mc:Choice>
              <mc:Fallback>
                <p:oleObj name="Equation" r:id="rId8" imgW="1333440" imgH="291960" progId="Equation.DSMT4">
                  <p:embed/>
                  <p:pic>
                    <p:nvPicPr>
                      <p:cNvPr id="7" name="Object 6">
                        <a:extLst>
                          <a:ext uri="{FF2B5EF4-FFF2-40B4-BE49-F238E27FC236}">
                            <a16:creationId xmlns:a16="http://schemas.microsoft.com/office/drawing/2014/main" id="{C9C3C780-46B5-335D-4163-2F696B9C86EA}"/>
                          </a:ext>
                        </a:extLst>
                      </p:cNvPr>
                      <p:cNvPicPr/>
                      <p:nvPr/>
                    </p:nvPicPr>
                    <p:blipFill>
                      <a:blip r:embed="rId9"/>
                      <a:stretch>
                        <a:fillRect/>
                      </a:stretch>
                    </p:blipFill>
                    <p:spPr>
                      <a:xfrm>
                        <a:off x="5489575" y="4430674"/>
                        <a:ext cx="885825" cy="193675"/>
                      </a:xfrm>
                      <a:prstGeom prst="rect">
                        <a:avLst/>
                      </a:prstGeom>
                    </p:spPr>
                  </p:pic>
                </p:oleObj>
              </mc:Fallback>
            </mc:AlternateContent>
          </a:graphicData>
        </a:graphic>
      </p:graphicFrame>
    </p:spTree>
    <p:extLst>
      <p:ext uri="{BB962C8B-B14F-4D97-AF65-F5344CB8AC3E}">
        <p14:creationId xmlns:p14="http://schemas.microsoft.com/office/powerpoint/2010/main" val="945547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C45F6-8D30-4F87-94C8-FBAF25AE09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4A275C-FCBE-E465-E31C-A2E324B32085}"/>
              </a:ext>
            </a:extLst>
          </p:cNvPr>
          <p:cNvSpPr>
            <a:spLocks noGrp="1"/>
          </p:cNvSpPr>
          <p:nvPr>
            <p:ph type="title"/>
          </p:nvPr>
        </p:nvSpPr>
        <p:spPr/>
        <p:txBody>
          <a:bodyPr/>
          <a:lstStyle/>
          <a:p>
            <a:r>
              <a:rPr lang="en-US" dirty="0"/>
              <a:t>Applications of the Normal Distribution (cont.)</a:t>
            </a:r>
          </a:p>
        </p:txBody>
      </p:sp>
      <p:sp>
        <p:nvSpPr>
          <p:cNvPr id="3" name="Content Placeholder 2">
            <a:extLst>
              <a:ext uri="{FF2B5EF4-FFF2-40B4-BE49-F238E27FC236}">
                <a16:creationId xmlns:a16="http://schemas.microsoft.com/office/drawing/2014/main" id="{93263324-B526-36E8-EB62-AE0D41638B16}"/>
              </a:ext>
            </a:extLst>
          </p:cNvPr>
          <p:cNvSpPr>
            <a:spLocks noGrp="1"/>
          </p:cNvSpPr>
          <p:nvPr>
            <p:ph idx="1"/>
          </p:nvPr>
        </p:nvSpPr>
        <p:spPr/>
        <p:txBody>
          <a:bodyPr/>
          <a:lstStyle/>
          <a:p>
            <a:r>
              <a:rPr lang="en-US" dirty="0"/>
              <a:t>The data has a mean of six. If six is subtracted from each of the data values, the resulting deviations are shown in the second column of the table. The deviations have a mean of zero. Essentially the location of the data set has been shifted to zero. The interrelationship of the data points to one another has not changed. Try this experiment on larger sets of data to convince yourself that subtracting the mean from each value of a data set will produce a data set that always has a mean of zero.</a:t>
            </a:r>
          </a:p>
        </p:txBody>
      </p:sp>
    </p:spTree>
    <p:extLst>
      <p:ext uri="{BB962C8B-B14F-4D97-AF65-F5344CB8AC3E}">
        <p14:creationId xmlns:p14="http://schemas.microsoft.com/office/powerpoint/2010/main" val="1758184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6327B-D1FA-E082-C0D1-F7445EFE18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AA837D-D770-1360-E117-7431AEBEF2D3}"/>
              </a:ext>
            </a:extLst>
          </p:cNvPr>
          <p:cNvSpPr>
            <a:spLocks noGrp="1"/>
          </p:cNvSpPr>
          <p:nvPr>
            <p:ph type="title"/>
          </p:nvPr>
        </p:nvSpPr>
        <p:spPr/>
        <p:txBody>
          <a:bodyPr/>
          <a:lstStyle/>
          <a:p>
            <a:r>
              <a:rPr lang="en-US" dirty="0"/>
              <a:t>Applications of the Normal Distribution (cont.)</a:t>
            </a:r>
          </a:p>
        </p:txBody>
      </p:sp>
      <p:sp>
        <p:nvSpPr>
          <p:cNvPr id="3" name="Content Placeholder 2">
            <a:extLst>
              <a:ext uri="{FF2B5EF4-FFF2-40B4-BE49-F238E27FC236}">
                <a16:creationId xmlns:a16="http://schemas.microsoft.com/office/drawing/2014/main" id="{9E106BFC-58B5-4EBD-99F9-0CDB336240FC}"/>
              </a:ext>
            </a:extLst>
          </p:cNvPr>
          <p:cNvSpPr>
            <a:spLocks noGrp="1"/>
          </p:cNvSpPr>
          <p:nvPr>
            <p:ph idx="1"/>
          </p:nvPr>
        </p:nvSpPr>
        <p:spPr/>
        <p:txBody>
          <a:bodyPr/>
          <a:lstStyle/>
          <a:p>
            <a:r>
              <a:rPr lang="en-US" dirty="0"/>
              <a:t> </a:t>
            </a:r>
          </a:p>
        </p:txBody>
      </p:sp>
      <p:graphicFrame>
        <p:nvGraphicFramePr>
          <p:cNvPr id="5" name="Table 4">
            <a:extLst>
              <a:ext uri="{FF2B5EF4-FFF2-40B4-BE49-F238E27FC236}">
                <a16:creationId xmlns:a16="http://schemas.microsoft.com/office/drawing/2014/main" id="{D103B6E5-528E-3E3A-9C3C-044F6E008CCA}"/>
              </a:ext>
            </a:extLst>
          </p:cNvPr>
          <p:cNvGraphicFramePr>
            <a:graphicFrameLocks noGrp="1"/>
          </p:cNvGraphicFramePr>
          <p:nvPr>
            <p:extLst>
              <p:ext uri="{D42A27DB-BD31-4B8C-83A1-F6EECF244321}">
                <p14:modId xmlns:p14="http://schemas.microsoft.com/office/powerpoint/2010/main" val="3007114875"/>
              </p:ext>
            </p:extLst>
          </p:nvPr>
        </p:nvGraphicFramePr>
        <p:xfrm>
          <a:off x="1066800" y="1371600"/>
          <a:ext cx="6781800" cy="3962400"/>
        </p:xfrm>
        <a:graphic>
          <a:graphicData uri="http://schemas.openxmlformats.org/drawingml/2006/table">
            <a:tbl>
              <a:tblPr firstRow="1" bandRow="1">
                <a:tableStyleId>{5C22544A-7EE6-4342-B048-85BDC9FD1C3A}</a:tableStyleId>
              </a:tblPr>
              <a:tblGrid>
                <a:gridCol w="2260600">
                  <a:extLst>
                    <a:ext uri="{9D8B030D-6E8A-4147-A177-3AD203B41FA5}">
                      <a16:colId xmlns:a16="http://schemas.microsoft.com/office/drawing/2014/main" val="1244622090"/>
                    </a:ext>
                  </a:extLst>
                </a:gridCol>
                <a:gridCol w="2260600">
                  <a:extLst>
                    <a:ext uri="{9D8B030D-6E8A-4147-A177-3AD203B41FA5}">
                      <a16:colId xmlns:a16="http://schemas.microsoft.com/office/drawing/2014/main" val="2137545098"/>
                    </a:ext>
                  </a:extLst>
                </a:gridCol>
                <a:gridCol w="2260600">
                  <a:extLst>
                    <a:ext uri="{9D8B030D-6E8A-4147-A177-3AD203B41FA5}">
                      <a16:colId xmlns:a16="http://schemas.microsoft.com/office/drawing/2014/main" val="2368002495"/>
                    </a:ext>
                  </a:extLst>
                </a:gridCol>
              </a:tblGrid>
              <a:tr h="430719">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chemeClr val="lt1"/>
                          </a:solidFill>
                          <a:latin typeface="+mn-lt"/>
                          <a:ea typeface="+mn-ea"/>
                          <a:cs typeface="+mn-cs"/>
                        </a:rPr>
                        <a:t>Table 8.4.2 - Standardizing the Data</a:t>
                      </a:r>
                      <a:endParaRPr lang="en-US" sz="1800" b="0" i="0" u="none" strike="noStrike" kern="1200" baseline="0" dirty="0">
                        <a:solidFill>
                          <a:schemeClr val="lt1"/>
                        </a:solidFill>
                        <a:latin typeface="+mn-lt"/>
                        <a:ea typeface="+mn-ea"/>
                        <a:cs typeface="+mn-cs"/>
                      </a:endParaRPr>
                    </a:p>
                  </a:txBody>
                  <a:tcPr/>
                </a:tc>
                <a:tc hMerge="1">
                  <a:txBody>
                    <a:bodyPr/>
                    <a:lstStyle/>
                    <a:p>
                      <a:endParaRPr lang="en-IN" dirty="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0" i="0" u="none" strike="noStrike" kern="1200" baseline="0" dirty="0">
                        <a:solidFill>
                          <a:schemeClr val="lt1"/>
                        </a:solidFill>
                        <a:latin typeface="+mn-lt"/>
                        <a:ea typeface="+mn-ea"/>
                        <a:cs typeface="+mn-cs"/>
                      </a:endParaRPr>
                    </a:p>
                  </a:txBody>
                  <a:tcPr/>
                </a:tc>
                <a:extLst>
                  <a:ext uri="{0D108BD9-81ED-4DB2-BD59-A6C34878D82A}">
                    <a16:rowId xmlns:a16="http://schemas.microsoft.com/office/drawing/2014/main" val="1368380394"/>
                  </a:ext>
                </a:extLst>
              </a:tr>
              <a:tr h="430719">
                <a:tc>
                  <a:txBody>
                    <a:bodyPr/>
                    <a:lstStyle/>
                    <a:p>
                      <a:pPr algn="ctr"/>
                      <a:r>
                        <a:rPr lang="en-US" i="0" dirty="0"/>
                        <a:t>Data</a:t>
                      </a:r>
                      <a:endParaRPr lang="en-IN" i="0" dirty="0"/>
                    </a:p>
                  </a:txBody>
                  <a:tcPr/>
                </a:tc>
                <a:tc>
                  <a:txBody>
                    <a:bodyPr/>
                    <a:lstStyle/>
                    <a:p>
                      <a:pPr algn="ctr"/>
                      <a:r>
                        <a:rPr lang="en-US" i="0" dirty="0"/>
                        <a:t>Formula</a:t>
                      </a:r>
                      <a:endParaRPr lang="en-IN" i="0" dirty="0"/>
                    </a:p>
                  </a:txBody>
                  <a:tcPr/>
                </a:tc>
                <a:tc>
                  <a:txBody>
                    <a:bodyPr/>
                    <a:lstStyle/>
                    <a:p>
                      <a:pPr algn="ctr"/>
                      <a:r>
                        <a:rPr lang="en-US" i="0" dirty="0"/>
                        <a:t>Value of </a:t>
                      </a:r>
                      <a:r>
                        <a:rPr lang="en-US" i="1" dirty="0"/>
                        <a:t>z</a:t>
                      </a:r>
                      <a:endParaRPr lang="en-IN" i="1" dirty="0"/>
                    </a:p>
                  </a:txBody>
                  <a:tcPr/>
                </a:tc>
                <a:extLst>
                  <a:ext uri="{0D108BD9-81ED-4DB2-BD59-A6C34878D82A}">
                    <a16:rowId xmlns:a16="http://schemas.microsoft.com/office/drawing/2014/main" val="1784180678"/>
                  </a:ext>
                </a:extLst>
              </a:tr>
              <a:tr h="558756">
                <a:tc>
                  <a:txBody>
                    <a:bodyPr/>
                    <a:lstStyle/>
                    <a:p>
                      <a:pPr algn="ctr"/>
                      <a:r>
                        <a:rPr lang="en-US" dirty="0"/>
                        <a:t>1</a:t>
                      </a:r>
                      <a:endParaRPr lang="en-IN" dirty="0"/>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1691097023"/>
                  </a:ext>
                </a:extLst>
              </a:tr>
              <a:tr h="563256">
                <a:tc>
                  <a:txBody>
                    <a:bodyPr/>
                    <a:lstStyle/>
                    <a:p>
                      <a:pPr algn="ctr"/>
                      <a:r>
                        <a:rPr lang="en-US" dirty="0"/>
                        <a:t>5</a:t>
                      </a:r>
                      <a:endParaRPr lang="en-IN" dirty="0"/>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908272577"/>
                  </a:ext>
                </a:extLst>
              </a:tr>
              <a:tr h="558756">
                <a:tc>
                  <a:txBody>
                    <a:bodyPr/>
                    <a:lstStyle/>
                    <a:p>
                      <a:pPr algn="ctr"/>
                      <a:r>
                        <a:rPr lang="en-US" dirty="0"/>
                        <a:t>6</a:t>
                      </a:r>
                      <a:endParaRPr lang="en-IN" dirty="0"/>
                    </a:p>
                  </a:txBody>
                  <a:tcPr/>
                </a:tc>
                <a:tc>
                  <a:txBody>
                    <a:bodyPr/>
                    <a:lstStyle/>
                    <a:p>
                      <a:pPr algn="ctr"/>
                      <a:endParaRPr lang="en-IN" sz="1800" i="1" kern="1200" dirty="0">
                        <a:solidFill>
                          <a:schemeClr val="dk1"/>
                        </a:solidFill>
                        <a:latin typeface="Cambria Math" panose="02040503050406030204" pitchFamily="18" charset="0"/>
                        <a:ea typeface="+mn-ea"/>
                        <a:cs typeface="+mn-cs"/>
                      </a:endParaRPr>
                    </a:p>
                  </a:txBody>
                  <a:tcPr/>
                </a:tc>
                <a:tc>
                  <a:txBody>
                    <a:bodyPr/>
                    <a:lstStyle/>
                    <a:p>
                      <a:pPr algn="ctr"/>
                      <a:endParaRPr lang="en-IN" dirty="0"/>
                    </a:p>
                  </a:txBody>
                  <a:tcPr/>
                </a:tc>
                <a:extLst>
                  <a:ext uri="{0D108BD9-81ED-4DB2-BD59-A6C34878D82A}">
                    <a16:rowId xmlns:a16="http://schemas.microsoft.com/office/drawing/2014/main" val="3375838726"/>
                  </a:ext>
                </a:extLst>
              </a:tr>
              <a:tr h="558756">
                <a:tc>
                  <a:txBody>
                    <a:bodyPr/>
                    <a:lstStyle/>
                    <a:p>
                      <a:pPr algn="ctr"/>
                      <a:r>
                        <a:rPr lang="en-US" dirty="0"/>
                        <a:t>12</a:t>
                      </a:r>
                      <a:endParaRPr lang="en-IN" dirty="0"/>
                    </a:p>
                  </a:txBody>
                  <a:tcPr>
                    <a:lnB w="12700" cap="flat" cmpd="sng" algn="ctr">
                      <a:solidFill>
                        <a:schemeClr val="tx1"/>
                      </a:solidFill>
                      <a:prstDash val="solid"/>
                      <a:round/>
                      <a:headEnd type="none" w="med" len="med"/>
                      <a:tailEnd type="none" w="med" len="med"/>
                    </a:lnB>
                  </a:tcPr>
                </a:tc>
                <a:tc>
                  <a:txBody>
                    <a:bodyPr/>
                    <a:lstStyle/>
                    <a:p>
                      <a:pPr algn="ctr"/>
                      <a:endParaRPr lang="en-IN" dirty="0"/>
                    </a:p>
                  </a:txBody>
                  <a:tcPr>
                    <a:lnB w="12700" cap="flat" cmpd="sng" algn="ctr">
                      <a:solidFill>
                        <a:schemeClr val="tx1"/>
                      </a:solidFill>
                      <a:prstDash val="solid"/>
                      <a:round/>
                      <a:headEnd type="none" w="med" len="med"/>
                      <a:tailEnd type="none" w="med" len="med"/>
                    </a:lnB>
                  </a:tcPr>
                </a:tc>
                <a:tc>
                  <a:txBody>
                    <a:bodyPr/>
                    <a:lstStyle/>
                    <a:p>
                      <a:pPr algn="ctr"/>
                      <a:endParaRPr lang="en-IN"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753236"/>
                  </a:ext>
                </a:extLst>
              </a:tr>
              <a:tr h="430719">
                <a:tc>
                  <a:txBody>
                    <a:bodyPr/>
                    <a:lstStyle/>
                    <a:p>
                      <a:pPr algn="ctr"/>
                      <a:r>
                        <a:rPr lang="en-US" dirty="0"/>
                        <a:t>6</a:t>
                      </a:r>
                      <a:endParaRPr lang="en-IN" dirty="0"/>
                    </a:p>
                  </a:txBody>
                  <a:tcPr>
                    <a:lnT w="12700" cap="flat" cmpd="sng" algn="ctr">
                      <a:solidFill>
                        <a:schemeClr val="tx1"/>
                      </a:solidFill>
                      <a:prstDash val="solid"/>
                      <a:round/>
                      <a:headEnd type="none" w="med" len="med"/>
                      <a:tailEnd type="none" w="med" len="med"/>
                    </a:lnT>
                  </a:tcPr>
                </a:tc>
                <a:tc>
                  <a:txBody>
                    <a:bodyPr/>
                    <a:lstStyle/>
                    <a:p>
                      <a:pPr algn="ctr"/>
                      <a:r>
                        <a:rPr lang="en-US" dirty="0"/>
                        <a:t>Mean</a:t>
                      </a:r>
                      <a:endParaRPr lang="en-IN" dirty="0"/>
                    </a:p>
                  </a:txBody>
                  <a:tcPr>
                    <a:lnT w="12700" cap="flat" cmpd="sng" algn="ctr">
                      <a:solidFill>
                        <a:schemeClr val="tx1"/>
                      </a:solidFill>
                      <a:prstDash val="solid"/>
                      <a:round/>
                      <a:headEnd type="none" w="med" len="med"/>
                      <a:tailEnd type="none" w="med" len="med"/>
                    </a:lnT>
                  </a:tcPr>
                </a:tc>
                <a:tc>
                  <a:txBody>
                    <a:bodyPr/>
                    <a:lstStyle/>
                    <a:p>
                      <a:pPr algn="ctr"/>
                      <a:r>
                        <a:rPr lang="en-US" dirty="0"/>
                        <a:t>0</a:t>
                      </a:r>
                      <a:endParaRPr lang="en-IN"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62525630"/>
                  </a:ext>
                </a:extLst>
              </a:tr>
              <a:tr h="430719">
                <a:tc>
                  <a:txBody>
                    <a:bodyPr/>
                    <a:lstStyle/>
                    <a:p>
                      <a:pPr algn="ctr"/>
                      <a:r>
                        <a:rPr lang="en-US" dirty="0"/>
                        <a:t>3.9370</a:t>
                      </a:r>
                      <a:endParaRPr lang="en-IN" dirty="0"/>
                    </a:p>
                  </a:txBody>
                  <a:tcPr>
                    <a:lnB w="12700" cap="flat" cmpd="sng" algn="ctr">
                      <a:solidFill>
                        <a:schemeClr val="tx1"/>
                      </a:solidFill>
                      <a:prstDash val="solid"/>
                      <a:round/>
                      <a:headEnd type="none" w="med" len="med"/>
                      <a:tailEnd type="none" w="med" len="med"/>
                    </a:lnB>
                  </a:tcPr>
                </a:tc>
                <a:tc>
                  <a:txBody>
                    <a:bodyPr/>
                    <a:lstStyle/>
                    <a:p>
                      <a:pPr algn="ctr"/>
                      <a:r>
                        <a:rPr lang="en-US" dirty="0"/>
                        <a:t>Standard Deviation</a:t>
                      </a:r>
                      <a:endParaRPr lang="en-IN" dirty="0"/>
                    </a:p>
                  </a:txBody>
                  <a:tcPr>
                    <a:lnB w="12700" cap="flat" cmpd="sng" algn="ctr">
                      <a:solidFill>
                        <a:schemeClr val="tx1"/>
                      </a:solidFill>
                      <a:prstDash val="solid"/>
                      <a:round/>
                      <a:headEnd type="none" w="med" len="med"/>
                      <a:tailEnd type="none" w="med" len="med"/>
                    </a:lnB>
                  </a:tcPr>
                </a:tc>
                <a:tc>
                  <a:txBody>
                    <a:bodyPr/>
                    <a:lstStyle/>
                    <a:p>
                      <a:pPr algn="ctr"/>
                      <a:r>
                        <a:rPr lang="en-US" dirty="0"/>
                        <a:t>1</a:t>
                      </a:r>
                      <a:endParaRPr lang="en-IN"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6167022"/>
                  </a:ext>
                </a:extLst>
              </a:tr>
            </a:tbl>
          </a:graphicData>
        </a:graphic>
      </p:graphicFrame>
      <p:graphicFrame>
        <p:nvGraphicFramePr>
          <p:cNvPr id="4" name="Object 3">
            <a:extLst>
              <a:ext uri="{FF2B5EF4-FFF2-40B4-BE49-F238E27FC236}">
                <a16:creationId xmlns:a16="http://schemas.microsoft.com/office/drawing/2014/main" id="{AAD756FB-63BF-B166-CA68-E43A55F3E381}"/>
              </a:ext>
            </a:extLst>
          </p:cNvPr>
          <p:cNvGraphicFramePr>
            <a:graphicFrameLocks noChangeAspect="1"/>
          </p:cNvGraphicFramePr>
          <p:nvPr>
            <p:extLst>
              <p:ext uri="{D42A27DB-BD31-4B8C-83A1-F6EECF244321}">
                <p14:modId xmlns:p14="http://schemas.microsoft.com/office/powerpoint/2010/main" val="3874779313"/>
              </p:ext>
            </p:extLst>
          </p:nvPr>
        </p:nvGraphicFramePr>
        <p:xfrm>
          <a:off x="4092497" y="2219092"/>
          <a:ext cx="840509" cy="533400"/>
        </p:xfrm>
        <a:graphic>
          <a:graphicData uri="http://schemas.openxmlformats.org/presentationml/2006/ole">
            <mc:AlternateContent xmlns:mc="http://schemas.openxmlformats.org/markup-compatibility/2006">
              <mc:Choice xmlns:v="urn:schemas-microsoft-com:vml" Requires="v">
                <p:oleObj name="Equation" r:id="rId2" imgW="1320480" imgH="838080" progId="Equation.DSMT4">
                  <p:embed/>
                </p:oleObj>
              </mc:Choice>
              <mc:Fallback>
                <p:oleObj name="Equation" r:id="rId2" imgW="1320480" imgH="838080" progId="Equation.DSMT4">
                  <p:embed/>
                  <p:pic>
                    <p:nvPicPr>
                      <p:cNvPr id="0" name=""/>
                      <p:cNvPicPr/>
                      <p:nvPr/>
                    </p:nvPicPr>
                    <p:blipFill>
                      <a:blip r:embed="rId3"/>
                      <a:stretch>
                        <a:fillRect/>
                      </a:stretch>
                    </p:blipFill>
                    <p:spPr>
                      <a:xfrm>
                        <a:off x="4092497" y="2219092"/>
                        <a:ext cx="840509" cy="5334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DA816573-CB9B-9B66-C765-CE626A8B100C}"/>
              </a:ext>
            </a:extLst>
          </p:cNvPr>
          <p:cNvGraphicFramePr>
            <a:graphicFrameLocks noChangeAspect="1"/>
          </p:cNvGraphicFramePr>
          <p:nvPr>
            <p:extLst>
              <p:ext uri="{D42A27DB-BD31-4B8C-83A1-F6EECF244321}">
                <p14:modId xmlns:p14="http://schemas.microsoft.com/office/powerpoint/2010/main" val="2119986449"/>
              </p:ext>
            </p:extLst>
          </p:nvPr>
        </p:nvGraphicFramePr>
        <p:xfrm>
          <a:off x="4081345" y="2797097"/>
          <a:ext cx="840509" cy="533400"/>
        </p:xfrm>
        <a:graphic>
          <a:graphicData uri="http://schemas.openxmlformats.org/presentationml/2006/ole">
            <mc:AlternateContent xmlns:mc="http://schemas.openxmlformats.org/markup-compatibility/2006">
              <mc:Choice xmlns:v="urn:schemas-microsoft-com:vml" Requires="v">
                <p:oleObj name="Equation" r:id="rId4" imgW="1320480" imgH="838080" progId="Equation.DSMT4">
                  <p:embed/>
                </p:oleObj>
              </mc:Choice>
              <mc:Fallback>
                <p:oleObj name="Equation" r:id="rId4" imgW="1320480" imgH="838080" progId="Equation.DSMT4">
                  <p:embed/>
                  <p:pic>
                    <p:nvPicPr>
                      <p:cNvPr id="4" name="Object 3">
                        <a:extLst>
                          <a:ext uri="{FF2B5EF4-FFF2-40B4-BE49-F238E27FC236}">
                            <a16:creationId xmlns:a16="http://schemas.microsoft.com/office/drawing/2014/main" id="{AAD756FB-63BF-B166-CA68-E43A55F3E381}"/>
                          </a:ext>
                        </a:extLst>
                      </p:cNvPr>
                      <p:cNvPicPr/>
                      <p:nvPr/>
                    </p:nvPicPr>
                    <p:blipFill>
                      <a:blip r:embed="rId5"/>
                      <a:stretch>
                        <a:fillRect/>
                      </a:stretch>
                    </p:blipFill>
                    <p:spPr>
                      <a:xfrm>
                        <a:off x="4081345" y="2797097"/>
                        <a:ext cx="840509" cy="5334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B2FE9B41-DAE5-6D3C-77B0-92C0FADBAB4A}"/>
              </a:ext>
            </a:extLst>
          </p:cNvPr>
          <p:cNvGraphicFramePr>
            <a:graphicFrameLocks noChangeAspect="1"/>
          </p:cNvGraphicFramePr>
          <p:nvPr>
            <p:extLst>
              <p:ext uri="{D42A27DB-BD31-4B8C-83A1-F6EECF244321}">
                <p14:modId xmlns:p14="http://schemas.microsoft.com/office/powerpoint/2010/main" val="4271491333"/>
              </p:ext>
            </p:extLst>
          </p:nvPr>
        </p:nvGraphicFramePr>
        <p:xfrm>
          <a:off x="4092496" y="3352801"/>
          <a:ext cx="840509" cy="533400"/>
        </p:xfrm>
        <a:graphic>
          <a:graphicData uri="http://schemas.openxmlformats.org/presentationml/2006/ole">
            <mc:AlternateContent xmlns:mc="http://schemas.openxmlformats.org/markup-compatibility/2006">
              <mc:Choice xmlns:v="urn:schemas-microsoft-com:vml" Requires="v">
                <p:oleObj name="Equation" r:id="rId6" imgW="1320480" imgH="838080" progId="Equation.DSMT4">
                  <p:embed/>
                </p:oleObj>
              </mc:Choice>
              <mc:Fallback>
                <p:oleObj name="Equation" r:id="rId6" imgW="1320480" imgH="838080" progId="Equation.DSMT4">
                  <p:embed/>
                  <p:pic>
                    <p:nvPicPr>
                      <p:cNvPr id="6" name="Object 5">
                        <a:extLst>
                          <a:ext uri="{FF2B5EF4-FFF2-40B4-BE49-F238E27FC236}">
                            <a16:creationId xmlns:a16="http://schemas.microsoft.com/office/drawing/2014/main" id="{DA816573-CB9B-9B66-C765-CE626A8B100C}"/>
                          </a:ext>
                        </a:extLst>
                      </p:cNvPr>
                      <p:cNvPicPr/>
                      <p:nvPr/>
                    </p:nvPicPr>
                    <p:blipFill>
                      <a:blip r:embed="rId7"/>
                      <a:stretch>
                        <a:fillRect/>
                      </a:stretch>
                    </p:blipFill>
                    <p:spPr>
                      <a:xfrm>
                        <a:off x="4092496" y="3352801"/>
                        <a:ext cx="840509" cy="5334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852CC65C-DDE2-8B29-1767-608E98AC5B99}"/>
              </a:ext>
            </a:extLst>
          </p:cNvPr>
          <p:cNvGraphicFramePr>
            <a:graphicFrameLocks noChangeAspect="1"/>
          </p:cNvGraphicFramePr>
          <p:nvPr>
            <p:extLst>
              <p:ext uri="{D42A27DB-BD31-4B8C-83A1-F6EECF244321}">
                <p14:modId xmlns:p14="http://schemas.microsoft.com/office/powerpoint/2010/main" val="3026565646"/>
              </p:ext>
            </p:extLst>
          </p:nvPr>
        </p:nvGraphicFramePr>
        <p:xfrm>
          <a:off x="4093201" y="3929691"/>
          <a:ext cx="840509" cy="533400"/>
        </p:xfrm>
        <a:graphic>
          <a:graphicData uri="http://schemas.openxmlformats.org/presentationml/2006/ole">
            <mc:AlternateContent xmlns:mc="http://schemas.openxmlformats.org/markup-compatibility/2006">
              <mc:Choice xmlns:v="urn:schemas-microsoft-com:vml" Requires="v">
                <p:oleObj name="Equation" r:id="rId8" imgW="1320480" imgH="838080" progId="Equation.DSMT4">
                  <p:embed/>
                </p:oleObj>
              </mc:Choice>
              <mc:Fallback>
                <p:oleObj name="Equation" r:id="rId8" imgW="1320480" imgH="838080" progId="Equation.DSMT4">
                  <p:embed/>
                  <p:pic>
                    <p:nvPicPr>
                      <p:cNvPr id="7" name="Object 6">
                        <a:extLst>
                          <a:ext uri="{FF2B5EF4-FFF2-40B4-BE49-F238E27FC236}">
                            <a16:creationId xmlns:a16="http://schemas.microsoft.com/office/drawing/2014/main" id="{B2FE9B41-DAE5-6D3C-77B0-92C0FADBAB4A}"/>
                          </a:ext>
                        </a:extLst>
                      </p:cNvPr>
                      <p:cNvPicPr/>
                      <p:nvPr/>
                    </p:nvPicPr>
                    <p:blipFill>
                      <a:blip r:embed="rId9"/>
                      <a:stretch>
                        <a:fillRect/>
                      </a:stretch>
                    </p:blipFill>
                    <p:spPr>
                      <a:xfrm>
                        <a:off x="4093201" y="3929691"/>
                        <a:ext cx="840509" cy="533400"/>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6F455C32-0228-F2E6-FB60-BE6DEF5797D0}"/>
              </a:ext>
            </a:extLst>
          </p:cNvPr>
          <p:cNvGraphicFramePr>
            <a:graphicFrameLocks noChangeAspect="1"/>
          </p:cNvGraphicFramePr>
          <p:nvPr>
            <p:extLst>
              <p:ext uri="{D42A27DB-BD31-4B8C-83A1-F6EECF244321}">
                <p14:modId xmlns:p14="http://schemas.microsoft.com/office/powerpoint/2010/main" val="4091879929"/>
              </p:ext>
            </p:extLst>
          </p:nvPr>
        </p:nvGraphicFramePr>
        <p:xfrm>
          <a:off x="6473825" y="2397125"/>
          <a:ext cx="539750" cy="177800"/>
        </p:xfrm>
        <a:graphic>
          <a:graphicData uri="http://schemas.openxmlformats.org/presentationml/2006/ole">
            <mc:AlternateContent xmlns:mc="http://schemas.openxmlformats.org/markup-compatibility/2006">
              <mc:Choice xmlns:v="urn:schemas-microsoft-com:vml" Requires="v">
                <p:oleObj name="Equation" r:id="rId10" imgW="850680" imgH="279360" progId="Equation.DSMT4">
                  <p:embed/>
                </p:oleObj>
              </mc:Choice>
              <mc:Fallback>
                <p:oleObj name="Equation" r:id="rId10" imgW="850680" imgH="279360" progId="Equation.DSMT4">
                  <p:embed/>
                  <p:pic>
                    <p:nvPicPr>
                      <p:cNvPr id="4" name="Object 3">
                        <a:extLst>
                          <a:ext uri="{FF2B5EF4-FFF2-40B4-BE49-F238E27FC236}">
                            <a16:creationId xmlns:a16="http://schemas.microsoft.com/office/drawing/2014/main" id="{AAD756FB-63BF-B166-CA68-E43A55F3E381}"/>
                          </a:ext>
                        </a:extLst>
                      </p:cNvPr>
                      <p:cNvPicPr/>
                      <p:nvPr/>
                    </p:nvPicPr>
                    <p:blipFill>
                      <a:blip r:embed="rId11"/>
                      <a:stretch>
                        <a:fillRect/>
                      </a:stretch>
                    </p:blipFill>
                    <p:spPr>
                      <a:xfrm>
                        <a:off x="6473825" y="2397125"/>
                        <a:ext cx="539750" cy="17780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0328B08C-2F0C-D2A0-3D57-0846310C852D}"/>
              </a:ext>
            </a:extLst>
          </p:cNvPr>
          <p:cNvGraphicFramePr>
            <a:graphicFrameLocks noChangeAspect="1"/>
          </p:cNvGraphicFramePr>
          <p:nvPr>
            <p:extLst>
              <p:ext uri="{D42A27DB-BD31-4B8C-83A1-F6EECF244321}">
                <p14:modId xmlns:p14="http://schemas.microsoft.com/office/powerpoint/2010/main" val="3571962781"/>
              </p:ext>
            </p:extLst>
          </p:nvPr>
        </p:nvGraphicFramePr>
        <p:xfrm>
          <a:off x="6473825" y="2971800"/>
          <a:ext cx="539750" cy="185738"/>
        </p:xfrm>
        <a:graphic>
          <a:graphicData uri="http://schemas.openxmlformats.org/presentationml/2006/ole">
            <mc:AlternateContent xmlns:mc="http://schemas.openxmlformats.org/markup-compatibility/2006">
              <mc:Choice xmlns:v="urn:schemas-microsoft-com:vml" Requires="v">
                <p:oleObj name="Equation" r:id="rId12" imgW="850680" imgH="291960" progId="Equation.DSMT4">
                  <p:embed/>
                </p:oleObj>
              </mc:Choice>
              <mc:Fallback>
                <p:oleObj name="Equation" r:id="rId12" imgW="850680" imgH="291960" progId="Equation.DSMT4">
                  <p:embed/>
                  <p:pic>
                    <p:nvPicPr>
                      <p:cNvPr id="11" name="Object 10">
                        <a:extLst>
                          <a:ext uri="{FF2B5EF4-FFF2-40B4-BE49-F238E27FC236}">
                            <a16:creationId xmlns:a16="http://schemas.microsoft.com/office/drawing/2014/main" id="{6F455C32-0228-F2E6-FB60-BE6DEF5797D0}"/>
                          </a:ext>
                        </a:extLst>
                      </p:cNvPr>
                      <p:cNvPicPr/>
                      <p:nvPr/>
                    </p:nvPicPr>
                    <p:blipFill>
                      <a:blip r:embed="rId13"/>
                      <a:stretch>
                        <a:fillRect/>
                      </a:stretch>
                    </p:blipFill>
                    <p:spPr>
                      <a:xfrm>
                        <a:off x="6473825" y="2971800"/>
                        <a:ext cx="539750" cy="185738"/>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6B1C51CA-2825-D335-26EE-56F68B09291B}"/>
              </a:ext>
            </a:extLst>
          </p:cNvPr>
          <p:cNvGraphicFramePr>
            <a:graphicFrameLocks noChangeAspect="1"/>
          </p:cNvGraphicFramePr>
          <p:nvPr>
            <p:extLst>
              <p:ext uri="{D42A27DB-BD31-4B8C-83A1-F6EECF244321}">
                <p14:modId xmlns:p14="http://schemas.microsoft.com/office/powerpoint/2010/main" val="2933278150"/>
              </p:ext>
            </p:extLst>
          </p:nvPr>
        </p:nvGraphicFramePr>
        <p:xfrm>
          <a:off x="6675438" y="3597275"/>
          <a:ext cx="136525" cy="185738"/>
        </p:xfrm>
        <a:graphic>
          <a:graphicData uri="http://schemas.openxmlformats.org/presentationml/2006/ole">
            <mc:AlternateContent xmlns:mc="http://schemas.openxmlformats.org/markup-compatibility/2006">
              <mc:Choice xmlns:v="urn:schemas-microsoft-com:vml" Requires="v">
                <p:oleObj name="Equation" r:id="rId14" imgW="215640" imgH="291960" progId="Equation.DSMT4">
                  <p:embed/>
                </p:oleObj>
              </mc:Choice>
              <mc:Fallback>
                <p:oleObj name="Equation" r:id="rId14" imgW="215640" imgH="291960" progId="Equation.DSMT4">
                  <p:embed/>
                  <p:pic>
                    <p:nvPicPr>
                      <p:cNvPr id="12" name="Object 11">
                        <a:extLst>
                          <a:ext uri="{FF2B5EF4-FFF2-40B4-BE49-F238E27FC236}">
                            <a16:creationId xmlns:a16="http://schemas.microsoft.com/office/drawing/2014/main" id="{0328B08C-2F0C-D2A0-3D57-0846310C852D}"/>
                          </a:ext>
                        </a:extLst>
                      </p:cNvPr>
                      <p:cNvPicPr/>
                      <p:nvPr/>
                    </p:nvPicPr>
                    <p:blipFill>
                      <a:blip r:embed="rId15"/>
                      <a:stretch>
                        <a:fillRect/>
                      </a:stretch>
                    </p:blipFill>
                    <p:spPr>
                      <a:xfrm>
                        <a:off x="6675438" y="3597275"/>
                        <a:ext cx="136525" cy="185738"/>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6B5D2C86-9E45-9443-4985-22FFD9802F95}"/>
              </a:ext>
            </a:extLst>
          </p:cNvPr>
          <p:cNvGraphicFramePr>
            <a:graphicFrameLocks noChangeAspect="1"/>
          </p:cNvGraphicFramePr>
          <p:nvPr>
            <p:extLst>
              <p:ext uri="{D42A27DB-BD31-4B8C-83A1-F6EECF244321}">
                <p14:modId xmlns:p14="http://schemas.microsoft.com/office/powerpoint/2010/main" val="33018784"/>
              </p:ext>
            </p:extLst>
          </p:nvPr>
        </p:nvGraphicFramePr>
        <p:xfrm>
          <a:off x="6543675" y="4059238"/>
          <a:ext cx="401638" cy="187325"/>
        </p:xfrm>
        <a:graphic>
          <a:graphicData uri="http://schemas.openxmlformats.org/presentationml/2006/ole">
            <mc:AlternateContent xmlns:mc="http://schemas.openxmlformats.org/markup-compatibility/2006">
              <mc:Choice xmlns:v="urn:schemas-microsoft-com:vml" Requires="v">
                <p:oleObj name="Equation" r:id="rId16" imgW="634680" imgH="291960" progId="Equation.DSMT4">
                  <p:embed/>
                </p:oleObj>
              </mc:Choice>
              <mc:Fallback>
                <p:oleObj name="Equation" r:id="rId16" imgW="634680" imgH="291960" progId="Equation.DSMT4">
                  <p:embed/>
                  <p:pic>
                    <p:nvPicPr>
                      <p:cNvPr id="13" name="Object 12">
                        <a:extLst>
                          <a:ext uri="{FF2B5EF4-FFF2-40B4-BE49-F238E27FC236}">
                            <a16:creationId xmlns:a16="http://schemas.microsoft.com/office/drawing/2014/main" id="{6B1C51CA-2825-D335-26EE-56F68B09291B}"/>
                          </a:ext>
                        </a:extLst>
                      </p:cNvPr>
                      <p:cNvPicPr/>
                      <p:nvPr/>
                    </p:nvPicPr>
                    <p:blipFill>
                      <a:blip r:embed="rId17"/>
                      <a:stretch>
                        <a:fillRect/>
                      </a:stretch>
                    </p:blipFill>
                    <p:spPr>
                      <a:xfrm>
                        <a:off x="6543675" y="4059238"/>
                        <a:ext cx="401638" cy="187325"/>
                      </a:xfrm>
                      <a:prstGeom prst="rect">
                        <a:avLst/>
                      </a:prstGeom>
                    </p:spPr>
                  </p:pic>
                </p:oleObj>
              </mc:Fallback>
            </mc:AlternateContent>
          </a:graphicData>
        </a:graphic>
      </p:graphicFrame>
    </p:spTree>
    <p:extLst>
      <p:ext uri="{BB962C8B-B14F-4D97-AF65-F5344CB8AC3E}">
        <p14:creationId xmlns:p14="http://schemas.microsoft.com/office/powerpoint/2010/main" val="2442730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BBE1E-76D1-5608-0B1E-AFE884E47F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EB5F5E-3E56-40FE-E257-AA8E46498831}"/>
              </a:ext>
            </a:extLst>
          </p:cNvPr>
          <p:cNvSpPr>
            <a:spLocks noGrp="1"/>
          </p:cNvSpPr>
          <p:nvPr>
            <p:ph type="title"/>
          </p:nvPr>
        </p:nvSpPr>
        <p:spPr/>
        <p:txBody>
          <a:bodyPr/>
          <a:lstStyle/>
          <a:p>
            <a:r>
              <a:rPr lang="en-US" dirty="0"/>
              <a:t>Applications of the Normal Distribution (cont.)</a:t>
            </a:r>
          </a:p>
        </p:txBody>
      </p:sp>
      <p:sp>
        <p:nvSpPr>
          <p:cNvPr id="3" name="Content Placeholder 2">
            <a:extLst>
              <a:ext uri="{FF2B5EF4-FFF2-40B4-BE49-F238E27FC236}">
                <a16:creationId xmlns:a16="http://schemas.microsoft.com/office/drawing/2014/main" id="{90155FD8-9A81-CFEF-1678-C69EBC9EEDD0}"/>
              </a:ext>
            </a:extLst>
          </p:cNvPr>
          <p:cNvSpPr>
            <a:spLocks noGrp="1"/>
          </p:cNvSpPr>
          <p:nvPr>
            <p:ph idx="1"/>
          </p:nvPr>
        </p:nvSpPr>
        <p:spPr/>
        <p:txBody>
          <a:bodyPr>
            <a:normAutofit/>
          </a:bodyPr>
          <a:lstStyle/>
          <a:p>
            <a:r>
              <a:rPr lang="en-US" dirty="0"/>
              <a:t>The standard deviation of the data is approximately 3.9370. Let’s standardize each data value (see Table 8.4.2). The resulting </a:t>
            </a:r>
            <a:r>
              <a:rPr lang="en-US" i="1" dirty="0"/>
              <a:t>z</a:t>
            </a:r>
            <a:r>
              <a:rPr lang="en-US" dirty="0"/>
              <a:t>-values indicate how far the data values in Table 8.4.1 are from the mean, measured in standard deviation units. The first row of Table 8.4.2 shows that the data value 1 is –1.27 standard deviation units from the mean. The mean and standard deviation of the transformed values in Table 8.4.2 are zero and one, respectively. </a:t>
            </a:r>
          </a:p>
        </p:txBody>
      </p:sp>
    </p:spTree>
    <p:extLst>
      <p:ext uri="{BB962C8B-B14F-4D97-AF65-F5344CB8AC3E}">
        <p14:creationId xmlns:p14="http://schemas.microsoft.com/office/powerpoint/2010/main" val="3514399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A766E-4FCA-68E1-F32C-1E7E748C0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02A66B-0090-593B-399C-183E9A291715}"/>
              </a:ext>
            </a:extLst>
          </p:cNvPr>
          <p:cNvSpPr>
            <a:spLocks noGrp="1"/>
          </p:cNvSpPr>
          <p:nvPr>
            <p:ph type="title"/>
          </p:nvPr>
        </p:nvSpPr>
        <p:spPr/>
        <p:txBody>
          <a:bodyPr/>
          <a:lstStyle/>
          <a:p>
            <a:r>
              <a:rPr lang="en-US" dirty="0"/>
              <a:t>Applications of the Normal Distribution (cont.)</a:t>
            </a:r>
          </a:p>
        </p:txBody>
      </p:sp>
      <p:sp>
        <p:nvSpPr>
          <p:cNvPr id="3" name="Content Placeholder 2">
            <a:extLst>
              <a:ext uri="{FF2B5EF4-FFF2-40B4-BE49-F238E27FC236}">
                <a16:creationId xmlns:a16="http://schemas.microsoft.com/office/drawing/2014/main" id="{ABBCA53B-3062-9F7E-C10D-A7AD035FA95C}"/>
              </a:ext>
            </a:extLst>
          </p:cNvPr>
          <p:cNvSpPr>
            <a:spLocks noGrp="1"/>
          </p:cNvSpPr>
          <p:nvPr>
            <p:ph idx="1"/>
          </p:nvPr>
        </p:nvSpPr>
        <p:spPr/>
        <p:txBody>
          <a:bodyPr>
            <a:normAutofit/>
          </a:bodyPr>
          <a:lstStyle/>
          <a:p>
            <a:r>
              <a:rPr lang="en-US" dirty="0"/>
              <a:t>You can verify that the mean and standard deviation of the </a:t>
            </a:r>
            <a:r>
              <a:rPr lang="en-US" i="1" dirty="0"/>
              <a:t>z</a:t>
            </a:r>
            <a:r>
              <a:rPr lang="en-US" dirty="0"/>
              <a:t>-scores are actually zero and one. Compute the population standard deviation rather than the sample standard deviation (divide by </a:t>
            </a:r>
            <a:r>
              <a:rPr lang="en-US" i="1" dirty="0"/>
              <a:t>n</a:t>
            </a:r>
            <a:r>
              <a:rPr lang="en-US" dirty="0"/>
              <a:t> instead of </a:t>
            </a:r>
            <a:r>
              <a:rPr lang="en-US" i="1" dirty="0"/>
              <a:t>n</a:t>
            </a:r>
            <a:r>
              <a:rPr lang="en-US" dirty="0"/>
              <a:t> – 1 in the standard deviation formula).</a:t>
            </a:r>
          </a:p>
          <a:p>
            <a:r>
              <a:rPr lang="en-US" dirty="0"/>
              <a:t>Now that we have seen how to convert any normal random variable into a standard normal random variable, let’s apply it.</a:t>
            </a:r>
          </a:p>
          <a:p>
            <a:endParaRPr lang="en-US" dirty="0"/>
          </a:p>
        </p:txBody>
      </p:sp>
    </p:spTree>
    <p:extLst>
      <p:ext uri="{BB962C8B-B14F-4D97-AF65-F5344CB8AC3E}">
        <p14:creationId xmlns:p14="http://schemas.microsoft.com/office/powerpoint/2010/main" val="390221351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2427</TotalTime>
  <Words>1625</Words>
  <Application>Microsoft Office PowerPoint</Application>
  <PresentationFormat>On-screen Show (4:3)</PresentationFormat>
  <Paragraphs>121</Paragraphs>
  <Slides>28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5" baseType="lpstr">
      <vt:lpstr>Symbol</vt:lpstr>
      <vt:lpstr>Calibri</vt:lpstr>
      <vt:lpstr>Cambria Math</vt:lpstr>
      <vt:lpstr>Arial</vt:lpstr>
      <vt:lpstr>Office Theme</vt:lpstr>
      <vt:lpstr>Equation</vt:lpstr>
      <vt:lpstr>MathType 6.0 Equation</vt:lpstr>
      <vt:lpstr>Section 8.4</vt:lpstr>
      <vt:lpstr>Applications of the Normal Distribution</vt:lpstr>
      <vt:lpstr>Formula: Standardizing a Normal Random Variable </vt:lpstr>
      <vt:lpstr>Applications of the Normal Distribution (cont.)</vt:lpstr>
      <vt:lpstr>Applications of the Normal Distribution (cont.)</vt:lpstr>
      <vt:lpstr>Applications of the Normal Distribution (cont.)</vt:lpstr>
      <vt:lpstr>Applications of the Normal Distribution (cont.)</vt:lpstr>
      <vt:lpstr>Applications of the Normal Distribution (cont.)</vt:lpstr>
      <vt:lpstr>Applications of the Normal Distribution (cont.)</vt:lpstr>
      <vt:lpstr>Example 8.4.1: Determining a Probability Using the Standard Normal Distribution</vt:lpstr>
      <vt:lpstr>Example 8.4.1: Determining a Probability Using the Standard Normal Distribution (cont.)</vt:lpstr>
      <vt:lpstr>Example 8.4.1: Determining a Probability Using the Standard Normal Distribution (cont.)</vt:lpstr>
      <vt:lpstr>Example 8.4.2: Determining a Probability Using the Standard Normal Distribution</vt:lpstr>
      <vt:lpstr>Example 8.4.2: Determining a Probability Using the Standard Normal Distribution (cont.)</vt:lpstr>
      <vt:lpstr>Example 8.4.2: Determining a Probability Using the Standard Normal Distribution (cont.)</vt:lpstr>
      <vt:lpstr>Example 8.4.3: Determining the Probability of Exceeding a Test Score Using the Standard Normal Distribution</vt:lpstr>
      <vt:lpstr>Example 8.4.3: Determining the Probability of Exceeding a Test Score Using the Standard Normal Distribution (cont.)</vt:lpstr>
      <vt:lpstr>Example 8.4.3: Determining the Probability of Exceeding a Test Score Using the Standard Normal Distribution (cont.)</vt:lpstr>
      <vt:lpstr>Example 8.4.4: Determining the Probability of a Purchase Total Using the Standard Normal Distribution</vt:lpstr>
      <vt:lpstr>Example 8.4.4: Determining the Probability of a Purchase Total Using the Standard Normal Distribution (cont.)</vt:lpstr>
      <vt:lpstr>Example 8.4.4: Determining the Probability of a Purchase Total Using the Standard Normal Distribution (cont.)</vt:lpstr>
      <vt:lpstr>Finding Values of a Normally Distributed Random Variable</vt:lpstr>
      <vt:lpstr>Finding Values of a Normally Distributed Random Variable (cont.)</vt:lpstr>
      <vt:lpstr>Finding Values of a Normally Distributed Random Variable (cont.)</vt:lpstr>
      <vt:lpstr>Example 8.4.5: Determining the z-Value that Corresponds to an Area Under the Standard Normal Distribution</vt:lpstr>
      <vt:lpstr>Example 8.4.5: Determining the z-Value that Corresponds to an Area Under the Standard Normal Distribution (cont.)</vt:lpstr>
      <vt:lpstr>Example 8.4.6: Determining the Body Temperature that Corresponds to a Specific Percentile</vt:lpstr>
      <vt:lpstr>Example 8.4.6: Determining the Body Temperature that Corresponds to a Specific Percentile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272</cp:revision>
  <dcterms:created xsi:type="dcterms:W3CDTF">2013-04-26T14:43:13Z</dcterms:created>
  <dcterms:modified xsi:type="dcterms:W3CDTF">2024-02-26T14:52:46Z</dcterms:modified>
</cp:coreProperties>
</file>