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9"/>
  </p:notesMasterIdLst>
  <p:handoutMasterIdLst>
    <p:handoutMasterId r:id="rId40"/>
  </p:handoutMasterIdLst>
  <p:sldIdLst>
    <p:sldId id="256" r:id="rId2"/>
    <p:sldId id="324" r:id="rId3"/>
    <p:sldId id="286" r:id="rId4"/>
    <p:sldId id="322" r:id="rId5"/>
    <p:sldId id="323" r:id="rId6"/>
    <p:sldId id="325" r:id="rId7"/>
    <p:sldId id="326" r:id="rId8"/>
    <p:sldId id="327" r:id="rId9"/>
    <p:sldId id="328" r:id="rId10"/>
    <p:sldId id="329" r:id="rId11"/>
    <p:sldId id="296" r:id="rId12"/>
    <p:sldId id="330" r:id="rId13"/>
    <p:sldId id="331" r:id="rId14"/>
    <p:sldId id="299" r:id="rId15"/>
    <p:sldId id="300" r:id="rId16"/>
    <p:sldId id="301" r:id="rId17"/>
    <p:sldId id="302" r:id="rId18"/>
    <p:sldId id="303" r:id="rId19"/>
    <p:sldId id="332" r:id="rId20"/>
    <p:sldId id="304" r:id="rId21"/>
    <p:sldId id="305" r:id="rId22"/>
    <p:sldId id="306" r:id="rId23"/>
    <p:sldId id="307" r:id="rId24"/>
    <p:sldId id="308" r:id="rId25"/>
    <p:sldId id="321" r:id="rId26"/>
    <p:sldId id="309" r:id="rId27"/>
    <p:sldId id="310" r:id="rId28"/>
    <p:sldId id="311" r:id="rId29"/>
    <p:sldId id="312" r:id="rId30"/>
    <p:sldId id="313" r:id="rId31"/>
    <p:sldId id="314" r:id="rId32"/>
    <p:sldId id="315" r:id="rId33"/>
    <p:sldId id="316" r:id="rId34"/>
    <p:sldId id="317" r:id="rId35"/>
    <p:sldId id="318" r:id="rId36"/>
    <p:sldId id="319" r:id="rId37"/>
    <p:sldId id="320" r:id="rId38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41"/>
    </p:embeddedFont>
    <p:embeddedFont>
      <p:font typeface="Roboto Condensed" panose="02000000000000000000" pitchFamily="2" charset="0"/>
      <p:regular r:id="rId42"/>
      <p:bold r:id="rId43"/>
      <p:italic r:id="rId44"/>
      <p:boldItalic r:id="rId4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7D"/>
    <a:srgbClr val="808080"/>
    <a:srgbClr val="B2B2B2"/>
    <a:srgbClr val="5F5F5F"/>
    <a:srgbClr val="000000"/>
    <a:srgbClr val="1F497D"/>
    <a:srgbClr val="2D7D9F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166" autoAdjust="0"/>
    <p:restoredTop sz="94660"/>
  </p:normalViewPr>
  <p:slideViewPr>
    <p:cSldViewPr>
      <p:cViewPr varScale="1">
        <p:scale>
          <a:sx n="108" d="100"/>
          <a:sy n="108" d="100"/>
        </p:scale>
        <p:origin x="176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font" Target="fonts/font2.fntdata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45" Type="http://schemas.openxmlformats.org/officeDocument/2006/relationships/font" Target="fonts/font5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3.fntdata"/><Relationship Id="rId48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1666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87EA9-0F95-4E3A-B40A-64C12DA5C34F}" type="datetimeFigureOut">
              <a:rPr lang="en-US" smtClean="0"/>
              <a:pPr/>
              <a:t>2/14/2024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1C950B-8241-42E2-98BC-F99EB045F18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908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2.wmf"/><Relationship Id="rId7" Type="http://schemas.openxmlformats.org/officeDocument/2006/relationships/image" Target="../media/image14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3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15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image" Target="../media/image18.wmf"/><Relationship Id="rId7" Type="http://schemas.openxmlformats.org/officeDocument/2006/relationships/image" Target="../media/image20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19.w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21.w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The Standard Normal Distribution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</a:t>
            </a:r>
            <a:r>
              <a:rPr lang="en-US" i="1" dirty="0"/>
              <a:t>z</a:t>
            </a:r>
            <a:r>
              <a:rPr lang="en-US" dirty="0"/>
              <a:t>-distribution will be used throughout the remainder of this text. Thus, it is important to comprehend the use of the standard normal tables in the determination of probabilities for a variety of problems. Because of the manner in which the table is constructed, some types of problems will require manipulation of the table values.</a:t>
            </a:r>
          </a:p>
        </p:txBody>
      </p:sp>
    </p:spTree>
    <p:extLst>
      <p:ext uri="{BB962C8B-B14F-4D97-AF65-F5344CB8AC3E}">
        <p14:creationId xmlns:p14="http://schemas.microsoft.com/office/powerpoint/2010/main" val="27013947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8.3.1: Computing a Probability Using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the probability that a standard normal random variable is less than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Drawing a picture—even when the problem is rather simple—is a good idea. Remember that the probability is represented by the area under the standard normal curve.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8.3.1: Computing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Determining the area under the standard normal curve to the left of a particular value requires little effort since the tables are constructed to give the cumulative probabilities. That is, the table gives probabilities that the random variable </a:t>
            </a:r>
            <a:r>
              <a:rPr lang="en-US" i="1" dirty="0"/>
              <a:t>z</a:t>
            </a:r>
            <a:r>
              <a:rPr lang="en-US" dirty="0"/>
              <a:t> is less than (or less than or equal to) some value (i.e., </a:t>
            </a:r>
            <a:r>
              <a:rPr lang="en-US" i="1" dirty="0"/>
              <a:t>P </a:t>
            </a:r>
            <a:r>
              <a:rPr lang="en-US" dirty="0"/>
              <a:t>(</a:t>
            </a:r>
            <a:r>
              <a:rPr lang="en-US" i="1" dirty="0"/>
              <a:t>z</a:t>
            </a:r>
            <a:r>
              <a:rPr lang="en-US" dirty="0"/>
              <a:t>&lt;</a:t>
            </a:r>
            <a:r>
              <a:rPr lang="en-US" i="1" dirty="0"/>
              <a:t>z</a:t>
            </a:r>
            <a:r>
              <a:rPr lang="en-US" baseline="-25000" dirty="0"/>
              <a:t>0</a:t>
            </a:r>
            <a:r>
              <a:rPr lang="en-US" dirty="0"/>
              <a:t>) where </a:t>
            </a:r>
            <a:r>
              <a:rPr lang="en-US" i="1" dirty="0"/>
              <a:t>z</a:t>
            </a:r>
            <a:r>
              <a:rPr lang="en-US" baseline="-25000" dirty="0"/>
              <a:t>0</a:t>
            </a:r>
            <a:r>
              <a:rPr lang="en-US" dirty="0"/>
              <a:t> is the number of standard deviations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C7B585E-A2D1-4567-B420-304DD5D68E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0" y="1097280"/>
            <a:ext cx="4058216" cy="22101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1952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8.3.1: Computing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above or below the mean). In this case, the construction of Table B exactly matches the kind of interval we are examining. Thus, merely looking up the value corresponding to 1.27 in the table is sufficient to obtain the probability.</a:t>
            </a:r>
          </a:p>
        </p:txBody>
      </p:sp>
    </p:spTree>
    <p:extLst>
      <p:ext uri="{BB962C8B-B14F-4D97-AF65-F5344CB8AC3E}">
        <p14:creationId xmlns:p14="http://schemas.microsoft.com/office/powerpoint/2010/main" val="1560097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8.3.1: Computing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graphicFrame>
        <p:nvGraphicFramePr>
          <p:cNvPr id="4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6296966"/>
              </p:ext>
            </p:extLst>
          </p:nvPr>
        </p:nvGraphicFramePr>
        <p:xfrm>
          <a:off x="1295400" y="1676400"/>
          <a:ext cx="6553200" cy="26670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27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16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63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666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6317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3576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6257">
                <a:tc>
                  <a:txBody>
                    <a:bodyPr/>
                    <a:lstStyle/>
                    <a:p>
                      <a:pPr marL="142875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i="1" dirty="0"/>
                        <a:t>z</a:t>
                      </a:r>
                      <a:endParaRPr sz="2000" i="1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0.00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0.01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spc="-5" dirty="0"/>
                        <a:t>...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31115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0.06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sz="2000" dirty="0"/>
                        <a:t>0.07</a:t>
                      </a:r>
                      <a:endParaRPr sz="2000" dirty="0">
                        <a:latin typeface="Roboto Condensed"/>
                        <a:cs typeface="Roboto Condensed"/>
                      </a:endParaRPr>
                    </a:p>
                  </a:txBody>
                  <a:tcPr marL="0" marR="0" marT="1905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324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0.0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0.5000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0.5040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0.5239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rowSpan="4">
                  <a:txBody>
                    <a:bodyPr/>
                    <a:lstStyle/>
                    <a:p>
                      <a:pPr marL="18796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0.5279</a:t>
                      </a:r>
                    </a:p>
                    <a:p>
                      <a:pPr marL="18796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0.5675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2000" dirty="0">
                        <a:solidFill>
                          <a:srgbClr val="000000"/>
                        </a:solidFill>
                      </a:endParaRPr>
                    </a:p>
                    <a:p>
                      <a:pPr marL="187960">
                        <a:lnSpc>
                          <a:spcPct val="100000"/>
                        </a:lnSpc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0.8790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7324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0.1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0.5398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0.5438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0.5636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41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b="1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sz="2000" dirty="0">
                        <a:solidFill>
                          <a:srgbClr val="000000"/>
                        </a:solidFill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7324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1.1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0.8643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0.8665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0.8770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15875" marB="0">
                    <a:lnT w="12700">
                      <a:solidFill>
                        <a:srgbClr val="6A6A71"/>
                      </a:solidFill>
                      <a:prstDash val="solid"/>
                    </a:lnT>
                    <a:solidFill>
                      <a:srgbClr val="BAB2A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7324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1.2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0.8849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0.8869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0.8962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FF0000"/>
                          </a:solidFill>
                        </a:rPr>
                        <a:t>0.8980</a:t>
                      </a:r>
                      <a:endParaRPr sz="2000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7324">
                <a:tc>
                  <a:txBody>
                    <a:bodyPr/>
                    <a:lstStyle/>
                    <a:p>
                      <a:pPr marL="88900" algn="ctr">
                        <a:lnSpc>
                          <a:spcPct val="100000"/>
                        </a:lnSpc>
                        <a:spcBef>
                          <a:spcPts val="225"/>
                        </a:spcBef>
                      </a:pPr>
                      <a:r>
                        <a:rPr sz="2000" b="1" dirty="0">
                          <a:solidFill>
                            <a:srgbClr val="000000"/>
                          </a:solidFill>
                        </a:rPr>
                        <a:t>1.3</a:t>
                      </a:r>
                      <a:endParaRPr sz="2000" b="1" dirty="0">
                        <a:solidFill>
                          <a:srgbClr val="000000"/>
                        </a:solidFill>
                        <a:latin typeface="Roboto Condensed"/>
                        <a:cs typeface="Roboto Condensed"/>
                      </a:endParaRPr>
                    </a:p>
                  </a:txBody>
                  <a:tcPr marL="0" marR="0" marT="28575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0.9032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>
                  <a:txBody>
                    <a:bodyPr/>
                    <a:lstStyle/>
                    <a:p>
                      <a:pPr marR="3810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0.9049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gridSpan="2">
                  <a:txBody>
                    <a:bodyPr/>
                    <a:lstStyle/>
                    <a:p>
                      <a:pPr marL="8134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lang="en-US" sz="2000" dirty="0">
                          <a:solidFill>
                            <a:srgbClr val="000000"/>
                          </a:solidFill>
                        </a:rPr>
                        <a:t>      </a:t>
                      </a: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0.9131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7790" algn="ctr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sz="2000" dirty="0">
                          <a:solidFill>
                            <a:srgbClr val="000000"/>
                          </a:solidFill>
                        </a:rPr>
                        <a:t>0.9147</a:t>
                      </a:r>
                      <a:endParaRPr sz="2000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0" marR="0" marT="15875" marB="0">
                    <a:solidFill>
                      <a:srgbClr val="8080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78849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609914"/>
              </p:ext>
            </p:extLst>
          </p:nvPr>
        </p:nvGraphicFramePr>
        <p:xfrm>
          <a:off x="1774903" y="2860134"/>
          <a:ext cx="249949" cy="264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8560" imgH="253800" progId="Equation.DSMT4">
                  <p:embed/>
                </p:oleObj>
              </mc:Choice>
              <mc:Fallback>
                <p:oleObj name="Equation" r:id="rId2" imgW="88560" imgH="2538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4903" y="2860134"/>
                        <a:ext cx="249949" cy="264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8.3.2: Computing a Probability Using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Compute the probability that a standard normal random variable is between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. 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First, draw a picture. </a:t>
            </a:r>
            <a:endParaRPr lang="en-US" b="1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81200" y="2788474"/>
            <a:ext cx="6144768" cy="30358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8.3.2: Computing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determine the area under the standard normal curve requires little effort. Table C is constructed to give the probability between 0 and some value of </a:t>
            </a:r>
            <a:r>
              <a:rPr lang="en-US" i="1" dirty="0"/>
              <a:t>z</a:t>
            </a:r>
            <a:r>
              <a:rPr lang="en-US" dirty="0"/>
              <a:t>. In this case, the table’s construction exactly matches the kind of interval you are examining. Thus, merely looking up the value corresponding to </a:t>
            </a:r>
            <a:r>
              <a:rPr lang="en-US" dirty="0">
                <a:solidFill>
                  <a:srgbClr val="0000FF"/>
                </a:solidFill>
              </a:rPr>
              <a:t>1.27</a:t>
            </a:r>
            <a:r>
              <a:rPr lang="en-US" dirty="0"/>
              <a:t> in the table is sufficient to obtain the probability.</a:t>
            </a:r>
          </a:p>
          <a:p>
            <a:pPr algn="ctr"/>
            <a:r>
              <a:rPr lang="en-US" i="1" dirty="0">
                <a:solidFill>
                  <a:srgbClr val="002060"/>
                </a:solidFill>
              </a:rPr>
              <a:t>P</a:t>
            </a:r>
            <a:r>
              <a:rPr lang="en-US" dirty="0">
                <a:solidFill>
                  <a:srgbClr val="002060"/>
                </a:solidFill>
              </a:rPr>
              <a:t>(0 &lt; </a:t>
            </a:r>
            <a:r>
              <a:rPr lang="en-US" i="1" dirty="0">
                <a:solidFill>
                  <a:srgbClr val="002060"/>
                </a:solidFill>
              </a:rPr>
              <a:t>z</a:t>
            </a:r>
            <a:r>
              <a:rPr lang="en-US" dirty="0">
                <a:solidFill>
                  <a:srgbClr val="002060"/>
                </a:solidFill>
              </a:rPr>
              <a:t> &lt; 1.27) = </a:t>
            </a:r>
            <a:r>
              <a:rPr lang="en-US" dirty="0">
                <a:solidFill>
                  <a:srgbClr val="FF0000"/>
                </a:solidFill>
              </a:rPr>
              <a:t>0.3980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8.3.3: Determining a Probability Using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probability that a standard normal random variable is greater than </a:t>
            </a:r>
            <a:r>
              <a:rPr lang="en-US" dirty="0">
                <a:solidFill>
                  <a:srgbClr val="0000FF"/>
                </a:solidFill>
              </a:rPr>
              <a:t>1.37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Again, draw a picture first. Because Table B gives us cumulative probabilities, we can find the probability that </a:t>
            </a:r>
            <a:r>
              <a:rPr lang="en-US" i="1" dirty="0"/>
              <a:t>z</a:t>
            </a:r>
            <a:r>
              <a:rPr lang="en-US" dirty="0"/>
              <a:t> is less than 1.37 and then subtract this probability from 1, yielding the probability that </a:t>
            </a:r>
            <a:r>
              <a:rPr lang="en-US" i="1" dirty="0"/>
              <a:t>z</a:t>
            </a:r>
            <a:r>
              <a:rPr lang="en-US" dirty="0"/>
              <a:t> is greater than </a:t>
            </a:r>
            <a:r>
              <a:rPr lang="en-US" dirty="0">
                <a:solidFill>
                  <a:srgbClr val="0000FF"/>
                </a:solidFill>
              </a:rPr>
              <a:t>1.37</a:t>
            </a:r>
            <a:r>
              <a:rPr lang="en-US" dirty="0"/>
              <a:t>. Thus, the probability is 		       </a:t>
            </a:r>
            <a:r>
              <a:rPr lang="en-US" dirty="0">
                <a:solidFill>
                  <a:srgbClr val="00007D"/>
                </a:solidFill>
              </a:rPr>
              <a:t>1 − 0.9147 </a:t>
            </a:r>
            <a:r>
              <a:rPr lang="en-US" dirty="0">
                <a:solidFill>
                  <a:srgbClr val="002060"/>
                </a:solidFill>
              </a:rPr>
              <a:t>= </a:t>
            </a:r>
            <a:r>
              <a:rPr lang="en-US" dirty="0">
                <a:solidFill>
                  <a:srgbClr val="FF0000"/>
                </a:solidFill>
              </a:rPr>
              <a:t>0.0853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8.3.3: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 lnSpcReduction="10000"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Alternately, we can look up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= −1.37 </a:t>
            </a:r>
            <a:r>
              <a:rPr lang="en-US" dirty="0"/>
              <a:t>in Table A and using the symmetry of the normal, the probability of being greater than </a:t>
            </a:r>
            <a:r>
              <a:rPr lang="en-US" dirty="0">
                <a:solidFill>
                  <a:srgbClr val="00007D"/>
                </a:solidFill>
              </a:rPr>
              <a:t>1.37</a:t>
            </a:r>
            <a:r>
              <a:rPr lang="en-US" dirty="0"/>
              <a:t> is the same as the probability of being less than </a:t>
            </a:r>
            <a:r>
              <a:rPr lang="en-US" dirty="0">
                <a:solidFill>
                  <a:srgbClr val="00007D"/>
                </a:solidFill>
              </a:rPr>
              <a:t>−1.37</a:t>
            </a:r>
            <a:r>
              <a:rPr lang="en-US" dirty="0"/>
              <a:t>, which is </a:t>
            </a:r>
            <a:r>
              <a:rPr lang="en-US" dirty="0">
                <a:solidFill>
                  <a:srgbClr val="FF0000"/>
                </a:solidFill>
              </a:rPr>
              <a:t>0.0853</a:t>
            </a:r>
            <a:r>
              <a:rPr lang="en-US" dirty="0"/>
              <a:t>. </a:t>
            </a:r>
          </a:p>
        </p:txBody>
      </p:sp>
      <p:pic>
        <p:nvPicPr>
          <p:cNvPr id="6656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52600" y="1205498"/>
            <a:ext cx="5445558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8.3.3: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4F30161-5AB7-2BA2-3F55-314EE2D46F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0" y="1676400"/>
            <a:ext cx="5119747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81114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the normal distribution is a function of two continuous parameters, 𝜇 and </a:t>
            </a:r>
            <a:r>
              <a:rPr lang="el-GR" i="1" dirty="0"/>
              <a:t>σ</a:t>
            </a:r>
            <a:r>
              <a:rPr lang="en-US" dirty="0"/>
              <a:t>, there are an infinite number of combinations for 𝜇 and </a:t>
            </a:r>
            <a:r>
              <a:rPr lang="el-GR" i="1" dirty="0"/>
              <a:t>σ</a:t>
            </a:r>
            <a:r>
              <a:rPr lang="en-US" dirty="0"/>
              <a:t>, and thus an infinite number of normal distributions. The</a:t>
            </a:r>
            <a:r>
              <a:rPr lang="en-US" b="1" dirty="0"/>
              <a:t> standard normal distribution</a:t>
            </a:r>
            <a:r>
              <a:rPr lang="en-US" dirty="0"/>
              <a:t> in Figure 8.3.1 is a special version of the normal distribution. This distribution provides a basis for computing probabilities for all normal distributions.</a:t>
            </a:r>
          </a:p>
        </p:txBody>
      </p:sp>
    </p:spTree>
    <p:extLst>
      <p:ext uri="{BB962C8B-B14F-4D97-AF65-F5344CB8AC3E}">
        <p14:creationId xmlns:p14="http://schemas.microsoft.com/office/powerpoint/2010/main" val="24300094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the probability that a standard normal random variable is between </a:t>
            </a:r>
            <a:r>
              <a:rPr lang="en-US" dirty="0">
                <a:solidFill>
                  <a:srgbClr val="0000FF"/>
                </a:solidFill>
              </a:rPr>
              <a:t>−1.08 </a:t>
            </a:r>
            <a:r>
              <a:rPr lang="en-US" dirty="0"/>
              <a:t>and </a:t>
            </a:r>
            <a:r>
              <a:rPr lang="en-US" dirty="0">
                <a:solidFill>
                  <a:srgbClr val="0000FF"/>
                </a:solidFill>
              </a:rPr>
              <a:t>0</a:t>
            </a:r>
            <a:r>
              <a:rPr lang="en-US" dirty="0"/>
              <a:t>.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First draw a picture. </a:t>
            </a:r>
          </a:p>
        </p:txBody>
      </p:sp>
      <p:pic>
        <p:nvPicPr>
          <p:cNvPr id="6758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05000" y="3048000"/>
            <a:ext cx="5483326" cy="2926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this case we cannot simply look up the value in Table C, because the value we want to find </a:t>
            </a:r>
            <a:r>
              <a:rPr lang="en-US" dirty="0">
                <a:solidFill>
                  <a:srgbClr val="00007D"/>
                </a:solidFill>
              </a:rPr>
              <a:t>(−1.08) </a:t>
            </a:r>
            <a:r>
              <a:rPr lang="en-US" dirty="0"/>
              <a:t>is not given in the table. However, since the normal distribution is symmetric, the probability that the random variable is between</a:t>
            </a:r>
            <a:r>
              <a:rPr lang="en-US" dirty="0">
                <a:solidFill>
                  <a:srgbClr val="00007D"/>
                </a:solidFill>
              </a:rPr>
              <a:t> −1.08 </a:t>
            </a:r>
            <a:r>
              <a:rPr lang="en-US" dirty="0"/>
              <a:t>and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is equal to the probability the random variable is between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and </a:t>
            </a:r>
            <a:r>
              <a:rPr lang="en-US" dirty="0">
                <a:solidFill>
                  <a:srgbClr val="00007D"/>
                </a:solidFill>
              </a:rPr>
              <a:t>1.08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739640"/>
          </a:xfrm>
        </p:spPr>
        <p:txBody>
          <a:bodyPr>
            <a:normAutofit/>
          </a:bodyPr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Using Table C, the area under the curve between 0 and </a:t>
            </a:r>
            <a:r>
              <a:rPr lang="en-US" dirty="0">
                <a:solidFill>
                  <a:srgbClr val="00007D"/>
                </a:solidFill>
              </a:rPr>
              <a:t>1.08</a:t>
            </a:r>
            <a:r>
              <a:rPr lang="en-US" dirty="0"/>
              <a:t> is </a:t>
            </a:r>
            <a:r>
              <a:rPr lang="en-US" dirty="0">
                <a:solidFill>
                  <a:srgbClr val="00007D"/>
                </a:solidFill>
              </a:rPr>
              <a:t>0.3599</a:t>
            </a:r>
            <a:r>
              <a:rPr lang="en-US" dirty="0"/>
              <a:t>. Because of symmetry, the area between </a:t>
            </a:r>
            <a:r>
              <a:rPr lang="en-US" dirty="0">
                <a:solidFill>
                  <a:srgbClr val="00007D"/>
                </a:solidFill>
              </a:rPr>
              <a:t>−1.08 </a:t>
            </a:r>
            <a:r>
              <a:rPr lang="en-US" dirty="0"/>
              <a:t>and </a:t>
            </a:r>
            <a:r>
              <a:rPr lang="en-US" dirty="0">
                <a:solidFill>
                  <a:srgbClr val="00007D"/>
                </a:solidFill>
              </a:rPr>
              <a:t>0</a:t>
            </a:r>
            <a:r>
              <a:rPr lang="en-US" dirty="0"/>
              <a:t> is also </a:t>
            </a:r>
            <a:r>
              <a:rPr lang="en-US" dirty="0">
                <a:solidFill>
                  <a:srgbClr val="00007D"/>
                </a:solidFill>
              </a:rPr>
              <a:t>0.3599</a:t>
            </a:r>
            <a:r>
              <a:rPr lang="en-US" dirty="0"/>
              <a:t>. Thus, </a:t>
            </a:r>
          </a:p>
          <a:p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(−1.08 &lt;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0) = </a:t>
            </a:r>
            <a:r>
              <a:rPr lang="en-US" dirty="0">
                <a:solidFill>
                  <a:srgbClr val="FF0000"/>
                </a:solidFill>
              </a:rPr>
              <a:t>0.3599</a:t>
            </a:r>
            <a:r>
              <a:rPr lang="en-US" dirty="0"/>
              <a:t>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1219200"/>
            <a:ext cx="5666874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is an alternate way to find this probability using Table A. Understanding that the table gives us cumulative probabilities, if we find the probability that </a:t>
            </a:r>
            <a:r>
              <a:rPr lang="en-US" i="1" dirty="0"/>
              <a:t>z</a:t>
            </a:r>
            <a:r>
              <a:rPr lang="en-US" dirty="0"/>
              <a:t> is less than 0 and then subtract the probability that </a:t>
            </a:r>
            <a:r>
              <a:rPr lang="en-US" i="1" dirty="0"/>
              <a:t>z</a:t>
            </a:r>
            <a:r>
              <a:rPr lang="en-US" dirty="0"/>
              <a:t> is less than –1.08, we will get the probability that </a:t>
            </a:r>
            <a:r>
              <a:rPr lang="en-US" i="1" dirty="0"/>
              <a:t>z</a:t>
            </a:r>
            <a:r>
              <a:rPr lang="en-US" dirty="0"/>
              <a:t> is between –1.08 and 0. </a:t>
            </a:r>
          </a:p>
          <a:p>
            <a:r>
              <a:rPr lang="en-US" dirty="0"/>
              <a:t>Because the standard normal distribution is symmetric and the total area under the curve is equal to 1, we know that the probability that </a:t>
            </a:r>
            <a:r>
              <a:rPr lang="en-US" i="1" dirty="0"/>
              <a:t>z</a:t>
            </a:r>
            <a:r>
              <a:rPr lang="en-US" dirty="0"/>
              <a:t> is less than 0 is equal to 0.5 (since 0 is the mean or the central value).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can find </a:t>
            </a:r>
            <a:r>
              <a:rPr lang="en-US" i="1" dirty="0"/>
              <a:t>P</a:t>
            </a:r>
            <a:r>
              <a:rPr lang="en-US" dirty="0"/>
              <a:t>( </a:t>
            </a:r>
            <a:r>
              <a:rPr lang="en-US" i="1" dirty="0"/>
              <a:t>z</a:t>
            </a:r>
            <a:r>
              <a:rPr lang="en-US" dirty="0"/>
              <a:t> &lt; −1.08) to be 0.1401 from looking up −1.08 in Appendix A, Table A. Thus, to find the area between −1.08 and 0 we subtract the area to the left of −1.08 from 0.5 as follows. </a:t>
            </a:r>
          </a:p>
          <a:p>
            <a:endParaRPr lang="en-US" dirty="0"/>
          </a:p>
        </p:txBody>
      </p:sp>
      <p:graphicFrame>
        <p:nvGraphicFramePr>
          <p:cNvPr id="4" name="Object 4"/>
          <p:cNvGraphicFramePr>
            <a:graphicFrameLocks noChangeAspect="1"/>
          </p:cNvGraphicFramePr>
          <p:nvPr/>
        </p:nvGraphicFramePr>
        <p:xfrm>
          <a:off x="1522876" y="3192308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469800" progId="Equation.DSMT4">
                  <p:embed/>
                </p:oleObj>
              </mc:Choice>
              <mc:Fallback>
                <p:oleObj name="Equation" r:id="rId2" imgW="23112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2876" y="3192308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7" name="Object 5"/>
          <p:cNvGraphicFramePr>
            <a:graphicFrameLocks noChangeAspect="1"/>
          </p:cNvGraphicFramePr>
          <p:nvPr/>
        </p:nvGraphicFramePr>
        <p:xfrm>
          <a:off x="3868892" y="3185958"/>
          <a:ext cx="3530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30520" imgH="469800" progId="Equation.DSMT4">
                  <p:embed/>
                </p:oleObj>
              </mc:Choice>
              <mc:Fallback>
                <p:oleObj name="Equation" r:id="rId4" imgW="35305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8892" y="3185958"/>
                        <a:ext cx="3530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3859676" y="3814608"/>
          <a:ext cx="2032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031840" imgH="291960" progId="Equation.DSMT4">
                  <p:embed/>
                </p:oleObj>
              </mc:Choice>
              <mc:Fallback>
                <p:oleObj name="Equation" r:id="rId6" imgW="203184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9676" y="3814608"/>
                        <a:ext cx="2032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5923932" y="381460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82680" imgH="291960" progId="Equation.DSMT4">
                  <p:embed/>
                </p:oleObj>
              </mc:Choice>
              <mc:Fallback>
                <p:oleObj name="Equation" r:id="rId8" imgW="1282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3932" y="3814608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8.3.4: Determining a Probability Using the Standard Normal Distribution (cont.)</a:t>
            </a:r>
          </a:p>
        </p:txBody>
      </p:sp>
      <p:pic>
        <p:nvPicPr>
          <p:cNvPr id="69636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5732" y="1905000"/>
            <a:ext cx="8432537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8.3.5: Determining a Probability Using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probability that a standard normal random variable will be between </a:t>
            </a:r>
            <a:r>
              <a:rPr lang="en-US" dirty="0">
                <a:solidFill>
                  <a:srgbClr val="0000FF"/>
                </a:solidFill>
              </a:rPr>
              <a:t>1</a:t>
            </a:r>
            <a:r>
              <a:rPr lang="en-US" dirty="0"/>
              <a:t> and </a:t>
            </a:r>
            <a:r>
              <a:rPr lang="en-US" dirty="0">
                <a:solidFill>
                  <a:srgbClr val="0000FF"/>
                </a:solidFill>
              </a:rPr>
              <a:t>2</a:t>
            </a:r>
            <a:r>
              <a:rPr lang="en-US" dirty="0"/>
              <a:t>? 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A picture will be helpful in calculating this probability.</a:t>
            </a:r>
          </a:p>
        </p:txBody>
      </p:sp>
      <p:pic>
        <p:nvPicPr>
          <p:cNvPr id="70658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3149367"/>
            <a:ext cx="5406136" cy="2862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Because Table B gives us cumulative probabilities, we can find the probability that </a:t>
            </a:r>
            <a:r>
              <a:rPr lang="en-US" i="1" dirty="0"/>
              <a:t>z</a:t>
            </a:r>
            <a:r>
              <a:rPr lang="en-US" dirty="0"/>
              <a:t> is less than 2 and then subtract the probability that </a:t>
            </a:r>
            <a:r>
              <a:rPr lang="en-US" i="1" dirty="0"/>
              <a:t>z</a:t>
            </a:r>
            <a:r>
              <a:rPr lang="en-US" dirty="0"/>
              <a:t> is less than 1, yielding the probability that </a:t>
            </a:r>
            <a:r>
              <a:rPr lang="en-US" i="1" dirty="0"/>
              <a:t>z</a:t>
            </a:r>
            <a:r>
              <a:rPr lang="en-US" dirty="0"/>
              <a:t> is between 1 and 2. Thus, we have the following. The figure below illustrates the areas involved in this calculation.</a:t>
            </a:r>
          </a:p>
        </p:txBody>
      </p:sp>
      <p:graphicFrame>
        <p:nvGraphicFramePr>
          <p:cNvPr id="716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3245360"/>
              </p:ext>
            </p:extLst>
          </p:nvPr>
        </p:nvGraphicFramePr>
        <p:xfrm>
          <a:off x="5875492" y="4680568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282680" imgH="291960" progId="Equation.DSMT4">
                  <p:embed/>
                </p:oleObj>
              </mc:Choice>
              <mc:Fallback>
                <p:oleObj name="Equation" r:id="rId2" imgW="128268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75492" y="4680568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5031050"/>
              </p:ext>
            </p:extLst>
          </p:nvPr>
        </p:nvGraphicFramePr>
        <p:xfrm>
          <a:off x="3284692" y="4677084"/>
          <a:ext cx="2565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65360" imgH="291960" progId="Equation.DSMT4">
                  <p:embed/>
                </p:oleObj>
              </mc:Choice>
              <mc:Fallback>
                <p:oleObj name="Equation" r:id="rId4" imgW="25653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4692" y="4677084"/>
                        <a:ext cx="2565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3271992" y="4045456"/>
          <a:ext cx="2832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31760" imgH="469800" progId="Equation.DSMT4">
                  <p:embed/>
                </p:oleObj>
              </mc:Choice>
              <mc:Fallback>
                <p:oleObj name="Equation" r:id="rId6" imgW="2831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992" y="4045456"/>
                        <a:ext cx="2832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686" name="Object 6"/>
          <p:cNvGraphicFramePr>
            <a:graphicFrameLocks noChangeAspect="1"/>
          </p:cNvGraphicFramePr>
          <p:nvPr/>
        </p:nvGraphicFramePr>
        <p:xfrm>
          <a:off x="1616384" y="4042084"/>
          <a:ext cx="1625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25400" imgH="469800" progId="Equation.DSMT4">
                  <p:embed/>
                </p:oleObj>
              </mc:Choice>
              <mc:Fallback>
                <p:oleObj name="Equation" r:id="rId8" imgW="1625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6384" y="4042084"/>
                        <a:ext cx="1625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8.3.5: Determining a Probability Using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Again, drawing the picture proves to be invaluable in this example. 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5064" y="1524000"/>
            <a:ext cx="7803932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700" dirty="0"/>
              <a:t>Example 8.3.6: Determining the </a:t>
            </a:r>
            <a:r>
              <a:rPr lang="en-US" sz="2700" i="1" dirty="0"/>
              <a:t>z</a:t>
            </a:r>
            <a:r>
              <a:rPr lang="en-US" sz="2700" dirty="0"/>
              <a:t>-Value that Corresponds to an Area Under the Standard Normal Distribution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that </a:t>
            </a:r>
            <a:r>
              <a:rPr lang="en-US" i="1" dirty="0"/>
              <a:t>z</a:t>
            </a:r>
            <a:r>
              <a:rPr lang="en-US" dirty="0"/>
              <a:t> is a standard normal random variable, find the value of </a:t>
            </a:r>
            <a:r>
              <a:rPr lang="en-US" i="1" dirty="0"/>
              <a:t>z</a:t>
            </a:r>
            <a:r>
              <a:rPr lang="en-US" dirty="0"/>
              <a:t> for each situation.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0.9147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between 0 and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0.3665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0.1469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area to the right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FF"/>
                </a:solidFill>
              </a:rPr>
              <a:t>0.7967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Standard Normal Distribution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standard normal distribution </a:t>
            </a:r>
            <a:r>
              <a:rPr lang="en-US" dirty="0">
                <a:solidFill>
                  <a:srgbClr val="000000"/>
                </a:solidFill>
              </a:rPr>
              <a:t>is a normal distribution with a mean of zero and a standard deviation of one. </a:t>
            </a:r>
          </a:p>
          <a:p>
            <a:r>
              <a:rPr lang="en-US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			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μ</a:t>
            </a:r>
            <a:r>
              <a:rPr lang="el-GR" dirty="0">
                <a:solidFill>
                  <a:srgbClr val="000000"/>
                </a:solidFill>
              </a:rPr>
              <a:t> = 0 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l-GR" dirty="0">
                <a:solidFill>
                  <a:srgbClr val="000000"/>
                </a:solidFill>
              </a:rPr>
              <a:t>and 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l-GR" i="1" dirty="0">
                <a:solidFill>
                  <a:srgbClr val="000000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σ</a:t>
            </a:r>
            <a:r>
              <a:rPr lang="el-GR" dirty="0">
                <a:solidFill>
                  <a:srgbClr val="000000"/>
                </a:solidFill>
              </a:rPr>
              <a:t> = 1 </a:t>
            </a:r>
            <a:endParaRPr lang="en-US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First, draw a picture. </a:t>
            </a:r>
          </a:p>
          <a:p>
            <a:endParaRPr lang="en-US" dirty="0"/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542032"/>
            <a:ext cx="5504044" cy="2944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Note that this problem is slightly different from the previous one. In Example 8.3.5, you were asked to find a probability, given that you know the value of </a:t>
            </a:r>
            <a:r>
              <a:rPr lang="en-US" i="1" dirty="0"/>
              <a:t>z</a:t>
            </a:r>
            <a:r>
              <a:rPr lang="en-US" dirty="0"/>
              <a:t>. In this example, you are given a probability and asked to find the corresponding value of </a:t>
            </a:r>
            <a:r>
              <a:rPr lang="en-US" i="1" dirty="0"/>
              <a:t>z</a:t>
            </a:r>
            <a:r>
              <a:rPr lang="en-US" dirty="0"/>
              <a:t>. Recall that Table A and Table B in Appendix A give you the cumulative probability of the area less than some value of </a:t>
            </a:r>
            <a:r>
              <a:rPr lang="en-US" i="1" dirty="0"/>
              <a:t>z</a:t>
            </a:r>
            <a:r>
              <a:rPr lang="en-US" dirty="0"/>
              <a:t>. </a:t>
            </a:r>
          </a:p>
          <a:p>
            <a:r>
              <a:rPr lang="en-US" dirty="0"/>
              <a:t>Since the value of </a:t>
            </a:r>
            <a:r>
              <a:rPr lang="en-US" i="1" dirty="0"/>
              <a:t>z</a:t>
            </a:r>
            <a:r>
              <a:rPr lang="en-US" dirty="0"/>
              <a:t> shown in the figure above is positive (greater than 0), look in the body of Table B and find the probability value 0.9147.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Once you’ve found the value (the probability), determine the corresponding value of </a:t>
            </a:r>
            <a:r>
              <a:rPr lang="en-US" i="1" dirty="0"/>
              <a:t>z</a:t>
            </a:r>
            <a:r>
              <a:rPr lang="en-US" dirty="0"/>
              <a:t>. In this case, the value of </a:t>
            </a:r>
            <a:r>
              <a:rPr lang="en-US" i="1" dirty="0"/>
              <a:t>z</a:t>
            </a:r>
            <a:r>
              <a:rPr lang="en-US" dirty="0"/>
              <a:t> is 1.37. So, </a:t>
            </a:r>
          </a:p>
          <a:p>
            <a:pPr algn="ctr"/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1.37) = </a:t>
            </a:r>
            <a:r>
              <a:rPr lang="en-US" dirty="0">
                <a:solidFill>
                  <a:srgbClr val="FF0000"/>
                </a:solidFill>
              </a:rPr>
              <a:t>0.9147</a:t>
            </a:r>
            <a:r>
              <a:rPr lang="en-US" dirty="0"/>
              <a:t> </a:t>
            </a:r>
          </a:p>
          <a:p>
            <a:r>
              <a:rPr lang="en-US" dirty="0"/>
              <a:t>and the value of </a:t>
            </a:r>
            <a:r>
              <a:rPr lang="en-US" i="1" dirty="0"/>
              <a:t>z</a:t>
            </a:r>
            <a:r>
              <a:rPr lang="en-US" dirty="0"/>
              <a:t> is 1.37 with the area to the left of it being </a:t>
            </a:r>
            <a:r>
              <a:rPr lang="en-US" dirty="0">
                <a:solidFill>
                  <a:srgbClr val="FF0000"/>
                </a:solidFill>
              </a:rPr>
              <a:t>0.9147</a:t>
            </a:r>
            <a:r>
              <a:rPr lang="en-US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Again, draw a picture.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>
              <a:buFont typeface="+mj-lt"/>
              <a:buAutoNum type="alphaLcPeriod" startAt="2"/>
            </a:pPr>
            <a:endParaRPr lang="en-US" dirty="0"/>
          </a:p>
          <a:p>
            <a:pPr marL="514350" indent="-514350"/>
            <a:r>
              <a:rPr lang="en-US" dirty="0"/>
              <a:t>	Recall that Table C gives us cumulative probabilities from 0 to </a:t>
            </a:r>
            <a:r>
              <a:rPr lang="en-US" i="1" dirty="0"/>
              <a:t>z</a:t>
            </a:r>
            <a:r>
              <a:rPr lang="en-US" dirty="0"/>
              <a:t>. Therefore, find 0.3665 in the body of Table C and locate the corresponding value of </a:t>
            </a:r>
            <a:r>
              <a:rPr lang="en-US" i="1" dirty="0"/>
              <a:t>z</a:t>
            </a:r>
            <a:r>
              <a:rPr lang="en-US" dirty="0"/>
              <a:t>. In this case, </a:t>
            </a:r>
          </a:p>
          <a:p>
            <a:endParaRPr lang="en-US" dirty="0"/>
          </a:p>
        </p:txBody>
      </p:sp>
      <p:pic>
        <p:nvPicPr>
          <p:cNvPr id="74754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38400" y="1371600"/>
            <a:ext cx="5154728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(0 &lt;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1.11) = </a:t>
            </a:r>
            <a:r>
              <a:rPr lang="en-US" dirty="0">
                <a:solidFill>
                  <a:srgbClr val="7030A0"/>
                </a:solidFill>
              </a:rPr>
              <a:t>0.3665</a:t>
            </a:r>
            <a:r>
              <a:rPr lang="en-US" dirty="0"/>
              <a:t>.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So, the value of </a:t>
            </a:r>
            <a:r>
              <a:rPr lang="en-US" i="1" dirty="0"/>
              <a:t>z</a:t>
            </a:r>
            <a:r>
              <a:rPr lang="en-US" dirty="0"/>
              <a:t> corresponding to an area of 	</a:t>
            </a:r>
            <a:r>
              <a:rPr lang="en-US" dirty="0">
                <a:solidFill>
                  <a:srgbClr val="7030A0"/>
                </a:solidFill>
              </a:rPr>
              <a:t>0.3665</a:t>
            </a:r>
            <a:r>
              <a:rPr lang="en-US" dirty="0"/>
              <a:t> between 0 and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=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1.11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Just as in parts </a:t>
            </a:r>
            <a:r>
              <a:rPr lang="en-US" b="1" dirty="0"/>
              <a:t>a.</a:t>
            </a:r>
            <a:r>
              <a:rPr lang="en-US" dirty="0"/>
              <a:t> and </a:t>
            </a:r>
            <a:r>
              <a:rPr lang="en-US" b="1" dirty="0"/>
              <a:t>b., </a:t>
            </a:r>
            <a:r>
              <a:rPr lang="en-US" dirty="0"/>
              <a:t>a picture can be helpful. </a:t>
            </a:r>
          </a:p>
          <a:p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3352800"/>
            <a:ext cx="4718834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Please note that the value of </a:t>
            </a:r>
            <a:r>
              <a:rPr lang="en-US" i="1" dirty="0"/>
              <a:t>z</a:t>
            </a:r>
            <a:r>
              <a:rPr lang="en-US" dirty="0"/>
              <a:t> is to the left of 0. Thus, the value of </a:t>
            </a:r>
            <a:r>
              <a:rPr lang="en-US" i="1" dirty="0"/>
              <a:t>z</a:t>
            </a:r>
            <a:r>
              <a:rPr lang="en-US" dirty="0"/>
              <a:t> is going to be negative. Note that the area to the left of </a:t>
            </a:r>
            <a:r>
              <a:rPr lang="en-US" i="1" dirty="0"/>
              <a:t>z</a:t>
            </a:r>
            <a:r>
              <a:rPr lang="en-US" dirty="0"/>
              <a:t> represents the cumulative probability (in the above figure). So, to find the value of </a:t>
            </a:r>
            <a:r>
              <a:rPr lang="en-US" i="1" dirty="0"/>
              <a:t>z</a:t>
            </a:r>
            <a:r>
              <a:rPr lang="en-US" dirty="0"/>
              <a:t>, we only need to find 0.1469 in the body of Appendix A, Table A. The value of </a:t>
            </a:r>
            <a:r>
              <a:rPr lang="en-US" i="1" dirty="0"/>
              <a:t>z</a:t>
            </a:r>
            <a:r>
              <a:rPr lang="en-US" dirty="0"/>
              <a:t> with the area </a:t>
            </a:r>
            <a:r>
              <a:rPr lang="en-US" dirty="0">
                <a:solidFill>
                  <a:srgbClr val="FF0000"/>
                </a:solidFill>
              </a:rPr>
              <a:t>0.1469</a:t>
            </a:r>
            <a:r>
              <a:rPr lang="en-US" dirty="0"/>
              <a:t> to the left of it is </a:t>
            </a:r>
            <a:r>
              <a:rPr lang="en-US" dirty="0">
                <a:solidFill>
                  <a:srgbClr val="7030A0"/>
                </a:solidFill>
              </a:rPr>
              <a:t>−1.05</a:t>
            </a:r>
            <a:r>
              <a:rPr lang="en-US" dirty="0"/>
              <a:t>. That is, </a:t>
            </a:r>
            <a:r>
              <a:rPr lang="en-US" i="1" dirty="0">
                <a:solidFill>
                  <a:srgbClr val="00007D"/>
                </a:solidFill>
              </a:rPr>
              <a:t>P</a:t>
            </a:r>
            <a:r>
              <a:rPr lang="en-US" dirty="0">
                <a:solidFill>
                  <a:srgbClr val="00007D"/>
                </a:solidFill>
              </a:rPr>
              <a:t>(</a:t>
            </a:r>
            <a:r>
              <a:rPr lang="en-US" i="1" dirty="0">
                <a:solidFill>
                  <a:srgbClr val="00007D"/>
                </a:solidFill>
              </a:rPr>
              <a:t>z</a:t>
            </a:r>
            <a:r>
              <a:rPr lang="en-US" dirty="0">
                <a:solidFill>
                  <a:srgbClr val="00007D"/>
                </a:solidFill>
              </a:rPr>
              <a:t> &lt; −1.05) = </a:t>
            </a:r>
            <a:r>
              <a:rPr lang="en-US" dirty="0">
                <a:solidFill>
                  <a:srgbClr val="FF0000"/>
                </a:solidFill>
              </a:rPr>
              <a:t>0.1469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Once again, a picture can be very helpful. </a:t>
            </a:r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/>
            <a:r>
              <a:rPr lang="en-US" dirty="0"/>
              <a:t>	Note that from the picture, we have the area to the right of </a:t>
            </a:r>
            <a:r>
              <a:rPr lang="en-US" i="1" dirty="0"/>
              <a:t>z</a:t>
            </a:r>
            <a:r>
              <a:rPr lang="en-US" dirty="0"/>
              <a:t>. However, we know that the total area under the curve is 1. </a:t>
            </a:r>
          </a:p>
          <a:p>
            <a:endParaRPr lang="en-US" dirty="0"/>
          </a:p>
        </p:txBody>
      </p:sp>
      <p:pic>
        <p:nvPicPr>
          <p:cNvPr id="7680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9600" y="1828800"/>
            <a:ext cx="4749800" cy="251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600" dirty="0"/>
              <a:t>Example 8.3.6: Determining the </a:t>
            </a:r>
            <a:r>
              <a:rPr lang="en-US" sz="2600" i="1" dirty="0"/>
              <a:t>z</a:t>
            </a:r>
            <a:r>
              <a:rPr lang="en-US" sz="2600" dirty="0"/>
              <a:t>-Value that Corresponds to an Area Under the Standard Normal Distribution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if the area to the right of </a:t>
            </a:r>
            <a:r>
              <a:rPr lang="en-US" i="1" dirty="0"/>
              <a:t>z</a:t>
            </a:r>
            <a:r>
              <a:rPr lang="en-US" dirty="0"/>
              <a:t> is 0.7967, then the area to the left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00007D"/>
                </a:solidFill>
              </a:rPr>
              <a:t>1 − 0.7967 = </a:t>
            </a:r>
            <a:r>
              <a:rPr lang="en-US" dirty="0">
                <a:solidFill>
                  <a:srgbClr val="7030A0"/>
                </a:solidFill>
              </a:rPr>
              <a:t>0.2033</a:t>
            </a:r>
            <a:r>
              <a:rPr lang="en-US" dirty="0"/>
              <a:t>. From the picture, it is clear that if we find 0.2033 in the body of Appendix A, Table A, the corresponding value of </a:t>
            </a:r>
            <a:r>
              <a:rPr lang="en-US" i="1" dirty="0"/>
              <a:t>z</a:t>
            </a:r>
            <a:r>
              <a:rPr lang="en-US" dirty="0"/>
              <a:t> is the value we are interested in. This value of </a:t>
            </a:r>
            <a:r>
              <a:rPr lang="en-US" i="1" dirty="0"/>
              <a:t>z</a:t>
            </a:r>
            <a:r>
              <a:rPr lang="en-US" dirty="0"/>
              <a:t> is </a:t>
            </a:r>
            <a:r>
              <a:rPr lang="en-US" dirty="0">
                <a:solidFill>
                  <a:srgbClr val="7030A0"/>
                </a:solidFill>
              </a:rPr>
              <a:t>−0.83</a:t>
            </a:r>
            <a:r>
              <a:rPr lang="en-US" dirty="0"/>
              <a:t>. Therefore, the value of </a:t>
            </a:r>
            <a:r>
              <a:rPr lang="en-US" i="1" dirty="0"/>
              <a:t>z</a:t>
            </a:r>
            <a:r>
              <a:rPr lang="en-US" dirty="0"/>
              <a:t> with the area </a:t>
            </a:r>
            <a:r>
              <a:rPr lang="en-US" dirty="0">
                <a:solidFill>
                  <a:srgbClr val="7030A0"/>
                </a:solidFill>
              </a:rPr>
              <a:t>0.7967</a:t>
            </a:r>
            <a:r>
              <a:rPr lang="en-US" dirty="0"/>
              <a:t> to the right is </a:t>
            </a:r>
            <a:r>
              <a:rPr lang="en-US" dirty="0">
                <a:solidFill>
                  <a:srgbClr val="FF0000"/>
                </a:solidFill>
              </a:rPr>
              <a:t>−0.83</a:t>
            </a:r>
            <a:r>
              <a:rPr lang="en-US" dirty="0"/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9CB11-4114-4D58-96D4-B8F084B76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817875-2D6F-837B-0E6F-956E28C5008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  <a:endParaRPr lang="en-IN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2CC810C-0298-DD49-7C91-621663323A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1802506"/>
            <a:ext cx="5069872" cy="32529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8062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technique used to translate any normal random variable into a standard normal random variable is called a </a:t>
            </a:r>
            <a:r>
              <a:rPr lang="en-US" b="1" i="1" dirty="0"/>
              <a:t>z</a:t>
            </a:r>
            <a:r>
              <a:rPr lang="en-US" b="1" dirty="0"/>
              <a:t>-transformation</a:t>
            </a:r>
            <a:r>
              <a:rPr lang="en-US" dirty="0"/>
              <a:t> (or “standardizing” the random variable) and was discussed earlier in Chapter 4. Because the </a:t>
            </a:r>
            <a:r>
              <a:rPr lang="en-US" i="1" dirty="0"/>
              <a:t>z</a:t>
            </a:r>
            <a:r>
              <a:rPr lang="en-US" dirty="0"/>
              <a:t>-transformation gives the standard normal unique status among normals, the standard normal is also referred to as the </a:t>
            </a:r>
            <a:r>
              <a:rPr lang="en-US" b="1" i="1" dirty="0"/>
              <a:t>z</a:t>
            </a:r>
            <a:r>
              <a:rPr lang="en-US" b="1" dirty="0"/>
              <a:t>-distribution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42860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Tables A, B, and C in Appendix A contain probability calculations for various areas under the standard normal curve. Specifically, Tables A and B provide the probability that a standard normal random variable will be less than a specified value. Table C provides the probability that a standard normal random variable will be between 0 and a specified value. For example, to compute the probability that a standard normal random variable will be less than 1 (see Figure 8.3.2), look up the value 1.00 in Table B. The table value of </a:t>
            </a:r>
          </a:p>
        </p:txBody>
      </p:sp>
    </p:spTree>
    <p:extLst>
      <p:ext uri="{BB962C8B-B14F-4D97-AF65-F5344CB8AC3E}">
        <p14:creationId xmlns:p14="http://schemas.microsoft.com/office/powerpoint/2010/main" val="165741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0.8413 is the area under the curve between negative infinity and 1, which is also the probability that the random variable will assume a value in that interval.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99D2A1C-2F21-E417-AEB4-5AD54BF13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2621280"/>
            <a:ext cx="4734560" cy="295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20497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compute the probability that a standard normal random variable will be between 0 and 1 (see Figure 8.3.3), look up the value 1.00 in Table C. The table value of 0.3413 is the area under the curve between 0 and 1, which is also the probability that the random variable will assume a value in that interval.</a:t>
            </a:r>
          </a:p>
        </p:txBody>
      </p:sp>
    </p:spTree>
    <p:extLst>
      <p:ext uri="{BB962C8B-B14F-4D97-AF65-F5344CB8AC3E}">
        <p14:creationId xmlns:p14="http://schemas.microsoft.com/office/powerpoint/2010/main" val="4178098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0CA3-F199-48E3-844B-9E7C50C703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Standard Normal Distribution (cont.)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F66934-19D1-49E4-9D54-0058720316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B4D9F0-5349-4BB8-80D7-9789622162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0599" y="1600200"/>
            <a:ext cx="5082801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262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</TotalTime>
  <Words>2237</Words>
  <Application>Microsoft Office PowerPoint</Application>
  <PresentationFormat>On-screen Show (4:3)</PresentationFormat>
  <Paragraphs>163</Paragraphs>
  <Slides>37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4" baseType="lpstr">
      <vt:lpstr>Calibri</vt:lpstr>
      <vt:lpstr>Cambria Math</vt:lpstr>
      <vt:lpstr>Roboto Condensed</vt:lpstr>
      <vt:lpstr>Arial</vt:lpstr>
      <vt:lpstr>Times New Roman</vt:lpstr>
      <vt:lpstr>Office Theme</vt:lpstr>
      <vt:lpstr>Equation</vt:lpstr>
      <vt:lpstr>Section 8.3</vt:lpstr>
      <vt:lpstr>The Standard Normal Distribution</vt:lpstr>
      <vt:lpstr>Definition: Standard Normal Distribution </vt:lpstr>
      <vt:lpstr>The Standard Normal Distribution (cont.)</vt:lpstr>
      <vt:lpstr>The Standard Normal Distribution (cont.)</vt:lpstr>
      <vt:lpstr>The Standard Normal Distribution (cont.)</vt:lpstr>
      <vt:lpstr>The Standard Normal Distribution (cont.)</vt:lpstr>
      <vt:lpstr>The Standard Normal Distribution (cont.)</vt:lpstr>
      <vt:lpstr>The Standard Normal Distribution (cont.)</vt:lpstr>
      <vt:lpstr>The Standard Normal Distribution (cont.)</vt:lpstr>
      <vt:lpstr>Example 8.3.1: Computing a Probability Using the Standard Normal Distribution</vt:lpstr>
      <vt:lpstr>Example 8.3.1: Computing a Probability Using the Standard Normal Distribution (cont.)</vt:lpstr>
      <vt:lpstr>Example 8.3.1: Computing a Probability Using the Standard Normal Distribution (cont.)</vt:lpstr>
      <vt:lpstr>Example 8.3.1: Computing a Probability Using the Standard Normal Distribution (cont.)</vt:lpstr>
      <vt:lpstr>Example 8.3.2: Computing a Probability Using the Standard Normal Distribution</vt:lpstr>
      <vt:lpstr>Example 8.3.2: Computing a Probability Using the Standard Normal Distribution (cont.)</vt:lpstr>
      <vt:lpstr>Example 8.3.3: Determining a Probability Using the Standard Normal Distribution</vt:lpstr>
      <vt:lpstr>Example 8.3.3: Determining a Probability Using the Standard Normal Distribution (cont.)</vt:lpstr>
      <vt:lpstr>Example 8.3.3: Determining a Probability Using the Standard Normal Distribution (cont.)</vt:lpstr>
      <vt:lpstr>Example 8.3.4: Determining a Probability Using the Standard Normal Distribution</vt:lpstr>
      <vt:lpstr>Example 8.3.4: Determining a Probability Using the Standard Normal Distribution (cont.)</vt:lpstr>
      <vt:lpstr>Example 8.3.4: Determining a Probability Using the Standard Normal Distribution (cont.)</vt:lpstr>
      <vt:lpstr>Example 8.3.4: Determining a Probability Using the Standard Normal Distribution (cont.)</vt:lpstr>
      <vt:lpstr>Example 8.3.4: Determining a Probability Using the Standard Normal Distribution (cont.)</vt:lpstr>
      <vt:lpstr>Example 8.3.4: Determining a Probability Using the Standard Normal Distribution (cont.)</vt:lpstr>
      <vt:lpstr>Example 8.3.5: Determining a Probability Using the Standard Normal Distribution</vt:lpstr>
      <vt:lpstr>Example 8.3.5: Determining a Probability Using the Standard Normal Distribution (cont.)</vt:lpstr>
      <vt:lpstr>Example 8.3.5: Determining a Probability Using the Standard Normal Distribution (cont.)</vt:lpstr>
      <vt:lpstr>Example 8.3.6: Determining the z-Value that Corresponds to an Area Under the Standard Normal Distribution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  <vt:lpstr>Example 8.3.6: Determining the z-Value that Corresponds to an Area Under the Standard Normal Distribution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Discovering Statistics and Data, 4th Edition</dc:title>
  <dc:creator>Hawkes Learning</dc:creator>
  <cp:lastModifiedBy>Allison Conger</cp:lastModifiedBy>
  <cp:revision>282</cp:revision>
  <dcterms:created xsi:type="dcterms:W3CDTF">2013-04-26T14:43:13Z</dcterms:created>
  <dcterms:modified xsi:type="dcterms:W3CDTF">2024-02-14T15:12:24Z</dcterms:modified>
</cp:coreProperties>
</file>