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96" r:id="rId3"/>
    <p:sldId id="305" r:id="rId4"/>
    <p:sldId id="286" r:id="rId5"/>
    <p:sldId id="292" r:id="rId6"/>
    <p:sldId id="297" r:id="rId7"/>
    <p:sldId id="298" r:id="rId8"/>
    <p:sldId id="299" r:id="rId9"/>
    <p:sldId id="306" r:id="rId10"/>
    <p:sldId id="307" r:id="rId11"/>
    <p:sldId id="293" r:id="rId12"/>
    <p:sldId id="294" r:id="rId13"/>
    <p:sldId id="308" r:id="rId14"/>
    <p:sldId id="315" r:id="rId15"/>
    <p:sldId id="309" r:id="rId16"/>
    <p:sldId id="310" r:id="rId17"/>
    <p:sldId id="311" r:id="rId18"/>
    <p:sldId id="300" r:id="rId19"/>
    <p:sldId id="301" r:id="rId20"/>
    <p:sldId id="312" r:id="rId21"/>
    <p:sldId id="303" r:id="rId22"/>
    <p:sldId id="295" r:id="rId23"/>
    <p:sldId id="31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8" d="100"/>
          <a:sy n="108" d="100"/>
        </p:scale>
        <p:origin x="195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4.bin"/><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Normal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A number of non-normal random variables with bell shapes will be introduced in later chapters. In fact, the word </a:t>
            </a:r>
            <a:r>
              <a:rPr lang="en-US" i="1" dirty="0"/>
              <a:t>normal</a:t>
            </a:r>
            <a:r>
              <a:rPr lang="en-US" dirty="0"/>
              <a:t> can be somewhat misleading. The name suggests that the distribution is a fact of nature. It is not. However, many variables seem to possess a shape that resembles the normal distribution.</a:t>
            </a:r>
          </a:p>
          <a:p>
            <a:r>
              <a:rPr lang="en-US" dirty="0"/>
              <a:t>Like other theoretical distributions, a normal distribution is completely defined by its probability density function.</a:t>
            </a:r>
          </a:p>
        </p:txBody>
      </p:sp>
    </p:spTree>
    <p:extLst>
      <p:ext uri="{BB962C8B-B14F-4D97-AF65-F5344CB8AC3E}">
        <p14:creationId xmlns:p14="http://schemas.microsoft.com/office/powerpoint/2010/main" val="882956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523220"/>
          </a:xfrm>
          <a:ln w="28575">
            <a:solidFill>
              <a:srgbClr val="FF0000"/>
            </a:solidFill>
          </a:ln>
        </p:spPr>
        <p:txBody>
          <a:bodyPr>
            <a:spAutoFit/>
          </a:bodyPr>
          <a:lstStyle/>
          <a:p>
            <a:r>
              <a:rPr lang="en-US" dirty="0">
                <a:solidFill>
                  <a:srgbClr val="000000"/>
                </a:solidFill>
              </a:rPr>
              <a:t>See Section 8.3 for a description of the </a:t>
            </a:r>
            <a:r>
              <a:rPr lang="en-US" i="1" dirty="0">
                <a:solidFill>
                  <a:srgbClr val="000000"/>
                </a:solidFill>
              </a:rPr>
              <a:t>z</a:t>
            </a:r>
            <a:r>
              <a:rPr lang="en-US" dirty="0">
                <a:solidFill>
                  <a:srgbClr val="000000"/>
                </a:solidFill>
              </a:rPr>
              <a:t>-distribution.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Normal Probability Density Function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normal probability density function </a:t>
            </a:r>
            <a:r>
              <a:rPr lang="en-US" dirty="0">
                <a:solidFill>
                  <a:srgbClr val="000000"/>
                </a:solidFill>
              </a:rPr>
              <a:t>is given by the following</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μ</a:t>
            </a:r>
            <a:r>
              <a:rPr lang="en-US" dirty="0">
                <a:solidFill>
                  <a:srgbClr val="000000"/>
                </a:solidFill>
              </a:rPr>
              <a:t> is the mean and </a:t>
            </a:r>
            <a:r>
              <a:rPr lang="el-GR" i="1" dirty="0">
                <a:solidFill>
                  <a:srgbClr val="000000"/>
                </a:solidFill>
              </a:rPr>
              <a:t>σ</a:t>
            </a:r>
            <a:r>
              <a:rPr lang="en-US" dirty="0">
                <a:solidFill>
                  <a:srgbClr val="000000"/>
                </a:solidFill>
              </a:rPr>
              <a:t> is the standard deviation of the population distribution.</a:t>
            </a:r>
          </a:p>
          <a:p>
            <a:endParaRPr lang="en-US" dirty="0">
              <a:solidFill>
                <a:srgbClr val="000000"/>
              </a:solidFill>
            </a:endParaRPr>
          </a:p>
        </p:txBody>
      </p:sp>
      <p:graphicFrame>
        <p:nvGraphicFramePr>
          <p:cNvPr id="54274" name="Object 2"/>
          <p:cNvGraphicFramePr>
            <a:graphicFrameLocks noChangeAspect="1"/>
          </p:cNvGraphicFramePr>
          <p:nvPr>
            <p:extLst>
              <p:ext uri="{D42A27DB-BD31-4B8C-83A1-F6EECF244321}">
                <p14:modId xmlns:p14="http://schemas.microsoft.com/office/powerpoint/2010/main" val="816530717"/>
              </p:ext>
            </p:extLst>
          </p:nvPr>
        </p:nvGraphicFramePr>
        <p:xfrm>
          <a:off x="2978150" y="1968500"/>
          <a:ext cx="2997200" cy="1066800"/>
        </p:xfrm>
        <a:graphic>
          <a:graphicData uri="http://schemas.openxmlformats.org/presentationml/2006/ole">
            <mc:AlternateContent xmlns:mc="http://schemas.openxmlformats.org/markup-compatibility/2006">
              <mc:Choice xmlns:v="urn:schemas-microsoft-com:vml" Requires="v">
                <p:oleObj name="Equation" r:id="rId2" imgW="2997000" imgH="1066680" progId="Equation.DSMT4">
                  <p:embed/>
                </p:oleObj>
              </mc:Choice>
              <mc:Fallback>
                <p:oleObj name="Equation" r:id="rId2" imgW="2997000" imgH="1066680" progId="Equation.DSMT4">
                  <p:embed/>
                  <p:pic>
                    <p:nvPicPr>
                      <p:cNvPr id="0" name="Picture 2"/>
                      <p:cNvPicPr>
                        <a:picLocks noChangeAspect="1" noChangeArrowheads="1"/>
                      </p:cNvPicPr>
                      <p:nvPr/>
                    </p:nvPicPr>
                    <p:blipFill>
                      <a:blip r:embed="rId3"/>
                      <a:srcRect/>
                      <a:stretch>
                        <a:fillRect/>
                      </a:stretch>
                    </p:blipFill>
                    <p:spPr bwMode="auto">
                      <a:xfrm>
                        <a:off x="2978150" y="1968500"/>
                        <a:ext cx="2997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At first glance, this function does not look very </a:t>
            </a:r>
            <a:r>
              <a:rPr lang="en-US" i="1" dirty="0"/>
              <a:t>normal</a:t>
            </a:r>
            <a:r>
              <a:rPr lang="en-US" dirty="0"/>
              <a:t>! The distribution has two parameters, 𝜇 and </a:t>
            </a:r>
            <a:r>
              <a:rPr lang="el-GR" i="1" dirty="0"/>
              <a:t>σ</a:t>
            </a:r>
            <a:r>
              <a:rPr lang="en-US" dirty="0"/>
              <a:t>, which are the mean and standard deviation, respectively. The mean defines the location and the standard deviation determines the dispersion. Figure 8.2.4 illustrates several normal distributions with identical standard deviations. The only difference in the distributions is the central location, the mean.</a:t>
            </a:r>
          </a:p>
        </p:txBody>
      </p:sp>
    </p:spTree>
    <p:extLst>
      <p:ext uri="{BB962C8B-B14F-4D97-AF65-F5344CB8AC3E}">
        <p14:creationId xmlns:p14="http://schemas.microsoft.com/office/powerpoint/2010/main" val="1553472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14DB3-70EB-84E3-AB38-64055F2DB5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FF187-2011-41BC-CAF9-D66086985CB9}"/>
              </a:ext>
            </a:extLst>
          </p:cNvPr>
          <p:cNvSpPr>
            <a:spLocks noGrp="1"/>
          </p:cNvSpPr>
          <p:nvPr>
            <p:ph type="title"/>
          </p:nvPr>
        </p:nvSpPr>
        <p:spPr/>
        <p:txBody>
          <a:bodyPr/>
          <a:lstStyle/>
          <a:p>
            <a:r>
              <a:rPr lang="en-US" dirty="0"/>
              <a:t>Caution</a:t>
            </a:r>
          </a:p>
        </p:txBody>
      </p:sp>
      <p:sp>
        <p:nvSpPr>
          <p:cNvPr id="4" name="Content Placeholder 3">
            <a:extLst>
              <a:ext uri="{FF2B5EF4-FFF2-40B4-BE49-F238E27FC236}">
                <a16:creationId xmlns:a16="http://schemas.microsoft.com/office/drawing/2014/main" id="{3AA77490-EAC1-002B-19D6-031FEFF913EE}"/>
              </a:ext>
            </a:extLst>
          </p:cNvPr>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Although a normal distribution has a bell shape, a bell shape does not imply a normal distribution.</a:t>
            </a:r>
          </a:p>
        </p:txBody>
      </p:sp>
    </p:spTree>
    <p:extLst>
      <p:ext uri="{BB962C8B-B14F-4D97-AF65-F5344CB8AC3E}">
        <p14:creationId xmlns:p14="http://schemas.microsoft.com/office/powerpoint/2010/main" val="3361720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 </a:t>
            </a:r>
          </a:p>
        </p:txBody>
      </p:sp>
      <p:pic>
        <p:nvPicPr>
          <p:cNvPr id="5" name="Picture 4">
            <a:extLst>
              <a:ext uri="{FF2B5EF4-FFF2-40B4-BE49-F238E27FC236}">
                <a16:creationId xmlns:a16="http://schemas.microsoft.com/office/drawing/2014/main" id="{EBFBAB44-714B-2B6B-EE6A-8FCE89C9C874}"/>
              </a:ext>
            </a:extLst>
          </p:cNvPr>
          <p:cNvPicPr>
            <a:picLocks noChangeAspect="1"/>
          </p:cNvPicPr>
          <p:nvPr/>
        </p:nvPicPr>
        <p:blipFill>
          <a:blip r:embed="rId2"/>
          <a:stretch>
            <a:fillRect/>
          </a:stretch>
        </p:blipFill>
        <p:spPr>
          <a:xfrm>
            <a:off x="751942" y="1137918"/>
            <a:ext cx="7640116" cy="4582164"/>
          </a:xfrm>
          <a:prstGeom prst="rect">
            <a:avLst/>
          </a:prstGeom>
        </p:spPr>
      </p:pic>
    </p:spTree>
    <p:extLst>
      <p:ext uri="{BB962C8B-B14F-4D97-AF65-F5344CB8AC3E}">
        <p14:creationId xmlns:p14="http://schemas.microsoft.com/office/powerpoint/2010/main" val="3885918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In Figure 8.2.5, there are several distributions with identical means, but with different standard deviations. Changing the standard deviation parameter can have rather significant effects on the shape of the distribution.</a:t>
            </a:r>
          </a:p>
        </p:txBody>
      </p:sp>
    </p:spTree>
    <p:extLst>
      <p:ext uri="{BB962C8B-B14F-4D97-AF65-F5344CB8AC3E}">
        <p14:creationId xmlns:p14="http://schemas.microsoft.com/office/powerpoint/2010/main" val="2695384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 </a:t>
            </a:r>
          </a:p>
        </p:txBody>
      </p:sp>
      <p:pic>
        <p:nvPicPr>
          <p:cNvPr id="5" name="Picture 4">
            <a:extLst>
              <a:ext uri="{FF2B5EF4-FFF2-40B4-BE49-F238E27FC236}">
                <a16:creationId xmlns:a16="http://schemas.microsoft.com/office/drawing/2014/main" id="{6D9C398C-9E20-9E1C-3D62-B61C2A706786}"/>
              </a:ext>
            </a:extLst>
          </p:cNvPr>
          <p:cNvPicPr>
            <a:picLocks noChangeAspect="1"/>
          </p:cNvPicPr>
          <p:nvPr/>
        </p:nvPicPr>
        <p:blipFill>
          <a:blip r:embed="rId2"/>
          <a:stretch>
            <a:fillRect/>
          </a:stretch>
        </p:blipFill>
        <p:spPr>
          <a:xfrm>
            <a:off x="537599" y="1490392"/>
            <a:ext cx="8068801" cy="3877216"/>
          </a:xfrm>
          <a:prstGeom prst="rect">
            <a:avLst/>
          </a:prstGeom>
        </p:spPr>
      </p:pic>
    </p:spTree>
    <p:extLst>
      <p:ext uri="{BB962C8B-B14F-4D97-AF65-F5344CB8AC3E}">
        <p14:creationId xmlns:p14="http://schemas.microsoft.com/office/powerpoint/2010/main" val="3643857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4614C-65D1-4D66-AAA0-9E0BBD38A0FB}"/>
              </a:ext>
            </a:extLst>
          </p:cNvPr>
          <p:cNvSpPr>
            <a:spLocks noGrp="1"/>
          </p:cNvSpPr>
          <p:nvPr>
            <p:ph type="title"/>
          </p:nvPr>
        </p:nvSpPr>
        <p:spPr/>
        <p:txBody>
          <a:bodyPr/>
          <a:lstStyle/>
          <a:p>
            <a:r>
              <a:rPr lang="en-US" dirty="0"/>
              <a:t>Looking at Data from Normal Distributions</a:t>
            </a:r>
          </a:p>
        </p:txBody>
      </p:sp>
      <p:sp>
        <p:nvSpPr>
          <p:cNvPr id="3" name="Content Placeholder 2">
            <a:extLst>
              <a:ext uri="{FF2B5EF4-FFF2-40B4-BE49-F238E27FC236}">
                <a16:creationId xmlns:a16="http://schemas.microsoft.com/office/drawing/2014/main" id="{C98EF939-8BD6-456F-A418-B5783C93D291}"/>
              </a:ext>
            </a:extLst>
          </p:cNvPr>
          <p:cNvSpPr>
            <a:spLocks noGrp="1"/>
          </p:cNvSpPr>
          <p:nvPr>
            <p:ph idx="1"/>
          </p:nvPr>
        </p:nvSpPr>
        <p:spPr/>
        <p:txBody>
          <a:bodyPr/>
          <a:lstStyle/>
          <a:p>
            <a:r>
              <a:rPr lang="en-US" dirty="0"/>
              <a:t>The normal distribution is a theoretical construct with a bell shape. Therefore, it would not be unreasonable to expect empirical data drawn from a normal population to exhibit the bell-shaped characteristic. In two small samples taken from a normal population, shown in Figures 8.2.6 and 8.2.7, the data does show a faint resemblance of a bell shape. But as you can see, the shapes of the histograms developed from these small samples are somewhat unpredictable, even though the bell-shaped pattern is to some extent apparent.</a:t>
            </a:r>
          </a:p>
        </p:txBody>
      </p:sp>
    </p:spTree>
    <p:extLst>
      <p:ext uri="{BB962C8B-B14F-4D97-AF65-F5344CB8AC3E}">
        <p14:creationId xmlns:p14="http://schemas.microsoft.com/office/powerpoint/2010/main" val="2964041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BD458-1506-4AC8-8A5B-C3567DB6FFA5}"/>
              </a:ext>
            </a:extLst>
          </p:cNvPr>
          <p:cNvSpPr>
            <a:spLocks noGrp="1"/>
          </p:cNvSpPr>
          <p:nvPr>
            <p:ph type="title"/>
          </p:nvPr>
        </p:nvSpPr>
        <p:spPr/>
        <p:txBody>
          <a:bodyPr/>
          <a:lstStyle/>
          <a:p>
            <a:r>
              <a:rPr lang="en-US" dirty="0"/>
              <a:t>Looking at Data from Normal Distributions (cont.)</a:t>
            </a:r>
          </a:p>
        </p:txBody>
      </p:sp>
      <p:sp>
        <p:nvSpPr>
          <p:cNvPr id="4" name="Content Placeholder 3">
            <a:extLst>
              <a:ext uri="{FF2B5EF4-FFF2-40B4-BE49-F238E27FC236}">
                <a16:creationId xmlns:a16="http://schemas.microsoft.com/office/drawing/2014/main" id="{59471D87-AF65-40E4-F5B2-DE0821F813B8}"/>
              </a:ext>
            </a:extLst>
          </p:cNvPr>
          <p:cNvSpPr>
            <a:spLocks noGrp="1"/>
          </p:cNvSpPr>
          <p:nvPr>
            <p:ph idx="1"/>
          </p:nvPr>
        </p:nvSpPr>
        <p:spPr/>
        <p:txBody>
          <a:bodyPr/>
          <a:lstStyle/>
          <a:p>
            <a:r>
              <a:rPr lang="en-US" dirty="0"/>
              <a:t> </a:t>
            </a:r>
            <a:endParaRPr lang="en-IN" dirty="0"/>
          </a:p>
        </p:txBody>
      </p:sp>
      <p:pic>
        <p:nvPicPr>
          <p:cNvPr id="7" name="Picture 6">
            <a:extLst>
              <a:ext uri="{FF2B5EF4-FFF2-40B4-BE49-F238E27FC236}">
                <a16:creationId xmlns:a16="http://schemas.microsoft.com/office/drawing/2014/main" id="{7BC55B0D-2A54-DD03-D8DC-1B5972BBEC61}"/>
              </a:ext>
            </a:extLst>
          </p:cNvPr>
          <p:cNvPicPr>
            <a:picLocks noChangeAspect="1"/>
          </p:cNvPicPr>
          <p:nvPr/>
        </p:nvPicPr>
        <p:blipFill>
          <a:blip r:embed="rId2"/>
          <a:stretch>
            <a:fillRect/>
          </a:stretch>
        </p:blipFill>
        <p:spPr>
          <a:xfrm>
            <a:off x="1252074" y="1271286"/>
            <a:ext cx="6639852" cy="4315427"/>
          </a:xfrm>
          <a:prstGeom prst="rect">
            <a:avLst/>
          </a:prstGeom>
        </p:spPr>
      </p:pic>
    </p:spTree>
    <p:extLst>
      <p:ext uri="{BB962C8B-B14F-4D97-AF65-F5344CB8AC3E}">
        <p14:creationId xmlns:p14="http://schemas.microsoft.com/office/powerpoint/2010/main" val="1226470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BAECF-C00C-4528-AA81-868CA1E57B30}"/>
              </a:ext>
            </a:extLst>
          </p:cNvPr>
          <p:cNvSpPr>
            <a:spLocks noGrp="1"/>
          </p:cNvSpPr>
          <p:nvPr>
            <p:ph type="title"/>
          </p:nvPr>
        </p:nvSpPr>
        <p:spPr/>
        <p:txBody>
          <a:bodyPr/>
          <a:lstStyle/>
          <a:p>
            <a:r>
              <a:rPr lang="en-US" dirty="0"/>
              <a:t>The Normal Distribution</a:t>
            </a:r>
          </a:p>
        </p:txBody>
      </p:sp>
      <p:sp>
        <p:nvSpPr>
          <p:cNvPr id="3" name="Content Placeholder 2">
            <a:extLst>
              <a:ext uri="{FF2B5EF4-FFF2-40B4-BE49-F238E27FC236}">
                <a16:creationId xmlns:a16="http://schemas.microsoft.com/office/drawing/2014/main" id="{1C55CD41-A488-4BDE-AEDC-01F825743F82}"/>
              </a:ext>
            </a:extLst>
          </p:cNvPr>
          <p:cNvSpPr>
            <a:spLocks noGrp="1"/>
          </p:cNvSpPr>
          <p:nvPr>
            <p:ph idx="1"/>
          </p:nvPr>
        </p:nvSpPr>
        <p:spPr/>
        <p:txBody>
          <a:bodyPr/>
          <a:lstStyle/>
          <a:p>
            <a:r>
              <a:rPr lang="en-US" dirty="0"/>
              <a:t>The </a:t>
            </a:r>
            <a:r>
              <a:rPr lang="en-US" b="1" dirty="0"/>
              <a:t>normal distribution</a:t>
            </a:r>
            <a:r>
              <a:rPr lang="en-US" dirty="0"/>
              <a:t>, also called the Gaussian distribution, was named after Carl Gauss who published a work in 1833 describing the mathematical definition of the distribution. Gauss developed this distribution to describe the error in predicting the orbits of planets.</a:t>
            </a:r>
          </a:p>
          <a:p>
            <a:r>
              <a:rPr lang="en-US" dirty="0"/>
              <a:t>Normal distributions are all bell-shaped, but the bells come in various shapes and sizes. Since all normal distributions are symmetric, the mean, mode, and median are all equal.</a:t>
            </a:r>
          </a:p>
        </p:txBody>
      </p:sp>
    </p:spTree>
    <p:extLst>
      <p:ext uri="{BB962C8B-B14F-4D97-AF65-F5344CB8AC3E}">
        <p14:creationId xmlns:p14="http://schemas.microsoft.com/office/powerpoint/2010/main" val="323172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BD458-1506-4AC8-8A5B-C3567DB6FFA5}"/>
              </a:ext>
            </a:extLst>
          </p:cNvPr>
          <p:cNvSpPr>
            <a:spLocks noGrp="1"/>
          </p:cNvSpPr>
          <p:nvPr>
            <p:ph type="title"/>
          </p:nvPr>
        </p:nvSpPr>
        <p:spPr/>
        <p:txBody>
          <a:bodyPr/>
          <a:lstStyle/>
          <a:p>
            <a:r>
              <a:rPr lang="en-US" dirty="0"/>
              <a:t>Looking at Data from Normal Distributions (cont.)</a:t>
            </a:r>
          </a:p>
        </p:txBody>
      </p:sp>
      <p:sp>
        <p:nvSpPr>
          <p:cNvPr id="4" name="Content Placeholder 3">
            <a:extLst>
              <a:ext uri="{FF2B5EF4-FFF2-40B4-BE49-F238E27FC236}">
                <a16:creationId xmlns:a16="http://schemas.microsoft.com/office/drawing/2014/main" id="{59471D87-AF65-40E4-F5B2-DE0821F813B8}"/>
              </a:ext>
            </a:extLst>
          </p:cNvPr>
          <p:cNvSpPr>
            <a:spLocks noGrp="1"/>
          </p:cNvSpPr>
          <p:nvPr>
            <p:ph idx="1"/>
          </p:nvPr>
        </p:nvSpPr>
        <p:spPr/>
        <p:txBody>
          <a:bodyPr/>
          <a:lstStyle/>
          <a:p>
            <a:r>
              <a:rPr lang="en-US" dirty="0"/>
              <a:t> </a:t>
            </a:r>
            <a:endParaRPr lang="en-IN" dirty="0"/>
          </a:p>
        </p:txBody>
      </p:sp>
      <p:pic>
        <p:nvPicPr>
          <p:cNvPr id="5" name="Picture 4">
            <a:extLst>
              <a:ext uri="{FF2B5EF4-FFF2-40B4-BE49-F238E27FC236}">
                <a16:creationId xmlns:a16="http://schemas.microsoft.com/office/drawing/2014/main" id="{8BD0D2A1-95D7-5273-522E-6DEE75DA8DC9}"/>
              </a:ext>
            </a:extLst>
          </p:cNvPr>
          <p:cNvPicPr>
            <a:picLocks noChangeAspect="1"/>
          </p:cNvPicPr>
          <p:nvPr/>
        </p:nvPicPr>
        <p:blipFill>
          <a:blip r:embed="rId2"/>
          <a:stretch>
            <a:fillRect/>
          </a:stretch>
        </p:blipFill>
        <p:spPr>
          <a:xfrm>
            <a:off x="1271127" y="1266523"/>
            <a:ext cx="6601746" cy="4324954"/>
          </a:xfrm>
          <a:prstGeom prst="rect">
            <a:avLst/>
          </a:prstGeom>
        </p:spPr>
      </p:pic>
    </p:spTree>
    <p:extLst>
      <p:ext uri="{BB962C8B-B14F-4D97-AF65-F5344CB8AC3E}">
        <p14:creationId xmlns:p14="http://schemas.microsoft.com/office/powerpoint/2010/main" val="4154838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EB41-0A57-41F3-9155-BBA91BAC781A}"/>
              </a:ext>
            </a:extLst>
          </p:cNvPr>
          <p:cNvSpPr>
            <a:spLocks noGrp="1"/>
          </p:cNvSpPr>
          <p:nvPr>
            <p:ph type="title"/>
          </p:nvPr>
        </p:nvSpPr>
        <p:spPr/>
        <p:txBody>
          <a:bodyPr/>
          <a:lstStyle/>
          <a:p>
            <a:r>
              <a:rPr lang="en-US" dirty="0"/>
              <a:t>Looking at Data from Normal Distributions (cont.)</a:t>
            </a:r>
          </a:p>
        </p:txBody>
      </p:sp>
      <p:sp>
        <p:nvSpPr>
          <p:cNvPr id="6" name="TextBox 5">
            <a:extLst>
              <a:ext uri="{FF2B5EF4-FFF2-40B4-BE49-F238E27FC236}">
                <a16:creationId xmlns:a16="http://schemas.microsoft.com/office/drawing/2014/main" id="{0981E6E1-EDDA-447A-86CE-C3E1B8D55E10}"/>
              </a:ext>
            </a:extLst>
          </p:cNvPr>
          <p:cNvSpPr txBox="1"/>
          <p:nvPr/>
        </p:nvSpPr>
        <p:spPr>
          <a:xfrm>
            <a:off x="609600" y="1097280"/>
            <a:ext cx="8229600" cy="1815882"/>
          </a:xfrm>
          <a:prstGeom prst="rect">
            <a:avLst/>
          </a:prstGeom>
          <a:noFill/>
        </p:spPr>
        <p:txBody>
          <a:bodyPr wrap="square" rtlCol="0">
            <a:spAutoFit/>
          </a:bodyPr>
          <a:lstStyle/>
          <a:p>
            <a:r>
              <a:rPr lang="en-US" sz="2800" dirty="0"/>
              <a:t>For large samples, the representation of the bell curve is usually more visible. While the large sample (</a:t>
            </a:r>
            <a:r>
              <a:rPr lang="en-US" sz="2800" i="1" dirty="0"/>
              <a:t>n</a:t>
            </a:r>
            <a:r>
              <a:rPr lang="en-US" sz="2800" dirty="0"/>
              <a:t> = 200) certainly is not a perfect bell curve, it is recognizable (see Figure 8.2.8).</a:t>
            </a:r>
          </a:p>
        </p:txBody>
      </p:sp>
      <p:pic>
        <p:nvPicPr>
          <p:cNvPr id="4" name="Picture 3">
            <a:extLst>
              <a:ext uri="{FF2B5EF4-FFF2-40B4-BE49-F238E27FC236}">
                <a16:creationId xmlns:a16="http://schemas.microsoft.com/office/drawing/2014/main" id="{8282516B-FC7B-5C13-4D4F-B78266F4A9D8}"/>
              </a:ext>
            </a:extLst>
          </p:cNvPr>
          <p:cNvPicPr>
            <a:picLocks noChangeAspect="1"/>
          </p:cNvPicPr>
          <p:nvPr/>
        </p:nvPicPr>
        <p:blipFill>
          <a:blip r:embed="rId2"/>
          <a:stretch>
            <a:fillRect/>
          </a:stretch>
        </p:blipFill>
        <p:spPr>
          <a:xfrm>
            <a:off x="3352800" y="2569537"/>
            <a:ext cx="4948204" cy="3369490"/>
          </a:xfrm>
          <a:prstGeom prst="rect">
            <a:avLst/>
          </a:prstGeom>
        </p:spPr>
      </p:pic>
    </p:spTree>
    <p:extLst>
      <p:ext uri="{BB962C8B-B14F-4D97-AF65-F5344CB8AC3E}">
        <p14:creationId xmlns:p14="http://schemas.microsoft.com/office/powerpoint/2010/main" val="3245710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384995"/>
          </a:xfrm>
          <a:ln w="28575">
            <a:solidFill>
              <a:srgbClr val="FF0000"/>
            </a:solidFill>
          </a:ln>
        </p:spPr>
        <p:txBody>
          <a:bodyPr>
            <a:spAutoFit/>
          </a:bodyPr>
          <a:lstStyle/>
          <a:p>
            <a:r>
              <a:rPr lang="en-US" dirty="0">
                <a:solidFill>
                  <a:srgbClr val="000000"/>
                </a:solidFill>
              </a:rPr>
              <a:t>There is a lesson called </a:t>
            </a:r>
            <a:r>
              <a:rPr lang="en-US" i="1" dirty="0">
                <a:solidFill>
                  <a:srgbClr val="000000"/>
                </a:solidFill>
              </a:rPr>
              <a:t>Name that Distribution </a:t>
            </a:r>
            <a:r>
              <a:rPr lang="en-US" dirty="0">
                <a:solidFill>
                  <a:srgbClr val="000000"/>
                </a:solidFill>
              </a:rPr>
              <a:t>in the appendix of the courseware that provides practice in recognizing a probability model from sample data.</a:t>
            </a:r>
            <a:endParaRPr lang="en-US" dirty="0">
              <a:solidFill>
                <a:srgbClr val="000000"/>
              </a:solidFill>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EB41-0A57-41F3-9155-BBA91BAC781A}"/>
              </a:ext>
            </a:extLst>
          </p:cNvPr>
          <p:cNvSpPr>
            <a:spLocks noGrp="1"/>
          </p:cNvSpPr>
          <p:nvPr>
            <p:ph type="title"/>
          </p:nvPr>
        </p:nvSpPr>
        <p:spPr/>
        <p:txBody>
          <a:bodyPr/>
          <a:lstStyle/>
          <a:p>
            <a:r>
              <a:rPr lang="en-US" dirty="0"/>
              <a:t>Looking at Data from Normal Distributions (cont.)</a:t>
            </a:r>
          </a:p>
        </p:txBody>
      </p:sp>
      <p:sp>
        <p:nvSpPr>
          <p:cNvPr id="6" name="TextBox 5">
            <a:extLst>
              <a:ext uri="{FF2B5EF4-FFF2-40B4-BE49-F238E27FC236}">
                <a16:creationId xmlns:a16="http://schemas.microsoft.com/office/drawing/2014/main" id="{0981E6E1-EDDA-447A-86CE-C3E1B8D55E10}"/>
              </a:ext>
            </a:extLst>
          </p:cNvPr>
          <p:cNvSpPr txBox="1"/>
          <p:nvPr/>
        </p:nvSpPr>
        <p:spPr>
          <a:xfrm>
            <a:off x="609600" y="1097280"/>
            <a:ext cx="8229600" cy="3108543"/>
          </a:xfrm>
          <a:prstGeom prst="rect">
            <a:avLst/>
          </a:prstGeom>
          <a:noFill/>
        </p:spPr>
        <p:txBody>
          <a:bodyPr wrap="square" rtlCol="0">
            <a:spAutoFit/>
          </a:bodyPr>
          <a:lstStyle/>
          <a:p>
            <a:r>
              <a:rPr lang="en-US" sz="2800" dirty="0"/>
              <a:t>Using the probability density to determine the probability of some interval would be complicated. Fortunately, there is an easier way. A special normal distribution, called the standard normal, can be used to determine probabilities for any normal random variable. The </a:t>
            </a:r>
            <a:r>
              <a:rPr lang="en-US" sz="2800" b="1" dirty="0"/>
              <a:t>standard normal </a:t>
            </a:r>
            <a:r>
              <a:rPr lang="en-US" sz="2800" dirty="0"/>
              <a:t>distribution will be discussed in Section 8.3.</a:t>
            </a:r>
          </a:p>
        </p:txBody>
      </p:sp>
    </p:spTree>
    <p:extLst>
      <p:ext uri="{BB962C8B-B14F-4D97-AF65-F5344CB8AC3E}">
        <p14:creationId xmlns:p14="http://schemas.microsoft.com/office/powerpoint/2010/main" val="122796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BAECF-C00C-4528-AA81-868CA1E57B30}"/>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1C55CD41-A488-4BDE-AEDC-01F825743F82}"/>
              </a:ext>
            </a:extLst>
          </p:cNvPr>
          <p:cNvSpPr>
            <a:spLocks noGrp="1"/>
          </p:cNvSpPr>
          <p:nvPr>
            <p:ph idx="1"/>
          </p:nvPr>
        </p:nvSpPr>
        <p:spPr/>
        <p:txBody>
          <a:bodyPr/>
          <a:lstStyle/>
          <a:p>
            <a:r>
              <a:rPr lang="en-US" dirty="0"/>
              <a:t>Although normally distributed random variables can range in value from minus infinity to positive infinity, values that are a great distance from the mean rarely </a:t>
            </a:r>
            <a:r>
              <a:rPr lang="en-US"/>
              <a:t>occur. </a:t>
            </a:r>
            <a:endParaRPr lang="en-US" dirty="0"/>
          </a:p>
        </p:txBody>
      </p:sp>
    </p:spTree>
    <p:extLst>
      <p:ext uri="{BB962C8B-B14F-4D97-AF65-F5344CB8AC3E}">
        <p14:creationId xmlns:p14="http://schemas.microsoft.com/office/powerpoint/2010/main" val="78284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Properties of the Normal Distribution </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r>
              <a:rPr lang="en-US" dirty="0">
                <a:solidFill>
                  <a:srgbClr val="000000"/>
                </a:solidFill>
              </a:rPr>
              <a:t>The total area under any normal curve equals one.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pic>
        <p:nvPicPr>
          <p:cNvPr id="13315" name="Picture 3"/>
          <p:cNvPicPr>
            <a:picLocks noChangeAspect="1" noChangeArrowheads="1"/>
          </p:cNvPicPr>
          <p:nvPr/>
        </p:nvPicPr>
        <p:blipFill>
          <a:blip r:embed="rId2" cstate="print">
            <a:clrChange>
              <a:clrFrom>
                <a:srgbClr val="EFEEE1"/>
              </a:clrFrom>
              <a:clrTo>
                <a:srgbClr val="EFEEE1">
                  <a:alpha val="0"/>
                </a:srgbClr>
              </a:clrTo>
            </a:clrChange>
          </a:blip>
          <a:srcRect/>
          <a:stretch>
            <a:fillRect/>
          </a:stretch>
        </p:blipFill>
        <p:spPr bwMode="auto">
          <a:xfrm>
            <a:off x="1371600" y="1981200"/>
            <a:ext cx="5787471" cy="267004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Properties of the Normal Distribution (cont.)</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r>
              <a:rPr lang="en-US" dirty="0">
                <a:solidFill>
                  <a:srgbClr val="000000"/>
                </a:solidFill>
              </a:rPr>
              <a:t>Within a fixed number of standard deviations from the mean, all normal distributions contain the same proportion of their probability.</a:t>
            </a:r>
          </a:p>
          <a:p>
            <a:r>
              <a:rPr lang="en-US" dirty="0">
                <a:solidFill>
                  <a:srgbClr val="000000"/>
                </a:solidFill>
              </a:rPr>
              <a:t>The probability of a normal random variable being in a specified interval corresponds to the area under the curve bounded by that interval.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4079-61BD-48BA-945B-015DB3E40DA3}"/>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07AA0FAE-0C94-4BF2-8785-86A01DB1CE7D}"/>
              </a:ext>
            </a:extLst>
          </p:cNvPr>
          <p:cNvSpPr>
            <a:spLocks noGrp="1"/>
          </p:cNvSpPr>
          <p:nvPr>
            <p:ph idx="1"/>
          </p:nvPr>
        </p:nvSpPr>
        <p:spPr/>
        <p:txBody>
          <a:bodyPr/>
          <a:lstStyle/>
          <a:p>
            <a:r>
              <a:rPr lang="en-US" dirty="0"/>
              <a:t>In Figure 8.2.1, the shaded area represents the probability of being within         of the mean. Regardless of the shape of the normal distribution, the area under the curve and the probability of being within one standard deviation            of the mean equals 0.6826.</a:t>
            </a:r>
          </a:p>
        </p:txBody>
      </p:sp>
      <p:graphicFrame>
        <p:nvGraphicFramePr>
          <p:cNvPr id="4" name="Object 3">
            <a:extLst>
              <a:ext uri="{FF2B5EF4-FFF2-40B4-BE49-F238E27FC236}">
                <a16:creationId xmlns:a16="http://schemas.microsoft.com/office/drawing/2014/main" id="{9DA56B43-D926-40A1-80E9-679796074B4E}"/>
              </a:ext>
            </a:extLst>
          </p:cNvPr>
          <p:cNvGraphicFramePr>
            <a:graphicFrameLocks noChangeAspect="1"/>
          </p:cNvGraphicFramePr>
          <p:nvPr>
            <p:extLst>
              <p:ext uri="{D42A27DB-BD31-4B8C-83A1-F6EECF244321}">
                <p14:modId xmlns:p14="http://schemas.microsoft.com/office/powerpoint/2010/main" val="1302895253"/>
              </p:ext>
            </p:extLst>
          </p:nvPr>
        </p:nvGraphicFramePr>
        <p:xfrm>
          <a:off x="4393580" y="1814614"/>
          <a:ext cx="647700" cy="292100"/>
        </p:xfrm>
        <a:graphic>
          <a:graphicData uri="http://schemas.openxmlformats.org/presentationml/2006/ole">
            <mc:AlternateContent xmlns:mc="http://schemas.openxmlformats.org/markup-compatibility/2006">
              <mc:Choice xmlns:v="urn:schemas-microsoft-com:vml" Requires="v">
                <p:oleObj name="Equation" r:id="rId2" imgW="647640" imgH="291960" progId="Equation.DSMT4">
                  <p:embed/>
                </p:oleObj>
              </mc:Choice>
              <mc:Fallback>
                <p:oleObj name="Equation" r:id="rId2" imgW="647640" imgH="291960" progId="Equation.DSMT4">
                  <p:embed/>
                  <p:pic>
                    <p:nvPicPr>
                      <p:cNvPr id="0" name=""/>
                      <p:cNvPicPr/>
                      <p:nvPr/>
                    </p:nvPicPr>
                    <p:blipFill>
                      <a:blip r:embed="rId3"/>
                      <a:stretch>
                        <a:fillRect/>
                      </a:stretch>
                    </p:blipFill>
                    <p:spPr>
                      <a:xfrm>
                        <a:off x="4393580" y="1814614"/>
                        <a:ext cx="647700" cy="29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A27F4A0-6D05-41ED-9139-CDD01D2BF586}"/>
              </a:ext>
            </a:extLst>
          </p:cNvPr>
          <p:cNvGraphicFramePr>
            <a:graphicFrameLocks noChangeAspect="1"/>
          </p:cNvGraphicFramePr>
          <p:nvPr>
            <p:extLst>
              <p:ext uri="{D42A27DB-BD31-4B8C-83A1-F6EECF244321}">
                <p14:modId xmlns:p14="http://schemas.microsoft.com/office/powerpoint/2010/main" val="652190098"/>
              </p:ext>
            </p:extLst>
          </p:nvPr>
        </p:nvGraphicFramePr>
        <p:xfrm>
          <a:off x="3264133" y="3001963"/>
          <a:ext cx="914400" cy="482600"/>
        </p:xfrm>
        <a:graphic>
          <a:graphicData uri="http://schemas.openxmlformats.org/presentationml/2006/ole">
            <mc:AlternateContent xmlns:mc="http://schemas.openxmlformats.org/markup-compatibility/2006">
              <mc:Choice xmlns:v="urn:schemas-microsoft-com:vml" Requires="v">
                <p:oleObj name="Equation" r:id="rId4" imgW="914400" imgH="482400" progId="Equation.DSMT4">
                  <p:embed/>
                </p:oleObj>
              </mc:Choice>
              <mc:Fallback>
                <p:oleObj name="Equation" r:id="rId4" imgW="914400" imgH="482400" progId="Equation.DSMT4">
                  <p:embed/>
                  <p:pic>
                    <p:nvPicPr>
                      <p:cNvPr id="4" name="Object 3">
                        <a:extLst>
                          <a:ext uri="{FF2B5EF4-FFF2-40B4-BE49-F238E27FC236}">
                            <a16:creationId xmlns:a16="http://schemas.microsoft.com/office/drawing/2014/main" id="{9DA56B43-D926-40A1-80E9-679796074B4E}"/>
                          </a:ext>
                        </a:extLst>
                      </p:cNvPr>
                      <p:cNvPicPr/>
                      <p:nvPr/>
                    </p:nvPicPr>
                    <p:blipFill>
                      <a:blip r:embed="rId5"/>
                      <a:stretch>
                        <a:fillRect/>
                      </a:stretch>
                    </p:blipFill>
                    <p:spPr>
                      <a:xfrm>
                        <a:off x="3264133" y="3001963"/>
                        <a:ext cx="914400" cy="482600"/>
                      </a:xfrm>
                      <a:prstGeom prst="rect">
                        <a:avLst/>
                      </a:prstGeom>
                    </p:spPr>
                  </p:pic>
                </p:oleObj>
              </mc:Fallback>
            </mc:AlternateContent>
          </a:graphicData>
        </a:graphic>
      </p:graphicFrame>
      <p:pic>
        <p:nvPicPr>
          <p:cNvPr id="7" name="Picture 6">
            <a:extLst>
              <a:ext uri="{FF2B5EF4-FFF2-40B4-BE49-F238E27FC236}">
                <a16:creationId xmlns:a16="http://schemas.microsoft.com/office/drawing/2014/main" id="{5634DD39-4F3F-AA2E-DE4A-D8BAC6C18392}"/>
              </a:ext>
            </a:extLst>
          </p:cNvPr>
          <p:cNvPicPr>
            <a:picLocks noChangeAspect="1"/>
          </p:cNvPicPr>
          <p:nvPr/>
        </p:nvPicPr>
        <p:blipFill>
          <a:blip r:embed="rId6"/>
          <a:stretch>
            <a:fillRect/>
          </a:stretch>
        </p:blipFill>
        <p:spPr>
          <a:xfrm>
            <a:off x="2438400" y="3504635"/>
            <a:ext cx="3657600" cy="2452446"/>
          </a:xfrm>
          <a:prstGeom prst="rect">
            <a:avLst/>
          </a:prstGeom>
        </p:spPr>
      </p:pic>
    </p:spTree>
    <p:extLst>
      <p:ext uri="{BB962C8B-B14F-4D97-AF65-F5344CB8AC3E}">
        <p14:creationId xmlns:p14="http://schemas.microsoft.com/office/powerpoint/2010/main" val="1769411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D96C4-17C0-42C4-8DCA-5CCB91EF0157}"/>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6D04EE5B-8483-452E-84E6-921846039CA2}"/>
              </a:ext>
            </a:extLst>
          </p:cNvPr>
          <p:cNvSpPr>
            <a:spLocks noGrp="1"/>
          </p:cNvSpPr>
          <p:nvPr>
            <p:ph idx="1"/>
          </p:nvPr>
        </p:nvSpPr>
        <p:spPr/>
        <p:txBody>
          <a:bodyPr/>
          <a:lstStyle/>
          <a:p>
            <a:r>
              <a:rPr lang="en-US" dirty="0"/>
              <a:t>Figure 8.2.2 illustrates the area under the curve within two standard deviations of the mean. The probability of being within          of the mean equals 0.9544 for every normal distribution.</a:t>
            </a:r>
          </a:p>
        </p:txBody>
      </p:sp>
      <p:graphicFrame>
        <p:nvGraphicFramePr>
          <p:cNvPr id="4" name="Object 3">
            <a:extLst>
              <a:ext uri="{FF2B5EF4-FFF2-40B4-BE49-F238E27FC236}">
                <a16:creationId xmlns:a16="http://schemas.microsoft.com/office/drawing/2014/main" id="{070E800D-B0A5-492D-8649-6BAE6A5A358D}"/>
              </a:ext>
            </a:extLst>
          </p:cNvPr>
          <p:cNvGraphicFramePr>
            <a:graphicFrameLocks noChangeAspect="1"/>
          </p:cNvGraphicFramePr>
          <p:nvPr>
            <p:extLst>
              <p:ext uri="{D42A27DB-BD31-4B8C-83A1-F6EECF244321}">
                <p14:modId xmlns:p14="http://schemas.microsoft.com/office/powerpoint/2010/main" val="30207213"/>
              </p:ext>
            </p:extLst>
          </p:nvPr>
        </p:nvGraphicFramePr>
        <p:xfrm>
          <a:off x="2466279" y="2255581"/>
          <a:ext cx="647700" cy="292100"/>
        </p:xfrm>
        <a:graphic>
          <a:graphicData uri="http://schemas.openxmlformats.org/presentationml/2006/ole">
            <mc:AlternateContent xmlns:mc="http://schemas.openxmlformats.org/markup-compatibility/2006">
              <mc:Choice xmlns:v="urn:schemas-microsoft-com:vml" Requires="v">
                <p:oleObj name="Equation" r:id="rId2" imgW="647640" imgH="291960" progId="Equation.DSMT4">
                  <p:embed/>
                </p:oleObj>
              </mc:Choice>
              <mc:Fallback>
                <p:oleObj name="Equation" r:id="rId2" imgW="647640" imgH="291960" progId="Equation.DSMT4">
                  <p:embed/>
                  <p:pic>
                    <p:nvPicPr>
                      <p:cNvPr id="4" name="Object 3">
                        <a:extLst>
                          <a:ext uri="{FF2B5EF4-FFF2-40B4-BE49-F238E27FC236}">
                            <a16:creationId xmlns:a16="http://schemas.microsoft.com/office/drawing/2014/main" id="{9DA56B43-D926-40A1-80E9-679796074B4E}"/>
                          </a:ext>
                        </a:extLst>
                      </p:cNvPr>
                      <p:cNvPicPr/>
                      <p:nvPr/>
                    </p:nvPicPr>
                    <p:blipFill>
                      <a:blip r:embed="rId3"/>
                      <a:stretch>
                        <a:fillRect/>
                      </a:stretch>
                    </p:blipFill>
                    <p:spPr>
                      <a:xfrm>
                        <a:off x="2466279" y="2255581"/>
                        <a:ext cx="647700" cy="292100"/>
                      </a:xfrm>
                      <a:prstGeom prst="rect">
                        <a:avLst/>
                      </a:prstGeom>
                    </p:spPr>
                  </p:pic>
                </p:oleObj>
              </mc:Fallback>
            </mc:AlternateContent>
          </a:graphicData>
        </a:graphic>
      </p:graphicFrame>
      <p:pic>
        <p:nvPicPr>
          <p:cNvPr id="7" name="Picture 6">
            <a:extLst>
              <a:ext uri="{FF2B5EF4-FFF2-40B4-BE49-F238E27FC236}">
                <a16:creationId xmlns:a16="http://schemas.microsoft.com/office/drawing/2014/main" id="{747DA10D-27A1-0B85-3ACF-1798A322B681}"/>
              </a:ext>
            </a:extLst>
          </p:cNvPr>
          <p:cNvPicPr>
            <a:picLocks noChangeAspect="1"/>
          </p:cNvPicPr>
          <p:nvPr/>
        </p:nvPicPr>
        <p:blipFill>
          <a:blip r:embed="rId4"/>
          <a:stretch>
            <a:fillRect/>
          </a:stretch>
        </p:blipFill>
        <p:spPr>
          <a:xfrm>
            <a:off x="2501591" y="3092774"/>
            <a:ext cx="4143953" cy="2781688"/>
          </a:xfrm>
          <a:prstGeom prst="rect">
            <a:avLst/>
          </a:prstGeom>
        </p:spPr>
      </p:pic>
    </p:spTree>
    <p:extLst>
      <p:ext uri="{BB962C8B-B14F-4D97-AF65-F5344CB8AC3E}">
        <p14:creationId xmlns:p14="http://schemas.microsoft.com/office/powerpoint/2010/main" val="1158127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lstStyle/>
          <a:p>
            <a:r>
              <a:rPr lang="en-US" dirty="0"/>
              <a:t>Figure 8.2.3 illustrates the area under the curve within three standard deviations of the mean. As you can see, virtually all the area under the curve is within three standard deviations of the mean. The probability of being within          of the mean equals 0.9974.</a:t>
            </a:r>
          </a:p>
        </p:txBody>
      </p:sp>
      <p:graphicFrame>
        <p:nvGraphicFramePr>
          <p:cNvPr id="5" name="Object 4">
            <a:extLst>
              <a:ext uri="{FF2B5EF4-FFF2-40B4-BE49-F238E27FC236}">
                <a16:creationId xmlns:a16="http://schemas.microsoft.com/office/drawing/2014/main" id="{3DF9A49A-E2EB-469B-872D-652FF64BA8F8}"/>
              </a:ext>
            </a:extLst>
          </p:cNvPr>
          <p:cNvGraphicFramePr>
            <a:graphicFrameLocks noChangeAspect="1"/>
          </p:cNvGraphicFramePr>
          <p:nvPr>
            <p:extLst>
              <p:ext uri="{D42A27DB-BD31-4B8C-83A1-F6EECF244321}">
                <p14:modId xmlns:p14="http://schemas.microsoft.com/office/powerpoint/2010/main" val="4065152840"/>
              </p:ext>
            </p:extLst>
          </p:nvPr>
        </p:nvGraphicFramePr>
        <p:xfrm>
          <a:off x="2523118" y="2968625"/>
          <a:ext cx="647700" cy="292100"/>
        </p:xfrm>
        <a:graphic>
          <a:graphicData uri="http://schemas.openxmlformats.org/presentationml/2006/ole">
            <mc:AlternateContent xmlns:mc="http://schemas.openxmlformats.org/markup-compatibility/2006">
              <mc:Choice xmlns:v="urn:schemas-microsoft-com:vml" Requires="v">
                <p:oleObj name="Equation" r:id="rId2" imgW="647640" imgH="291960" progId="Equation.DSMT4">
                  <p:embed/>
                </p:oleObj>
              </mc:Choice>
              <mc:Fallback>
                <p:oleObj name="Equation" r:id="rId2" imgW="647640" imgH="291960" progId="Equation.DSMT4">
                  <p:embed/>
                  <p:pic>
                    <p:nvPicPr>
                      <p:cNvPr id="4" name="Object 3">
                        <a:extLst>
                          <a:ext uri="{FF2B5EF4-FFF2-40B4-BE49-F238E27FC236}">
                            <a16:creationId xmlns:a16="http://schemas.microsoft.com/office/drawing/2014/main" id="{070E800D-B0A5-492D-8649-6BAE6A5A358D}"/>
                          </a:ext>
                        </a:extLst>
                      </p:cNvPr>
                      <p:cNvPicPr/>
                      <p:nvPr/>
                    </p:nvPicPr>
                    <p:blipFill>
                      <a:blip r:embed="rId3"/>
                      <a:stretch>
                        <a:fillRect/>
                      </a:stretch>
                    </p:blipFill>
                    <p:spPr>
                      <a:xfrm>
                        <a:off x="2523118" y="2968625"/>
                        <a:ext cx="647700" cy="292100"/>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0C0EB8AF-0BA7-D4AE-A350-C481AEC1599E}"/>
              </a:ext>
            </a:extLst>
          </p:cNvPr>
          <p:cNvPicPr>
            <a:picLocks noChangeAspect="1"/>
          </p:cNvPicPr>
          <p:nvPr/>
        </p:nvPicPr>
        <p:blipFill>
          <a:blip r:embed="rId4"/>
          <a:stretch>
            <a:fillRect/>
          </a:stretch>
        </p:blipFill>
        <p:spPr>
          <a:xfrm>
            <a:off x="2286000" y="3412273"/>
            <a:ext cx="4192038" cy="2582514"/>
          </a:xfrm>
          <a:prstGeom prst="rect">
            <a:avLst/>
          </a:prstGeom>
        </p:spPr>
      </p:pic>
    </p:spTree>
    <p:extLst>
      <p:ext uri="{BB962C8B-B14F-4D97-AF65-F5344CB8AC3E}">
        <p14:creationId xmlns:p14="http://schemas.microsoft.com/office/powerpoint/2010/main" val="2013807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The Normal Distribution (cont.) </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normAutofit/>
          </a:bodyPr>
          <a:lstStyle/>
          <a:p>
            <a:r>
              <a:rPr lang="en-US" dirty="0"/>
              <a:t>Not all bell-shaped distributions are normal distributions, however the empirical rule given in Chapter 4 is based on the normal distribution. If you round the probabilities in the previous paragraphs you will obtain the probabilities expressed in the empirical rule. For bell-shaped distributions in general, about 68% of the data will be within 1 standard deviation of the mean, and about 95% of the data will be within two standard deviations of the mean.</a:t>
            </a:r>
          </a:p>
        </p:txBody>
      </p:sp>
    </p:spTree>
    <p:extLst>
      <p:ext uri="{BB962C8B-B14F-4D97-AF65-F5344CB8AC3E}">
        <p14:creationId xmlns:p14="http://schemas.microsoft.com/office/powerpoint/2010/main" val="182517119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1940</TotalTime>
  <Words>960</Words>
  <Application>Microsoft Office PowerPoint</Application>
  <PresentationFormat>On-screen Show (4:3)</PresentationFormat>
  <Paragraphs>57</Paragraphs>
  <Slides>23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7" baseType="lpstr">
      <vt:lpstr>Calibri</vt:lpstr>
      <vt:lpstr>Arial</vt:lpstr>
      <vt:lpstr>Office Theme</vt:lpstr>
      <vt:lpstr>Equation</vt:lpstr>
      <vt:lpstr>Section 8.2</vt:lpstr>
      <vt:lpstr>The Normal Distribution</vt:lpstr>
      <vt:lpstr>The Normal Distribution (cont.) </vt:lpstr>
      <vt:lpstr>Properties: Properties of the Normal Distribution </vt:lpstr>
      <vt:lpstr>Properties: Properties of the Normal Distribution (cont.)</vt:lpstr>
      <vt:lpstr>The Normal Distribution (cont.) </vt:lpstr>
      <vt:lpstr>The Normal Distribution (cont.) </vt:lpstr>
      <vt:lpstr>The Normal Distribution (cont.) </vt:lpstr>
      <vt:lpstr>The Normal Distribution (cont.) </vt:lpstr>
      <vt:lpstr>The Normal Distribution (cont.) </vt:lpstr>
      <vt:lpstr>Note</vt:lpstr>
      <vt:lpstr>Formula: Normal Probability Density Function </vt:lpstr>
      <vt:lpstr>The Normal Distribution (cont.) </vt:lpstr>
      <vt:lpstr>Caution</vt:lpstr>
      <vt:lpstr>The Normal Distribution (cont.) </vt:lpstr>
      <vt:lpstr>The Normal Distribution (cont.) </vt:lpstr>
      <vt:lpstr>The Normal Distribution (cont.) </vt:lpstr>
      <vt:lpstr>Looking at Data from Normal Distributions</vt:lpstr>
      <vt:lpstr>Looking at Data from Normal Distributions (cont.)</vt:lpstr>
      <vt:lpstr>Looking at Data from Normal Distributions (cont.)</vt:lpstr>
      <vt:lpstr>Looking at Data from Normal Distributions (cont.)</vt:lpstr>
      <vt:lpstr>Note</vt:lpstr>
      <vt:lpstr>Looking at Data from Normal Distributions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248</cp:revision>
  <dcterms:created xsi:type="dcterms:W3CDTF">2013-04-26T14:43:13Z</dcterms:created>
  <dcterms:modified xsi:type="dcterms:W3CDTF">2024-02-22T16:54:27Z</dcterms:modified>
</cp:coreProperties>
</file>