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93" r:id="rId3"/>
    <p:sldId id="297" r:id="rId4"/>
    <p:sldId id="296" r:id="rId5"/>
    <p:sldId id="298" r:id="rId6"/>
    <p:sldId id="292" r:id="rId7"/>
    <p:sldId id="288" r:id="rId8"/>
    <p:sldId id="290" r:id="rId9"/>
    <p:sldId id="291" r:id="rId10"/>
    <p:sldId id="299" r:id="rId11"/>
    <p:sldId id="300" r:id="rId12"/>
    <p:sldId id="301" r:id="rId13"/>
    <p:sldId id="30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8" d="100"/>
          <a:sy n="108" d="100"/>
        </p:scale>
        <p:origin x="195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2/13/2024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2/13/2024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7.wmf"/><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10.wmf"/><Relationship Id="rId4" Type="http://schemas.openxmlformats.org/officeDocument/2006/relationships/oleObject" Target="../embeddings/oleObject7.bin"/><Relationship Id="rId9" Type="http://schemas.openxmlformats.org/officeDocument/2006/relationships/image" Target="../media/image12.wmf"/></Relationships>
</file>

<file path=ppt/slides/_rels/slide9.x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5.w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12.bin"/><Relationship Id="rId5" Type="http://schemas.openxmlformats.org/officeDocument/2006/relationships/image" Target="../media/image14.wmf"/><Relationship Id="rId4" Type="http://schemas.openxmlformats.org/officeDocument/2006/relationships/oleObject" Target="../embeddings/oleObject1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The Uniform Distribution </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Uniform Distribution (cont.)</a:t>
            </a:r>
          </a:p>
        </p:txBody>
      </p:sp>
      <p:sp>
        <p:nvSpPr>
          <p:cNvPr id="3" name="Content Placeholder 2"/>
          <p:cNvSpPr>
            <a:spLocks noGrp="1"/>
          </p:cNvSpPr>
          <p:nvPr>
            <p:ph idx="1"/>
          </p:nvPr>
        </p:nvSpPr>
        <p:spPr/>
        <p:txBody>
          <a:bodyPr/>
          <a:lstStyle/>
          <a:p>
            <a:r>
              <a:rPr lang="en-US" dirty="0"/>
              <a:t>While the density function for the uniform distribution has a flat top, a histogram of data from a uniformly distributed random process may not be so perfectly flat. Suppose that we generated 100 observations from a random process that was uniformly distributed on the interval 2 to 15. For this sample, the frequency of each category is not identical (see Figure 8.1.2).</a:t>
            </a:r>
          </a:p>
          <a:p>
            <a:pPr marL="514350" indent="-514350"/>
            <a:endParaRPr lang="en-US" dirty="0"/>
          </a:p>
          <a:p>
            <a:endParaRPr lang="en-US" dirty="0"/>
          </a:p>
        </p:txBody>
      </p:sp>
    </p:spTree>
    <p:extLst>
      <p:ext uri="{BB962C8B-B14F-4D97-AF65-F5344CB8AC3E}">
        <p14:creationId xmlns:p14="http://schemas.microsoft.com/office/powerpoint/2010/main" val="88115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Uniform Distribution (cont.)</a:t>
            </a:r>
          </a:p>
        </p:txBody>
      </p:sp>
      <p:sp>
        <p:nvSpPr>
          <p:cNvPr id="3" name="Content Placeholder 2"/>
          <p:cNvSpPr>
            <a:spLocks noGrp="1"/>
          </p:cNvSpPr>
          <p:nvPr>
            <p:ph idx="1"/>
          </p:nvPr>
        </p:nvSpPr>
        <p:spPr/>
        <p:txBody>
          <a:bodyPr/>
          <a:lstStyle/>
          <a:p>
            <a:pPr marL="514350" indent="-514350"/>
            <a:r>
              <a:rPr lang="en-US" dirty="0"/>
              <a:t> </a:t>
            </a:r>
          </a:p>
          <a:p>
            <a:endParaRPr lang="en-US" dirty="0"/>
          </a:p>
        </p:txBody>
      </p:sp>
      <p:pic>
        <p:nvPicPr>
          <p:cNvPr id="5" name="Picture 4">
            <a:extLst>
              <a:ext uri="{FF2B5EF4-FFF2-40B4-BE49-F238E27FC236}">
                <a16:creationId xmlns:a16="http://schemas.microsoft.com/office/drawing/2014/main" id="{D635DE4D-5757-BAA5-3568-B39E57ED0861}"/>
              </a:ext>
            </a:extLst>
          </p:cNvPr>
          <p:cNvPicPr>
            <a:picLocks noChangeAspect="1"/>
          </p:cNvPicPr>
          <p:nvPr/>
        </p:nvPicPr>
        <p:blipFill>
          <a:blip r:embed="rId2"/>
          <a:stretch>
            <a:fillRect/>
          </a:stretch>
        </p:blipFill>
        <p:spPr>
          <a:xfrm>
            <a:off x="1209205" y="1271287"/>
            <a:ext cx="6334595" cy="4064548"/>
          </a:xfrm>
          <a:prstGeom prst="rect">
            <a:avLst/>
          </a:prstGeom>
        </p:spPr>
      </p:pic>
    </p:spTree>
    <p:extLst>
      <p:ext uri="{BB962C8B-B14F-4D97-AF65-F5344CB8AC3E}">
        <p14:creationId xmlns:p14="http://schemas.microsoft.com/office/powerpoint/2010/main" val="304924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Uniform Distribution (cont.)</a:t>
            </a:r>
          </a:p>
        </p:txBody>
      </p:sp>
      <p:sp>
        <p:nvSpPr>
          <p:cNvPr id="3" name="Content Placeholder 2"/>
          <p:cNvSpPr>
            <a:spLocks noGrp="1"/>
          </p:cNvSpPr>
          <p:nvPr>
            <p:ph idx="1"/>
          </p:nvPr>
        </p:nvSpPr>
        <p:spPr/>
        <p:txBody>
          <a:bodyPr/>
          <a:lstStyle/>
          <a:p>
            <a:r>
              <a:rPr lang="en-US" dirty="0"/>
              <a:t>However, if we were to generate 1000 observations, the distribution would likely begin to level (see Figure 8.1.3).</a:t>
            </a:r>
          </a:p>
          <a:p>
            <a:endParaRPr lang="en-US" dirty="0"/>
          </a:p>
        </p:txBody>
      </p:sp>
      <p:pic>
        <p:nvPicPr>
          <p:cNvPr id="5" name="Picture 4">
            <a:extLst>
              <a:ext uri="{FF2B5EF4-FFF2-40B4-BE49-F238E27FC236}">
                <a16:creationId xmlns:a16="http://schemas.microsoft.com/office/drawing/2014/main" id="{CB9FDBAD-997D-8AAE-82B5-D381C709EA30}"/>
              </a:ext>
            </a:extLst>
          </p:cNvPr>
          <p:cNvPicPr>
            <a:picLocks noChangeAspect="1"/>
          </p:cNvPicPr>
          <p:nvPr/>
        </p:nvPicPr>
        <p:blipFill>
          <a:blip r:embed="rId2"/>
          <a:stretch>
            <a:fillRect/>
          </a:stretch>
        </p:blipFill>
        <p:spPr>
          <a:xfrm>
            <a:off x="1950720" y="2438400"/>
            <a:ext cx="5462015" cy="3413760"/>
          </a:xfrm>
          <a:prstGeom prst="rect">
            <a:avLst/>
          </a:prstGeom>
        </p:spPr>
      </p:pic>
    </p:spTree>
    <p:extLst>
      <p:ext uri="{BB962C8B-B14F-4D97-AF65-F5344CB8AC3E}">
        <p14:creationId xmlns:p14="http://schemas.microsoft.com/office/powerpoint/2010/main" val="4041896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Uniform Distribution (cont.)</a:t>
            </a:r>
          </a:p>
        </p:txBody>
      </p:sp>
      <p:sp>
        <p:nvSpPr>
          <p:cNvPr id="3" name="Content Placeholder 2"/>
          <p:cNvSpPr>
            <a:spLocks noGrp="1"/>
          </p:cNvSpPr>
          <p:nvPr>
            <p:ph idx="1"/>
          </p:nvPr>
        </p:nvSpPr>
        <p:spPr/>
        <p:txBody>
          <a:bodyPr/>
          <a:lstStyle/>
          <a:p>
            <a:r>
              <a:rPr lang="en-US" dirty="0"/>
              <a:t>This idea is similar to the law of large numbers we discussed in Chapter 6 which states that a relative probability approaches the classical probability when enough trials are done. In the case of a random variable’s probability distribution, a larger sample size should produce a distributional shape closer to the expected shape.</a:t>
            </a:r>
          </a:p>
        </p:txBody>
      </p:sp>
    </p:spTree>
    <p:extLst>
      <p:ext uri="{BB962C8B-B14F-4D97-AF65-F5344CB8AC3E}">
        <p14:creationId xmlns:p14="http://schemas.microsoft.com/office/powerpoint/2010/main" val="240400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A32E0-38E8-4F67-B1F5-321E1B2A7AAE}"/>
              </a:ext>
            </a:extLst>
          </p:cNvPr>
          <p:cNvSpPr>
            <a:spLocks noGrp="1"/>
          </p:cNvSpPr>
          <p:nvPr>
            <p:ph type="title"/>
          </p:nvPr>
        </p:nvSpPr>
        <p:spPr/>
        <p:txBody>
          <a:bodyPr/>
          <a:lstStyle/>
          <a:p>
            <a:r>
              <a:rPr lang="en-US" dirty="0"/>
              <a:t>The Uniform Distribution</a:t>
            </a:r>
          </a:p>
        </p:txBody>
      </p:sp>
      <p:sp>
        <p:nvSpPr>
          <p:cNvPr id="3" name="Content Placeholder 2">
            <a:extLst>
              <a:ext uri="{FF2B5EF4-FFF2-40B4-BE49-F238E27FC236}">
                <a16:creationId xmlns:a16="http://schemas.microsoft.com/office/drawing/2014/main" id="{47A07180-D487-4E2D-9DA5-1BA02298415A}"/>
              </a:ext>
            </a:extLst>
          </p:cNvPr>
          <p:cNvSpPr>
            <a:spLocks noGrp="1"/>
          </p:cNvSpPr>
          <p:nvPr>
            <p:ph idx="1"/>
          </p:nvPr>
        </p:nvSpPr>
        <p:spPr/>
        <p:txBody>
          <a:bodyPr>
            <a:normAutofit/>
          </a:bodyPr>
          <a:lstStyle/>
          <a:p>
            <a:r>
              <a:rPr lang="en-US" dirty="0"/>
              <a:t>Continuous random variables do not have probability distribution functions. Instead they have </a:t>
            </a:r>
            <a:r>
              <a:rPr lang="en-US" b="1" dirty="0"/>
              <a:t>probability density functions</a:t>
            </a:r>
            <a:r>
              <a:rPr lang="en-US" dirty="0"/>
              <a:t>, which are denoted by </a:t>
            </a:r>
            <a:r>
              <a:rPr lang="en-US" i="1" dirty="0"/>
              <a:t>f</a:t>
            </a:r>
            <a:r>
              <a:rPr lang="en-US" dirty="0"/>
              <a:t>(</a:t>
            </a:r>
            <a:r>
              <a:rPr lang="en-US" i="1" dirty="0"/>
              <a:t>x</a:t>
            </a:r>
            <a:r>
              <a:rPr lang="en-US" dirty="0"/>
              <a:t>). The probability density function for the uniform random variable, its expected value (mean), and its standard deviation are given below. The parameters of the probability density function are the minimum and maximum values of the random variable and are referred to as </a:t>
            </a:r>
            <a:r>
              <a:rPr lang="en-US" i="1" dirty="0"/>
              <a:t>a</a:t>
            </a:r>
            <a:r>
              <a:rPr lang="en-US" dirty="0"/>
              <a:t> and </a:t>
            </a:r>
            <a:r>
              <a:rPr lang="en-US" i="1" dirty="0"/>
              <a:t>b</a:t>
            </a:r>
            <a:r>
              <a:rPr lang="en-US" dirty="0"/>
              <a:t>, respectively. </a:t>
            </a:r>
          </a:p>
          <a:p>
            <a:endParaRPr lang="en-US" dirty="0"/>
          </a:p>
        </p:txBody>
      </p:sp>
    </p:spTree>
    <p:extLst>
      <p:ext uri="{BB962C8B-B14F-4D97-AF65-F5344CB8AC3E}">
        <p14:creationId xmlns:p14="http://schemas.microsoft.com/office/powerpoint/2010/main" val="216645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Uniform Probability Density Function </a:t>
            </a:r>
          </a:p>
        </p:txBody>
      </p:sp>
      <p:sp>
        <p:nvSpPr>
          <p:cNvPr id="4" name="Content Placeholder 2"/>
          <p:cNvSpPr>
            <a:spLocks noGrp="1"/>
          </p:cNvSpPr>
          <p:nvPr>
            <p:ph idx="1"/>
          </p:nvPr>
        </p:nvSpPr>
        <p:spPr>
          <a:xfrm>
            <a:off x="457200" y="1280160"/>
            <a:ext cx="8229600" cy="4056495"/>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uniform probability density function</a:t>
            </a:r>
            <a:r>
              <a:rPr lang="en-US" dirty="0">
                <a:solidFill>
                  <a:srgbClr val="000000"/>
                </a:solidFill>
              </a:rPr>
              <a:t> is given by </a:t>
            </a: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The mean and standard deviation are given by the following expressions. </a:t>
            </a:r>
          </a:p>
          <a:p>
            <a:endParaRPr lang="en-US" dirty="0">
              <a:solidFill>
                <a:srgbClr val="000000"/>
              </a:solidFill>
            </a:endParaRPr>
          </a:p>
          <a:p>
            <a:endParaRPr lang="en-US" dirty="0">
              <a:solidFill>
                <a:srgbClr val="000000"/>
              </a:solidFill>
            </a:endParaRPr>
          </a:p>
        </p:txBody>
      </p:sp>
      <p:graphicFrame>
        <p:nvGraphicFramePr>
          <p:cNvPr id="13313" name="Object 1"/>
          <p:cNvGraphicFramePr>
            <a:graphicFrameLocks noChangeAspect="1"/>
          </p:cNvGraphicFramePr>
          <p:nvPr>
            <p:extLst>
              <p:ext uri="{D42A27DB-BD31-4B8C-83A1-F6EECF244321}">
                <p14:modId xmlns:p14="http://schemas.microsoft.com/office/powerpoint/2010/main" val="1937990149"/>
              </p:ext>
            </p:extLst>
          </p:nvPr>
        </p:nvGraphicFramePr>
        <p:xfrm>
          <a:off x="2590800" y="1873307"/>
          <a:ext cx="3937000" cy="1435100"/>
        </p:xfrm>
        <a:graphic>
          <a:graphicData uri="http://schemas.openxmlformats.org/presentationml/2006/ole">
            <mc:AlternateContent xmlns:mc="http://schemas.openxmlformats.org/markup-compatibility/2006">
              <mc:Choice xmlns:v="urn:schemas-microsoft-com:vml" Requires="v">
                <p:oleObj name="Equation" r:id="rId2" imgW="3936960" imgH="1434960" progId="Equation.DSMT4">
                  <p:embed/>
                </p:oleObj>
              </mc:Choice>
              <mc:Fallback>
                <p:oleObj name="Equation" r:id="rId2" imgW="3936960" imgH="1434960" progId="Equation.DSMT4">
                  <p:embed/>
                  <p:pic>
                    <p:nvPicPr>
                      <p:cNvPr id="13313"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1873307"/>
                        <a:ext cx="39370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4" name="Object 2"/>
          <p:cNvGraphicFramePr>
            <a:graphicFrameLocks noChangeAspect="1"/>
          </p:cNvGraphicFramePr>
          <p:nvPr>
            <p:extLst>
              <p:ext uri="{D42A27DB-BD31-4B8C-83A1-F6EECF244321}">
                <p14:modId xmlns:p14="http://schemas.microsoft.com/office/powerpoint/2010/main" val="2474206601"/>
              </p:ext>
            </p:extLst>
          </p:nvPr>
        </p:nvGraphicFramePr>
        <p:xfrm>
          <a:off x="2889250" y="4267200"/>
          <a:ext cx="3340100" cy="889000"/>
        </p:xfrm>
        <a:graphic>
          <a:graphicData uri="http://schemas.openxmlformats.org/presentationml/2006/ole">
            <mc:AlternateContent xmlns:mc="http://schemas.openxmlformats.org/markup-compatibility/2006">
              <mc:Choice xmlns:v="urn:schemas-microsoft-com:vml" Requires="v">
                <p:oleObj name="Equation" r:id="rId4" imgW="3340080" imgH="888840" progId="Equation.DSMT4">
                  <p:embed/>
                </p:oleObj>
              </mc:Choice>
              <mc:Fallback>
                <p:oleObj name="Equation" r:id="rId4" imgW="3340080" imgH="888840" progId="Equation.DSMT4">
                  <p:embed/>
                  <p:pic>
                    <p:nvPicPr>
                      <p:cNvPr id="13314" name="Object 2"/>
                      <p:cNvPicPr>
                        <a:picLocks noChangeAspect="1" noChangeArrowheads="1"/>
                      </p:cNvPicPr>
                      <p:nvPr/>
                    </p:nvPicPr>
                    <p:blipFill>
                      <a:blip r:embed="rId5"/>
                      <a:srcRect/>
                      <a:stretch>
                        <a:fillRect/>
                      </a:stretch>
                    </p:blipFill>
                    <p:spPr bwMode="auto">
                      <a:xfrm>
                        <a:off x="2889250" y="4267200"/>
                        <a:ext cx="3340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870742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A32E0-38E8-4F67-B1F5-321E1B2A7AAE}"/>
              </a:ext>
            </a:extLst>
          </p:cNvPr>
          <p:cNvSpPr>
            <a:spLocks noGrp="1"/>
          </p:cNvSpPr>
          <p:nvPr>
            <p:ph type="title"/>
          </p:nvPr>
        </p:nvSpPr>
        <p:spPr/>
        <p:txBody>
          <a:bodyPr/>
          <a:lstStyle/>
          <a:p>
            <a:r>
              <a:rPr lang="en-US" dirty="0"/>
              <a:t>The Uniform Distribution (cont.)</a:t>
            </a:r>
          </a:p>
        </p:txBody>
      </p:sp>
      <p:sp>
        <p:nvSpPr>
          <p:cNvPr id="3" name="Content Placeholder 2">
            <a:extLst>
              <a:ext uri="{FF2B5EF4-FFF2-40B4-BE49-F238E27FC236}">
                <a16:creationId xmlns:a16="http://schemas.microsoft.com/office/drawing/2014/main" id="{47A07180-D487-4E2D-9DA5-1BA02298415A}"/>
              </a:ext>
            </a:extLst>
          </p:cNvPr>
          <p:cNvSpPr>
            <a:spLocks noGrp="1"/>
          </p:cNvSpPr>
          <p:nvPr>
            <p:ph idx="1"/>
          </p:nvPr>
        </p:nvSpPr>
        <p:spPr>
          <a:xfrm>
            <a:off x="440473" y="1067543"/>
            <a:ext cx="8229600" cy="4572000"/>
          </a:xfrm>
        </p:spPr>
        <p:txBody>
          <a:bodyPr>
            <a:normAutofit/>
          </a:bodyPr>
          <a:lstStyle/>
          <a:p>
            <a:r>
              <a:rPr lang="en-US" dirty="0"/>
              <a:t>For the </a:t>
            </a:r>
            <a:r>
              <a:rPr lang="en-US" b="1" dirty="0"/>
              <a:t>continuous uniform distribution</a:t>
            </a:r>
            <a:r>
              <a:rPr lang="en-US" dirty="0"/>
              <a:t>, the probability density is spread out over some range from </a:t>
            </a:r>
            <a:r>
              <a:rPr lang="en-US" i="1" dirty="0"/>
              <a:t>a</a:t>
            </a:r>
            <a:r>
              <a:rPr lang="en-US" dirty="0"/>
              <a:t> to </a:t>
            </a:r>
            <a:r>
              <a:rPr lang="en-US" i="1" dirty="0"/>
              <a:t>b</a:t>
            </a:r>
            <a:r>
              <a:rPr lang="en-US" dirty="0"/>
              <a:t>, as shown in Figure 8.1.1.</a:t>
            </a:r>
          </a:p>
          <a:p>
            <a:endParaRPr lang="en-US" dirty="0"/>
          </a:p>
        </p:txBody>
      </p:sp>
      <p:pic>
        <p:nvPicPr>
          <p:cNvPr id="7" name="Picture 6">
            <a:extLst>
              <a:ext uri="{FF2B5EF4-FFF2-40B4-BE49-F238E27FC236}">
                <a16:creationId xmlns:a16="http://schemas.microsoft.com/office/drawing/2014/main" id="{A3F8A20B-7891-B4FB-D0C5-724A21DE9FDC}"/>
              </a:ext>
            </a:extLst>
          </p:cNvPr>
          <p:cNvPicPr>
            <a:picLocks noChangeAspect="1"/>
          </p:cNvPicPr>
          <p:nvPr/>
        </p:nvPicPr>
        <p:blipFill>
          <a:blip r:embed="rId2"/>
          <a:stretch>
            <a:fillRect/>
          </a:stretch>
        </p:blipFill>
        <p:spPr>
          <a:xfrm>
            <a:off x="2057400" y="2536159"/>
            <a:ext cx="4419600" cy="3296587"/>
          </a:xfrm>
          <a:prstGeom prst="rect">
            <a:avLst/>
          </a:prstGeom>
        </p:spPr>
      </p:pic>
    </p:spTree>
    <p:extLst>
      <p:ext uri="{BB962C8B-B14F-4D97-AF65-F5344CB8AC3E}">
        <p14:creationId xmlns:p14="http://schemas.microsoft.com/office/powerpoint/2010/main" val="3754660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200" dirty="0"/>
              <a:t>Example 8.1.1: Determining Probability, Expected Value, and Standard Deviation of a Continuous Uniform Probability Density Function</a:t>
            </a:r>
          </a:p>
        </p:txBody>
      </p:sp>
      <p:sp>
        <p:nvSpPr>
          <p:cNvPr id="3" name="Content Placeholder 2"/>
          <p:cNvSpPr>
            <a:spLocks noGrp="1"/>
          </p:cNvSpPr>
          <p:nvPr>
            <p:ph idx="1"/>
          </p:nvPr>
        </p:nvSpPr>
        <p:spPr>
          <a:xfrm>
            <a:off x="457200" y="1280160"/>
            <a:ext cx="8229600" cy="4434840"/>
          </a:xfrm>
        </p:spPr>
        <p:txBody>
          <a:bodyPr>
            <a:noAutofit/>
          </a:bodyPr>
          <a:lstStyle/>
          <a:p>
            <a:r>
              <a:rPr lang="en-US" dirty="0"/>
              <a:t>The fire department records how long it takes each of its trucks to reach the scene of a fire. Suppose that the distribution of arrival times is uniform with the minimum time being 2 minutes and the maximum 15 minutes. Let </a:t>
            </a:r>
            <a:r>
              <a:rPr lang="en-US" i="1" dirty="0"/>
              <a:t>X</a:t>
            </a:r>
            <a:r>
              <a:rPr lang="en-US" dirty="0"/>
              <a:t> equal the time it takes a truck to arrive at the scene of a fire after being called.</a:t>
            </a:r>
          </a:p>
          <a:p>
            <a:r>
              <a:rPr lang="en-US" dirty="0"/>
              <a:t>a. What is the probability that a truck will reach a fire scene within 5 to 10 minutes?</a:t>
            </a:r>
          </a:p>
          <a:p>
            <a:r>
              <a:rPr lang="en-US" dirty="0"/>
              <a:t>b. What is the expected time until arrival of the fire truck?</a:t>
            </a:r>
          </a:p>
        </p:txBody>
      </p:sp>
    </p:spTree>
    <p:extLst>
      <p:ext uri="{BB962C8B-B14F-4D97-AF65-F5344CB8AC3E}">
        <p14:creationId xmlns:p14="http://schemas.microsoft.com/office/powerpoint/2010/main" val="1650928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200" dirty="0"/>
              <a:t>Example 8.1.1: Determining Probability, Expected Value, and Standard Deviation of a Continuous Uniform Probability Density Function (cont.)</a:t>
            </a:r>
          </a:p>
        </p:txBody>
      </p:sp>
      <p:sp>
        <p:nvSpPr>
          <p:cNvPr id="3" name="Content Placeholder 2"/>
          <p:cNvSpPr>
            <a:spLocks noGrp="1"/>
          </p:cNvSpPr>
          <p:nvPr>
            <p:ph idx="1"/>
          </p:nvPr>
        </p:nvSpPr>
        <p:spPr>
          <a:xfrm>
            <a:off x="457200" y="1280160"/>
            <a:ext cx="8229600" cy="4572000"/>
          </a:xfrm>
        </p:spPr>
        <p:txBody>
          <a:bodyPr>
            <a:noAutofit/>
          </a:bodyPr>
          <a:lstStyle/>
          <a:p>
            <a:r>
              <a:rPr lang="en-US" dirty="0"/>
              <a:t>c. What is the standard deviation of truck arrival times?</a:t>
            </a:r>
          </a:p>
          <a:p>
            <a:r>
              <a:rPr lang="en-US" b="1" dirty="0"/>
              <a:t>Solution</a:t>
            </a:r>
          </a:p>
          <a:p>
            <a:r>
              <a:rPr lang="en-US" dirty="0"/>
              <a:t>a. For the uniform distribution, the probability is simply calculated using the formula for the area of a rectangle.</a:t>
            </a:r>
          </a:p>
        </p:txBody>
      </p:sp>
      <p:pic>
        <p:nvPicPr>
          <p:cNvPr id="5" name="Picture 4">
            <a:extLst>
              <a:ext uri="{FF2B5EF4-FFF2-40B4-BE49-F238E27FC236}">
                <a16:creationId xmlns:a16="http://schemas.microsoft.com/office/drawing/2014/main" id="{38B1B409-1148-11B6-C833-6E790253C2F3}"/>
              </a:ext>
            </a:extLst>
          </p:cNvPr>
          <p:cNvPicPr>
            <a:picLocks noChangeAspect="1"/>
          </p:cNvPicPr>
          <p:nvPr/>
        </p:nvPicPr>
        <p:blipFill>
          <a:blip r:embed="rId2"/>
          <a:stretch>
            <a:fillRect/>
          </a:stretch>
        </p:blipFill>
        <p:spPr>
          <a:xfrm>
            <a:off x="2667000" y="3215559"/>
            <a:ext cx="3581400" cy="274985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Example 8.1.1: Determining Probability, Expected Value, and Standard Deviation of a Continuous Uniform Probability Density Function (cont.)</a:t>
            </a:r>
          </a:p>
        </p:txBody>
      </p:sp>
      <p:sp>
        <p:nvSpPr>
          <p:cNvPr id="3" name="Content Placeholder 2"/>
          <p:cNvSpPr>
            <a:spLocks noGrp="1"/>
          </p:cNvSpPr>
          <p:nvPr>
            <p:ph idx="1"/>
          </p:nvPr>
        </p:nvSpPr>
        <p:spPr/>
        <p:txBody>
          <a:bodyPr>
            <a:noAutofit/>
          </a:bodyPr>
          <a:lstStyle/>
          <a:p>
            <a:r>
              <a:rPr lang="en-US" dirty="0"/>
              <a:t>			Area = Height ⋅ Width </a:t>
            </a:r>
          </a:p>
          <a:p>
            <a:r>
              <a:rPr lang="en-US" dirty="0"/>
              <a:t>				         </a:t>
            </a:r>
          </a:p>
          <a:p>
            <a:r>
              <a:rPr lang="en-US" dirty="0"/>
              <a:t>				         and                                   </a:t>
            </a:r>
          </a:p>
          <a:p>
            <a:endParaRPr lang="en-US" dirty="0"/>
          </a:p>
          <a:p>
            <a:r>
              <a:rPr lang="en-US" dirty="0"/>
              <a:t>			 therefore</a:t>
            </a:r>
          </a:p>
          <a:p>
            <a:pPr>
              <a:lnSpc>
                <a:spcPct val="150000"/>
              </a:lnSpc>
            </a:pPr>
            <a:endParaRPr lang="en-US" dirty="0"/>
          </a:p>
        </p:txBody>
      </p:sp>
      <p:graphicFrame>
        <p:nvGraphicFramePr>
          <p:cNvPr id="49154" name="Object 2"/>
          <p:cNvGraphicFramePr>
            <a:graphicFrameLocks noChangeAspect="1"/>
          </p:cNvGraphicFramePr>
          <p:nvPr>
            <p:extLst>
              <p:ext uri="{D42A27DB-BD31-4B8C-83A1-F6EECF244321}">
                <p14:modId xmlns:p14="http://schemas.microsoft.com/office/powerpoint/2010/main" val="3067833277"/>
              </p:ext>
            </p:extLst>
          </p:nvPr>
        </p:nvGraphicFramePr>
        <p:xfrm>
          <a:off x="567164" y="2156460"/>
          <a:ext cx="4051300" cy="838200"/>
        </p:xfrm>
        <a:graphic>
          <a:graphicData uri="http://schemas.openxmlformats.org/presentationml/2006/ole">
            <mc:AlternateContent xmlns:mc="http://schemas.openxmlformats.org/markup-compatibility/2006">
              <mc:Choice xmlns:v="urn:schemas-microsoft-com:vml" Requires="v">
                <p:oleObj name="Equation" r:id="rId2" imgW="4051080" imgH="838080" progId="Equation.DSMT4">
                  <p:embed/>
                </p:oleObj>
              </mc:Choice>
              <mc:Fallback>
                <p:oleObj name="Equation" r:id="rId2" imgW="40510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164" y="2156460"/>
                        <a:ext cx="405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D0BE8714-23C1-0A37-A480-2BFAE925C94A}"/>
              </a:ext>
            </a:extLst>
          </p:cNvPr>
          <p:cNvGraphicFramePr>
            <a:graphicFrameLocks noChangeAspect="1"/>
          </p:cNvGraphicFramePr>
          <p:nvPr>
            <p:extLst>
              <p:ext uri="{D42A27DB-BD31-4B8C-83A1-F6EECF244321}">
                <p14:modId xmlns:p14="http://schemas.microsoft.com/office/powerpoint/2010/main" val="1982693234"/>
              </p:ext>
            </p:extLst>
          </p:nvPr>
        </p:nvGraphicFramePr>
        <p:xfrm>
          <a:off x="567164" y="3462454"/>
          <a:ext cx="2730500" cy="342900"/>
        </p:xfrm>
        <a:graphic>
          <a:graphicData uri="http://schemas.openxmlformats.org/presentationml/2006/ole">
            <mc:AlternateContent xmlns:mc="http://schemas.openxmlformats.org/markup-compatibility/2006">
              <mc:Choice xmlns:v="urn:schemas-microsoft-com:vml" Requires="v">
                <p:oleObj name="Equation" r:id="rId4" imgW="2730240" imgH="342720" progId="Equation.DSMT4">
                  <p:embed/>
                </p:oleObj>
              </mc:Choice>
              <mc:Fallback>
                <p:oleObj name="Equation" r:id="rId4" imgW="2730240" imgH="342720" progId="Equation.DSMT4">
                  <p:embed/>
                  <p:pic>
                    <p:nvPicPr>
                      <p:cNvPr id="49154" name="Object 2"/>
                      <p:cNvPicPr>
                        <a:picLocks noChangeAspect="1" noChangeArrowheads="1"/>
                      </p:cNvPicPr>
                      <p:nvPr/>
                    </p:nvPicPr>
                    <p:blipFill>
                      <a:blip r:embed="rId5"/>
                      <a:srcRect/>
                      <a:stretch>
                        <a:fillRect/>
                      </a:stretch>
                    </p:blipFill>
                    <p:spPr bwMode="auto">
                      <a:xfrm>
                        <a:off x="567164" y="3462454"/>
                        <a:ext cx="2730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2">
            <a:extLst>
              <a:ext uri="{FF2B5EF4-FFF2-40B4-BE49-F238E27FC236}">
                <a16:creationId xmlns:a16="http://schemas.microsoft.com/office/drawing/2014/main" id="{9295E86C-E765-8650-D870-3D0C4912E4D3}"/>
              </a:ext>
            </a:extLst>
          </p:cNvPr>
          <p:cNvGraphicFramePr>
            <a:graphicFrameLocks noChangeAspect="1"/>
          </p:cNvGraphicFramePr>
          <p:nvPr>
            <p:extLst>
              <p:ext uri="{D42A27DB-BD31-4B8C-83A1-F6EECF244321}">
                <p14:modId xmlns:p14="http://schemas.microsoft.com/office/powerpoint/2010/main" val="3385621401"/>
              </p:ext>
            </p:extLst>
          </p:nvPr>
        </p:nvGraphicFramePr>
        <p:xfrm>
          <a:off x="585749" y="4186075"/>
          <a:ext cx="6718301" cy="838200"/>
        </p:xfrm>
        <a:graphic>
          <a:graphicData uri="http://schemas.openxmlformats.org/presentationml/2006/ole">
            <mc:AlternateContent xmlns:mc="http://schemas.openxmlformats.org/markup-compatibility/2006">
              <mc:Choice xmlns:v="urn:schemas-microsoft-com:vml" Requires="v">
                <p:oleObj name="Equation" r:id="rId6" imgW="6717960" imgH="838080" progId="Equation.DSMT4">
                  <p:embed/>
                </p:oleObj>
              </mc:Choice>
              <mc:Fallback>
                <p:oleObj name="Equation" r:id="rId6" imgW="6717960" imgH="838080" progId="Equation.DSMT4">
                  <p:embed/>
                  <p:pic>
                    <p:nvPicPr>
                      <p:cNvPr id="4" name="Object 2">
                        <a:extLst>
                          <a:ext uri="{FF2B5EF4-FFF2-40B4-BE49-F238E27FC236}">
                            <a16:creationId xmlns:a16="http://schemas.microsoft.com/office/drawing/2014/main" id="{D0BE8714-23C1-0A37-A480-2BFAE925C94A}"/>
                          </a:ext>
                        </a:extLst>
                      </p:cNvPr>
                      <p:cNvPicPr>
                        <a:picLocks noChangeAspect="1" noChangeArrowheads="1"/>
                      </p:cNvPicPr>
                      <p:nvPr/>
                    </p:nvPicPr>
                    <p:blipFill>
                      <a:blip r:embed="rId7"/>
                      <a:srcRect/>
                      <a:stretch>
                        <a:fillRect/>
                      </a:stretch>
                    </p:blipFill>
                    <p:spPr bwMode="auto">
                      <a:xfrm>
                        <a:off x="585749" y="4186075"/>
                        <a:ext cx="6718301"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Example 8.1.1: Determining Probability, Expected Value, and Standard Deviation of a Continuous Uniform Probability Density Function (cont.)</a:t>
            </a:r>
          </a:p>
        </p:txBody>
      </p:sp>
      <p:sp>
        <p:nvSpPr>
          <p:cNvPr id="3" name="Content Placeholder 2"/>
          <p:cNvSpPr>
            <a:spLocks noGrp="1"/>
          </p:cNvSpPr>
          <p:nvPr>
            <p:ph idx="1"/>
          </p:nvPr>
        </p:nvSpPr>
        <p:spPr/>
        <p:txBody>
          <a:bodyPr/>
          <a:lstStyle/>
          <a:p>
            <a:pPr marL="514350" indent="-514350">
              <a:buFont typeface="+mj-lt"/>
              <a:buAutoNum type="alphaLcPeriod" startAt="2"/>
            </a:pPr>
            <a:r>
              <a:rPr lang="en-US" dirty="0"/>
              <a:t>The expected value of a continuous uniform random variable is given by </a:t>
            </a:r>
          </a:p>
          <a:p>
            <a:pPr marL="514350" indent="-514350">
              <a:buFont typeface="+mj-lt"/>
              <a:buAutoNum type="alphaLcPeriod" startAt="2"/>
            </a:pPr>
            <a:endParaRPr lang="en-US" dirty="0"/>
          </a:p>
          <a:p>
            <a:pPr marL="514350" indent="-514350">
              <a:buFont typeface="+mj-lt"/>
              <a:buAutoNum type="alphaLcPeriod" startAt="2"/>
            </a:pPr>
            <a:endParaRPr lang="en-US" dirty="0"/>
          </a:p>
          <a:p>
            <a:pPr marL="514350" indent="-514350"/>
            <a:r>
              <a:rPr lang="en-US" dirty="0"/>
              <a:t>	Therefore, the expected time until arrival of the fire truck is </a:t>
            </a:r>
            <a:r>
              <a:rPr lang="en-US" dirty="0">
                <a:solidFill>
                  <a:srgbClr val="FF0000"/>
                </a:solidFill>
              </a:rPr>
              <a:t>8.5 minutes</a:t>
            </a:r>
            <a:r>
              <a:rPr lang="en-US" dirty="0"/>
              <a:t>. </a:t>
            </a:r>
          </a:p>
          <a:p>
            <a:pPr marL="514350" indent="-514350">
              <a:buFont typeface="+mj-lt"/>
              <a:buAutoNum type="alphaLcPeriod" startAt="2"/>
            </a:pPr>
            <a:endParaRPr lang="en-US" dirty="0"/>
          </a:p>
          <a:p>
            <a:endParaRPr lang="en-US" dirty="0"/>
          </a:p>
          <a:p>
            <a:endParaRPr lang="en-US" dirty="0"/>
          </a:p>
        </p:txBody>
      </p:sp>
      <p:graphicFrame>
        <p:nvGraphicFramePr>
          <p:cNvPr id="51203" name="Object 3"/>
          <p:cNvGraphicFramePr>
            <a:graphicFrameLocks noChangeAspect="1"/>
          </p:cNvGraphicFramePr>
          <p:nvPr>
            <p:extLst>
              <p:ext uri="{D42A27DB-BD31-4B8C-83A1-F6EECF244321}">
                <p14:modId xmlns:p14="http://schemas.microsoft.com/office/powerpoint/2010/main" val="2592549561"/>
              </p:ext>
            </p:extLst>
          </p:nvPr>
        </p:nvGraphicFramePr>
        <p:xfrm>
          <a:off x="1676400" y="2562225"/>
          <a:ext cx="1295400" cy="469900"/>
        </p:xfrm>
        <a:graphic>
          <a:graphicData uri="http://schemas.openxmlformats.org/presentationml/2006/ole">
            <mc:AlternateContent xmlns:mc="http://schemas.openxmlformats.org/markup-compatibility/2006">
              <mc:Choice xmlns:v="urn:schemas-microsoft-com:vml" Requires="v">
                <p:oleObj name="Equation" r:id="rId2" imgW="1295280" imgH="469800" progId="Equation.DSMT4">
                  <p:embed/>
                </p:oleObj>
              </mc:Choice>
              <mc:Fallback>
                <p:oleObj name="Equation" r:id="rId2" imgW="1295280" imgH="469800" progId="Equation.DSMT4">
                  <p:embed/>
                  <p:pic>
                    <p:nvPicPr>
                      <p:cNvPr id="0" name="Picture 3"/>
                      <p:cNvPicPr>
                        <a:picLocks noChangeAspect="1" noChangeArrowheads="1"/>
                      </p:cNvPicPr>
                      <p:nvPr/>
                    </p:nvPicPr>
                    <p:blipFill>
                      <a:blip r:embed="rId3"/>
                      <a:srcRect/>
                      <a:stretch>
                        <a:fillRect/>
                      </a:stretch>
                    </p:blipFill>
                    <p:spPr bwMode="auto">
                      <a:xfrm>
                        <a:off x="1676400" y="2562225"/>
                        <a:ext cx="129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4" name="Object 4"/>
          <p:cNvGraphicFramePr>
            <a:graphicFrameLocks noChangeAspect="1"/>
          </p:cNvGraphicFramePr>
          <p:nvPr/>
        </p:nvGraphicFramePr>
        <p:xfrm>
          <a:off x="3000375" y="2352675"/>
          <a:ext cx="1041400" cy="838200"/>
        </p:xfrm>
        <a:graphic>
          <a:graphicData uri="http://schemas.openxmlformats.org/presentationml/2006/ole">
            <mc:AlternateContent xmlns:mc="http://schemas.openxmlformats.org/markup-compatibility/2006">
              <mc:Choice xmlns:v="urn:schemas-microsoft-com:vml" Requires="v">
                <p:oleObj name="Equation" r:id="rId4" imgW="1041120" imgH="838080" progId="Equation.DSMT4">
                  <p:embed/>
                </p:oleObj>
              </mc:Choice>
              <mc:Fallback>
                <p:oleObj name="Equation" r:id="rId4" imgW="104112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0375" y="2352675"/>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5" name="Object 5"/>
          <p:cNvGraphicFramePr>
            <a:graphicFrameLocks noChangeAspect="1"/>
          </p:cNvGraphicFramePr>
          <p:nvPr>
            <p:extLst>
              <p:ext uri="{D42A27DB-BD31-4B8C-83A1-F6EECF244321}">
                <p14:modId xmlns:p14="http://schemas.microsoft.com/office/powerpoint/2010/main" val="3557382702"/>
              </p:ext>
            </p:extLst>
          </p:nvPr>
        </p:nvGraphicFramePr>
        <p:xfrm>
          <a:off x="4070350" y="2352675"/>
          <a:ext cx="1168400" cy="838200"/>
        </p:xfrm>
        <a:graphic>
          <a:graphicData uri="http://schemas.openxmlformats.org/presentationml/2006/ole">
            <mc:AlternateContent xmlns:mc="http://schemas.openxmlformats.org/markup-compatibility/2006">
              <mc:Choice xmlns:v="urn:schemas-microsoft-com:vml" Requires="v">
                <p:oleObj name="Equation" r:id="rId6" imgW="1168200" imgH="838080" progId="Equation.DSMT4">
                  <p:embed/>
                </p:oleObj>
              </mc:Choice>
              <mc:Fallback>
                <p:oleObj name="Equation" r:id="rId6" imgW="1168200" imgH="838080" progId="Equation.DSMT4">
                  <p:embed/>
                  <p:pic>
                    <p:nvPicPr>
                      <p:cNvPr id="0" name="Picture 5"/>
                      <p:cNvPicPr>
                        <a:picLocks noChangeAspect="1" noChangeArrowheads="1"/>
                      </p:cNvPicPr>
                      <p:nvPr/>
                    </p:nvPicPr>
                    <p:blipFill>
                      <a:blip r:embed="rId7"/>
                      <a:srcRect/>
                      <a:stretch>
                        <a:fillRect/>
                      </a:stretch>
                    </p:blipFill>
                    <p:spPr bwMode="auto">
                      <a:xfrm>
                        <a:off x="4070350" y="2352675"/>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6" name="Object 6"/>
          <p:cNvGraphicFramePr>
            <a:graphicFrameLocks noChangeAspect="1"/>
          </p:cNvGraphicFramePr>
          <p:nvPr>
            <p:extLst>
              <p:ext uri="{D42A27DB-BD31-4B8C-83A1-F6EECF244321}">
                <p14:modId xmlns:p14="http://schemas.microsoft.com/office/powerpoint/2010/main" val="3712582205"/>
              </p:ext>
            </p:extLst>
          </p:nvPr>
        </p:nvGraphicFramePr>
        <p:xfrm>
          <a:off x="5273675" y="2628900"/>
          <a:ext cx="2044700" cy="381000"/>
        </p:xfrm>
        <a:graphic>
          <a:graphicData uri="http://schemas.openxmlformats.org/presentationml/2006/ole">
            <mc:AlternateContent xmlns:mc="http://schemas.openxmlformats.org/markup-compatibility/2006">
              <mc:Choice xmlns:v="urn:schemas-microsoft-com:vml" Requires="v">
                <p:oleObj name="Equation" r:id="rId8" imgW="2044440" imgH="380880" progId="Equation.DSMT4">
                  <p:embed/>
                </p:oleObj>
              </mc:Choice>
              <mc:Fallback>
                <p:oleObj name="Equation" r:id="rId8" imgW="2044440" imgH="380880" progId="Equation.DSMT4">
                  <p:embed/>
                  <p:pic>
                    <p:nvPicPr>
                      <p:cNvPr id="0" name="Picture 6"/>
                      <p:cNvPicPr>
                        <a:picLocks noChangeAspect="1" noChangeArrowheads="1"/>
                      </p:cNvPicPr>
                      <p:nvPr/>
                    </p:nvPicPr>
                    <p:blipFill>
                      <a:blip r:embed="rId9"/>
                      <a:srcRect/>
                      <a:stretch>
                        <a:fillRect/>
                      </a:stretch>
                    </p:blipFill>
                    <p:spPr bwMode="auto">
                      <a:xfrm>
                        <a:off x="5273675" y="2628900"/>
                        <a:ext cx="2044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Example 8.1.1: Determining Probability, Expected Value, and Standard Deviation of a Continuous Uniform Probability Density Function (cont.)</a:t>
            </a:r>
          </a:p>
        </p:txBody>
      </p:sp>
      <p:sp>
        <p:nvSpPr>
          <p:cNvPr id="3" name="Content Placeholder 2"/>
          <p:cNvSpPr>
            <a:spLocks noGrp="1"/>
          </p:cNvSpPr>
          <p:nvPr>
            <p:ph idx="1"/>
          </p:nvPr>
        </p:nvSpPr>
        <p:spPr/>
        <p:txBody>
          <a:bodyPr/>
          <a:lstStyle/>
          <a:p>
            <a:pPr marL="514350" indent="-514350">
              <a:buFont typeface="+mj-lt"/>
              <a:buAutoNum type="alphaLcPeriod" startAt="3"/>
            </a:pPr>
            <a:r>
              <a:rPr lang="en-US" dirty="0"/>
              <a:t>The standard deviation of a continuous uniform random variable is given by </a:t>
            </a:r>
          </a:p>
          <a:p>
            <a:pPr marL="514350" indent="-514350"/>
            <a:endParaRPr lang="en-US" dirty="0"/>
          </a:p>
          <a:p>
            <a:pPr marL="514350" indent="-514350"/>
            <a:endParaRPr lang="en-US" dirty="0"/>
          </a:p>
          <a:p>
            <a:pPr marL="514350" indent="-514350"/>
            <a:r>
              <a:rPr lang="en-US" dirty="0"/>
              <a:t>	Therefore, the standard deviation of truck arrival times is approximately </a:t>
            </a:r>
            <a:r>
              <a:rPr lang="en-US" dirty="0">
                <a:solidFill>
                  <a:srgbClr val="FF0000"/>
                </a:solidFill>
              </a:rPr>
              <a:t>3.753 minutes</a:t>
            </a:r>
            <a:r>
              <a:rPr lang="en-US" dirty="0"/>
              <a:t>. </a:t>
            </a:r>
          </a:p>
          <a:p>
            <a:pPr marL="514350" indent="-514350"/>
            <a:endParaRPr lang="en-US" dirty="0"/>
          </a:p>
          <a:p>
            <a:pPr marL="514350" indent="-514350"/>
            <a:endParaRPr lang="en-US" dirty="0"/>
          </a:p>
          <a:p>
            <a:endParaRPr lang="en-US" dirty="0"/>
          </a:p>
        </p:txBody>
      </p:sp>
      <p:graphicFrame>
        <p:nvGraphicFramePr>
          <p:cNvPr id="52227" name="Object 3"/>
          <p:cNvGraphicFramePr>
            <a:graphicFrameLocks noChangeAspect="1"/>
          </p:cNvGraphicFramePr>
          <p:nvPr>
            <p:extLst>
              <p:ext uri="{D42A27DB-BD31-4B8C-83A1-F6EECF244321}">
                <p14:modId xmlns:p14="http://schemas.microsoft.com/office/powerpoint/2010/main" val="4253923772"/>
              </p:ext>
            </p:extLst>
          </p:nvPr>
        </p:nvGraphicFramePr>
        <p:xfrm>
          <a:off x="4768850" y="2562225"/>
          <a:ext cx="2400300" cy="381000"/>
        </p:xfrm>
        <a:graphic>
          <a:graphicData uri="http://schemas.openxmlformats.org/presentationml/2006/ole">
            <mc:AlternateContent xmlns:mc="http://schemas.openxmlformats.org/markup-compatibility/2006">
              <mc:Choice xmlns:v="urn:schemas-microsoft-com:vml" Requires="v">
                <p:oleObj name="Equation" r:id="rId2" imgW="2400120" imgH="380880" progId="Equation.DSMT4">
                  <p:embed/>
                </p:oleObj>
              </mc:Choice>
              <mc:Fallback>
                <p:oleObj name="Equation" r:id="rId2" imgW="2400120" imgH="380880" progId="Equation.DSMT4">
                  <p:embed/>
                  <p:pic>
                    <p:nvPicPr>
                      <p:cNvPr id="0" name="Picture 3"/>
                      <p:cNvPicPr>
                        <a:picLocks noChangeAspect="1" noChangeArrowheads="1"/>
                      </p:cNvPicPr>
                      <p:nvPr/>
                    </p:nvPicPr>
                    <p:blipFill>
                      <a:blip r:embed="rId3"/>
                      <a:srcRect/>
                      <a:stretch>
                        <a:fillRect/>
                      </a:stretch>
                    </p:blipFill>
                    <p:spPr bwMode="auto">
                      <a:xfrm>
                        <a:off x="4768850" y="2562225"/>
                        <a:ext cx="2400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2228" name="Object 4"/>
          <p:cNvGraphicFramePr>
            <a:graphicFrameLocks noChangeAspect="1"/>
          </p:cNvGraphicFramePr>
          <p:nvPr>
            <p:extLst>
              <p:ext uri="{D42A27DB-BD31-4B8C-83A1-F6EECF244321}">
                <p14:modId xmlns:p14="http://schemas.microsoft.com/office/powerpoint/2010/main" val="3173353687"/>
              </p:ext>
            </p:extLst>
          </p:nvPr>
        </p:nvGraphicFramePr>
        <p:xfrm>
          <a:off x="3552825" y="2286000"/>
          <a:ext cx="1168400" cy="889000"/>
        </p:xfrm>
        <a:graphic>
          <a:graphicData uri="http://schemas.openxmlformats.org/presentationml/2006/ole">
            <mc:AlternateContent xmlns:mc="http://schemas.openxmlformats.org/markup-compatibility/2006">
              <mc:Choice xmlns:v="urn:schemas-microsoft-com:vml" Requires="v">
                <p:oleObj name="Equation" r:id="rId4" imgW="1168200" imgH="888840" progId="Equation.DSMT4">
                  <p:embed/>
                </p:oleObj>
              </mc:Choice>
              <mc:Fallback>
                <p:oleObj name="Equation" r:id="rId4" imgW="1168200" imgH="888840" progId="Equation.DSMT4">
                  <p:embed/>
                  <p:pic>
                    <p:nvPicPr>
                      <p:cNvPr id="0" name="Picture 4"/>
                      <p:cNvPicPr>
                        <a:picLocks noChangeAspect="1" noChangeArrowheads="1"/>
                      </p:cNvPicPr>
                      <p:nvPr/>
                    </p:nvPicPr>
                    <p:blipFill>
                      <a:blip r:embed="rId5"/>
                      <a:srcRect/>
                      <a:stretch>
                        <a:fillRect/>
                      </a:stretch>
                    </p:blipFill>
                    <p:spPr bwMode="auto">
                      <a:xfrm>
                        <a:off x="3552825" y="2286000"/>
                        <a:ext cx="1168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2229" name="Object 5"/>
          <p:cNvGraphicFramePr>
            <a:graphicFrameLocks noChangeAspect="1"/>
          </p:cNvGraphicFramePr>
          <p:nvPr>
            <p:extLst>
              <p:ext uri="{D42A27DB-BD31-4B8C-83A1-F6EECF244321}">
                <p14:modId xmlns:p14="http://schemas.microsoft.com/office/powerpoint/2010/main" val="486412158"/>
              </p:ext>
            </p:extLst>
          </p:nvPr>
        </p:nvGraphicFramePr>
        <p:xfrm>
          <a:off x="2200275" y="2286000"/>
          <a:ext cx="1346200" cy="889000"/>
        </p:xfrm>
        <a:graphic>
          <a:graphicData uri="http://schemas.openxmlformats.org/presentationml/2006/ole">
            <mc:AlternateContent xmlns:mc="http://schemas.openxmlformats.org/markup-compatibility/2006">
              <mc:Choice xmlns:v="urn:schemas-microsoft-com:vml" Requires="v">
                <p:oleObj name="Equation" r:id="rId6" imgW="1346040" imgH="888840" progId="Equation.DSMT4">
                  <p:embed/>
                </p:oleObj>
              </mc:Choice>
              <mc:Fallback>
                <p:oleObj name="Equation" r:id="rId6" imgW="1346040" imgH="888840" progId="Equation.DSMT4">
                  <p:embed/>
                  <p:pic>
                    <p:nvPicPr>
                      <p:cNvPr id="0" name="Picture 5"/>
                      <p:cNvPicPr>
                        <a:picLocks noChangeAspect="1" noChangeArrowheads="1"/>
                      </p:cNvPicPr>
                      <p:nvPr/>
                    </p:nvPicPr>
                    <p:blipFill>
                      <a:blip r:embed="rId7"/>
                      <a:srcRect/>
                      <a:stretch>
                        <a:fillRect/>
                      </a:stretch>
                    </p:blipFill>
                    <p:spPr bwMode="auto">
                      <a:xfrm>
                        <a:off x="2200275" y="2286000"/>
                        <a:ext cx="1346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1934</TotalTime>
  <Words>632</Words>
  <Application>Microsoft Office PowerPoint</Application>
  <PresentationFormat>On-screen Show (4:3)</PresentationFormat>
  <Paragraphs>46</Paragraphs>
  <Slides>13</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7" baseType="lpstr">
      <vt:lpstr>Calibri</vt:lpstr>
      <vt:lpstr>Arial</vt:lpstr>
      <vt:lpstr>Office Theme</vt:lpstr>
      <vt:lpstr>Equation</vt:lpstr>
      <vt:lpstr>Section 8.1</vt:lpstr>
      <vt:lpstr>The Uniform Distribution</vt:lpstr>
      <vt:lpstr>Formula: Uniform Probability Density Function </vt:lpstr>
      <vt:lpstr>The Uniform Distribution (cont.)</vt:lpstr>
      <vt:lpstr>Example 8.1.1: Determining Probability, Expected Value, and Standard Deviation of a Continuous Uniform Probability Density Function</vt:lpstr>
      <vt:lpstr>Example 8.1.1: Determining Probability, Expected Value, and Standard Deviation of a Continuous Uniform Probability Density Function (cont.)</vt:lpstr>
      <vt:lpstr>Example 8.1.1: Determining Probability, Expected Value, and Standard Deviation of a Continuous Uniform Probability Density Function (cont.)</vt:lpstr>
      <vt:lpstr>Example 8.1.1: Determining Probability, Expected Value, and Standard Deviation of a Continuous Uniform Probability Density Function (cont.)</vt:lpstr>
      <vt:lpstr>Example 8.1.1: Determining Probability, Expected Value, and Standard Deviation of a Continuous Uniform Probability Density Function (cont.)</vt:lpstr>
      <vt:lpstr>The Uniform Distribution (cont.)</vt:lpstr>
      <vt:lpstr>The Uniform Distribution (cont.)</vt:lpstr>
      <vt:lpstr>The Uniform Distribution (cont.)</vt:lpstr>
      <vt:lpstr>The Uniform Distribution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254</cp:revision>
  <dcterms:created xsi:type="dcterms:W3CDTF">2013-04-26T14:43:13Z</dcterms:created>
  <dcterms:modified xsi:type="dcterms:W3CDTF">2024-02-13T21:42:21Z</dcterms:modified>
</cp:coreProperties>
</file>