
<file path=[Content_Types].xml><?xml version="1.0" encoding="utf-8"?>
<Types xmlns="http://schemas.openxmlformats.org/package/2006/content-types">
  <Default Extension="bin" ContentType="application/vnd.openxmlformats-officedocument.oleObject"/>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5"/>
  </p:notesMasterIdLst>
  <p:handoutMasterIdLst>
    <p:handoutMasterId r:id="rId16"/>
  </p:handoutMasterIdLst>
  <p:sldIdLst>
    <p:sldId id="256" r:id="rId2"/>
    <p:sldId id="286" r:id="rId3"/>
    <p:sldId id="296" r:id="rId4"/>
    <p:sldId id="304" r:id="rId5"/>
    <p:sldId id="312" r:id="rId6"/>
    <p:sldId id="305" r:id="rId7"/>
    <p:sldId id="306" r:id="rId8"/>
    <p:sldId id="307" r:id="rId9"/>
    <p:sldId id="308" r:id="rId10"/>
    <p:sldId id="313" r:id="rId11"/>
    <p:sldId id="309" r:id="rId12"/>
    <p:sldId id="310" r:id="rId13"/>
    <p:sldId id="311"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4D536BE-86A7-6825-171B-9AD4D76AEDBB}" name="Robin Hendrix" initials="RH" userId="S-1-5-21-1482476501-413027322-842925246-10979"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0000"/>
    <a:srgbClr val="1F497D"/>
    <a:srgbClr val="2D7D9F"/>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979" autoAdjust="0"/>
    <p:restoredTop sz="94660"/>
  </p:normalViewPr>
  <p:slideViewPr>
    <p:cSldViewPr>
      <p:cViewPr varScale="1">
        <p:scale>
          <a:sx n="108" d="100"/>
          <a:sy n="108" d="100"/>
        </p:scale>
        <p:origin x="1950" y="102"/>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8/10/relationships/authors" Targe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10/14/2024</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2861666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287EA9-0F95-4E3A-B40A-64C12DA5C34F}" type="datetimeFigureOut">
              <a:rPr lang="en-US" smtClean="0"/>
              <a:pPr/>
              <a:t>10/14/2024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1C950B-8241-42E2-98BC-F99EB045F186}" type="slidenum">
              <a:rPr lang="en-US" smtClean="0"/>
              <a:pPr/>
              <a:t>‹#›</a:t>
            </a:fld>
            <a:endParaRPr lang="en-US" dirty="0"/>
          </a:p>
        </p:txBody>
      </p:sp>
    </p:spTree>
    <p:extLst>
      <p:ext uri="{BB962C8B-B14F-4D97-AF65-F5344CB8AC3E}">
        <p14:creationId xmlns:p14="http://schemas.microsoft.com/office/powerpoint/2010/main" val="24611908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oleObject" Target="../embeddings/oleObject15.bin"/><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oleObject" Target="../embeddings/oleObject16.bin"/><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8.wmf"/><Relationship Id="rId2" Type="http://schemas.openxmlformats.org/officeDocument/2006/relationships/oleObject" Target="../embeddings/oleObject17.bin"/><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oleObject" Target="../embeddings/oleObject21.bin"/><Relationship Id="rId13" Type="http://schemas.openxmlformats.org/officeDocument/2006/relationships/image" Target="../media/image24.wmf"/><Relationship Id="rId3" Type="http://schemas.openxmlformats.org/officeDocument/2006/relationships/image" Target="../media/image19.wmf"/><Relationship Id="rId7" Type="http://schemas.openxmlformats.org/officeDocument/2006/relationships/image" Target="../media/image21.wmf"/><Relationship Id="rId12" Type="http://schemas.openxmlformats.org/officeDocument/2006/relationships/oleObject" Target="../embeddings/oleObject23.bin"/><Relationship Id="rId2" Type="http://schemas.openxmlformats.org/officeDocument/2006/relationships/oleObject" Target="../embeddings/oleObject18.bin"/><Relationship Id="rId1" Type="http://schemas.openxmlformats.org/officeDocument/2006/relationships/slideLayout" Target="../slideLayouts/slideLayout2.xml"/><Relationship Id="rId6" Type="http://schemas.openxmlformats.org/officeDocument/2006/relationships/oleObject" Target="../embeddings/oleObject20.bin"/><Relationship Id="rId11" Type="http://schemas.openxmlformats.org/officeDocument/2006/relationships/image" Target="../media/image23.wmf"/><Relationship Id="rId5" Type="http://schemas.openxmlformats.org/officeDocument/2006/relationships/image" Target="../media/image20.wmf"/><Relationship Id="rId10" Type="http://schemas.openxmlformats.org/officeDocument/2006/relationships/oleObject" Target="../embeddings/oleObject22.bin"/><Relationship Id="rId4" Type="http://schemas.openxmlformats.org/officeDocument/2006/relationships/oleObject" Target="../embeddings/oleObject19.bin"/><Relationship Id="rId9" Type="http://schemas.openxmlformats.org/officeDocument/2006/relationships/image" Target="../media/image22.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oleObject" Target="../embeddings/oleObject2.bin"/><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6.bin"/><Relationship Id="rId13" Type="http://schemas.openxmlformats.org/officeDocument/2006/relationships/image" Target="../media/image9.wmf"/><Relationship Id="rId3" Type="http://schemas.openxmlformats.org/officeDocument/2006/relationships/image" Target="../media/image4.wmf"/><Relationship Id="rId7" Type="http://schemas.openxmlformats.org/officeDocument/2006/relationships/image" Target="../media/image6.wmf"/><Relationship Id="rId12" Type="http://schemas.openxmlformats.org/officeDocument/2006/relationships/oleObject" Target="../embeddings/oleObject8.bin"/><Relationship Id="rId17" Type="http://schemas.openxmlformats.org/officeDocument/2006/relationships/image" Target="../media/image11.wmf"/><Relationship Id="rId2" Type="http://schemas.openxmlformats.org/officeDocument/2006/relationships/oleObject" Target="../embeddings/oleObject3.bin"/><Relationship Id="rId16" Type="http://schemas.openxmlformats.org/officeDocument/2006/relationships/oleObject" Target="../embeddings/oleObject10.bin"/><Relationship Id="rId1" Type="http://schemas.openxmlformats.org/officeDocument/2006/relationships/slideLayout" Target="../slideLayouts/slideLayout2.xml"/><Relationship Id="rId6" Type="http://schemas.openxmlformats.org/officeDocument/2006/relationships/oleObject" Target="../embeddings/oleObject5.bin"/><Relationship Id="rId11" Type="http://schemas.openxmlformats.org/officeDocument/2006/relationships/image" Target="../media/image8.wmf"/><Relationship Id="rId5" Type="http://schemas.openxmlformats.org/officeDocument/2006/relationships/image" Target="../media/image5.wmf"/><Relationship Id="rId15" Type="http://schemas.openxmlformats.org/officeDocument/2006/relationships/image" Target="../media/image10.wmf"/><Relationship Id="rId10" Type="http://schemas.openxmlformats.org/officeDocument/2006/relationships/oleObject" Target="../embeddings/oleObject7.bin"/><Relationship Id="rId4" Type="http://schemas.openxmlformats.org/officeDocument/2006/relationships/oleObject" Target="../embeddings/oleObject4.bin"/><Relationship Id="rId9" Type="http://schemas.openxmlformats.org/officeDocument/2006/relationships/image" Target="../media/image7.wmf"/><Relationship Id="rId14" Type="http://schemas.openxmlformats.org/officeDocument/2006/relationships/oleObject" Target="../embeddings/oleObject9.bin"/></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14.bin"/><Relationship Id="rId3" Type="http://schemas.openxmlformats.org/officeDocument/2006/relationships/image" Target="../media/image12.wmf"/><Relationship Id="rId7" Type="http://schemas.openxmlformats.org/officeDocument/2006/relationships/image" Target="../media/image14.wmf"/><Relationship Id="rId2" Type="http://schemas.openxmlformats.org/officeDocument/2006/relationships/oleObject" Target="../embeddings/oleObject11.bin"/><Relationship Id="rId1" Type="http://schemas.openxmlformats.org/officeDocument/2006/relationships/slideLayout" Target="../slideLayouts/slideLayout2.xml"/><Relationship Id="rId6" Type="http://schemas.openxmlformats.org/officeDocument/2006/relationships/oleObject" Target="../embeddings/oleObject13.bin"/><Relationship Id="rId5" Type="http://schemas.openxmlformats.org/officeDocument/2006/relationships/image" Target="../media/image13.wmf"/><Relationship Id="rId4" Type="http://schemas.openxmlformats.org/officeDocument/2006/relationships/oleObject" Target="../embeddings/oleObject12.bin"/><Relationship Id="rId9" Type="http://schemas.openxmlformats.org/officeDocument/2006/relationships/image" Target="../media/image15.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7.6</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The Hypergeometric Distribution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Expected Value and Variance of a Hypergeometric Random Variable</a:t>
            </a:r>
          </a:p>
        </p:txBody>
      </p:sp>
      <p:sp>
        <p:nvSpPr>
          <p:cNvPr id="3" name="Content Placeholder 2"/>
          <p:cNvSpPr>
            <a:spLocks noGrp="1"/>
          </p:cNvSpPr>
          <p:nvPr>
            <p:ph idx="1"/>
          </p:nvPr>
        </p:nvSpPr>
        <p:spPr/>
        <p:txBody>
          <a:bodyPr/>
          <a:lstStyle/>
          <a:p>
            <a:r>
              <a:rPr lang="en-US" dirty="0"/>
              <a:t>It is apparent that the hypergeometric distribution can be rather tedious to compute, based on the calculations above. Since there are no tables for the distribution, determining an expected value using the definition                       would consume a considerable amount of time. Fortunately, there is a simpler method.</a:t>
            </a:r>
          </a:p>
        </p:txBody>
      </p:sp>
      <p:graphicFrame>
        <p:nvGraphicFramePr>
          <p:cNvPr id="4" name="Object 3">
            <a:extLst>
              <a:ext uri="{FF2B5EF4-FFF2-40B4-BE49-F238E27FC236}">
                <a16:creationId xmlns:a16="http://schemas.microsoft.com/office/drawing/2014/main" id="{2D7090D7-3AE4-8BFB-5CB2-D2E44E76E9AF}"/>
              </a:ext>
            </a:extLst>
          </p:cNvPr>
          <p:cNvGraphicFramePr>
            <a:graphicFrameLocks noChangeAspect="1"/>
          </p:cNvGraphicFramePr>
          <p:nvPr>
            <p:extLst>
              <p:ext uri="{D42A27DB-BD31-4B8C-83A1-F6EECF244321}">
                <p14:modId xmlns:p14="http://schemas.microsoft.com/office/powerpoint/2010/main" val="3370852871"/>
              </p:ext>
            </p:extLst>
          </p:nvPr>
        </p:nvGraphicFramePr>
        <p:xfrm>
          <a:off x="2030606" y="2990462"/>
          <a:ext cx="1739900" cy="558800"/>
        </p:xfrm>
        <a:graphic>
          <a:graphicData uri="http://schemas.openxmlformats.org/presentationml/2006/ole">
            <mc:AlternateContent xmlns:mc="http://schemas.openxmlformats.org/markup-compatibility/2006">
              <mc:Choice xmlns:v="urn:schemas-microsoft-com:vml" Requires="v">
                <p:oleObj name="Equation" r:id="rId2" imgW="1739880" imgH="558720" progId="Equation.DSMT4">
                  <p:embed/>
                </p:oleObj>
              </mc:Choice>
              <mc:Fallback>
                <p:oleObj name="Equation" r:id="rId2" imgW="1739880" imgH="558720" progId="Equation.DSMT4">
                  <p:embed/>
                  <p:pic>
                    <p:nvPicPr>
                      <p:cNvPr id="0" name=""/>
                      <p:cNvPicPr/>
                      <p:nvPr/>
                    </p:nvPicPr>
                    <p:blipFill>
                      <a:blip r:embed="rId3"/>
                      <a:stretch>
                        <a:fillRect/>
                      </a:stretch>
                    </p:blipFill>
                    <p:spPr>
                      <a:xfrm>
                        <a:off x="2030606" y="2990462"/>
                        <a:ext cx="1739900" cy="558800"/>
                      </a:xfrm>
                      <a:prstGeom prst="rect">
                        <a:avLst/>
                      </a:prstGeom>
                    </p:spPr>
                  </p:pic>
                </p:oleObj>
              </mc:Fallback>
            </mc:AlternateContent>
          </a:graphicData>
        </a:graphic>
      </p:graphicFrame>
    </p:spTree>
    <p:extLst>
      <p:ext uri="{BB962C8B-B14F-4D97-AF65-F5344CB8AC3E}">
        <p14:creationId xmlns:p14="http://schemas.microsoft.com/office/powerpoint/2010/main" val="38501025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Formula: Expected Value of a Hypergeometric Random Variable </a:t>
            </a:r>
          </a:p>
        </p:txBody>
      </p:sp>
      <p:sp>
        <p:nvSpPr>
          <p:cNvPr id="4" name="Content Placeholder 2"/>
          <p:cNvSpPr>
            <a:spLocks noGrp="1"/>
          </p:cNvSpPr>
          <p:nvPr>
            <p:ph idx="1"/>
          </p:nvPr>
        </p:nvSpPr>
        <p:spPr>
          <a:xfrm>
            <a:off x="457200" y="1280160"/>
            <a:ext cx="8229600" cy="1988237"/>
          </a:xfrm>
          <a:solidFill>
            <a:srgbClr val="FFFFCC"/>
          </a:solidFill>
          <a:ln w="28575">
            <a:solidFill>
              <a:srgbClr val="000000"/>
            </a:solidFill>
          </a:ln>
        </p:spPr>
        <p:txBody>
          <a:bodyPr>
            <a:spAutoFit/>
          </a:bodyPr>
          <a:lstStyle/>
          <a:p>
            <a:r>
              <a:rPr lang="en-US" dirty="0">
                <a:solidFill>
                  <a:srgbClr val="000000"/>
                </a:solidFill>
              </a:rPr>
              <a:t>The </a:t>
            </a:r>
            <a:r>
              <a:rPr lang="en-US" b="1" dirty="0">
                <a:solidFill>
                  <a:srgbClr val="C00000"/>
                </a:solidFill>
              </a:rPr>
              <a:t>expected value </a:t>
            </a:r>
            <a:r>
              <a:rPr lang="en-US" dirty="0">
                <a:solidFill>
                  <a:srgbClr val="000000"/>
                </a:solidFill>
              </a:rPr>
              <a:t>of a hypergeometric random variable can be obtained using the expression </a:t>
            </a:r>
          </a:p>
          <a:p>
            <a:endParaRPr lang="en-US" dirty="0">
              <a:solidFill>
                <a:srgbClr val="000000"/>
              </a:solidFill>
            </a:endParaRPr>
          </a:p>
          <a:p>
            <a:endParaRPr lang="en-US" dirty="0">
              <a:solidFill>
                <a:srgbClr val="000000"/>
              </a:solidFill>
            </a:endParaRPr>
          </a:p>
        </p:txBody>
      </p:sp>
      <p:graphicFrame>
        <p:nvGraphicFramePr>
          <p:cNvPr id="43010" name="Object 2"/>
          <p:cNvGraphicFramePr>
            <a:graphicFrameLocks noChangeAspect="1"/>
          </p:cNvGraphicFramePr>
          <p:nvPr>
            <p:extLst>
              <p:ext uri="{D42A27DB-BD31-4B8C-83A1-F6EECF244321}">
                <p14:modId xmlns:p14="http://schemas.microsoft.com/office/powerpoint/2010/main" val="4125158312"/>
              </p:ext>
            </p:extLst>
          </p:nvPr>
        </p:nvGraphicFramePr>
        <p:xfrm>
          <a:off x="3289300" y="2238375"/>
          <a:ext cx="2565400" cy="939800"/>
        </p:xfrm>
        <a:graphic>
          <a:graphicData uri="http://schemas.openxmlformats.org/presentationml/2006/ole">
            <mc:AlternateContent xmlns:mc="http://schemas.openxmlformats.org/markup-compatibility/2006">
              <mc:Choice xmlns:v="urn:schemas-microsoft-com:vml" Requires="v">
                <p:oleObj name="Equation" r:id="rId2" imgW="2565360" imgH="939600" progId="Equation.DSMT4">
                  <p:embed/>
                </p:oleObj>
              </mc:Choice>
              <mc:Fallback>
                <p:oleObj name="Equation" r:id="rId2" imgW="2565360" imgH="939600" progId="Equation.DSMT4">
                  <p:embed/>
                  <p:pic>
                    <p:nvPicPr>
                      <p:cNvPr id="0" name="Picture 2"/>
                      <p:cNvPicPr>
                        <a:picLocks noChangeAspect="1" noChangeArrowheads="1"/>
                      </p:cNvPicPr>
                      <p:nvPr/>
                    </p:nvPicPr>
                    <p:blipFill>
                      <a:blip r:embed="rId3"/>
                      <a:srcRect/>
                      <a:stretch>
                        <a:fillRect/>
                      </a:stretch>
                    </p:blipFill>
                    <p:spPr bwMode="auto">
                      <a:xfrm>
                        <a:off x="3289300" y="2238375"/>
                        <a:ext cx="25654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Formula: Variance of a Hypergeometric Random Variable </a:t>
            </a:r>
          </a:p>
        </p:txBody>
      </p:sp>
      <p:sp>
        <p:nvSpPr>
          <p:cNvPr id="4" name="Content Placeholder 2"/>
          <p:cNvSpPr>
            <a:spLocks noGrp="1"/>
          </p:cNvSpPr>
          <p:nvPr>
            <p:ph idx="1"/>
          </p:nvPr>
        </p:nvSpPr>
        <p:spPr>
          <a:xfrm>
            <a:off x="457200" y="1280160"/>
            <a:ext cx="8229600" cy="1988237"/>
          </a:xfrm>
          <a:solidFill>
            <a:srgbClr val="FFFFCC"/>
          </a:solidFill>
          <a:ln w="28575">
            <a:solidFill>
              <a:srgbClr val="000000"/>
            </a:solidFill>
          </a:ln>
        </p:spPr>
        <p:txBody>
          <a:bodyPr>
            <a:spAutoFit/>
          </a:bodyPr>
          <a:lstStyle/>
          <a:p>
            <a:r>
              <a:rPr lang="en-US" dirty="0">
                <a:solidFill>
                  <a:srgbClr val="000000"/>
                </a:solidFill>
              </a:rPr>
              <a:t>The </a:t>
            </a:r>
            <a:r>
              <a:rPr lang="en-US" b="1" dirty="0">
                <a:solidFill>
                  <a:srgbClr val="C00000"/>
                </a:solidFill>
              </a:rPr>
              <a:t>variance</a:t>
            </a:r>
            <a:r>
              <a:rPr lang="en-US" dirty="0">
                <a:solidFill>
                  <a:srgbClr val="000000"/>
                </a:solidFill>
              </a:rPr>
              <a:t> of a hypergeometric random variable is given by the expression </a:t>
            </a:r>
          </a:p>
          <a:p>
            <a:endParaRPr lang="en-US" dirty="0">
              <a:solidFill>
                <a:srgbClr val="000000"/>
              </a:solidFill>
            </a:endParaRPr>
          </a:p>
          <a:p>
            <a:endParaRPr lang="en-US" dirty="0">
              <a:solidFill>
                <a:srgbClr val="000000"/>
              </a:solidFill>
            </a:endParaRPr>
          </a:p>
        </p:txBody>
      </p:sp>
      <p:graphicFrame>
        <p:nvGraphicFramePr>
          <p:cNvPr id="43010" name="Object 2"/>
          <p:cNvGraphicFramePr>
            <a:graphicFrameLocks noChangeAspect="1"/>
          </p:cNvGraphicFramePr>
          <p:nvPr>
            <p:extLst>
              <p:ext uri="{D42A27DB-BD31-4B8C-83A1-F6EECF244321}">
                <p14:modId xmlns:p14="http://schemas.microsoft.com/office/powerpoint/2010/main" val="1467550585"/>
              </p:ext>
            </p:extLst>
          </p:nvPr>
        </p:nvGraphicFramePr>
        <p:xfrm>
          <a:off x="2108200" y="2133600"/>
          <a:ext cx="4927600" cy="1016000"/>
        </p:xfrm>
        <a:graphic>
          <a:graphicData uri="http://schemas.openxmlformats.org/presentationml/2006/ole">
            <mc:AlternateContent xmlns:mc="http://schemas.openxmlformats.org/markup-compatibility/2006">
              <mc:Choice xmlns:v="urn:schemas-microsoft-com:vml" Requires="v">
                <p:oleObj name="Equation" r:id="rId2" imgW="4927320" imgH="1015920" progId="Equation.DSMT4">
                  <p:embed/>
                </p:oleObj>
              </mc:Choice>
              <mc:Fallback>
                <p:oleObj name="Equation" r:id="rId2" imgW="4927320" imgH="1015920" progId="Equation.DSMT4">
                  <p:embed/>
                  <p:pic>
                    <p:nvPicPr>
                      <p:cNvPr id="0" name="Object 2"/>
                      <p:cNvPicPr>
                        <a:picLocks noChangeAspect="1" noChangeArrowheads="1"/>
                      </p:cNvPicPr>
                      <p:nvPr/>
                    </p:nvPicPr>
                    <p:blipFill>
                      <a:blip r:embed="rId3"/>
                      <a:srcRect/>
                      <a:stretch>
                        <a:fillRect/>
                      </a:stretch>
                    </p:blipFill>
                    <p:spPr bwMode="auto">
                      <a:xfrm>
                        <a:off x="2108200" y="2133600"/>
                        <a:ext cx="4927600" cy="101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Example 7.6.2: Determining the Expected Value and Variance of a Hypergeometric Random Variable</a:t>
            </a:r>
          </a:p>
        </p:txBody>
      </p:sp>
      <p:sp>
        <p:nvSpPr>
          <p:cNvPr id="3" name="Content Placeholder 2"/>
          <p:cNvSpPr>
            <a:spLocks noGrp="1"/>
          </p:cNvSpPr>
          <p:nvPr>
            <p:ph idx="1"/>
          </p:nvPr>
        </p:nvSpPr>
        <p:spPr/>
        <p:txBody>
          <a:bodyPr>
            <a:normAutofit/>
          </a:bodyPr>
          <a:lstStyle/>
          <a:p>
            <a:r>
              <a:rPr lang="en-US" dirty="0"/>
              <a:t>Compute the expected value and variance for the random variable defined in Example 7.6.1. </a:t>
            </a:r>
          </a:p>
          <a:p>
            <a:r>
              <a:rPr lang="en-US" b="1" dirty="0"/>
              <a:t>Solution</a:t>
            </a:r>
          </a:p>
          <a:p>
            <a:endParaRPr lang="en-US" b="1" dirty="0"/>
          </a:p>
          <a:p>
            <a:endParaRPr lang="en-US" b="1" dirty="0"/>
          </a:p>
          <a:p>
            <a:endParaRPr lang="en-US" b="1" dirty="0"/>
          </a:p>
          <a:p>
            <a:r>
              <a:rPr lang="en-US" dirty="0"/>
              <a:t>Thus, if the experiment were repeated many times, the average number of defective chips per board would be slightly greater than 1. </a:t>
            </a:r>
            <a:endParaRPr lang="en-US" b="1" dirty="0"/>
          </a:p>
        </p:txBody>
      </p:sp>
      <p:graphicFrame>
        <p:nvGraphicFramePr>
          <p:cNvPr id="45060" name="Object 4"/>
          <p:cNvGraphicFramePr>
            <a:graphicFrameLocks noChangeAspect="1"/>
          </p:cNvGraphicFramePr>
          <p:nvPr/>
        </p:nvGraphicFramePr>
        <p:xfrm>
          <a:off x="2040622" y="2743200"/>
          <a:ext cx="723900" cy="469900"/>
        </p:xfrm>
        <a:graphic>
          <a:graphicData uri="http://schemas.openxmlformats.org/presentationml/2006/ole">
            <mc:AlternateContent xmlns:mc="http://schemas.openxmlformats.org/markup-compatibility/2006">
              <mc:Choice xmlns:v="urn:schemas-microsoft-com:vml" Requires="v">
                <p:oleObj name="Equation" r:id="rId2" imgW="723600" imgH="469800" progId="Equation.DSMT4">
                  <p:embed/>
                </p:oleObj>
              </mc:Choice>
              <mc:Fallback>
                <p:oleObj name="Equation" r:id="rId2" imgW="723600" imgH="469800" progId="Equation.DSMT4">
                  <p:embed/>
                  <p:pic>
                    <p:nvPicPr>
                      <p:cNvPr id="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40622" y="2743200"/>
                        <a:ext cx="723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5061" name="Object 5"/>
          <p:cNvGraphicFramePr>
            <a:graphicFrameLocks noChangeAspect="1"/>
          </p:cNvGraphicFramePr>
          <p:nvPr/>
        </p:nvGraphicFramePr>
        <p:xfrm>
          <a:off x="2802622" y="2523688"/>
          <a:ext cx="1447800" cy="927100"/>
        </p:xfrm>
        <a:graphic>
          <a:graphicData uri="http://schemas.openxmlformats.org/presentationml/2006/ole">
            <mc:AlternateContent xmlns:mc="http://schemas.openxmlformats.org/markup-compatibility/2006">
              <mc:Choice xmlns:v="urn:schemas-microsoft-com:vml" Requires="v">
                <p:oleObj name="Equation" r:id="rId4" imgW="1447560" imgH="927000" progId="Equation.DSMT4">
                  <p:embed/>
                </p:oleObj>
              </mc:Choice>
              <mc:Fallback>
                <p:oleObj name="Equation" r:id="rId4" imgW="1447560" imgH="92700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02622" y="2523688"/>
                        <a:ext cx="14478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5062" name="Object 6"/>
          <p:cNvGraphicFramePr>
            <a:graphicFrameLocks noChangeAspect="1"/>
          </p:cNvGraphicFramePr>
          <p:nvPr>
            <p:extLst>
              <p:ext uri="{D42A27DB-BD31-4B8C-83A1-F6EECF244321}">
                <p14:modId xmlns:p14="http://schemas.microsoft.com/office/powerpoint/2010/main" val="3864872010"/>
              </p:ext>
            </p:extLst>
          </p:nvPr>
        </p:nvGraphicFramePr>
        <p:xfrm>
          <a:off x="4281488" y="2819400"/>
          <a:ext cx="1079500" cy="292100"/>
        </p:xfrm>
        <a:graphic>
          <a:graphicData uri="http://schemas.openxmlformats.org/presentationml/2006/ole">
            <mc:AlternateContent xmlns:mc="http://schemas.openxmlformats.org/markup-compatibility/2006">
              <mc:Choice xmlns:v="urn:schemas-microsoft-com:vml" Requires="v">
                <p:oleObj name="Equation" r:id="rId6" imgW="1079280" imgH="291960" progId="Equation.DSMT4">
                  <p:embed/>
                </p:oleObj>
              </mc:Choice>
              <mc:Fallback>
                <p:oleObj name="Equation" r:id="rId6" imgW="1079280" imgH="291960" progId="Equation.DSMT4">
                  <p:embed/>
                  <p:pic>
                    <p:nvPicPr>
                      <p:cNvPr id="0" name="Picture 6"/>
                      <p:cNvPicPr>
                        <a:picLocks noChangeAspect="1" noChangeArrowheads="1"/>
                      </p:cNvPicPr>
                      <p:nvPr/>
                    </p:nvPicPr>
                    <p:blipFill>
                      <a:blip r:embed="rId7"/>
                      <a:srcRect/>
                      <a:stretch>
                        <a:fillRect/>
                      </a:stretch>
                    </p:blipFill>
                    <p:spPr bwMode="auto">
                      <a:xfrm>
                        <a:off x="4281488" y="2819400"/>
                        <a:ext cx="1079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5063" name="Object 7"/>
          <p:cNvGraphicFramePr>
            <a:graphicFrameLocks noChangeAspect="1"/>
          </p:cNvGraphicFramePr>
          <p:nvPr/>
        </p:nvGraphicFramePr>
        <p:xfrm>
          <a:off x="2032233" y="3682767"/>
          <a:ext cx="749300" cy="469900"/>
        </p:xfrm>
        <a:graphic>
          <a:graphicData uri="http://schemas.openxmlformats.org/presentationml/2006/ole">
            <mc:AlternateContent xmlns:mc="http://schemas.openxmlformats.org/markup-compatibility/2006">
              <mc:Choice xmlns:v="urn:schemas-microsoft-com:vml" Requires="v">
                <p:oleObj name="Equation" r:id="rId8" imgW="749160" imgH="469800" progId="Equation.DSMT4">
                  <p:embed/>
                </p:oleObj>
              </mc:Choice>
              <mc:Fallback>
                <p:oleObj name="Equation" r:id="rId8" imgW="749160" imgH="469800" progId="Equation.DSMT4">
                  <p:embed/>
                  <p:pic>
                    <p:nvPicPr>
                      <p:cNvPr id="0" name="Picture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032233" y="3682767"/>
                        <a:ext cx="749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5064" name="Object 8"/>
          <p:cNvGraphicFramePr>
            <a:graphicFrameLocks noChangeAspect="1"/>
          </p:cNvGraphicFramePr>
          <p:nvPr/>
        </p:nvGraphicFramePr>
        <p:xfrm>
          <a:off x="2810312" y="3437389"/>
          <a:ext cx="4051300" cy="990600"/>
        </p:xfrm>
        <a:graphic>
          <a:graphicData uri="http://schemas.openxmlformats.org/presentationml/2006/ole">
            <mc:AlternateContent xmlns:mc="http://schemas.openxmlformats.org/markup-compatibility/2006">
              <mc:Choice xmlns:v="urn:schemas-microsoft-com:vml" Requires="v">
                <p:oleObj name="Equation" r:id="rId10" imgW="4051080" imgH="990360" progId="Equation.DSMT4">
                  <p:embed/>
                </p:oleObj>
              </mc:Choice>
              <mc:Fallback>
                <p:oleObj name="Equation" r:id="rId10" imgW="4051080" imgH="990360" progId="Equation.DSMT4">
                  <p:embed/>
                  <p:pic>
                    <p:nvPicPr>
                      <p:cNvPr id="0" name="Picture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810312" y="3437389"/>
                        <a:ext cx="40513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5065" name="Object 9"/>
          <p:cNvGraphicFramePr>
            <a:graphicFrameLocks noChangeAspect="1"/>
          </p:cNvGraphicFramePr>
          <p:nvPr>
            <p:extLst>
              <p:ext uri="{D42A27DB-BD31-4B8C-83A1-F6EECF244321}">
                <p14:modId xmlns:p14="http://schemas.microsoft.com/office/powerpoint/2010/main" val="1492560769"/>
              </p:ext>
            </p:extLst>
          </p:nvPr>
        </p:nvGraphicFramePr>
        <p:xfrm>
          <a:off x="6891556" y="3758967"/>
          <a:ext cx="1092200" cy="292100"/>
        </p:xfrm>
        <a:graphic>
          <a:graphicData uri="http://schemas.openxmlformats.org/presentationml/2006/ole">
            <mc:AlternateContent xmlns:mc="http://schemas.openxmlformats.org/markup-compatibility/2006">
              <mc:Choice xmlns:v="urn:schemas-microsoft-com:vml" Requires="v">
                <p:oleObj name="Equation" r:id="rId12" imgW="1091880" imgH="291960" progId="Equation.DSMT4">
                  <p:embed/>
                </p:oleObj>
              </mc:Choice>
              <mc:Fallback>
                <p:oleObj name="Equation" r:id="rId12" imgW="1091880" imgH="291960" progId="Equation.DSMT4">
                  <p:embed/>
                  <p:pic>
                    <p:nvPicPr>
                      <p:cNvPr id="0" name="Picture 9"/>
                      <p:cNvPicPr>
                        <a:picLocks noChangeAspect="1" noChangeArrowheads="1"/>
                      </p:cNvPicPr>
                      <p:nvPr/>
                    </p:nvPicPr>
                    <p:blipFill>
                      <a:blip r:embed="rId13"/>
                      <a:srcRect/>
                      <a:stretch>
                        <a:fillRect/>
                      </a:stretch>
                    </p:blipFill>
                    <p:spPr bwMode="auto">
                      <a:xfrm>
                        <a:off x="6891556" y="3758967"/>
                        <a:ext cx="1092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506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506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506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506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506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506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Hypergeometric Probability Distribution </a:t>
            </a:r>
          </a:p>
        </p:txBody>
      </p:sp>
      <p:sp>
        <p:nvSpPr>
          <p:cNvPr id="4" name="Content Placeholder 2"/>
          <p:cNvSpPr>
            <a:spLocks noGrp="1"/>
          </p:cNvSpPr>
          <p:nvPr>
            <p:ph idx="1"/>
          </p:nvPr>
        </p:nvSpPr>
        <p:spPr>
          <a:xfrm>
            <a:off x="457200" y="1280160"/>
            <a:ext cx="8229600" cy="2677656"/>
          </a:xfrm>
          <a:solidFill>
            <a:srgbClr val="FFFFCC"/>
          </a:solidFill>
          <a:ln w="28575">
            <a:solidFill>
              <a:srgbClr val="000000"/>
            </a:solidFill>
          </a:ln>
        </p:spPr>
        <p:txBody>
          <a:bodyPr>
            <a:spAutoFit/>
          </a:bodyPr>
          <a:lstStyle/>
          <a:p>
            <a:r>
              <a:rPr lang="en-US" dirty="0">
                <a:solidFill>
                  <a:srgbClr val="000000"/>
                </a:solidFill>
              </a:rPr>
              <a:t>The </a:t>
            </a:r>
            <a:r>
              <a:rPr lang="en-US" b="1" dirty="0">
                <a:solidFill>
                  <a:srgbClr val="C00000"/>
                </a:solidFill>
              </a:rPr>
              <a:t>hypergeometric probability distribution </a:t>
            </a:r>
            <a:r>
              <a:rPr lang="en-US" dirty="0">
                <a:solidFill>
                  <a:srgbClr val="000000"/>
                </a:solidFill>
              </a:rPr>
              <a:t>can be used when sampling from a population of finite size </a:t>
            </a:r>
            <a:r>
              <a:rPr lang="en-US" i="1" dirty="0">
                <a:solidFill>
                  <a:srgbClr val="000000"/>
                </a:solidFill>
              </a:rPr>
              <a:t>N</a:t>
            </a:r>
            <a:r>
              <a:rPr lang="en-US" dirty="0">
                <a:solidFill>
                  <a:srgbClr val="000000"/>
                </a:solidFill>
              </a:rPr>
              <a:t> without replacement and it is known that there are </a:t>
            </a:r>
            <a:r>
              <a:rPr lang="en-US" i="1" dirty="0">
                <a:solidFill>
                  <a:srgbClr val="000000"/>
                </a:solidFill>
              </a:rPr>
              <a:t>r</a:t>
            </a:r>
            <a:r>
              <a:rPr lang="en-US" dirty="0">
                <a:solidFill>
                  <a:srgbClr val="000000"/>
                </a:solidFill>
              </a:rPr>
              <a:t> successes in the population (therefore, </a:t>
            </a:r>
            <a:r>
              <a:rPr lang="en-US" i="1" dirty="0">
                <a:solidFill>
                  <a:srgbClr val="000000"/>
                </a:solidFill>
              </a:rPr>
              <a:t>N</a:t>
            </a:r>
            <a:r>
              <a:rPr lang="en-US" dirty="0">
                <a:solidFill>
                  <a:srgbClr val="000000"/>
                </a:solidFill>
              </a:rPr>
              <a:t> ─ </a:t>
            </a:r>
            <a:r>
              <a:rPr lang="en-US" i="1" dirty="0">
                <a:solidFill>
                  <a:srgbClr val="000000"/>
                </a:solidFill>
              </a:rPr>
              <a:t>r</a:t>
            </a:r>
            <a:r>
              <a:rPr lang="en-US" dirty="0">
                <a:solidFill>
                  <a:srgbClr val="000000"/>
                </a:solidFill>
              </a:rPr>
              <a:t> failures). The hypergeometric distribution is used to find the probability of </a:t>
            </a:r>
            <a:r>
              <a:rPr lang="en-US" i="1" dirty="0">
                <a:solidFill>
                  <a:srgbClr val="000000"/>
                </a:solidFill>
              </a:rPr>
              <a:t>x</a:t>
            </a:r>
            <a:r>
              <a:rPr lang="en-US" dirty="0">
                <a:solidFill>
                  <a:srgbClr val="000000"/>
                </a:solidFill>
              </a:rPr>
              <a:t> successes in a sample of size </a:t>
            </a:r>
            <a:r>
              <a:rPr lang="en-US" i="1" dirty="0">
                <a:solidFill>
                  <a:srgbClr val="000000"/>
                </a:solidFill>
              </a:rPr>
              <a:t>n</a:t>
            </a:r>
            <a:r>
              <a:rPr lang="en-US" dirty="0">
                <a:solidFill>
                  <a:srgbClr val="000000"/>
                </a:solidFill>
              </a:rPr>
              <a: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Formula: Hypergeometric Probability Distribution Function </a:t>
            </a:r>
          </a:p>
        </p:txBody>
      </p:sp>
      <p:sp>
        <p:nvSpPr>
          <p:cNvPr id="4" name="Content Placeholder 2"/>
          <p:cNvSpPr>
            <a:spLocks noGrp="1"/>
          </p:cNvSpPr>
          <p:nvPr>
            <p:ph idx="1"/>
          </p:nvPr>
        </p:nvSpPr>
        <p:spPr>
          <a:xfrm>
            <a:off x="457200" y="1280160"/>
            <a:ext cx="8229600" cy="3970318"/>
          </a:xfrm>
          <a:solidFill>
            <a:srgbClr val="FFFFCC"/>
          </a:solidFill>
          <a:ln w="28575">
            <a:solidFill>
              <a:srgbClr val="000000"/>
            </a:solidFill>
          </a:ln>
        </p:spPr>
        <p:txBody>
          <a:bodyPr>
            <a:spAutoFit/>
          </a:bodyPr>
          <a:lstStyle/>
          <a:p>
            <a:r>
              <a:rPr lang="en-US" dirty="0">
                <a:solidFill>
                  <a:srgbClr val="000000"/>
                </a:solidFill>
              </a:rPr>
              <a:t>The probability distribution function of the </a:t>
            </a:r>
            <a:r>
              <a:rPr lang="en-US" b="1" dirty="0">
                <a:solidFill>
                  <a:srgbClr val="C00000"/>
                </a:solidFill>
              </a:rPr>
              <a:t>hypergeometric distribution </a:t>
            </a:r>
            <a:r>
              <a:rPr lang="en-US" dirty="0">
                <a:solidFill>
                  <a:srgbClr val="000000"/>
                </a:solidFill>
              </a:rPr>
              <a:t>is given by </a:t>
            </a:r>
          </a:p>
          <a:p>
            <a:endParaRPr lang="en-US" dirty="0">
              <a:solidFill>
                <a:srgbClr val="000000"/>
              </a:solidFill>
            </a:endParaRPr>
          </a:p>
          <a:p>
            <a:r>
              <a:rPr lang="en-US" dirty="0">
                <a:solidFill>
                  <a:srgbClr val="000000"/>
                </a:solidFill>
              </a:rPr>
              <a:t>where</a:t>
            </a:r>
          </a:p>
          <a:p>
            <a:pPr>
              <a:tabLst>
                <a:tab pos="461963" algn="l"/>
              </a:tabLst>
            </a:pPr>
            <a:r>
              <a:rPr lang="en-US" i="1" dirty="0">
                <a:solidFill>
                  <a:srgbClr val="000000"/>
                </a:solidFill>
              </a:rPr>
              <a:t>r</a:t>
            </a:r>
            <a:r>
              <a:rPr lang="en-US" dirty="0">
                <a:solidFill>
                  <a:srgbClr val="000000"/>
                </a:solidFill>
              </a:rPr>
              <a:t> = the total number of successes possible in the 	      	population, </a:t>
            </a:r>
          </a:p>
          <a:p>
            <a:r>
              <a:rPr lang="en-US" i="1" dirty="0">
                <a:solidFill>
                  <a:srgbClr val="000000"/>
                </a:solidFill>
              </a:rPr>
              <a:t>N</a:t>
            </a:r>
            <a:r>
              <a:rPr lang="en-US" dirty="0">
                <a:solidFill>
                  <a:srgbClr val="000000"/>
                </a:solidFill>
              </a:rPr>
              <a:t> = the size of the total population, </a:t>
            </a:r>
          </a:p>
          <a:p>
            <a:r>
              <a:rPr lang="en-US" i="1" dirty="0">
                <a:solidFill>
                  <a:srgbClr val="000000"/>
                </a:solidFill>
              </a:rPr>
              <a:t>n</a:t>
            </a:r>
            <a:r>
              <a:rPr lang="en-US" dirty="0">
                <a:solidFill>
                  <a:srgbClr val="000000"/>
                </a:solidFill>
              </a:rPr>
              <a:t> = the size of the sample drawn, </a:t>
            </a:r>
          </a:p>
        </p:txBody>
      </p:sp>
      <p:graphicFrame>
        <p:nvGraphicFramePr>
          <p:cNvPr id="12289" name="Object 1"/>
          <p:cNvGraphicFramePr>
            <a:graphicFrameLocks noChangeAspect="1"/>
          </p:cNvGraphicFramePr>
          <p:nvPr>
            <p:extLst>
              <p:ext uri="{D42A27DB-BD31-4B8C-83A1-F6EECF244321}">
                <p14:modId xmlns:p14="http://schemas.microsoft.com/office/powerpoint/2010/main" val="2881219399"/>
              </p:ext>
            </p:extLst>
          </p:nvPr>
        </p:nvGraphicFramePr>
        <p:xfrm>
          <a:off x="3136900" y="2344738"/>
          <a:ext cx="3098800" cy="914400"/>
        </p:xfrm>
        <a:graphic>
          <a:graphicData uri="http://schemas.openxmlformats.org/presentationml/2006/ole">
            <mc:AlternateContent xmlns:mc="http://schemas.openxmlformats.org/markup-compatibility/2006">
              <mc:Choice xmlns:v="urn:schemas-microsoft-com:vml" Requires="v">
                <p:oleObj name="Equation" r:id="rId2" imgW="3098520" imgH="914400" progId="Equation.DSMT4">
                  <p:embed/>
                </p:oleObj>
              </mc:Choice>
              <mc:Fallback>
                <p:oleObj name="Equation" r:id="rId2" imgW="3098520" imgH="914400" progId="Equation.DSMT4">
                  <p:embed/>
                  <p:pic>
                    <p:nvPicPr>
                      <p:cNvPr id="0" name="Picture 1"/>
                      <p:cNvPicPr>
                        <a:picLocks noChangeAspect="1" noChangeArrowheads="1"/>
                      </p:cNvPicPr>
                      <p:nvPr/>
                    </p:nvPicPr>
                    <p:blipFill>
                      <a:blip r:embed="rId3"/>
                      <a:srcRect/>
                      <a:stretch>
                        <a:fillRect/>
                      </a:stretch>
                    </p:blipFill>
                    <p:spPr bwMode="auto">
                      <a:xfrm>
                        <a:off x="3136900" y="2344738"/>
                        <a:ext cx="30988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Formula: Hypergeometric Probability Distribution Function (cont.)</a:t>
            </a:r>
          </a:p>
        </p:txBody>
      </p:sp>
      <p:sp>
        <p:nvSpPr>
          <p:cNvPr id="4" name="Content Placeholder 2"/>
          <p:cNvSpPr>
            <a:spLocks noGrp="1"/>
          </p:cNvSpPr>
          <p:nvPr>
            <p:ph idx="1"/>
          </p:nvPr>
        </p:nvSpPr>
        <p:spPr>
          <a:xfrm>
            <a:off x="457200" y="1280160"/>
            <a:ext cx="8229600" cy="1384995"/>
          </a:xfrm>
          <a:solidFill>
            <a:srgbClr val="FFFFCC"/>
          </a:solidFill>
          <a:ln w="28575">
            <a:solidFill>
              <a:srgbClr val="000000"/>
            </a:solidFill>
          </a:ln>
        </p:spPr>
        <p:txBody>
          <a:bodyPr>
            <a:spAutoFit/>
          </a:bodyPr>
          <a:lstStyle/>
          <a:p>
            <a:pPr>
              <a:tabLst>
                <a:tab pos="461963" algn="l"/>
              </a:tabLst>
            </a:pPr>
            <a:r>
              <a:rPr lang="en-US" i="1" dirty="0">
                <a:solidFill>
                  <a:srgbClr val="000000"/>
                </a:solidFill>
              </a:rPr>
              <a:t>x</a:t>
            </a:r>
            <a:r>
              <a:rPr lang="en-US" dirty="0">
                <a:solidFill>
                  <a:srgbClr val="000000"/>
                </a:solidFill>
              </a:rPr>
              <a:t> = the number of successes in the sample of size </a:t>
            </a:r>
            <a:r>
              <a:rPr lang="en-US" i="1" dirty="0">
                <a:solidFill>
                  <a:srgbClr val="000000"/>
                </a:solidFill>
              </a:rPr>
              <a:t>n</a:t>
            </a:r>
            <a:r>
              <a:rPr lang="en-US" dirty="0">
                <a:solidFill>
                  <a:srgbClr val="000000"/>
                </a:solidFill>
              </a:rPr>
              <a:t>, 	and maximum of (0, </a:t>
            </a:r>
            <a:r>
              <a:rPr lang="en-US" i="1" dirty="0">
                <a:solidFill>
                  <a:srgbClr val="000000"/>
                </a:solidFill>
              </a:rPr>
              <a:t>n</a:t>
            </a:r>
            <a:r>
              <a:rPr lang="en-US" dirty="0">
                <a:solidFill>
                  <a:srgbClr val="000000"/>
                </a:solidFill>
              </a:rPr>
              <a:t> + </a:t>
            </a:r>
            <a:r>
              <a:rPr lang="en-US" i="1" dirty="0">
                <a:solidFill>
                  <a:srgbClr val="000000"/>
                </a:solidFill>
              </a:rPr>
              <a:t>r ─ N</a:t>
            </a:r>
            <a:r>
              <a:rPr lang="en-US" dirty="0">
                <a:solidFill>
                  <a:srgbClr val="000000"/>
                </a:solidFill>
              </a:rPr>
              <a:t>) ≤ </a:t>
            </a:r>
            <a:r>
              <a:rPr lang="en-US" i="1" dirty="0">
                <a:solidFill>
                  <a:srgbClr val="000000"/>
                </a:solidFill>
              </a:rPr>
              <a:t>x</a:t>
            </a:r>
            <a:r>
              <a:rPr lang="en-US" dirty="0">
                <a:solidFill>
                  <a:srgbClr val="000000"/>
                </a:solidFill>
              </a:rPr>
              <a:t> ≤ minimum of </a:t>
            </a:r>
            <a:br>
              <a:rPr lang="en-US" dirty="0">
                <a:solidFill>
                  <a:srgbClr val="000000"/>
                </a:solidFill>
              </a:rPr>
            </a:br>
            <a:r>
              <a:rPr lang="en-US" dirty="0">
                <a:solidFill>
                  <a:srgbClr val="000000"/>
                </a:solidFill>
              </a:rPr>
              <a:t>	(</a:t>
            </a:r>
            <a:r>
              <a:rPr lang="en-US" i="1" dirty="0">
                <a:solidFill>
                  <a:srgbClr val="000000"/>
                </a:solidFill>
              </a:rPr>
              <a:t>r</a:t>
            </a:r>
            <a:r>
              <a:rPr lang="en-US" dirty="0">
                <a:solidFill>
                  <a:srgbClr val="000000"/>
                </a:solidFill>
              </a:rPr>
              <a:t>,</a:t>
            </a:r>
            <a:r>
              <a:rPr lang="en-US" i="1" dirty="0">
                <a:solidFill>
                  <a:srgbClr val="000000"/>
                </a:solidFill>
              </a:rPr>
              <a:t> n</a:t>
            </a:r>
            <a:r>
              <a:rPr lang="en-US" dirty="0">
                <a:solidFill>
                  <a:srgbClr val="000000"/>
                </a:solidFill>
              </a:rPr>
              <a:t>).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Note</a:t>
            </a:r>
          </a:p>
        </p:txBody>
      </p:sp>
      <p:sp>
        <p:nvSpPr>
          <p:cNvPr id="4" name="Content Placeholder 3"/>
          <p:cNvSpPr>
            <a:spLocks noGrp="1"/>
          </p:cNvSpPr>
          <p:nvPr>
            <p:ph idx="1"/>
          </p:nvPr>
        </p:nvSpPr>
        <p:spPr>
          <a:xfrm>
            <a:off x="457200" y="1280160"/>
            <a:ext cx="8229600" cy="1557349"/>
          </a:xfrm>
          <a:ln w="28575">
            <a:solidFill>
              <a:srgbClr val="FF0000"/>
            </a:solidFill>
          </a:ln>
        </p:spPr>
        <p:txBody>
          <a:bodyPr>
            <a:spAutoFit/>
          </a:bodyPr>
          <a:lstStyle/>
          <a:p>
            <a:r>
              <a:rPr lang="en-US" dirty="0">
                <a:solidFill>
                  <a:srgbClr val="000000"/>
                </a:solidFill>
              </a:rPr>
              <a:t>An alternate notation often used is </a:t>
            </a:r>
          </a:p>
          <a:p>
            <a:endParaRPr lang="en-US" dirty="0">
              <a:solidFill>
                <a:srgbClr val="000000"/>
              </a:solidFill>
              <a:latin typeface="Calibri" pitchFamily="34" charset="0"/>
            </a:endParaRPr>
          </a:p>
          <a:p>
            <a:endParaRPr lang="en-US" dirty="0">
              <a:solidFill>
                <a:srgbClr val="000000"/>
              </a:solidFill>
              <a:latin typeface="Calibri" pitchFamily="34" charset="0"/>
            </a:endParaRPr>
          </a:p>
        </p:txBody>
      </p:sp>
      <p:graphicFrame>
        <p:nvGraphicFramePr>
          <p:cNvPr id="49154" name="Object 2"/>
          <p:cNvGraphicFramePr>
            <a:graphicFrameLocks noChangeAspect="1"/>
          </p:cNvGraphicFramePr>
          <p:nvPr>
            <p:extLst>
              <p:ext uri="{D42A27DB-BD31-4B8C-83A1-F6EECF244321}">
                <p14:modId xmlns:p14="http://schemas.microsoft.com/office/powerpoint/2010/main" val="1246255144"/>
              </p:ext>
            </p:extLst>
          </p:nvPr>
        </p:nvGraphicFramePr>
        <p:xfrm>
          <a:off x="3324457" y="1763751"/>
          <a:ext cx="2628900" cy="965200"/>
        </p:xfrm>
        <a:graphic>
          <a:graphicData uri="http://schemas.openxmlformats.org/presentationml/2006/ole">
            <mc:AlternateContent xmlns:mc="http://schemas.openxmlformats.org/markup-compatibility/2006">
              <mc:Choice xmlns:v="urn:schemas-microsoft-com:vml" Requires="v">
                <p:oleObj name="Equation" r:id="rId2" imgW="2628720" imgH="965160" progId="Equation.DSMT4">
                  <p:embed/>
                </p:oleObj>
              </mc:Choice>
              <mc:Fallback>
                <p:oleObj name="Equation" r:id="rId2" imgW="2628720" imgH="965160" progId="Equation.DSMT4">
                  <p:embed/>
                  <p:pic>
                    <p:nvPicPr>
                      <p:cNvPr id="0" name="Picture 2"/>
                      <p:cNvPicPr>
                        <a:picLocks noChangeAspect="1" noChangeArrowheads="1"/>
                      </p:cNvPicPr>
                      <p:nvPr/>
                    </p:nvPicPr>
                    <p:blipFill>
                      <a:blip r:embed="rId3"/>
                      <a:srcRect/>
                      <a:stretch>
                        <a:fillRect/>
                      </a:stretch>
                    </p:blipFill>
                    <p:spPr bwMode="auto">
                      <a:xfrm>
                        <a:off x="3324457" y="1763751"/>
                        <a:ext cx="2628900" cy="96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7.6.1: Determining the Probability Distribution of Defective Memory Chips</a:t>
            </a:r>
          </a:p>
        </p:txBody>
      </p:sp>
      <p:sp>
        <p:nvSpPr>
          <p:cNvPr id="3" name="Content Placeholder 2"/>
          <p:cNvSpPr>
            <a:spLocks noGrp="1"/>
          </p:cNvSpPr>
          <p:nvPr>
            <p:ph idx="1"/>
          </p:nvPr>
        </p:nvSpPr>
        <p:spPr/>
        <p:txBody>
          <a:bodyPr>
            <a:normAutofit/>
          </a:bodyPr>
          <a:lstStyle/>
          <a:p>
            <a:r>
              <a:rPr lang="en-US" dirty="0"/>
              <a:t>Suppose that a shipment from Piovan Semiconductor contains </a:t>
            </a:r>
            <a:r>
              <a:rPr lang="en-US" dirty="0">
                <a:solidFill>
                  <a:srgbClr val="0000FF"/>
                </a:solidFill>
              </a:rPr>
              <a:t>30</a:t>
            </a:r>
            <a:r>
              <a:rPr lang="en-US" dirty="0"/>
              <a:t> memory chips of which two are bad. If a memory board requires </a:t>
            </a:r>
            <a:r>
              <a:rPr lang="en-US" dirty="0">
                <a:solidFill>
                  <a:srgbClr val="0000FF"/>
                </a:solidFill>
              </a:rPr>
              <a:t>16</a:t>
            </a:r>
            <a:r>
              <a:rPr lang="en-US" dirty="0"/>
              <a:t> chips, what is the probability distribution for the number of defective chips on the memory board?</a:t>
            </a:r>
          </a:p>
          <a:p>
            <a:r>
              <a:rPr lang="en-US" b="1" dirty="0"/>
              <a:t>Solution</a:t>
            </a:r>
          </a:p>
          <a:p>
            <a:r>
              <a:rPr lang="en-US" dirty="0"/>
              <a:t>The random variable under consideration is given as </a:t>
            </a:r>
          </a:p>
          <a:p>
            <a:pPr>
              <a:tabLst>
                <a:tab pos="631825" algn="l"/>
                <a:tab pos="1141413" algn="l"/>
              </a:tabLst>
            </a:pPr>
            <a:r>
              <a:rPr lang="en-US" i="1" dirty="0"/>
              <a:t>	X</a:t>
            </a:r>
            <a:r>
              <a:rPr lang="en-US" dirty="0"/>
              <a:t> = the number of defective chips on the 	  		memory board.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7.6.1: Determining the Probability Distribution of Defective Memory Chips (cont.)</a:t>
            </a:r>
          </a:p>
        </p:txBody>
      </p:sp>
      <p:sp>
        <p:nvSpPr>
          <p:cNvPr id="3" name="Content Placeholder 2"/>
          <p:cNvSpPr>
            <a:spLocks noGrp="1"/>
          </p:cNvSpPr>
          <p:nvPr>
            <p:ph idx="1"/>
          </p:nvPr>
        </p:nvSpPr>
        <p:spPr/>
        <p:txBody>
          <a:bodyPr/>
          <a:lstStyle/>
          <a:p>
            <a:r>
              <a:rPr lang="en-US" dirty="0"/>
              <a:t>The parameters of the distribution are</a:t>
            </a:r>
            <a:endParaRPr lang="en-US" b="1" dirty="0"/>
          </a:p>
          <a:p>
            <a:r>
              <a:rPr lang="en-US" i="1" dirty="0"/>
              <a:t>	r</a:t>
            </a:r>
            <a:r>
              <a:rPr lang="en-US" dirty="0"/>
              <a:t> = </a:t>
            </a:r>
            <a:r>
              <a:rPr lang="en-US" dirty="0">
                <a:solidFill>
                  <a:srgbClr val="0000FF"/>
                </a:solidFill>
              </a:rPr>
              <a:t>2</a:t>
            </a:r>
            <a:r>
              <a:rPr lang="en-US" dirty="0"/>
              <a:t> (a success in this case is a defective chip), </a:t>
            </a:r>
          </a:p>
          <a:p>
            <a:r>
              <a:rPr lang="en-US" i="1" dirty="0"/>
              <a:t>	N</a:t>
            </a:r>
            <a:r>
              <a:rPr lang="en-US" dirty="0"/>
              <a:t> = </a:t>
            </a:r>
            <a:r>
              <a:rPr lang="en-US" dirty="0">
                <a:solidFill>
                  <a:srgbClr val="0000FF"/>
                </a:solidFill>
              </a:rPr>
              <a:t>30</a:t>
            </a:r>
            <a:r>
              <a:rPr lang="en-US" dirty="0"/>
              <a:t>, and </a:t>
            </a:r>
          </a:p>
          <a:p>
            <a:r>
              <a:rPr lang="en-US" i="1" dirty="0"/>
              <a:t>	n</a:t>
            </a:r>
            <a:r>
              <a:rPr lang="en-US" dirty="0"/>
              <a:t> = </a:t>
            </a:r>
            <a:r>
              <a:rPr lang="en-US" dirty="0">
                <a:solidFill>
                  <a:srgbClr val="0000FF"/>
                </a:solidFill>
              </a:rPr>
              <a:t>16</a:t>
            </a:r>
            <a:r>
              <a:rPr lang="en-US" dirty="0"/>
              <a:t>. </a:t>
            </a:r>
          </a:p>
          <a:p>
            <a:r>
              <a:rPr lang="en-US" dirty="0"/>
              <a:t>The maximum value of </a:t>
            </a:r>
            <a:r>
              <a:rPr lang="en-US" i="1" dirty="0"/>
              <a:t>X</a:t>
            </a:r>
            <a:r>
              <a:rPr lang="en-US" dirty="0"/>
              <a:t> in this case is 2. Using the hypergeometric distribution function we can compute the following probabilities.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7.6.1: Determining the Probability Distribution of Defective Memory Chips (cont.)</a:t>
            </a:r>
          </a:p>
        </p:txBody>
      </p:sp>
      <p:sp>
        <p:nvSpPr>
          <p:cNvPr id="3" name="Content Placeholder 2"/>
          <p:cNvSpPr>
            <a:spLocks noGrp="1"/>
          </p:cNvSpPr>
          <p:nvPr>
            <p:ph idx="1"/>
          </p:nvPr>
        </p:nvSpPr>
        <p:spPr/>
        <p:txBody>
          <a:bodyPr/>
          <a:lstStyle/>
          <a:p>
            <a:endParaRPr lang="en-US" dirty="0"/>
          </a:p>
          <a:p>
            <a:endParaRPr lang="en-US" dirty="0"/>
          </a:p>
        </p:txBody>
      </p:sp>
      <p:graphicFrame>
        <p:nvGraphicFramePr>
          <p:cNvPr id="40963" name="Object 3"/>
          <p:cNvGraphicFramePr>
            <a:graphicFrameLocks noChangeAspect="1"/>
          </p:cNvGraphicFramePr>
          <p:nvPr/>
        </p:nvGraphicFramePr>
        <p:xfrm>
          <a:off x="3403833" y="2510289"/>
          <a:ext cx="2667000" cy="927100"/>
        </p:xfrm>
        <a:graphic>
          <a:graphicData uri="http://schemas.openxmlformats.org/presentationml/2006/ole">
            <mc:AlternateContent xmlns:mc="http://schemas.openxmlformats.org/markup-compatibility/2006">
              <mc:Choice xmlns:v="urn:schemas-microsoft-com:vml" Requires="v">
                <p:oleObj name="Equation" r:id="rId2" imgW="2666880" imgH="927000" progId="Equation.DSMT4">
                  <p:embed/>
                </p:oleObj>
              </mc:Choice>
              <mc:Fallback>
                <p:oleObj name="Equation" r:id="rId2" imgW="2666880" imgH="9270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03833" y="2510289"/>
                        <a:ext cx="26670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0964" name="Object 4"/>
          <p:cNvGraphicFramePr>
            <a:graphicFrameLocks noChangeAspect="1"/>
          </p:cNvGraphicFramePr>
          <p:nvPr/>
        </p:nvGraphicFramePr>
        <p:xfrm>
          <a:off x="6129789" y="2836644"/>
          <a:ext cx="1193800" cy="330200"/>
        </p:xfrm>
        <a:graphic>
          <a:graphicData uri="http://schemas.openxmlformats.org/presentationml/2006/ole">
            <mc:AlternateContent xmlns:mc="http://schemas.openxmlformats.org/markup-compatibility/2006">
              <mc:Choice xmlns:v="urn:schemas-microsoft-com:vml" Requires="v">
                <p:oleObj name="Equation" r:id="rId4" imgW="1193760" imgH="330120" progId="Equation.DSMT4">
                  <p:embed/>
                </p:oleObj>
              </mc:Choice>
              <mc:Fallback>
                <p:oleObj name="Equation" r:id="rId4" imgW="1193760" imgH="33012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129789" y="2836644"/>
                        <a:ext cx="11938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0965" name="Object 5"/>
          <p:cNvGraphicFramePr>
            <a:graphicFrameLocks noChangeAspect="1"/>
          </p:cNvGraphicFramePr>
          <p:nvPr/>
        </p:nvGraphicFramePr>
        <p:xfrm>
          <a:off x="2133600" y="1651233"/>
          <a:ext cx="1244600" cy="469900"/>
        </p:xfrm>
        <a:graphic>
          <a:graphicData uri="http://schemas.openxmlformats.org/presentationml/2006/ole">
            <mc:AlternateContent xmlns:mc="http://schemas.openxmlformats.org/markup-compatibility/2006">
              <mc:Choice xmlns:v="urn:schemas-microsoft-com:vml" Requires="v">
                <p:oleObj name="Equation" r:id="rId6" imgW="1244520" imgH="469800" progId="Equation.DSMT4">
                  <p:embed/>
                </p:oleObj>
              </mc:Choice>
              <mc:Fallback>
                <p:oleObj name="Equation" r:id="rId6" imgW="1244520" imgH="46980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133600" y="1651233"/>
                        <a:ext cx="1244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0968" name="Object 8"/>
          <p:cNvGraphicFramePr>
            <a:graphicFrameLocks noChangeAspect="1"/>
          </p:cNvGraphicFramePr>
          <p:nvPr>
            <p:extLst>
              <p:ext uri="{D42A27DB-BD31-4B8C-83A1-F6EECF244321}">
                <p14:modId xmlns:p14="http://schemas.microsoft.com/office/powerpoint/2010/main" val="2118866140"/>
              </p:ext>
            </p:extLst>
          </p:nvPr>
        </p:nvGraphicFramePr>
        <p:xfrm>
          <a:off x="3335338" y="4629150"/>
          <a:ext cx="2717800" cy="939800"/>
        </p:xfrm>
        <a:graphic>
          <a:graphicData uri="http://schemas.openxmlformats.org/presentationml/2006/ole">
            <mc:AlternateContent xmlns:mc="http://schemas.openxmlformats.org/markup-compatibility/2006">
              <mc:Choice xmlns:v="urn:schemas-microsoft-com:vml" Requires="v">
                <p:oleObj name="Equation" r:id="rId8" imgW="2717640" imgH="939600" progId="Equation.DSMT4">
                  <p:embed/>
                </p:oleObj>
              </mc:Choice>
              <mc:Fallback>
                <p:oleObj name="Equation" r:id="rId8" imgW="2717640" imgH="939600" progId="Equation.DSMT4">
                  <p:embed/>
                  <p:pic>
                    <p:nvPicPr>
                      <p:cNvPr id="0" name="Picture 8"/>
                      <p:cNvPicPr>
                        <a:picLocks noChangeAspect="1" noChangeArrowheads="1"/>
                      </p:cNvPicPr>
                      <p:nvPr/>
                    </p:nvPicPr>
                    <p:blipFill>
                      <a:blip r:embed="rId9"/>
                      <a:srcRect/>
                      <a:stretch>
                        <a:fillRect/>
                      </a:stretch>
                    </p:blipFill>
                    <p:spPr bwMode="auto">
                      <a:xfrm>
                        <a:off x="3335338" y="4629150"/>
                        <a:ext cx="27178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0969" name="Object 9"/>
          <p:cNvGraphicFramePr>
            <a:graphicFrameLocks noChangeAspect="1"/>
          </p:cNvGraphicFramePr>
          <p:nvPr/>
        </p:nvGraphicFramePr>
        <p:xfrm>
          <a:off x="6045200" y="4921250"/>
          <a:ext cx="1803400" cy="393700"/>
        </p:xfrm>
        <a:graphic>
          <a:graphicData uri="http://schemas.openxmlformats.org/presentationml/2006/ole">
            <mc:AlternateContent xmlns:mc="http://schemas.openxmlformats.org/markup-compatibility/2006">
              <mc:Choice xmlns:v="urn:schemas-microsoft-com:vml" Requires="v">
                <p:oleObj name="Equation" r:id="rId10" imgW="1803240" imgH="393480" progId="Equation.DSMT4">
                  <p:embed/>
                </p:oleObj>
              </mc:Choice>
              <mc:Fallback>
                <p:oleObj name="Equation" r:id="rId10" imgW="1803240" imgH="393480" progId="Equation.DSMT4">
                  <p:embed/>
                  <p:pic>
                    <p:nvPicPr>
                      <p:cNvPr id="0" name="Picture 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045200" y="4921250"/>
                        <a:ext cx="18034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0970" name="Object 10"/>
          <p:cNvGraphicFramePr>
            <a:graphicFrameLocks noChangeAspect="1"/>
          </p:cNvGraphicFramePr>
          <p:nvPr/>
        </p:nvGraphicFramePr>
        <p:xfrm>
          <a:off x="2146300" y="3789363"/>
          <a:ext cx="1219200" cy="469900"/>
        </p:xfrm>
        <a:graphic>
          <a:graphicData uri="http://schemas.openxmlformats.org/presentationml/2006/ole">
            <mc:AlternateContent xmlns:mc="http://schemas.openxmlformats.org/markup-compatibility/2006">
              <mc:Choice xmlns:v="urn:schemas-microsoft-com:vml" Requires="v">
                <p:oleObj name="Equation" r:id="rId12" imgW="1218960" imgH="469800" progId="Equation.DSMT4">
                  <p:embed/>
                </p:oleObj>
              </mc:Choice>
              <mc:Fallback>
                <p:oleObj name="Equation" r:id="rId12" imgW="1218960" imgH="469800" progId="Equation.DSMT4">
                  <p:embed/>
                  <p:pic>
                    <p:nvPicPr>
                      <p:cNvPr id="0" name="Picture 10"/>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146300" y="3789363"/>
                        <a:ext cx="1219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0971" name="Object 11"/>
          <p:cNvGraphicFramePr>
            <a:graphicFrameLocks noChangeAspect="1"/>
          </p:cNvGraphicFramePr>
          <p:nvPr/>
        </p:nvGraphicFramePr>
        <p:xfrm>
          <a:off x="3412222" y="3581400"/>
          <a:ext cx="1981200" cy="927100"/>
        </p:xfrm>
        <a:graphic>
          <a:graphicData uri="http://schemas.openxmlformats.org/presentationml/2006/ole">
            <mc:AlternateContent xmlns:mc="http://schemas.openxmlformats.org/markup-compatibility/2006">
              <mc:Choice xmlns:v="urn:schemas-microsoft-com:vml" Requires="v">
                <p:oleObj name="Equation" r:id="rId14" imgW="1981080" imgH="927000" progId="Equation.DSMT4">
                  <p:embed/>
                </p:oleObj>
              </mc:Choice>
              <mc:Fallback>
                <p:oleObj name="Equation" r:id="rId14" imgW="1981080" imgH="927000" progId="Equation.DSMT4">
                  <p:embed/>
                  <p:pic>
                    <p:nvPicPr>
                      <p:cNvPr id="0" name="Picture 11"/>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412222" y="3581400"/>
                        <a:ext cx="19812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0972" name="Object 12"/>
          <p:cNvGraphicFramePr>
            <a:graphicFrameLocks noChangeAspect="1"/>
          </p:cNvGraphicFramePr>
          <p:nvPr/>
        </p:nvGraphicFramePr>
        <p:xfrm>
          <a:off x="3403833" y="1443489"/>
          <a:ext cx="2019300" cy="927100"/>
        </p:xfrm>
        <a:graphic>
          <a:graphicData uri="http://schemas.openxmlformats.org/presentationml/2006/ole">
            <mc:AlternateContent xmlns:mc="http://schemas.openxmlformats.org/markup-compatibility/2006">
              <mc:Choice xmlns:v="urn:schemas-microsoft-com:vml" Requires="v">
                <p:oleObj name="Equation" r:id="rId16" imgW="2019240" imgH="927000" progId="Equation.DSMT4">
                  <p:embed/>
                </p:oleObj>
              </mc:Choice>
              <mc:Fallback>
                <p:oleObj name="Equation" r:id="rId16" imgW="2019240" imgH="927000" progId="Equation.DSMT4">
                  <p:embed/>
                  <p:pic>
                    <p:nvPicPr>
                      <p:cNvPr id="0" name="Picture 12"/>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403833" y="1443489"/>
                        <a:ext cx="20193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096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096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097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097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096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09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7.6.1: Determining the Probability Distribution of Defective Memory Chips (cont.)</a:t>
            </a:r>
          </a:p>
        </p:txBody>
      </p:sp>
      <p:sp>
        <p:nvSpPr>
          <p:cNvPr id="3" name="Content Placeholder 2"/>
          <p:cNvSpPr>
            <a:spLocks noGrp="1"/>
          </p:cNvSpPr>
          <p:nvPr>
            <p:ph idx="1"/>
          </p:nvPr>
        </p:nvSpPr>
        <p:spPr/>
        <p:txBody>
          <a:bodyPr/>
          <a:lstStyle/>
          <a:p>
            <a:endParaRPr lang="en-US" dirty="0"/>
          </a:p>
          <a:p>
            <a:endParaRPr lang="en-US" dirty="0"/>
          </a:p>
          <a:p>
            <a:endParaRPr lang="en-US" dirty="0"/>
          </a:p>
          <a:p>
            <a:endParaRPr lang="en-US" dirty="0"/>
          </a:p>
          <a:p>
            <a:r>
              <a:rPr lang="en-US" dirty="0"/>
              <a:t>The distribution is summarized below. </a:t>
            </a:r>
          </a:p>
        </p:txBody>
      </p:sp>
      <p:graphicFrame>
        <p:nvGraphicFramePr>
          <p:cNvPr id="40963" name="Object 3"/>
          <p:cNvGraphicFramePr>
            <a:graphicFrameLocks noChangeAspect="1"/>
          </p:cNvGraphicFramePr>
          <p:nvPr/>
        </p:nvGraphicFramePr>
        <p:xfrm>
          <a:off x="3439195" y="2281238"/>
          <a:ext cx="2679700" cy="927100"/>
        </p:xfrm>
        <a:graphic>
          <a:graphicData uri="http://schemas.openxmlformats.org/presentationml/2006/ole">
            <mc:AlternateContent xmlns:mc="http://schemas.openxmlformats.org/markup-compatibility/2006">
              <mc:Choice xmlns:v="urn:schemas-microsoft-com:vml" Requires="v">
                <p:oleObj name="Equation" r:id="rId2" imgW="2679480" imgH="927000" progId="Equation.DSMT4">
                  <p:embed/>
                </p:oleObj>
              </mc:Choice>
              <mc:Fallback>
                <p:oleObj name="Equation" r:id="rId2" imgW="2679480" imgH="927000" progId="Equation.DSMT4">
                  <p:embed/>
                  <p:pic>
                    <p:nvPicPr>
                      <p:cNvPr id="0" name="Object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39195" y="2281238"/>
                        <a:ext cx="26797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0964" name="Object 4"/>
          <p:cNvGraphicFramePr>
            <a:graphicFrameLocks noChangeAspect="1"/>
          </p:cNvGraphicFramePr>
          <p:nvPr>
            <p:extLst>
              <p:ext uri="{D42A27DB-BD31-4B8C-83A1-F6EECF244321}">
                <p14:modId xmlns:p14="http://schemas.microsoft.com/office/powerpoint/2010/main" val="4218506879"/>
              </p:ext>
            </p:extLst>
          </p:nvPr>
        </p:nvGraphicFramePr>
        <p:xfrm>
          <a:off x="6203950" y="2627313"/>
          <a:ext cx="1181100" cy="292100"/>
        </p:xfrm>
        <a:graphic>
          <a:graphicData uri="http://schemas.openxmlformats.org/presentationml/2006/ole">
            <mc:AlternateContent xmlns:mc="http://schemas.openxmlformats.org/markup-compatibility/2006">
              <mc:Choice xmlns:v="urn:schemas-microsoft-com:vml" Requires="v">
                <p:oleObj name="Equation" r:id="rId4" imgW="1180800" imgH="291960" progId="Equation.DSMT4">
                  <p:embed/>
                </p:oleObj>
              </mc:Choice>
              <mc:Fallback>
                <p:oleObj name="Equation" r:id="rId4" imgW="1180800" imgH="291960" progId="Equation.DSMT4">
                  <p:embed/>
                  <p:pic>
                    <p:nvPicPr>
                      <p:cNvPr id="0" name="Object 4"/>
                      <p:cNvPicPr>
                        <a:picLocks noChangeAspect="1" noChangeArrowheads="1"/>
                      </p:cNvPicPr>
                      <p:nvPr/>
                    </p:nvPicPr>
                    <p:blipFill>
                      <a:blip r:embed="rId5"/>
                      <a:srcRect/>
                      <a:stretch>
                        <a:fillRect/>
                      </a:stretch>
                    </p:blipFill>
                    <p:spPr bwMode="auto">
                      <a:xfrm>
                        <a:off x="6203950" y="2627313"/>
                        <a:ext cx="1181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0965" name="Object 5"/>
          <p:cNvGraphicFramePr>
            <a:graphicFrameLocks noChangeAspect="1"/>
          </p:cNvGraphicFramePr>
          <p:nvPr/>
        </p:nvGraphicFramePr>
        <p:xfrm>
          <a:off x="2139950" y="1422400"/>
          <a:ext cx="1231900" cy="469900"/>
        </p:xfrm>
        <a:graphic>
          <a:graphicData uri="http://schemas.openxmlformats.org/presentationml/2006/ole">
            <mc:AlternateContent xmlns:mc="http://schemas.openxmlformats.org/markup-compatibility/2006">
              <mc:Choice xmlns:v="urn:schemas-microsoft-com:vml" Requires="v">
                <p:oleObj name="Equation" r:id="rId6" imgW="1231560" imgH="469800" progId="Equation.DSMT4">
                  <p:embed/>
                </p:oleObj>
              </mc:Choice>
              <mc:Fallback>
                <p:oleObj name="Equation" r:id="rId6" imgW="1231560" imgH="469800" progId="Equation.DSMT4">
                  <p:embed/>
                  <p:pic>
                    <p:nvPicPr>
                      <p:cNvPr id="0" name="Object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139950" y="1422400"/>
                        <a:ext cx="1231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993" name="Object 9"/>
          <p:cNvGraphicFramePr>
            <a:graphicFrameLocks noChangeAspect="1"/>
          </p:cNvGraphicFramePr>
          <p:nvPr/>
        </p:nvGraphicFramePr>
        <p:xfrm>
          <a:off x="3424689" y="1219200"/>
          <a:ext cx="1993900" cy="927100"/>
        </p:xfrm>
        <a:graphic>
          <a:graphicData uri="http://schemas.openxmlformats.org/presentationml/2006/ole">
            <mc:AlternateContent xmlns:mc="http://schemas.openxmlformats.org/markup-compatibility/2006">
              <mc:Choice xmlns:v="urn:schemas-microsoft-com:vml" Requires="v">
                <p:oleObj name="Equation" r:id="rId8" imgW="1993680" imgH="927000" progId="Equation.DSMT4">
                  <p:embed/>
                </p:oleObj>
              </mc:Choice>
              <mc:Fallback>
                <p:oleObj name="Equation" r:id="rId8" imgW="1993680" imgH="927000" progId="Equation.DSMT4">
                  <p:embed/>
                  <p:pic>
                    <p:nvPicPr>
                      <p:cNvPr id="0" name="Picture 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424689" y="1219200"/>
                        <a:ext cx="19939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 name="Table 11"/>
          <p:cNvGraphicFramePr>
            <a:graphicFrameLocks noGrp="1"/>
          </p:cNvGraphicFramePr>
          <p:nvPr/>
        </p:nvGraphicFramePr>
        <p:xfrm>
          <a:off x="1371600" y="3886200"/>
          <a:ext cx="7010400" cy="1981200"/>
        </p:xfrm>
        <a:graphic>
          <a:graphicData uri="http://schemas.openxmlformats.org/drawingml/2006/table">
            <a:tbl>
              <a:tblPr firstRow="1" bandRow="1">
                <a:tableStyleId>{5C22544A-7EE6-4342-B048-85BDC9FD1C3A}</a:tableStyleId>
              </a:tblPr>
              <a:tblGrid>
                <a:gridCol w="3505200">
                  <a:extLst>
                    <a:ext uri="{9D8B030D-6E8A-4147-A177-3AD203B41FA5}">
                      <a16:colId xmlns:a16="http://schemas.microsoft.com/office/drawing/2014/main" val="20000"/>
                    </a:ext>
                  </a:extLst>
                </a:gridCol>
                <a:gridCol w="3505200">
                  <a:extLst>
                    <a:ext uri="{9D8B030D-6E8A-4147-A177-3AD203B41FA5}">
                      <a16:colId xmlns:a16="http://schemas.microsoft.com/office/drawing/2014/main" val="20001"/>
                    </a:ext>
                  </a:extLst>
                </a:gridCol>
              </a:tblGrid>
              <a:tr h="370840">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1" kern="1200" baseline="0" dirty="0">
                          <a:solidFill>
                            <a:schemeClr val="lt1"/>
                          </a:solidFill>
                          <a:latin typeface="+mn-lt"/>
                          <a:ea typeface="+mn-ea"/>
                          <a:cs typeface="+mn-cs"/>
                        </a:rPr>
                        <a:t>Defective Memory Chips on the Memory Board Distribution </a:t>
                      </a:r>
                    </a:p>
                  </a:txBody>
                  <a:tcPr/>
                </a:tc>
                <a:tc hMerge="1">
                  <a:txBody>
                    <a:bodyPr/>
                    <a:lstStyle/>
                    <a:p>
                      <a:endParaRPr lang="en-US" dirty="0"/>
                    </a:p>
                  </a:txBody>
                  <a:tcPr/>
                </a:tc>
                <a:extLst>
                  <a:ext uri="{0D108BD9-81ED-4DB2-BD59-A6C34878D82A}">
                    <a16:rowId xmlns:a16="http://schemas.microsoft.com/office/drawing/2014/main" val="10000"/>
                  </a:ext>
                </a:extLst>
              </a:tr>
              <a:tr h="370840">
                <a:tc>
                  <a:txBody>
                    <a:bodyPr/>
                    <a:lstStyle/>
                    <a:p>
                      <a:pPr algn="ctr"/>
                      <a:r>
                        <a:rPr lang="en-US" sz="2000" b="1" i="1" dirty="0">
                          <a:solidFill>
                            <a:srgbClr val="000000"/>
                          </a:solidFill>
                        </a:rPr>
                        <a:t>x</a:t>
                      </a:r>
                    </a:p>
                  </a:txBody>
                  <a:tcPr/>
                </a:tc>
                <a:tc>
                  <a:txBody>
                    <a:bodyPr/>
                    <a:lstStyle/>
                    <a:p>
                      <a:pPr algn="ctr"/>
                      <a:r>
                        <a:rPr lang="en-US" sz="2000" b="1" i="1" dirty="0">
                          <a:solidFill>
                            <a:srgbClr val="000000"/>
                          </a:solidFill>
                        </a:rPr>
                        <a:t>p</a:t>
                      </a:r>
                      <a:r>
                        <a:rPr lang="en-US" sz="2000" b="1" dirty="0">
                          <a:solidFill>
                            <a:srgbClr val="000000"/>
                          </a:solidFill>
                        </a:rPr>
                        <a:t>(</a:t>
                      </a:r>
                      <a:r>
                        <a:rPr lang="en-US" sz="2000" b="1" i="1" dirty="0">
                          <a:solidFill>
                            <a:srgbClr val="000000"/>
                          </a:solidFill>
                        </a:rPr>
                        <a:t>x</a:t>
                      </a:r>
                      <a:r>
                        <a:rPr lang="en-US" sz="2000" b="1" dirty="0">
                          <a:solidFill>
                            <a:srgbClr val="000000"/>
                          </a:solidFill>
                        </a:rPr>
                        <a:t>)</a:t>
                      </a:r>
                    </a:p>
                  </a:txBody>
                  <a:tcPr/>
                </a:tc>
                <a:extLst>
                  <a:ext uri="{0D108BD9-81ED-4DB2-BD59-A6C34878D82A}">
                    <a16:rowId xmlns:a16="http://schemas.microsoft.com/office/drawing/2014/main" val="10001"/>
                  </a:ext>
                </a:extLst>
              </a:tr>
              <a:tr h="370840">
                <a:tc>
                  <a:txBody>
                    <a:bodyPr/>
                    <a:lstStyle/>
                    <a:p>
                      <a:pPr algn="ctr"/>
                      <a:r>
                        <a:rPr lang="en-US" sz="2000" dirty="0">
                          <a:solidFill>
                            <a:srgbClr val="000000"/>
                          </a:solidFill>
                        </a:rPr>
                        <a:t>0</a:t>
                      </a:r>
                    </a:p>
                  </a:txBody>
                  <a:tcPr/>
                </a:tc>
                <a:tc>
                  <a:txBody>
                    <a:bodyPr/>
                    <a:lstStyle/>
                    <a:p>
                      <a:pPr algn="ctr"/>
                      <a:r>
                        <a:rPr lang="en-US" sz="2000" dirty="0">
                          <a:solidFill>
                            <a:srgbClr val="000000"/>
                          </a:solidFill>
                        </a:rPr>
                        <a:t>0.209</a:t>
                      </a:r>
                    </a:p>
                  </a:txBody>
                  <a:tcPr/>
                </a:tc>
                <a:extLst>
                  <a:ext uri="{0D108BD9-81ED-4DB2-BD59-A6C34878D82A}">
                    <a16:rowId xmlns:a16="http://schemas.microsoft.com/office/drawing/2014/main" val="10002"/>
                  </a:ext>
                </a:extLst>
              </a:tr>
              <a:tr h="370840">
                <a:tc>
                  <a:txBody>
                    <a:bodyPr/>
                    <a:lstStyle/>
                    <a:p>
                      <a:pPr algn="ctr"/>
                      <a:r>
                        <a:rPr lang="en-US" sz="2000" dirty="0">
                          <a:solidFill>
                            <a:srgbClr val="000000"/>
                          </a:solidFill>
                        </a:rPr>
                        <a:t>1</a:t>
                      </a:r>
                    </a:p>
                  </a:txBody>
                  <a:tcPr/>
                </a:tc>
                <a:tc>
                  <a:txBody>
                    <a:bodyPr/>
                    <a:lstStyle/>
                    <a:p>
                      <a:pPr algn="ctr"/>
                      <a:r>
                        <a:rPr lang="en-US" sz="2000" dirty="0">
                          <a:solidFill>
                            <a:srgbClr val="000000"/>
                          </a:solidFill>
                        </a:rPr>
                        <a:t>0.515</a:t>
                      </a:r>
                    </a:p>
                  </a:txBody>
                  <a:tcPr/>
                </a:tc>
                <a:extLst>
                  <a:ext uri="{0D108BD9-81ED-4DB2-BD59-A6C34878D82A}">
                    <a16:rowId xmlns:a16="http://schemas.microsoft.com/office/drawing/2014/main" val="10003"/>
                  </a:ext>
                </a:extLst>
              </a:tr>
              <a:tr h="370840">
                <a:tc>
                  <a:txBody>
                    <a:bodyPr/>
                    <a:lstStyle/>
                    <a:p>
                      <a:pPr algn="ctr"/>
                      <a:r>
                        <a:rPr lang="en-US" sz="2000" dirty="0">
                          <a:solidFill>
                            <a:srgbClr val="000000"/>
                          </a:solidFill>
                        </a:rPr>
                        <a:t>2</a:t>
                      </a:r>
                    </a:p>
                  </a:txBody>
                  <a:tcPr/>
                </a:tc>
                <a:tc>
                  <a:txBody>
                    <a:bodyPr/>
                    <a:lstStyle/>
                    <a:p>
                      <a:pPr algn="ctr"/>
                      <a:r>
                        <a:rPr lang="en-US" sz="2000" dirty="0">
                          <a:solidFill>
                            <a:srgbClr val="000000"/>
                          </a:solidFill>
                        </a:rPr>
                        <a:t>0.276</a:t>
                      </a:r>
                    </a:p>
                  </a:txBody>
                  <a:tcPr/>
                </a:tc>
                <a:extLst>
                  <a:ext uri="{0D108BD9-81ED-4DB2-BD59-A6C34878D82A}">
                    <a16:rowId xmlns:a16="http://schemas.microsoft.com/office/drawing/2014/main" val="10004"/>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096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096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1674</TotalTime>
  <Words>532</Words>
  <Application>Microsoft Office PowerPoint</Application>
  <PresentationFormat>On-screen Show (4:3)</PresentationFormat>
  <Paragraphs>55</Paragraphs>
  <Slides>13</Slides>
  <Notes>0</Notes>
  <HiddenSlides>0</HiddenSlides>
  <MMClips>0</MMClips>
  <ScaleCrop>false</ScaleCrop>
  <HeadingPairs>
    <vt:vector size="8" baseType="variant">
      <vt:variant>
        <vt:lpstr>Fonts Used</vt:lpstr>
      </vt:variant>
      <vt:variant>
        <vt:i4>2</vt:i4>
      </vt:variant>
      <vt:variant>
        <vt:lpstr>Theme</vt:lpstr>
      </vt:variant>
      <vt:variant>
        <vt:i4>1</vt:i4>
      </vt:variant>
      <vt:variant>
        <vt:lpstr>Embedded OLE Servers</vt:lpstr>
      </vt:variant>
      <vt:variant>
        <vt:i4>1</vt:i4>
      </vt:variant>
      <vt:variant>
        <vt:lpstr>Slide Titles</vt:lpstr>
      </vt:variant>
      <vt:variant>
        <vt:i4>13</vt:i4>
      </vt:variant>
    </vt:vector>
  </HeadingPairs>
  <TitlesOfParts>
    <vt:vector size="17" baseType="lpstr">
      <vt:lpstr>Arial</vt:lpstr>
      <vt:lpstr>Calibri</vt:lpstr>
      <vt:lpstr>Office Theme</vt:lpstr>
      <vt:lpstr>Equation</vt:lpstr>
      <vt:lpstr>Section 7.6</vt:lpstr>
      <vt:lpstr>Definition: Hypergeometric Probability Distribution </vt:lpstr>
      <vt:lpstr>Formula: Hypergeometric Probability Distribution Function </vt:lpstr>
      <vt:lpstr>Formula: Hypergeometric Probability Distribution Function (cont.)</vt:lpstr>
      <vt:lpstr>Note</vt:lpstr>
      <vt:lpstr>Example 7.6.1: Determining the Probability Distribution of Defective Memory Chips</vt:lpstr>
      <vt:lpstr>Example 7.6.1: Determining the Probability Distribution of Defective Memory Chips (cont.)</vt:lpstr>
      <vt:lpstr>Example 7.6.1: Determining the Probability Distribution of Defective Memory Chips (cont.)</vt:lpstr>
      <vt:lpstr>Example 7.6.1: Determining the Probability Distribution of Defective Memory Chips (cont.)</vt:lpstr>
      <vt:lpstr>The Expected Value and Variance of a Hypergeometric Random Variable</vt:lpstr>
      <vt:lpstr>Formula: Expected Value of a Hypergeometric Random Variable </vt:lpstr>
      <vt:lpstr>Formula: Variance of a Hypergeometric Random Variable </vt:lpstr>
      <vt:lpstr>Example 7.6.2: Determining the Expected Value and Variance of a Hypergeometric Random Variable</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Statistics and Data, 4th Edition</dc:title>
  <dc:creator>Hawkes Learning</dc:creator>
  <cp:lastModifiedBy>Allison Conger</cp:lastModifiedBy>
  <cp:revision>241</cp:revision>
  <dcterms:created xsi:type="dcterms:W3CDTF">2013-04-26T14:43:13Z</dcterms:created>
  <dcterms:modified xsi:type="dcterms:W3CDTF">2024-10-14T16:44:41Z</dcterms:modified>
</cp:coreProperties>
</file>