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307" r:id="rId3"/>
    <p:sldId id="308" r:id="rId4"/>
    <p:sldId id="309" r:id="rId5"/>
    <p:sldId id="310" r:id="rId6"/>
    <p:sldId id="286" r:id="rId7"/>
    <p:sldId id="314" r:id="rId8"/>
    <p:sldId id="296" r:id="rId9"/>
    <p:sldId id="304" r:id="rId10"/>
    <p:sldId id="311" r:id="rId11"/>
    <p:sldId id="305" r:id="rId12"/>
    <p:sldId id="306" r:id="rId13"/>
    <p:sldId id="312" r:id="rId14"/>
    <p:sldId id="313" r:id="rId15"/>
    <p:sldId id="315" r:id="rId16"/>
    <p:sldId id="297" r:id="rId17"/>
    <p:sldId id="298" r:id="rId18"/>
    <p:sldId id="299" r:id="rId19"/>
    <p:sldId id="303" r:id="rId20"/>
    <p:sldId id="316" r:id="rId21"/>
    <p:sldId id="301" r:id="rId22"/>
    <p:sldId id="302" r:id="rId23"/>
  </p:sldIdLst>
  <p:sldSz cx="9144000" cy="6858000" type="screen4x3"/>
  <p:notesSz cx="6858000" cy="9144000"/>
  <p:embeddedFontLst>
    <p:embeddedFont>
      <p:font typeface="Cambria Math" panose="02040503050406030204" pitchFamily="18" charset="0"/>
      <p:regular r:id="rId26"/>
    </p:embeddedFont>
    <p:embeddedFont>
      <p:font typeface="Roboto Condensed" panose="02000000000000000000" pitchFamily="2"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1"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4" d="100"/>
          <a:sy n="114" d="100"/>
        </p:scale>
        <p:origin x="184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2/14/2024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2/14/2024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4.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5" Type="http://schemas.openxmlformats.org/officeDocument/2006/relationships/image" Target="../media/image19.wmf"/><Relationship Id="rId4" Type="http://schemas.openxmlformats.org/officeDocument/2006/relationships/oleObject" Target="../embeddings/oleObject15.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The Poisson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The shape of the Poisson distribution varies dramatically with the parameter </a:t>
            </a:r>
            <a:r>
              <a:rPr lang="el-GR" i="1" dirty="0">
                <a:latin typeface="Cambria Math" panose="02040503050406030204" pitchFamily="18" charset="0"/>
                <a:ea typeface="Cambria Math" panose="02040503050406030204" pitchFamily="18" charset="0"/>
              </a:rPr>
              <a:t>λ</a:t>
            </a:r>
            <a:r>
              <a:rPr lang="en-US" dirty="0"/>
              <a:t>. If </a:t>
            </a:r>
            <a:r>
              <a:rPr lang="el-GR" i="1" dirty="0">
                <a:latin typeface="Cambria Math" panose="02040503050406030204" pitchFamily="18" charset="0"/>
                <a:ea typeface="Cambria Math" panose="02040503050406030204" pitchFamily="18" charset="0"/>
              </a:rPr>
              <a:t>λ</a:t>
            </a:r>
            <a:r>
              <a:rPr lang="en-US" i="1" dirty="0">
                <a:latin typeface="Cambria Math" panose="02040503050406030204" pitchFamily="18" charset="0"/>
                <a:ea typeface="Cambria Math" panose="02040503050406030204" pitchFamily="18" charset="0"/>
              </a:rPr>
              <a:t> </a:t>
            </a:r>
            <a:r>
              <a:rPr lang="en-US" dirty="0"/>
              <a:t>is small, say 0.3, then the corresponding distribution is found in Table 7.5.1 and displayed in Figure 7.5.1</a:t>
            </a:r>
          </a:p>
        </p:txBody>
      </p:sp>
    </p:spTree>
    <p:extLst>
      <p:ext uri="{BB962C8B-B14F-4D97-AF65-F5344CB8AC3E}">
        <p14:creationId xmlns:p14="http://schemas.microsoft.com/office/powerpoint/2010/main" val="3396847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p:txBody>
          <a:bodyPr/>
          <a:lstStyle/>
          <a:p>
            <a:r>
              <a:rPr lang="en-US" dirty="0"/>
              <a:t> </a:t>
            </a:r>
          </a:p>
        </p:txBody>
      </p:sp>
      <p:graphicFrame>
        <p:nvGraphicFramePr>
          <p:cNvPr id="5" name="object 3">
            <a:extLst>
              <a:ext uri="{FF2B5EF4-FFF2-40B4-BE49-F238E27FC236}">
                <a16:creationId xmlns:a16="http://schemas.microsoft.com/office/drawing/2014/main" id="{0FFDD612-D5BE-9ECE-E380-F94D508D7536}"/>
              </a:ext>
            </a:extLst>
          </p:cNvPr>
          <p:cNvGraphicFramePr>
            <a:graphicFrameLocks noGrp="1"/>
          </p:cNvGraphicFramePr>
          <p:nvPr>
            <p:extLst>
              <p:ext uri="{D42A27DB-BD31-4B8C-83A1-F6EECF244321}">
                <p14:modId xmlns:p14="http://schemas.microsoft.com/office/powerpoint/2010/main" val="1688698256"/>
              </p:ext>
            </p:extLst>
          </p:nvPr>
        </p:nvGraphicFramePr>
        <p:xfrm>
          <a:off x="677598" y="1676400"/>
          <a:ext cx="2374515" cy="2927985"/>
        </p:xfrm>
        <a:graphic>
          <a:graphicData uri="http://schemas.openxmlformats.org/drawingml/2006/table">
            <a:tbl>
              <a:tblPr firstRow="1" bandRow="1">
                <a:tableStyleId>{5C22544A-7EE6-4342-B048-85BDC9FD1C3A}</a:tableStyleId>
              </a:tblPr>
              <a:tblGrid>
                <a:gridCol w="680593">
                  <a:extLst>
                    <a:ext uri="{9D8B030D-6E8A-4147-A177-3AD203B41FA5}">
                      <a16:colId xmlns:a16="http://schemas.microsoft.com/office/drawing/2014/main" val="20000"/>
                    </a:ext>
                  </a:extLst>
                </a:gridCol>
                <a:gridCol w="1693922">
                  <a:extLst>
                    <a:ext uri="{9D8B030D-6E8A-4147-A177-3AD203B41FA5}">
                      <a16:colId xmlns:a16="http://schemas.microsoft.com/office/drawing/2014/main" val="20001"/>
                    </a:ext>
                  </a:extLst>
                </a:gridCol>
              </a:tblGrid>
              <a:tr h="196850">
                <a:tc gridSpan="2">
                  <a:txBody>
                    <a:bodyPr/>
                    <a:lstStyle/>
                    <a:p>
                      <a:pPr marL="95250" marR="0" indent="0" algn="ctr" defTabSz="914400" rtl="0" eaLnBrk="1" fontAlgn="auto" latinLnBrk="0" hangingPunct="1">
                        <a:lnSpc>
                          <a:spcPct val="100000"/>
                        </a:lnSpc>
                        <a:spcBef>
                          <a:spcPts val="150"/>
                        </a:spcBef>
                        <a:spcAft>
                          <a:spcPts val="0"/>
                        </a:spcAft>
                        <a:buClrTx/>
                        <a:buSzTx/>
                        <a:buFontTx/>
                        <a:buNone/>
                        <a:tabLst/>
                        <a:defRPr/>
                      </a:pPr>
                      <a:r>
                        <a:rPr lang="en-US" sz="2000" i="0" kern="1200" baseline="0" dirty="0"/>
                        <a:t>Table 7.5.1</a:t>
                      </a:r>
                    </a:p>
                    <a:p>
                      <a:pPr marL="95250" marR="0" indent="0" algn="ctr" defTabSz="914400" rtl="0" eaLnBrk="1" fontAlgn="auto" latinLnBrk="0" hangingPunct="1">
                        <a:lnSpc>
                          <a:spcPct val="100000"/>
                        </a:lnSpc>
                        <a:spcBef>
                          <a:spcPts val="150"/>
                        </a:spcBef>
                        <a:spcAft>
                          <a:spcPts val="0"/>
                        </a:spcAft>
                        <a:buClrTx/>
                        <a:buSzTx/>
                        <a:buFontTx/>
                        <a:buNone/>
                        <a:tabLst/>
                        <a:defRPr/>
                      </a:pPr>
                      <a:r>
                        <a:rPr lang="el-GR" sz="2000" i="1" dirty="0">
                          <a:latin typeface="Cambria Math" panose="02040503050406030204" pitchFamily="18" charset="0"/>
                          <a:ea typeface="Cambria Math" panose="02040503050406030204" pitchFamily="18" charset="0"/>
                        </a:rPr>
                        <a:t>λ</a:t>
                      </a:r>
                      <a:r>
                        <a:rPr lang="en-US" sz="2000" i="0" kern="1200" baseline="0" dirty="0"/>
                        <a:t> = 0.3</a:t>
                      </a:r>
                      <a:endParaRPr sz="2000" i="0" dirty="0">
                        <a:latin typeface="Roboto Condensed"/>
                        <a:cs typeface="Roboto Condensed"/>
                      </a:endParaRPr>
                    </a:p>
                  </a:txBody>
                  <a:tcPr marL="0" marR="0" marT="19050" marB="0"/>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196850">
                <a:tc>
                  <a:txBody>
                    <a:bodyPr/>
                    <a:lstStyle/>
                    <a:p>
                      <a:pPr marL="95250"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2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6375">
                <a:tc>
                  <a:txBody>
                    <a:bodyPr/>
                    <a:lstStyle/>
                    <a:p>
                      <a:pPr marL="88900" algn="ctr">
                        <a:lnSpc>
                          <a:spcPct val="100000"/>
                        </a:lnSpc>
                        <a:spcBef>
                          <a:spcPts val="125"/>
                        </a:spcBef>
                      </a:pPr>
                      <a:r>
                        <a:rPr sz="2000" dirty="0">
                          <a:solidFill>
                            <a:srgbClr val="000000"/>
                          </a:solidFill>
                        </a:rPr>
                        <a:t>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0.7408</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L="88900" algn="ctr">
                        <a:lnSpc>
                          <a:spcPct val="100000"/>
                        </a:lnSpc>
                        <a:spcBef>
                          <a:spcPts val="125"/>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0.2222</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6375">
                <a:tc>
                  <a:txBody>
                    <a:bodyPr/>
                    <a:lstStyle/>
                    <a:p>
                      <a:pPr marL="88900" algn="ctr">
                        <a:lnSpc>
                          <a:spcPct val="100000"/>
                        </a:lnSpc>
                        <a:spcBef>
                          <a:spcPts val="125"/>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0.0333</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32410">
                <a:tc>
                  <a:txBody>
                    <a:bodyPr/>
                    <a:lstStyle/>
                    <a:p>
                      <a:pPr marL="88900" algn="ctr">
                        <a:lnSpc>
                          <a:spcPct val="100000"/>
                        </a:lnSpc>
                        <a:spcBef>
                          <a:spcPts val="330"/>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lang="en-US" sz="2000" dirty="0">
                          <a:solidFill>
                            <a:srgbClr val="000000"/>
                          </a:solidFill>
                        </a:rPr>
                        <a:t>0.0033</a:t>
                      </a:r>
                      <a:endParaRPr sz="2000" dirty="0">
                        <a:solidFill>
                          <a:srgbClr val="000000"/>
                        </a:solidFill>
                        <a:latin typeface="Calibri" panose="020F0502020204030204" pitchFamily="34" charset="0"/>
                        <a:cs typeface="Calibri" panose="020F0502020204030204" pitchFamily="34" charset="0"/>
                      </a:endParaRPr>
                    </a:p>
                  </a:txBody>
                  <a:tcPr marL="0" marR="0" marT="41910" marB="0"/>
                </a:tc>
                <a:extLst>
                  <a:ext uri="{0D108BD9-81ED-4DB2-BD59-A6C34878D82A}">
                    <a16:rowId xmlns:a16="http://schemas.microsoft.com/office/drawing/2014/main" val="10005"/>
                  </a:ext>
                </a:extLst>
              </a:tr>
              <a:tr h="206375">
                <a:tc>
                  <a:txBody>
                    <a:bodyPr/>
                    <a:lstStyle/>
                    <a:p>
                      <a:pPr marL="88900" algn="ctr">
                        <a:lnSpc>
                          <a:spcPct val="100000"/>
                        </a:lnSpc>
                        <a:spcBef>
                          <a:spcPts val="125"/>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0.0003</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06375">
                <a:tc>
                  <a:txBody>
                    <a:bodyPr/>
                    <a:lstStyle/>
                    <a:p>
                      <a:pPr marL="88900" algn="ctr">
                        <a:lnSpc>
                          <a:spcPct val="100000"/>
                        </a:lnSpc>
                        <a:spcBef>
                          <a:spcPts val="125"/>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bl>
          </a:graphicData>
        </a:graphic>
      </p:graphicFrame>
      <p:pic>
        <p:nvPicPr>
          <p:cNvPr id="8" name="Picture 7">
            <a:extLst>
              <a:ext uri="{FF2B5EF4-FFF2-40B4-BE49-F238E27FC236}">
                <a16:creationId xmlns:a16="http://schemas.microsoft.com/office/drawing/2014/main" id="{560F1010-A2E4-4D85-B74A-C84368559813}"/>
              </a:ext>
            </a:extLst>
          </p:cNvPr>
          <p:cNvPicPr>
            <a:picLocks noChangeAspect="1"/>
          </p:cNvPicPr>
          <p:nvPr/>
        </p:nvPicPr>
        <p:blipFill>
          <a:blip r:embed="rId2"/>
          <a:stretch>
            <a:fillRect/>
          </a:stretch>
        </p:blipFill>
        <p:spPr>
          <a:xfrm>
            <a:off x="3450552" y="1447125"/>
            <a:ext cx="4853389" cy="3951930"/>
          </a:xfrm>
          <a:prstGeom prst="rect">
            <a:avLst/>
          </a:prstGeom>
        </p:spPr>
      </p:pic>
    </p:spTree>
    <p:extLst>
      <p:ext uri="{BB962C8B-B14F-4D97-AF65-F5344CB8AC3E}">
        <p14:creationId xmlns:p14="http://schemas.microsoft.com/office/powerpoint/2010/main" val="277161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p:txBody>
          <a:bodyPr/>
          <a:lstStyle/>
          <a:p>
            <a:r>
              <a:rPr lang="en-US" dirty="0"/>
              <a:t>As </a:t>
            </a:r>
            <a:r>
              <a:rPr lang="el-GR" i="1" dirty="0">
                <a:latin typeface="Cambria Math" panose="02040503050406030204" pitchFamily="18" charset="0"/>
                <a:ea typeface="Cambria Math" panose="02040503050406030204" pitchFamily="18" charset="0"/>
              </a:rPr>
              <a:t>λ</a:t>
            </a:r>
            <a:r>
              <a:rPr lang="en-US" dirty="0"/>
              <a:t> increases to 3 (see Table 7.5.2), the distribution exhibits a mound shape with skewness as shown in Figure 7.5.2.</a:t>
            </a:r>
          </a:p>
          <a:p>
            <a:endParaRPr lang="en-US" dirty="0"/>
          </a:p>
        </p:txBody>
      </p:sp>
      <p:pic>
        <p:nvPicPr>
          <p:cNvPr id="7" name="Picture 6">
            <a:extLst>
              <a:ext uri="{FF2B5EF4-FFF2-40B4-BE49-F238E27FC236}">
                <a16:creationId xmlns:a16="http://schemas.microsoft.com/office/drawing/2014/main" id="{CAAB431D-5951-810D-2E9D-B00ABD7E995C}"/>
              </a:ext>
            </a:extLst>
          </p:cNvPr>
          <p:cNvPicPr>
            <a:picLocks noChangeAspect="1"/>
          </p:cNvPicPr>
          <p:nvPr/>
        </p:nvPicPr>
        <p:blipFill>
          <a:blip r:embed="rId2"/>
          <a:stretch>
            <a:fillRect/>
          </a:stretch>
        </p:blipFill>
        <p:spPr>
          <a:xfrm>
            <a:off x="2514600" y="2249778"/>
            <a:ext cx="4343400" cy="3602382"/>
          </a:xfrm>
          <a:prstGeom prst="rect">
            <a:avLst/>
          </a:prstGeom>
        </p:spPr>
      </p:pic>
    </p:spTree>
    <p:extLst>
      <p:ext uri="{BB962C8B-B14F-4D97-AF65-F5344CB8AC3E}">
        <p14:creationId xmlns:p14="http://schemas.microsoft.com/office/powerpoint/2010/main" val="329507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p:txBody>
          <a:bodyPr/>
          <a:lstStyle/>
          <a:p>
            <a:r>
              <a:rPr lang="en-US" dirty="0"/>
              <a:t> </a:t>
            </a:r>
          </a:p>
          <a:p>
            <a:endParaRPr lang="en-US" dirty="0"/>
          </a:p>
        </p:txBody>
      </p:sp>
      <p:graphicFrame>
        <p:nvGraphicFramePr>
          <p:cNvPr id="4" name="object 3">
            <a:extLst>
              <a:ext uri="{FF2B5EF4-FFF2-40B4-BE49-F238E27FC236}">
                <a16:creationId xmlns:a16="http://schemas.microsoft.com/office/drawing/2014/main" id="{B1E2103E-5969-72BE-0F0F-057FEC7F2B4C}"/>
              </a:ext>
            </a:extLst>
          </p:cNvPr>
          <p:cNvGraphicFramePr>
            <a:graphicFrameLocks noGrp="1"/>
          </p:cNvGraphicFramePr>
          <p:nvPr>
            <p:extLst>
              <p:ext uri="{D42A27DB-BD31-4B8C-83A1-F6EECF244321}">
                <p14:modId xmlns:p14="http://schemas.microsoft.com/office/powerpoint/2010/main" val="2787194473"/>
              </p:ext>
            </p:extLst>
          </p:nvPr>
        </p:nvGraphicFramePr>
        <p:xfrm>
          <a:off x="2895600" y="1097280"/>
          <a:ext cx="2819400" cy="4842510"/>
        </p:xfrm>
        <a:graphic>
          <a:graphicData uri="http://schemas.openxmlformats.org/drawingml/2006/table">
            <a:tbl>
              <a:tblPr firstRow="1" bandRow="1">
                <a:tableStyleId>{5C22544A-7EE6-4342-B048-85BDC9FD1C3A}</a:tableStyleId>
              </a:tblPr>
              <a:tblGrid>
                <a:gridCol w="808108">
                  <a:extLst>
                    <a:ext uri="{9D8B030D-6E8A-4147-A177-3AD203B41FA5}">
                      <a16:colId xmlns:a16="http://schemas.microsoft.com/office/drawing/2014/main" val="20000"/>
                    </a:ext>
                  </a:extLst>
                </a:gridCol>
                <a:gridCol w="2011292">
                  <a:extLst>
                    <a:ext uri="{9D8B030D-6E8A-4147-A177-3AD203B41FA5}">
                      <a16:colId xmlns:a16="http://schemas.microsoft.com/office/drawing/2014/main" val="20001"/>
                    </a:ext>
                  </a:extLst>
                </a:gridCol>
              </a:tblGrid>
              <a:tr h="196850">
                <a:tc gridSpan="2">
                  <a:txBody>
                    <a:bodyPr/>
                    <a:lstStyle/>
                    <a:p>
                      <a:pPr marL="95250" marR="0" indent="0" algn="ctr" defTabSz="914400" rtl="0" eaLnBrk="1" fontAlgn="auto" latinLnBrk="0" hangingPunct="1">
                        <a:lnSpc>
                          <a:spcPct val="100000"/>
                        </a:lnSpc>
                        <a:spcBef>
                          <a:spcPts val="150"/>
                        </a:spcBef>
                        <a:spcAft>
                          <a:spcPts val="0"/>
                        </a:spcAft>
                        <a:buClrTx/>
                        <a:buSzTx/>
                        <a:buFontTx/>
                        <a:buNone/>
                        <a:tabLst/>
                        <a:defRPr/>
                      </a:pPr>
                      <a:r>
                        <a:rPr lang="en-US" sz="2000" i="0" kern="1200" baseline="0" dirty="0"/>
                        <a:t>Table 7.5.2  = 3</a:t>
                      </a:r>
                      <a:endParaRPr sz="2000" i="0" dirty="0">
                        <a:latin typeface="Roboto Condensed"/>
                        <a:cs typeface="Roboto Condensed"/>
                      </a:endParaRPr>
                    </a:p>
                  </a:txBody>
                  <a:tcPr marL="0" marR="0" marT="19050" marB="0"/>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196850">
                <a:tc>
                  <a:txBody>
                    <a:bodyPr/>
                    <a:lstStyle/>
                    <a:p>
                      <a:pPr marL="95250"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2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6375">
                <a:tc>
                  <a:txBody>
                    <a:bodyPr/>
                    <a:lstStyle/>
                    <a:p>
                      <a:pPr marL="88900" algn="ctr">
                        <a:lnSpc>
                          <a:spcPct val="100000"/>
                        </a:lnSpc>
                        <a:spcBef>
                          <a:spcPts val="125"/>
                        </a:spcBef>
                      </a:pPr>
                      <a:r>
                        <a:rPr sz="2000" dirty="0">
                          <a:solidFill>
                            <a:srgbClr val="000000"/>
                          </a:solidFill>
                        </a:rPr>
                        <a:t>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0.0498</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L="88900" algn="ctr">
                        <a:lnSpc>
                          <a:spcPct val="100000"/>
                        </a:lnSpc>
                        <a:spcBef>
                          <a:spcPts val="125"/>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0.1494</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6375">
                <a:tc>
                  <a:txBody>
                    <a:bodyPr/>
                    <a:lstStyle/>
                    <a:p>
                      <a:pPr marL="88900" algn="ctr">
                        <a:lnSpc>
                          <a:spcPct val="100000"/>
                        </a:lnSpc>
                        <a:spcBef>
                          <a:spcPts val="125"/>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0.2240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32410">
                <a:tc>
                  <a:txBody>
                    <a:bodyPr/>
                    <a:lstStyle/>
                    <a:p>
                      <a:pPr marL="88900" algn="ctr">
                        <a:lnSpc>
                          <a:spcPct val="100000"/>
                        </a:lnSpc>
                        <a:spcBef>
                          <a:spcPts val="330"/>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lang="en-US" sz="2000" dirty="0">
                          <a:solidFill>
                            <a:srgbClr val="000000"/>
                          </a:solidFill>
                        </a:rPr>
                        <a:t>0.2240</a:t>
                      </a:r>
                      <a:endParaRPr sz="2000" dirty="0">
                        <a:solidFill>
                          <a:srgbClr val="000000"/>
                        </a:solidFill>
                        <a:latin typeface="Calibri" panose="020F0502020204030204" pitchFamily="34" charset="0"/>
                        <a:cs typeface="Calibri" panose="020F0502020204030204" pitchFamily="34" charset="0"/>
                      </a:endParaRPr>
                    </a:p>
                  </a:txBody>
                  <a:tcPr marL="0" marR="0" marT="41910" marB="0"/>
                </a:tc>
                <a:extLst>
                  <a:ext uri="{0D108BD9-81ED-4DB2-BD59-A6C34878D82A}">
                    <a16:rowId xmlns:a16="http://schemas.microsoft.com/office/drawing/2014/main" val="10005"/>
                  </a:ext>
                </a:extLst>
              </a:tr>
              <a:tr h="206375">
                <a:tc>
                  <a:txBody>
                    <a:bodyPr/>
                    <a:lstStyle/>
                    <a:p>
                      <a:pPr marL="88900" algn="ctr">
                        <a:lnSpc>
                          <a:spcPct val="100000"/>
                        </a:lnSpc>
                        <a:spcBef>
                          <a:spcPts val="125"/>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0.1680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06375">
                <a:tc>
                  <a:txBody>
                    <a:bodyPr/>
                    <a:lstStyle/>
                    <a:p>
                      <a:pPr marL="88900" algn="ctr">
                        <a:lnSpc>
                          <a:spcPct val="100000"/>
                        </a:lnSpc>
                        <a:spcBef>
                          <a:spcPts val="125"/>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US" sz="2000" dirty="0">
                          <a:solidFill>
                            <a:srgbClr val="000000"/>
                          </a:solidFill>
                        </a:rPr>
                        <a:t>0.1008</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0.0504</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3928074682"/>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0.0216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762254053"/>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0.0081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2319738194"/>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0.0027</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45026980"/>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0.0008</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940321616"/>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0.0002</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2843796461"/>
                  </a:ext>
                </a:extLst>
              </a:tr>
              <a:tr h="206375">
                <a:tc>
                  <a:txBody>
                    <a:bodyPr/>
                    <a:lstStyle/>
                    <a:p>
                      <a:pPr marL="88900" algn="ctr">
                        <a:lnSpc>
                          <a:spcPct val="100000"/>
                        </a:lnSpc>
                        <a:spcBef>
                          <a:spcPts val="125"/>
                        </a:spcBef>
                      </a:pPr>
                      <a:r>
                        <a:rPr lang="en-US" sz="2000" dirty="0">
                          <a:solidFill>
                            <a:srgbClr val="000000"/>
                          </a:solidFill>
                          <a:latin typeface="Calibri" panose="020F0502020204030204" pitchFamily="34" charset="0"/>
                          <a:cs typeface="Calibri" panose="020F0502020204030204" pitchFamily="34" charset="0"/>
                        </a:rPr>
                        <a:t>12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lang="en-IN" sz="2000" dirty="0">
                          <a:solidFill>
                            <a:srgbClr val="000000"/>
                          </a:solidFill>
                          <a:latin typeface="Calibri" panose="020F0502020204030204" pitchFamily="34" charset="0"/>
                          <a:cs typeface="Calibri" panose="020F0502020204030204" pitchFamily="34" charset="0"/>
                        </a:rPr>
                        <a:t>0.0001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917663596"/>
                  </a:ext>
                </a:extLst>
              </a:tr>
            </a:tbl>
          </a:graphicData>
        </a:graphic>
      </p:graphicFrame>
    </p:spTree>
    <p:extLst>
      <p:ext uri="{BB962C8B-B14F-4D97-AF65-F5344CB8AC3E}">
        <p14:creationId xmlns:p14="http://schemas.microsoft.com/office/powerpoint/2010/main" val="37788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a:xfrm>
            <a:off x="457200" y="1143000"/>
            <a:ext cx="8229600" cy="4572000"/>
          </a:xfrm>
        </p:spPr>
        <p:txBody>
          <a:bodyPr/>
          <a:lstStyle/>
          <a:p>
            <a:r>
              <a:rPr lang="en-US" dirty="0"/>
              <a:t>As </a:t>
            </a:r>
            <a:r>
              <a:rPr lang="el-GR" i="1" dirty="0">
                <a:latin typeface="Cambria Math" panose="02040503050406030204" pitchFamily="18" charset="0"/>
                <a:ea typeface="Cambria Math" panose="02040503050406030204" pitchFamily="18" charset="0"/>
              </a:rPr>
              <a:t>λ</a:t>
            </a:r>
            <a:r>
              <a:rPr lang="en-US" dirty="0"/>
              <a:t> becomes even larger, say</a:t>
            </a:r>
            <a:r>
              <a:rPr lang="el-GR" i="1" dirty="0">
                <a:latin typeface="Cambria Math" panose="02040503050406030204" pitchFamily="18" charset="0"/>
                <a:ea typeface="Cambria Math" panose="02040503050406030204" pitchFamily="18" charset="0"/>
              </a:rPr>
              <a:t> λ</a:t>
            </a:r>
            <a:r>
              <a:rPr lang="en-US" dirty="0"/>
              <a:t> = 12, the distribution begins to closely resemble a bell-shaped distribution as shown in Figure 7.5.3. </a:t>
            </a:r>
          </a:p>
        </p:txBody>
      </p:sp>
      <p:pic>
        <p:nvPicPr>
          <p:cNvPr id="5" name="Picture 4">
            <a:extLst>
              <a:ext uri="{FF2B5EF4-FFF2-40B4-BE49-F238E27FC236}">
                <a16:creationId xmlns:a16="http://schemas.microsoft.com/office/drawing/2014/main" id="{470B946D-0CE2-DD5E-4F37-00AC9AB8A929}"/>
              </a:ext>
            </a:extLst>
          </p:cNvPr>
          <p:cNvPicPr>
            <a:picLocks noChangeAspect="1"/>
          </p:cNvPicPr>
          <p:nvPr/>
        </p:nvPicPr>
        <p:blipFill>
          <a:blip r:embed="rId2"/>
          <a:stretch>
            <a:fillRect/>
          </a:stretch>
        </p:blipFill>
        <p:spPr>
          <a:xfrm>
            <a:off x="3757961" y="2209800"/>
            <a:ext cx="4807187" cy="3738043"/>
          </a:xfrm>
          <a:prstGeom prst="rect">
            <a:avLst/>
          </a:prstGeom>
        </p:spPr>
      </p:pic>
    </p:spTree>
    <p:extLst>
      <p:ext uri="{BB962C8B-B14F-4D97-AF65-F5344CB8AC3E}">
        <p14:creationId xmlns:p14="http://schemas.microsoft.com/office/powerpoint/2010/main" val="1705393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Poisson Random Variables for Time</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a:xfrm>
            <a:off x="457200" y="1143000"/>
            <a:ext cx="8229600" cy="4572000"/>
          </a:xfrm>
        </p:spPr>
        <p:txBody>
          <a:bodyPr/>
          <a:lstStyle/>
          <a:p>
            <a:r>
              <a:rPr lang="en-US" dirty="0"/>
              <a:t>Most Poisson applications relate to the number of occurrences of some event in a specific duration of time.</a:t>
            </a:r>
          </a:p>
        </p:txBody>
      </p:sp>
    </p:spTree>
    <p:extLst>
      <p:ext uri="{BB962C8B-B14F-4D97-AF65-F5344CB8AC3E}">
        <p14:creationId xmlns:p14="http://schemas.microsoft.com/office/powerpoint/2010/main" val="418978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Determining Probabilities Using the Poisson Distribution</a:t>
            </a:r>
          </a:p>
        </p:txBody>
      </p:sp>
      <p:sp>
        <p:nvSpPr>
          <p:cNvPr id="3" name="Content Placeholder 2"/>
          <p:cNvSpPr>
            <a:spLocks noGrp="1"/>
          </p:cNvSpPr>
          <p:nvPr>
            <p:ph idx="1"/>
          </p:nvPr>
        </p:nvSpPr>
        <p:spPr/>
        <p:txBody>
          <a:bodyPr>
            <a:normAutofit/>
          </a:bodyPr>
          <a:lstStyle/>
          <a:p>
            <a:r>
              <a:rPr lang="en-US" dirty="0"/>
              <a:t>Suppose a bank has one automatic teller machine. Customers arrive at the machine at a rate of 20 per hour and according to a Poisson pattern. </a:t>
            </a:r>
          </a:p>
          <a:p>
            <a:pPr marL="514350" indent="-514350">
              <a:buFont typeface="+mj-lt"/>
              <a:buAutoNum type="alphaLcPeriod"/>
            </a:pPr>
            <a:r>
              <a:rPr lang="en-US" dirty="0"/>
              <a:t>What is the probability that no one will arrive in a 15-minute interval?</a:t>
            </a:r>
          </a:p>
          <a:p>
            <a:pPr marL="514350" indent="-514350">
              <a:buFont typeface="+mj-lt"/>
              <a:buAutoNum type="alphaLcPeriod"/>
            </a:pPr>
            <a:r>
              <a:rPr lang="en-US" dirty="0"/>
              <a:t>What is the probability that in a 15-minute period at least 3 persons will use the automated teller machines?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Determining Probabilities Using the Poisson Distribution (cont.)</a:t>
            </a:r>
          </a:p>
        </p:txBody>
      </p:sp>
      <p:sp>
        <p:nvSpPr>
          <p:cNvPr id="3" name="Content Placeholder 2"/>
          <p:cNvSpPr>
            <a:spLocks noGrp="1"/>
          </p:cNvSpPr>
          <p:nvPr>
            <p:ph idx="1"/>
          </p:nvPr>
        </p:nvSpPr>
        <p:spPr/>
        <p:txBody>
          <a:bodyPr>
            <a:noAutofit/>
          </a:bodyPr>
          <a:lstStyle/>
          <a:p>
            <a:r>
              <a:rPr lang="en-US" b="1" dirty="0"/>
              <a:t>Solution</a:t>
            </a:r>
          </a:p>
          <a:p>
            <a:pPr marL="514350" indent="-514350">
              <a:buFont typeface="+mj-lt"/>
              <a:buAutoNum type="alphaLcPeriod"/>
            </a:pPr>
            <a:r>
              <a:rPr lang="en-US" dirty="0"/>
              <a:t>Let </a:t>
            </a:r>
            <a:r>
              <a:rPr lang="en-US" i="1" dirty="0"/>
              <a:t>X</a:t>
            </a:r>
            <a:r>
              <a:rPr lang="en-US" dirty="0"/>
              <a:t> = the number of arrivals in a </a:t>
            </a:r>
            <a:r>
              <a:rPr lang="en-US" dirty="0">
                <a:solidFill>
                  <a:srgbClr val="0000FF"/>
                </a:solidFill>
              </a:rPr>
              <a:t>15</a:t>
            </a:r>
            <a:r>
              <a:rPr lang="en-US" dirty="0"/>
              <a:t>-minute period. </a:t>
            </a:r>
          </a:p>
          <a:p>
            <a:pPr>
              <a:tabLst>
                <a:tab pos="461963" algn="l"/>
              </a:tabLst>
            </a:pPr>
            <a:r>
              <a:rPr lang="en-US" dirty="0"/>
              <a:t>	This problem contains one of the standard 	techniques used in working with Poisson random 	variables, that is, translating the arrival rate to 	correspond to the desired time interval. In this 	problem, the rate is given at </a:t>
            </a:r>
            <a:r>
              <a:rPr lang="en-US" dirty="0">
                <a:solidFill>
                  <a:srgbClr val="0000FF"/>
                </a:solidFill>
              </a:rPr>
              <a:t>20</a:t>
            </a:r>
            <a:r>
              <a:rPr lang="en-US" dirty="0"/>
              <a:t> per hour which </a:t>
            </a:r>
          </a:p>
          <a:p>
            <a:pPr>
              <a:tabLst>
                <a:tab pos="461963" algn="l"/>
              </a:tabLst>
            </a:pPr>
            <a:r>
              <a:rPr lang="en-US" dirty="0"/>
              <a:t>	corresponds to a rate of 5 per</a:t>
            </a:r>
            <a:endParaRPr lang="en-US" b="1" dirty="0"/>
          </a:p>
        </p:txBody>
      </p:sp>
      <p:graphicFrame>
        <p:nvGraphicFramePr>
          <p:cNvPr id="33794" name="Object 2"/>
          <p:cNvGraphicFramePr>
            <a:graphicFrameLocks noChangeAspect="1"/>
          </p:cNvGraphicFramePr>
          <p:nvPr/>
        </p:nvGraphicFramePr>
        <p:xfrm>
          <a:off x="5388284" y="4800600"/>
          <a:ext cx="685800" cy="838200"/>
        </p:xfrm>
        <a:graphic>
          <a:graphicData uri="http://schemas.openxmlformats.org/presentationml/2006/ole">
            <mc:AlternateContent xmlns:mc="http://schemas.openxmlformats.org/markup-compatibility/2006">
              <mc:Choice xmlns:v="urn:schemas-microsoft-com:vml" Requires="v">
                <p:oleObj name="Equation" r:id="rId2" imgW="685800" imgH="838080" progId="Equation.DSMT4">
                  <p:embed/>
                </p:oleObj>
              </mc:Choice>
              <mc:Fallback>
                <p:oleObj name="Equation" r:id="rId2" imgW="685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8284" y="48006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Determining Probabilities Using the Poisson Distribution (cont.)</a:t>
            </a:r>
          </a:p>
        </p:txBody>
      </p:sp>
      <p:sp>
        <p:nvSpPr>
          <p:cNvPr id="3" name="Content Placeholder 2"/>
          <p:cNvSpPr>
            <a:spLocks noGrp="1"/>
          </p:cNvSpPr>
          <p:nvPr>
            <p:ph idx="1"/>
          </p:nvPr>
        </p:nvSpPr>
        <p:spPr>
          <a:xfrm>
            <a:off x="304800" y="1828800"/>
            <a:ext cx="8229600" cy="4572000"/>
          </a:xfrm>
        </p:spPr>
        <p:txBody>
          <a:bodyPr/>
          <a:lstStyle/>
          <a:p>
            <a:endParaRPr lang="en-US" dirty="0"/>
          </a:p>
          <a:p>
            <a:endParaRPr lang="en-US" dirty="0"/>
          </a:p>
          <a:p>
            <a:r>
              <a:rPr lang="en-US" dirty="0"/>
              <a:t>The probability could also have been found directly by using the table in Appendix A or technology. </a:t>
            </a:r>
          </a:p>
          <a:p>
            <a:endParaRPr lang="en-US" dirty="0"/>
          </a:p>
        </p:txBody>
      </p:sp>
      <p:graphicFrame>
        <p:nvGraphicFramePr>
          <p:cNvPr id="34819" name="Object 3"/>
          <p:cNvGraphicFramePr>
            <a:graphicFrameLocks noChangeAspect="1"/>
          </p:cNvGraphicFramePr>
          <p:nvPr>
            <p:extLst>
              <p:ext uri="{D42A27DB-BD31-4B8C-83A1-F6EECF244321}">
                <p14:modId xmlns:p14="http://schemas.microsoft.com/office/powerpoint/2010/main" val="1580967507"/>
              </p:ext>
            </p:extLst>
          </p:nvPr>
        </p:nvGraphicFramePr>
        <p:xfrm>
          <a:off x="1768784" y="1920240"/>
          <a:ext cx="2514600" cy="876300"/>
        </p:xfrm>
        <a:graphic>
          <a:graphicData uri="http://schemas.openxmlformats.org/presentationml/2006/ole">
            <mc:AlternateContent xmlns:mc="http://schemas.openxmlformats.org/markup-compatibility/2006">
              <mc:Choice xmlns:v="urn:schemas-microsoft-com:vml" Requires="v">
                <p:oleObj name="Equation" r:id="rId2" imgW="2514600" imgH="876240" progId="Equation.DSMT4">
                  <p:embed/>
                </p:oleObj>
              </mc:Choice>
              <mc:Fallback>
                <p:oleObj name="Equation" r:id="rId2" imgW="2514600" imgH="876240" progId="Equation.DSMT4">
                  <p:embed/>
                  <p:pic>
                    <p:nvPicPr>
                      <p:cNvPr id="0" name="Picture 3"/>
                      <p:cNvPicPr>
                        <a:picLocks noChangeAspect="1" noChangeArrowheads="1"/>
                      </p:cNvPicPr>
                      <p:nvPr/>
                    </p:nvPicPr>
                    <p:blipFill>
                      <a:blip r:embed="rId3"/>
                      <a:srcRect/>
                      <a:stretch>
                        <a:fillRect/>
                      </a:stretch>
                    </p:blipFill>
                    <p:spPr bwMode="auto">
                      <a:xfrm>
                        <a:off x="1768784" y="1920240"/>
                        <a:ext cx="2514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extLst>
              <p:ext uri="{D42A27DB-BD31-4B8C-83A1-F6EECF244321}">
                <p14:modId xmlns:p14="http://schemas.microsoft.com/office/powerpoint/2010/main" val="226920849"/>
              </p:ext>
            </p:extLst>
          </p:nvPr>
        </p:nvGraphicFramePr>
        <p:xfrm>
          <a:off x="4343400" y="2156932"/>
          <a:ext cx="3048000" cy="469900"/>
        </p:xfrm>
        <a:graphic>
          <a:graphicData uri="http://schemas.openxmlformats.org/presentationml/2006/ole">
            <mc:AlternateContent xmlns:mc="http://schemas.openxmlformats.org/markup-compatibility/2006">
              <mc:Choice xmlns:v="urn:schemas-microsoft-com:vml" Requires="v">
                <p:oleObj name="Equation" r:id="rId4" imgW="3047760" imgH="469800" progId="Equation.DSMT4">
                  <p:embed/>
                </p:oleObj>
              </mc:Choice>
              <mc:Fallback>
                <p:oleObj name="Equation" r:id="rId4" imgW="3047760" imgH="469800" progId="Equation.DSMT4">
                  <p:embed/>
                  <p:pic>
                    <p:nvPicPr>
                      <p:cNvPr id="0" name="Picture 4"/>
                      <p:cNvPicPr>
                        <a:picLocks noChangeAspect="1" noChangeArrowheads="1"/>
                      </p:cNvPicPr>
                      <p:nvPr/>
                    </p:nvPicPr>
                    <p:blipFill>
                      <a:blip r:embed="rId5"/>
                      <a:srcRect/>
                      <a:stretch>
                        <a:fillRect/>
                      </a:stretch>
                    </p:blipFill>
                    <p:spPr bwMode="auto">
                      <a:xfrm>
                        <a:off x="4343400" y="2156932"/>
                        <a:ext cx="304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Rectangle 3">
            <a:extLst>
              <a:ext uri="{FF2B5EF4-FFF2-40B4-BE49-F238E27FC236}">
                <a16:creationId xmlns:a16="http://schemas.microsoft.com/office/drawing/2014/main" id="{BC551898-9585-49E8-936C-AD8582B41C76}"/>
              </a:ext>
            </a:extLst>
          </p:cNvPr>
          <p:cNvSpPr/>
          <p:nvPr/>
        </p:nvSpPr>
        <p:spPr>
          <a:xfrm>
            <a:off x="304800" y="1425412"/>
            <a:ext cx="6153351" cy="523220"/>
          </a:xfrm>
          <a:prstGeom prst="rect">
            <a:avLst/>
          </a:prstGeom>
        </p:spPr>
        <p:txBody>
          <a:bodyPr wrap="none">
            <a:spAutoFit/>
          </a:bodyPr>
          <a:lstStyle/>
          <a:p>
            <a:r>
              <a:rPr lang="en-US" sz="2800" dirty="0"/>
              <a:t>Thus, </a:t>
            </a:r>
            <a:r>
              <a:rPr lang="el-GR" sz="2800" i="1" dirty="0">
                <a:latin typeface="Cambria Math" panose="02040503050406030204" pitchFamily="18" charset="0"/>
                <a:ea typeface="Cambria Math" panose="02040503050406030204" pitchFamily="18" charset="0"/>
              </a:rPr>
              <a:t>λ</a:t>
            </a:r>
            <a:r>
              <a:rPr lang="en-US" sz="2800" dirty="0"/>
              <a:t> = 5 and the desired probability 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Determining Probabilities Using the Poisson Distribution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To find the probability that in a 15-minute period at least 3 persons will use the automated teller machines, we are interested in                . </a:t>
            </a:r>
          </a:p>
        </p:txBody>
      </p:sp>
      <p:sp>
        <p:nvSpPr>
          <p:cNvPr id="4" name="TextBox 3"/>
          <p:cNvSpPr txBox="1"/>
          <p:nvPr/>
        </p:nvSpPr>
        <p:spPr>
          <a:xfrm>
            <a:off x="6383323" y="3922956"/>
            <a:ext cx="2379677" cy="954107"/>
          </a:xfrm>
          <a:prstGeom prst="rect">
            <a:avLst/>
          </a:prstGeom>
          <a:noFill/>
        </p:spPr>
        <p:txBody>
          <a:bodyPr wrap="square" rtlCol="0">
            <a:spAutoFit/>
          </a:bodyPr>
          <a:lstStyle/>
          <a:p>
            <a:r>
              <a:rPr lang="en-US" sz="2800" dirty="0"/>
              <a:t>(using the Poisson table)</a:t>
            </a:r>
          </a:p>
        </p:txBody>
      </p:sp>
      <p:graphicFrame>
        <p:nvGraphicFramePr>
          <p:cNvPr id="5" name="Object 3"/>
          <p:cNvGraphicFramePr>
            <a:graphicFrameLocks noChangeAspect="1"/>
          </p:cNvGraphicFramePr>
          <p:nvPr>
            <p:extLst>
              <p:ext uri="{D42A27DB-BD31-4B8C-83A1-F6EECF244321}">
                <p14:modId xmlns:p14="http://schemas.microsoft.com/office/powerpoint/2010/main" val="358246222"/>
              </p:ext>
            </p:extLst>
          </p:nvPr>
        </p:nvGraphicFramePr>
        <p:xfrm>
          <a:off x="574288" y="2746167"/>
          <a:ext cx="1219200" cy="469900"/>
        </p:xfrm>
        <a:graphic>
          <a:graphicData uri="http://schemas.openxmlformats.org/presentationml/2006/ole">
            <mc:AlternateContent xmlns:mc="http://schemas.openxmlformats.org/markup-compatibility/2006">
              <mc:Choice xmlns:v="urn:schemas-microsoft-com:vml" Requires="v">
                <p:oleObj name="Equation" r:id="rId2" imgW="1218960" imgH="469800" progId="Equation.DSMT4">
                  <p:embed/>
                </p:oleObj>
              </mc:Choice>
              <mc:Fallback>
                <p:oleObj name="Equation" r:id="rId2" imgW="1218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288" y="2746167"/>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33182396"/>
              </p:ext>
            </p:extLst>
          </p:nvPr>
        </p:nvGraphicFramePr>
        <p:xfrm>
          <a:off x="1827044" y="2754556"/>
          <a:ext cx="1955800" cy="469900"/>
        </p:xfrm>
        <a:graphic>
          <a:graphicData uri="http://schemas.openxmlformats.org/presentationml/2006/ole">
            <mc:AlternateContent xmlns:mc="http://schemas.openxmlformats.org/markup-compatibility/2006">
              <mc:Choice xmlns:v="urn:schemas-microsoft-com:vml" Requires="v">
                <p:oleObj name="Equation" r:id="rId4" imgW="1955520" imgH="469800" progId="Equation.DSMT4">
                  <p:embed/>
                </p:oleObj>
              </mc:Choice>
              <mc:Fallback>
                <p:oleObj name="Equation" r:id="rId4" imgW="195552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7044" y="2754556"/>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3099650574"/>
              </p:ext>
            </p:extLst>
          </p:nvPr>
        </p:nvGraphicFramePr>
        <p:xfrm>
          <a:off x="1840210" y="3300656"/>
          <a:ext cx="5194300" cy="546100"/>
        </p:xfrm>
        <a:graphic>
          <a:graphicData uri="http://schemas.openxmlformats.org/presentationml/2006/ole">
            <mc:AlternateContent xmlns:mc="http://schemas.openxmlformats.org/markup-compatibility/2006">
              <mc:Choice xmlns:v="urn:schemas-microsoft-com:vml" Requires="v">
                <p:oleObj name="Equation" r:id="rId6" imgW="5194080" imgH="545760" progId="Equation.DSMT4">
                  <p:embed/>
                </p:oleObj>
              </mc:Choice>
              <mc:Fallback>
                <p:oleObj name="Equation" r:id="rId6" imgW="5194080" imgH="5457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0210" y="3300656"/>
                        <a:ext cx="51943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6"/>
          <p:cNvGraphicFramePr>
            <a:graphicFrameLocks noChangeAspect="1"/>
          </p:cNvGraphicFramePr>
          <p:nvPr>
            <p:extLst>
              <p:ext uri="{D42A27DB-BD31-4B8C-83A1-F6EECF244321}">
                <p14:modId xmlns:p14="http://schemas.microsoft.com/office/powerpoint/2010/main" val="109755467"/>
              </p:ext>
            </p:extLst>
          </p:nvPr>
        </p:nvGraphicFramePr>
        <p:xfrm>
          <a:off x="1869688" y="3986456"/>
          <a:ext cx="4572000" cy="469900"/>
        </p:xfrm>
        <a:graphic>
          <a:graphicData uri="http://schemas.openxmlformats.org/presentationml/2006/ole">
            <mc:AlternateContent xmlns:mc="http://schemas.openxmlformats.org/markup-compatibility/2006">
              <mc:Choice xmlns:v="urn:schemas-microsoft-com:vml" Requires="v">
                <p:oleObj name="Equation" r:id="rId8" imgW="4572000" imgH="469800" progId="Equation.DSMT4">
                  <p:embed/>
                </p:oleObj>
              </mc:Choice>
              <mc:Fallback>
                <p:oleObj name="Equation" r:id="rId8" imgW="45720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69688" y="3986456"/>
                        <a:ext cx="457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7"/>
          <p:cNvGraphicFramePr>
            <a:graphicFrameLocks noChangeAspect="1"/>
          </p:cNvGraphicFramePr>
          <p:nvPr>
            <p:extLst>
              <p:ext uri="{D42A27DB-BD31-4B8C-83A1-F6EECF244321}">
                <p14:modId xmlns:p14="http://schemas.microsoft.com/office/powerpoint/2010/main" val="3384640916"/>
              </p:ext>
            </p:extLst>
          </p:nvPr>
        </p:nvGraphicFramePr>
        <p:xfrm>
          <a:off x="1855749" y="4877063"/>
          <a:ext cx="1752600" cy="292100"/>
        </p:xfrm>
        <a:graphic>
          <a:graphicData uri="http://schemas.openxmlformats.org/presentationml/2006/ole">
            <mc:AlternateContent xmlns:mc="http://schemas.openxmlformats.org/markup-compatibility/2006">
              <mc:Choice xmlns:v="urn:schemas-microsoft-com:vml" Requires="v">
                <p:oleObj name="Equation" r:id="rId10" imgW="1752480" imgH="291960" progId="Equation.DSMT4">
                  <p:embed/>
                </p:oleObj>
              </mc:Choice>
              <mc:Fallback>
                <p:oleObj name="Equation" r:id="rId10" imgW="175248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55749" y="4877063"/>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8"/>
          <p:cNvGraphicFramePr>
            <a:graphicFrameLocks noChangeAspect="1"/>
          </p:cNvGraphicFramePr>
          <p:nvPr>
            <p:extLst>
              <p:ext uri="{D42A27DB-BD31-4B8C-83A1-F6EECF244321}">
                <p14:modId xmlns:p14="http://schemas.microsoft.com/office/powerpoint/2010/main" val="3093590354"/>
              </p:ext>
            </p:extLst>
          </p:nvPr>
        </p:nvGraphicFramePr>
        <p:xfrm>
          <a:off x="3782844" y="4877063"/>
          <a:ext cx="1295400" cy="292100"/>
        </p:xfrm>
        <a:graphic>
          <a:graphicData uri="http://schemas.openxmlformats.org/presentationml/2006/ole">
            <mc:AlternateContent xmlns:mc="http://schemas.openxmlformats.org/markup-compatibility/2006">
              <mc:Choice xmlns:v="urn:schemas-microsoft-com:vml" Requires="v">
                <p:oleObj name="Equation" r:id="rId12" imgW="1295280" imgH="291960" progId="Equation.DSMT4">
                  <p:embed/>
                </p:oleObj>
              </mc:Choice>
              <mc:Fallback>
                <p:oleObj name="Equation" r:id="rId12" imgW="129528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2844" y="4877063"/>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3">
            <a:extLst>
              <a:ext uri="{FF2B5EF4-FFF2-40B4-BE49-F238E27FC236}">
                <a16:creationId xmlns:a16="http://schemas.microsoft.com/office/drawing/2014/main" id="{F70D7CD1-39F5-FC8C-A42C-4559C8EF4026}"/>
              </a:ext>
            </a:extLst>
          </p:cNvPr>
          <p:cNvGraphicFramePr>
            <a:graphicFrameLocks noChangeAspect="1"/>
          </p:cNvGraphicFramePr>
          <p:nvPr>
            <p:extLst>
              <p:ext uri="{D42A27DB-BD31-4B8C-83A1-F6EECF244321}">
                <p14:modId xmlns:p14="http://schemas.microsoft.com/office/powerpoint/2010/main" val="2780856101"/>
              </p:ext>
            </p:extLst>
          </p:nvPr>
        </p:nvGraphicFramePr>
        <p:xfrm>
          <a:off x="5551449" y="2177191"/>
          <a:ext cx="1219200" cy="469900"/>
        </p:xfrm>
        <a:graphic>
          <a:graphicData uri="http://schemas.openxmlformats.org/presentationml/2006/ole">
            <mc:AlternateContent xmlns:mc="http://schemas.openxmlformats.org/markup-compatibility/2006">
              <mc:Choice xmlns:v="urn:schemas-microsoft-com:vml" Requires="v">
                <p:oleObj name="Equation" r:id="rId2" imgW="1218960" imgH="469800" progId="Equation.DSMT4">
                  <p:embed/>
                </p:oleObj>
              </mc:Choice>
              <mc:Fallback>
                <p:oleObj name="Equation" r:id="rId2" imgW="1218960" imgH="469800" progId="Equation.DSMT4">
                  <p:embed/>
                  <p:pic>
                    <p:nvPicPr>
                      <p:cNvPr id="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1449" y="2177191"/>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TextBox 11">
            <a:extLst>
              <a:ext uri="{FF2B5EF4-FFF2-40B4-BE49-F238E27FC236}">
                <a16:creationId xmlns:a16="http://schemas.microsoft.com/office/drawing/2014/main" id="{99B6E1A4-8D82-F396-6B47-1A1511FCB1C9}"/>
              </a:ext>
            </a:extLst>
          </p:cNvPr>
          <p:cNvSpPr txBox="1"/>
          <p:nvPr/>
        </p:nvSpPr>
        <p:spPr>
          <a:xfrm>
            <a:off x="1965660" y="5169163"/>
            <a:ext cx="6797340" cy="523220"/>
          </a:xfrm>
          <a:prstGeom prst="rect">
            <a:avLst/>
          </a:prstGeom>
          <a:noFill/>
        </p:spPr>
        <p:txBody>
          <a:bodyPr wrap="square" rtlCol="0">
            <a:spAutoFit/>
          </a:bodyPr>
          <a:lstStyle/>
          <a:p>
            <a:r>
              <a:rPr lang="en-US" sz="2800" dirty="0"/>
              <a:t>(answers using technology may vary slightly)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The binomial random variable requires a fixed number of repetitions of the experiment, where the outcomes are either successes or failures. The </a:t>
            </a:r>
            <a:r>
              <a:rPr lang="en-US" b="1" dirty="0"/>
              <a:t>Poisson distribution </a:t>
            </a:r>
            <a:r>
              <a:rPr lang="en-US" dirty="0"/>
              <a:t>is similar to the binomial in that the random variable represents a count of the total number of successes. The major difference between the two distributions is that the Poisson does not have a fixed number of trials. Instead, the Poisson uses a fixed interval of time or space in which the number of successes is recorded. Thus, there is no theoretical</a:t>
            </a:r>
          </a:p>
        </p:txBody>
      </p:sp>
    </p:spTree>
    <p:extLst>
      <p:ext uri="{BB962C8B-B14F-4D97-AF65-F5344CB8AC3E}">
        <p14:creationId xmlns:p14="http://schemas.microsoft.com/office/powerpoint/2010/main" val="1150059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Poisson Random Variables for Length or Space</a:t>
            </a:r>
          </a:p>
        </p:txBody>
      </p:sp>
      <p:sp>
        <p:nvSpPr>
          <p:cNvPr id="3" name="Content Placeholder 2"/>
          <p:cNvSpPr>
            <a:spLocks noGrp="1"/>
          </p:cNvSpPr>
          <p:nvPr>
            <p:ph idx="1"/>
          </p:nvPr>
        </p:nvSpPr>
        <p:spPr/>
        <p:txBody>
          <a:bodyPr/>
          <a:lstStyle/>
          <a:p>
            <a:r>
              <a:rPr lang="en-US" dirty="0"/>
              <a:t>Instead of counting the number of successes in a time interval, there are a number of applications of the Poisson that measure the number of successes in some area or length. The average number of successes in the area or length will define the parameter of the Poisson random variable. </a:t>
            </a:r>
          </a:p>
        </p:txBody>
      </p:sp>
    </p:spTree>
    <p:extLst>
      <p:ext uri="{BB962C8B-B14F-4D97-AF65-F5344CB8AC3E}">
        <p14:creationId xmlns:p14="http://schemas.microsoft.com/office/powerpoint/2010/main" val="1368719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7.5.2: Determining a Probability Using the Poisson Distribution</a:t>
            </a:r>
          </a:p>
        </p:txBody>
      </p:sp>
      <p:sp>
        <p:nvSpPr>
          <p:cNvPr id="3" name="Content Placeholder 2"/>
          <p:cNvSpPr>
            <a:spLocks noGrp="1"/>
          </p:cNvSpPr>
          <p:nvPr>
            <p:ph idx="1"/>
          </p:nvPr>
        </p:nvSpPr>
        <p:spPr/>
        <p:txBody>
          <a:bodyPr/>
          <a:lstStyle/>
          <a:p>
            <a:r>
              <a:rPr lang="en-US" dirty="0"/>
              <a:t>The telephone company is considering purchasing optical cable from </a:t>
            </a:r>
            <a:r>
              <a:rPr lang="en-US" dirty="0" err="1"/>
              <a:t>Optica</a:t>
            </a:r>
            <a:r>
              <a:rPr lang="en-US" dirty="0"/>
              <a:t>, Inc. The company wishes to replace approximately </a:t>
            </a:r>
            <a:r>
              <a:rPr lang="en-US" dirty="0">
                <a:solidFill>
                  <a:srgbClr val="0000FF"/>
                </a:solidFill>
              </a:rPr>
              <a:t>100,000</a:t>
            </a:r>
            <a:r>
              <a:rPr lang="en-US" dirty="0"/>
              <a:t> feet of conventional cable with optical fiber. Since optical fiber is very difficult to repair, it is important that the number of optical cable defects are minimized. </a:t>
            </a:r>
            <a:r>
              <a:rPr lang="en-US" dirty="0" err="1"/>
              <a:t>Optica</a:t>
            </a:r>
            <a:r>
              <a:rPr lang="en-US" dirty="0"/>
              <a:t> claims that on average there is one defect per </a:t>
            </a:r>
            <a:r>
              <a:rPr lang="en-US" dirty="0">
                <a:solidFill>
                  <a:srgbClr val="0000FF"/>
                </a:solidFill>
              </a:rPr>
              <a:t>200,000</a:t>
            </a:r>
            <a:r>
              <a:rPr lang="en-US" dirty="0"/>
              <a:t> feet of cable. What is the probability that the replaced cable will contain no defects?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7.5.2: Determining a Probability Using the Poisson Distribution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Let </a:t>
            </a:r>
            <a:r>
              <a:rPr lang="en-US" i="1" dirty="0"/>
              <a:t>X</a:t>
            </a:r>
            <a:r>
              <a:rPr lang="en-US" dirty="0"/>
              <a:t> = the number of defects in 100,000 feet of optical cable. </a:t>
            </a:r>
          </a:p>
          <a:p>
            <a:r>
              <a:rPr lang="en-US" dirty="0"/>
              <a:t>Based on previous experience, we assume that the number of defects is approximated by a Poisson distribution with Poisson parameter </a:t>
            </a:r>
            <a:r>
              <a:rPr lang="el-GR" i="1" dirty="0">
                <a:latin typeface="Cambria Math" panose="02040503050406030204" pitchFamily="18" charset="0"/>
                <a:ea typeface="Cambria Math" panose="02040503050406030204" pitchFamily="18" charset="0"/>
              </a:rPr>
              <a:t>λ </a:t>
            </a:r>
            <a:r>
              <a:rPr lang="en-US" dirty="0"/>
              <a:t>computed as follows. </a:t>
            </a:r>
          </a:p>
          <a:p>
            <a:endParaRPr lang="en-US" b="1" dirty="0"/>
          </a:p>
          <a:p>
            <a:endParaRPr lang="en-US" dirty="0"/>
          </a:p>
          <a:p>
            <a:r>
              <a:rPr lang="en-US" dirty="0"/>
              <a:t>Using the tables provided in Appendix A, Table F, </a:t>
            </a:r>
            <a:endParaRPr lang="en-US" b="1" dirty="0"/>
          </a:p>
        </p:txBody>
      </p:sp>
      <p:graphicFrame>
        <p:nvGraphicFramePr>
          <p:cNvPr id="36866" name="Object 2"/>
          <p:cNvGraphicFramePr>
            <a:graphicFrameLocks noChangeAspect="1"/>
          </p:cNvGraphicFramePr>
          <p:nvPr>
            <p:extLst>
              <p:ext uri="{D42A27DB-BD31-4B8C-83A1-F6EECF244321}">
                <p14:modId xmlns:p14="http://schemas.microsoft.com/office/powerpoint/2010/main" val="3269603914"/>
              </p:ext>
            </p:extLst>
          </p:nvPr>
        </p:nvGraphicFramePr>
        <p:xfrm>
          <a:off x="1073150" y="4191000"/>
          <a:ext cx="2362200" cy="889000"/>
        </p:xfrm>
        <a:graphic>
          <a:graphicData uri="http://schemas.openxmlformats.org/presentationml/2006/ole">
            <mc:AlternateContent xmlns:mc="http://schemas.openxmlformats.org/markup-compatibility/2006">
              <mc:Choice xmlns:v="urn:schemas-microsoft-com:vml" Requires="v">
                <p:oleObj name="Equation" r:id="rId2" imgW="2361960" imgH="888840" progId="Equation.DSMT4">
                  <p:embed/>
                </p:oleObj>
              </mc:Choice>
              <mc:Fallback>
                <p:oleObj name="Equation" r:id="rId2" imgW="2361960" imgH="888840" progId="Equation.DSMT4">
                  <p:embed/>
                  <p:pic>
                    <p:nvPicPr>
                      <p:cNvPr id="0" name="Picture 2"/>
                      <p:cNvPicPr>
                        <a:picLocks noChangeAspect="1" noChangeArrowheads="1"/>
                      </p:cNvPicPr>
                      <p:nvPr/>
                    </p:nvPicPr>
                    <p:blipFill>
                      <a:blip r:embed="rId3"/>
                      <a:srcRect/>
                      <a:stretch>
                        <a:fillRect/>
                      </a:stretch>
                    </p:blipFill>
                    <p:spPr bwMode="auto">
                      <a:xfrm>
                        <a:off x="1073150" y="4191000"/>
                        <a:ext cx="2362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657600" y="4343400"/>
            <a:ext cx="4953000" cy="707886"/>
          </a:xfrm>
          <a:prstGeom prst="rect">
            <a:avLst/>
          </a:prstGeom>
        </p:spPr>
        <p:txBody>
          <a:bodyPr wrap="square">
            <a:spAutoFit/>
          </a:bodyPr>
          <a:lstStyle/>
          <a:p>
            <a:r>
              <a:rPr lang="en-US" sz="2000" dirty="0"/>
              <a:t>(the average number of defects per 100,000 feet of cable) </a:t>
            </a:r>
          </a:p>
        </p:txBody>
      </p:sp>
      <p:graphicFrame>
        <p:nvGraphicFramePr>
          <p:cNvPr id="36867" name="Object 3"/>
          <p:cNvGraphicFramePr>
            <a:graphicFrameLocks noChangeAspect="1"/>
          </p:cNvGraphicFramePr>
          <p:nvPr>
            <p:extLst>
              <p:ext uri="{D42A27DB-BD31-4B8C-83A1-F6EECF244321}">
                <p14:modId xmlns:p14="http://schemas.microsoft.com/office/powerpoint/2010/main" val="2438704339"/>
              </p:ext>
            </p:extLst>
          </p:nvPr>
        </p:nvGraphicFramePr>
        <p:xfrm>
          <a:off x="2673350" y="5570538"/>
          <a:ext cx="2628900" cy="469900"/>
        </p:xfrm>
        <a:graphic>
          <a:graphicData uri="http://schemas.openxmlformats.org/presentationml/2006/ole">
            <mc:AlternateContent xmlns:mc="http://schemas.openxmlformats.org/markup-compatibility/2006">
              <mc:Choice xmlns:v="urn:schemas-microsoft-com:vml" Requires="v">
                <p:oleObj name="Equation" r:id="rId4" imgW="2628720" imgH="469800" progId="Equation.DSMT4">
                  <p:embed/>
                </p:oleObj>
              </mc:Choice>
              <mc:Fallback>
                <p:oleObj name="Equation" r:id="rId4" imgW="2628720" imgH="469800" progId="Equation.DSMT4">
                  <p:embed/>
                  <p:pic>
                    <p:nvPicPr>
                      <p:cNvPr id="0" name="Picture 3"/>
                      <p:cNvPicPr>
                        <a:picLocks noChangeAspect="1" noChangeArrowheads="1"/>
                      </p:cNvPicPr>
                      <p:nvPr/>
                    </p:nvPicPr>
                    <p:blipFill>
                      <a:blip r:embed="rId5"/>
                      <a:srcRect/>
                      <a:stretch>
                        <a:fillRect/>
                      </a:stretch>
                    </p:blipFill>
                    <p:spPr bwMode="auto">
                      <a:xfrm>
                        <a:off x="2673350" y="5570538"/>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lnSpcReduction="10000"/>
          </a:bodyPr>
          <a:lstStyle/>
          <a:p>
            <a:r>
              <a:rPr lang="en-US" dirty="0"/>
              <a:t>constraint on the maximum number of successes, although the likelihood of observing a large number of successes is usually low.</a:t>
            </a:r>
          </a:p>
          <a:p>
            <a:r>
              <a:rPr lang="en-US" dirty="0"/>
              <a:t>The word </a:t>
            </a:r>
            <a:r>
              <a:rPr lang="en-US" i="1" dirty="0"/>
              <a:t>success</a:t>
            </a:r>
            <a:r>
              <a:rPr lang="en-US" dirty="0"/>
              <a:t> in the Poisson context can sometimes take on rather morbid connotations. Many phenomena that have been observed to follow the distribution are associated with violence and carnage. For example, the randomness exhibited by the number of airplane crashes, oil tanker spills, and car accidents in some fixed period of time seems to conform to the randomness described by a Poisson random variable.</a:t>
            </a:r>
          </a:p>
        </p:txBody>
      </p:sp>
    </p:spTree>
    <p:extLst>
      <p:ext uri="{BB962C8B-B14F-4D97-AF65-F5344CB8AC3E}">
        <p14:creationId xmlns:p14="http://schemas.microsoft.com/office/powerpoint/2010/main" val="4287580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Fortunately, not all applications are so bleak. In business environments a great many variables seem to follow a pattern of randomness similar to that described by the Poisson distribution. One of the Poisson’s principal areas of use in business is the analysis of waiting lines. Other random phenomena, such as airplane arrivals, trucks arriving at a loading dock, users logging on to a computer system, the number of defects in a given surface area, the number of earthquakes in a fixed period of time, or the</a:t>
            </a:r>
          </a:p>
        </p:txBody>
      </p:sp>
    </p:spTree>
    <p:extLst>
      <p:ext uri="{BB962C8B-B14F-4D97-AF65-F5344CB8AC3E}">
        <p14:creationId xmlns:p14="http://schemas.microsoft.com/office/powerpoint/2010/main" val="142176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number of patients arriving at an emergency room on a given day, can be modeled with a Poisson distribution. These variables are often of interest in determining personnel requirements, inventories, and quality control.</a:t>
            </a:r>
          </a:p>
        </p:txBody>
      </p:sp>
    </p:spTree>
    <p:extLst>
      <p:ext uri="{BB962C8B-B14F-4D97-AF65-F5344CB8AC3E}">
        <p14:creationId xmlns:p14="http://schemas.microsoft.com/office/powerpoint/2010/main" val="334836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Poisson Random Variable </a:t>
            </a:r>
          </a:p>
        </p:txBody>
      </p:sp>
      <p:sp>
        <p:nvSpPr>
          <p:cNvPr id="4"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r>
              <a:rPr lang="en-US" dirty="0">
                <a:solidFill>
                  <a:srgbClr val="000000"/>
                </a:solidFill>
              </a:rPr>
              <a:t>In order to qualify as a </a:t>
            </a:r>
            <a:r>
              <a:rPr lang="en-US" b="1" dirty="0">
                <a:solidFill>
                  <a:srgbClr val="000000"/>
                </a:solidFill>
              </a:rPr>
              <a:t>Poisson random variable </a:t>
            </a:r>
            <a:r>
              <a:rPr lang="en-US" dirty="0">
                <a:solidFill>
                  <a:srgbClr val="000000"/>
                </a:solidFill>
              </a:rPr>
              <a:t>an experiment must meet two conditions. </a:t>
            </a:r>
          </a:p>
          <a:p>
            <a:pPr marL="514350" indent="-514350">
              <a:buFont typeface="+mj-lt"/>
              <a:buAutoNum type="arabicPeriod"/>
            </a:pPr>
            <a:r>
              <a:rPr lang="en-US" dirty="0">
                <a:solidFill>
                  <a:srgbClr val="000000"/>
                </a:solidFill>
              </a:rPr>
              <a:t>Successes occur one at a time. That is, two or more successes cannot occur at exactly the same point in time or at exactly the same point in space. </a:t>
            </a:r>
          </a:p>
          <a:p>
            <a:pPr marL="514350" indent="-514350">
              <a:buFont typeface="+mj-lt"/>
              <a:buAutoNum type="arabicPeriod"/>
            </a:pPr>
            <a:r>
              <a:rPr lang="en-US" dirty="0">
                <a:solidFill>
                  <a:srgbClr val="000000"/>
                </a:solidFill>
              </a:rPr>
              <a:t>The occurrence of a success in any interval is independent of the occurrence of a success in any other interval.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If these two conditions are met, it can be proven that the random variable for the number of successes follows the Poisson probability distribution function.</a:t>
            </a:r>
          </a:p>
        </p:txBody>
      </p:sp>
    </p:spTree>
    <p:extLst>
      <p:ext uri="{BB962C8B-B14F-4D97-AF65-F5344CB8AC3E}">
        <p14:creationId xmlns:p14="http://schemas.microsoft.com/office/powerpoint/2010/main" val="3783108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Poisson Probability Distribution Function </a:t>
            </a:r>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r>
              <a:rPr lang="en-US" dirty="0">
                <a:solidFill>
                  <a:srgbClr val="000000"/>
                </a:solidFill>
              </a:rPr>
              <a:t>The Poisson probability distribution function is given by </a:t>
            </a:r>
          </a:p>
          <a:p>
            <a:endParaRPr lang="en-US" dirty="0">
              <a:solidFill>
                <a:srgbClr val="000000"/>
              </a:solidFill>
            </a:endParaRPr>
          </a:p>
          <a:p>
            <a:endParaRPr lang="en-US" dirty="0">
              <a:solidFill>
                <a:srgbClr val="000000"/>
              </a:solidFill>
            </a:endParaRPr>
          </a:p>
          <a:p>
            <a:r>
              <a:rPr lang="en-US" dirty="0">
                <a:solidFill>
                  <a:srgbClr val="000000"/>
                </a:solidFill>
              </a:rPr>
              <a:t>Where</a:t>
            </a:r>
          </a:p>
          <a:p>
            <a:r>
              <a:rPr lang="en-US" i="1" dirty="0">
                <a:solidFill>
                  <a:srgbClr val="000000"/>
                </a:solidFill>
              </a:rPr>
              <a:t>e</a:t>
            </a:r>
            <a:r>
              <a:rPr lang="en-US" dirty="0">
                <a:solidFill>
                  <a:srgbClr val="000000"/>
                </a:solidFill>
              </a:rPr>
              <a:t> = 2.71828…, and </a:t>
            </a:r>
          </a:p>
          <a:p>
            <a:r>
              <a:rPr lang="el-GR" dirty="0">
                <a:solidFill>
                  <a:srgbClr val="000000"/>
                </a:solidFill>
                <a:latin typeface="Cambria Math" panose="02040503050406030204" pitchFamily="18" charset="0"/>
                <a:ea typeface="Cambria Math" panose="02040503050406030204" pitchFamily="18" charset="0"/>
              </a:rPr>
              <a:t>λ</a:t>
            </a:r>
            <a:r>
              <a:rPr lang="en-US" dirty="0">
                <a:solidFill>
                  <a:srgbClr val="000000"/>
                </a:solidFill>
              </a:rPr>
              <a:t> = the mean number of successes per unit of time or space. </a:t>
            </a:r>
          </a:p>
        </p:txBody>
      </p:sp>
      <p:graphicFrame>
        <p:nvGraphicFramePr>
          <p:cNvPr id="12289" name="Object 1"/>
          <p:cNvGraphicFramePr>
            <a:graphicFrameLocks noChangeAspect="1"/>
          </p:cNvGraphicFramePr>
          <p:nvPr>
            <p:extLst>
              <p:ext uri="{D42A27DB-BD31-4B8C-83A1-F6EECF244321}">
                <p14:modId xmlns:p14="http://schemas.microsoft.com/office/powerpoint/2010/main" val="806340768"/>
              </p:ext>
            </p:extLst>
          </p:nvPr>
        </p:nvGraphicFramePr>
        <p:xfrm>
          <a:off x="2228850" y="1976716"/>
          <a:ext cx="4686300" cy="876300"/>
        </p:xfrm>
        <a:graphic>
          <a:graphicData uri="http://schemas.openxmlformats.org/presentationml/2006/ole">
            <mc:AlternateContent xmlns:mc="http://schemas.openxmlformats.org/markup-compatibility/2006">
              <mc:Choice xmlns:v="urn:schemas-microsoft-com:vml" Requires="v">
                <p:oleObj name="Equation" r:id="rId2" imgW="4686120" imgH="876240" progId="Equation.DSMT4">
                  <p:embed/>
                </p:oleObj>
              </mc:Choice>
              <mc:Fallback>
                <p:oleObj name="Equation" r:id="rId2" imgW="4686120" imgH="876240" progId="Equation.DSMT4">
                  <p:embed/>
                  <p:pic>
                    <p:nvPicPr>
                      <p:cNvPr id="0" name="Picture 1"/>
                      <p:cNvPicPr>
                        <a:picLocks noChangeAspect="1" noChangeArrowheads="1"/>
                      </p:cNvPicPr>
                      <p:nvPr/>
                    </p:nvPicPr>
                    <p:blipFill>
                      <a:blip r:embed="rId3"/>
                      <a:srcRect/>
                      <a:stretch>
                        <a:fillRect/>
                      </a:stretch>
                    </p:blipFill>
                    <p:spPr bwMode="auto">
                      <a:xfrm>
                        <a:off x="2228850" y="1976716"/>
                        <a:ext cx="4686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The Poisson Distribution (cont.)</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normAutofit/>
          </a:bodyPr>
          <a:lstStyle/>
          <a:p>
            <a:r>
              <a:rPr lang="en-US" dirty="0"/>
              <a:t>The Poisson distribution has only one parameter,   , pronounced </a:t>
            </a:r>
            <a:r>
              <a:rPr lang="en-US" i="1" dirty="0"/>
              <a:t>lambda</a:t>
            </a:r>
            <a:r>
              <a:rPr lang="en-US" dirty="0"/>
              <a:t>. One peculiar feature of the distribution is that the variance of the distribution is equal to the mean. That is,           and            . </a:t>
            </a:r>
          </a:p>
          <a:p>
            <a:r>
              <a:rPr lang="en-US" dirty="0"/>
              <a:t>Tables for the Poisson distribution are found in Appendix A, Table F. The tables give </a:t>
            </a:r>
            <a:r>
              <a:rPr lang="en-US" i="1" dirty="0"/>
              <a:t>P</a:t>
            </a:r>
            <a:r>
              <a:rPr lang="en-US" dirty="0"/>
              <a:t>(</a:t>
            </a:r>
            <a:r>
              <a:rPr lang="en-US" i="1" dirty="0"/>
              <a:t>X</a:t>
            </a:r>
            <a:r>
              <a:rPr lang="en-US" dirty="0"/>
              <a:t> = </a:t>
            </a:r>
            <a:r>
              <a:rPr lang="en-US" i="1" dirty="0"/>
              <a:t>x</a:t>
            </a:r>
            <a:r>
              <a:rPr lang="en-US" dirty="0"/>
              <a:t>) for particular values of </a:t>
            </a:r>
            <a:r>
              <a:rPr lang="en-US" i="1" dirty="0"/>
              <a:t>x</a:t>
            </a:r>
            <a:r>
              <a:rPr lang="en-US" dirty="0"/>
              <a:t> and </a:t>
            </a:r>
            <a:r>
              <a:rPr lang="el-GR" i="1" dirty="0">
                <a:latin typeface="Cambria Math" panose="02040503050406030204" pitchFamily="18" charset="0"/>
                <a:ea typeface="Cambria Math" panose="02040503050406030204" pitchFamily="18" charset="0"/>
              </a:rPr>
              <a:t>λ</a:t>
            </a:r>
            <a:r>
              <a:rPr lang="en-US" dirty="0"/>
              <a:t>. Probabilities of a Poisson random variable can also be found using technology such as Microsoft Excel, Minitab, and many calculators.</a:t>
            </a:r>
          </a:p>
        </p:txBody>
      </p:sp>
      <p:graphicFrame>
        <p:nvGraphicFramePr>
          <p:cNvPr id="4" name="Object 3">
            <a:extLst>
              <a:ext uri="{FF2B5EF4-FFF2-40B4-BE49-F238E27FC236}">
                <a16:creationId xmlns:a16="http://schemas.microsoft.com/office/drawing/2014/main" id="{E97FD6DA-FEC0-4CF7-90DE-F8DD12ADDD34}"/>
              </a:ext>
            </a:extLst>
          </p:cNvPr>
          <p:cNvGraphicFramePr>
            <a:graphicFrameLocks noChangeAspect="1"/>
          </p:cNvGraphicFramePr>
          <p:nvPr>
            <p:extLst>
              <p:ext uri="{D42A27DB-BD31-4B8C-83A1-F6EECF244321}">
                <p14:modId xmlns:p14="http://schemas.microsoft.com/office/powerpoint/2010/main" val="568489071"/>
              </p:ext>
            </p:extLst>
          </p:nvPr>
        </p:nvGraphicFramePr>
        <p:xfrm>
          <a:off x="7626350" y="1377950"/>
          <a:ext cx="228600" cy="317500"/>
        </p:xfrm>
        <a:graphic>
          <a:graphicData uri="http://schemas.openxmlformats.org/presentationml/2006/ole">
            <mc:AlternateContent xmlns:mc="http://schemas.openxmlformats.org/markup-compatibility/2006">
              <mc:Choice xmlns:v="urn:schemas-microsoft-com:vml" Requires="v">
                <p:oleObj name="Equation" r:id="rId2" imgW="228600" imgH="317160" progId="Equation.DSMT4">
                  <p:embed/>
                </p:oleObj>
              </mc:Choice>
              <mc:Fallback>
                <p:oleObj name="Equation" r:id="rId2" imgW="228600" imgH="317160" progId="Equation.DSMT4">
                  <p:embed/>
                  <p:pic>
                    <p:nvPicPr>
                      <p:cNvPr id="0" name=""/>
                      <p:cNvPicPr/>
                      <p:nvPr/>
                    </p:nvPicPr>
                    <p:blipFill>
                      <a:blip r:embed="rId3"/>
                      <a:stretch>
                        <a:fillRect/>
                      </a:stretch>
                    </p:blipFill>
                    <p:spPr>
                      <a:xfrm>
                        <a:off x="7626350" y="1377950"/>
                        <a:ext cx="228600" cy="317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5BC808C-12AD-4E36-BF78-7AF52AA54A88}"/>
              </a:ext>
            </a:extLst>
          </p:cNvPr>
          <p:cNvGraphicFramePr>
            <a:graphicFrameLocks noChangeAspect="1"/>
          </p:cNvGraphicFramePr>
          <p:nvPr>
            <p:extLst>
              <p:ext uri="{D42A27DB-BD31-4B8C-83A1-F6EECF244321}">
                <p14:modId xmlns:p14="http://schemas.microsoft.com/office/powerpoint/2010/main" val="2918321395"/>
              </p:ext>
            </p:extLst>
          </p:nvPr>
        </p:nvGraphicFramePr>
        <p:xfrm>
          <a:off x="4419600" y="2652132"/>
          <a:ext cx="800100" cy="381000"/>
        </p:xfrm>
        <a:graphic>
          <a:graphicData uri="http://schemas.openxmlformats.org/presentationml/2006/ole">
            <mc:AlternateContent xmlns:mc="http://schemas.openxmlformats.org/markup-compatibility/2006">
              <mc:Choice xmlns:v="urn:schemas-microsoft-com:vml" Requires="v">
                <p:oleObj name="Equation" r:id="rId4" imgW="799920" imgH="380880" progId="Equation.DSMT4">
                  <p:embed/>
                </p:oleObj>
              </mc:Choice>
              <mc:Fallback>
                <p:oleObj name="Equation" r:id="rId4" imgW="799920" imgH="380880" progId="Equation.DSMT4">
                  <p:embed/>
                  <p:pic>
                    <p:nvPicPr>
                      <p:cNvPr id="0" name=""/>
                      <p:cNvPicPr/>
                      <p:nvPr/>
                    </p:nvPicPr>
                    <p:blipFill>
                      <a:blip r:embed="rId5"/>
                      <a:stretch>
                        <a:fillRect/>
                      </a:stretch>
                    </p:blipFill>
                    <p:spPr>
                      <a:xfrm>
                        <a:off x="4419600" y="2652132"/>
                        <a:ext cx="800100" cy="3810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977B352-AB5E-4314-962C-9E3A6AB496FC}"/>
              </a:ext>
            </a:extLst>
          </p:cNvPr>
          <p:cNvGraphicFramePr>
            <a:graphicFrameLocks noChangeAspect="1"/>
          </p:cNvGraphicFramePr>
          <p:nvPr>
            <p:extLst>
              <p:ext uri="{D42A27DB-BD31-4B8C-83A1-F6EECF244321}">
                <p14:modId xmlns:p14="http://schemas.microsoft.com/office/powerpoint/2010/main" val="2966275766"/>
              </p:ext>
            </p:extLst>
          </p:nvPr>
        </p:nvGraphicFramePr>
        <p:xfrm>
          <a:off x="5893110" y="2579649"/>
          <a:ext cx="952500" cy="381000"/>
        </p:xfrm>
        <a:graphic>
          <a:graphicData uri="http://schemas.openxmlformats.org/presentationml/2006/ole">
            <mc:AlternateContent xmlns:mc="http://schemas.openxmlformats.org/markup-compatibility/2006">
              <mc:Choice xmlns:v="urn:schemas-microsoft-com:vml" Requires="v">
                <p:oleObj name="Equation" r:id="rId6" imgW="952200" imgH="380880" progId="Equation.DSMT4">
                  <p:embed/>
                </p:oleObj>
              </mc:Choice>
              <mc:Fallback>
                <p:oleObj name="Equation" r:id="rId6" imgW="952200" imgH="380880" progId="Equation.DSMT4">
                  <p:embed/>
                  <p:pic>
                    <p:nvPicPr>
                      <p:cNvPr id="0" name=""/>
                      <p:cNvPicPr/>
                      <p:nvPr/>
                    </p:nvPicPr>
                    <p:blipFill>
                      <a:blip r:embed="rId7"/>
                      <a:stretch>
                        <a:fillRect/>
                      </a:stretch>
                    </p:blipFill>
                    <p:spPr>
                      <a:xfrm>
                        <a:off x="5893110" y="2579649"/>
                        <a:ext cx="952500" cy="381000"/>
                      </a:xfrm>
                      <a:prstGeom prst="rect">
                        <a:avLst/>
                      </a:prstGeom>
                    </p:spPr>
                  </p:pic>
                </p:oleObj>
              </mc:Fallback>
            </mc:AlternateContent>
          </a:graphicData>
        </a:graphic>
      </p:graphicFrame>
    </p:spTree>
    <p:extLst>
      <p:ext uri="{BB962C8B-B14F-4D97-AF65-F5344CB8AC3E}">
        <p14:creationId xmlns:p14="http://schemas.microsoft.com/office/powerpoint/2010/main" val="47692966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2877</TotalTime>
  <Words>1254</Words>
  <Application>Microsoft Office PowerPoint</Application>
  <PresentationFormat>On-screen Show (4:3)</PresentationFormat>
  <Paragraphs>114</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Roboto Condensed</vt:lpstr>
      <vt:lpstr>Calibri</vt:lpstr>
      <vt:lpstr>Cambria Math</vt:lpstr>
      <vt:lpstr>Arial</vt:lpstr>
      <vt:lpstr>Office Theme</vt:lpstr>
      <vt:lpstr>Equation</vt:lpstr>
      <vt:lpstr>Section 7.5</vt:lpstr>
      <vt:lpstr>The Poisson Distribution</vt:lpstr>
      <vt:lpstr>The Poisson Distribution (cont.)</vt:lpstr>
      <vt:lpstr>The Poisson Distribution (cont.)</vt:lpstr>
      <vt:lpstr>The Poisson Distribution (cont.)</vt:lpstr>
      <vt:lpstr>Definition: Poisson Random Variable </vt:lpstr>
      <vt:lpstr>The Poisson Distribution (cont.)</vt:lpstr>
      <vt:lpstr>Formula: Poisson Probability Distribution Function </vt:lpstr>
      <vt:lpstr>The Poisson Distribution (cont.)</vt:lpstr>
      <vt:lpstr>The Poisson Distribution (cont.)</vt:lpstr>
      <vt:lpstr>The Poisson Distribution (cont.)</vt:lpstr>
      <vt:lpstr>The Poisson Distribution (cont.)</vt:lpstr>
      <vt:lpstr>The Poisson Distribution (cont.)</vt:lpstr>
      <vt:lpstr>The Poisson Distribution (cont.)</vt:lpstr>
      <vt:lpstr>Poisson Random Variables for Time</vt:lpstr>
      <vt:lpstr>Example 7.5.1: Determining Probabilities Using the Poisson Distribution</vt:lpstr>
      <vt:lpstr>Example 7.5.1: Determining Probabilities Using the Poisson Distribution (cont.)</vt:lpstr>
      <vt:lpstr>Example 7.5.1: Determining Probabilities Using the Poisson Distribution (cont.)</vt:lpstr>
      <vt:lpstr>Example 7.5.1: Determining Probabilities Using the Poisson Distribution (cont.)</vt:lpstr>
      <vt:lpstr>Poisson Random Variables for Length or Space</vt:lpstr>
      <vt:lpstr>Example 7.5.2: Determining a Probability Using the Poisson Distribution</vt:lpstr>
      <vt:lpstr>Example 7.5.2: Determining a Probability Using the Poisson Distribution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Robin Hendrix</cp:lastModifiedBy>
  <cp:revision>234</cp:revision>
  <dcterms:created xsi:type="dcterms:W3CDTF">2013-04-26T14:43:13Z</dcterms:created>
  <dcterms:modified xsi:type="dcterms:W3CDTF">2024-02-14T18:34:46Z</dcterms:modified>
</cp:coreProperties>
</file>