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6"/>
  </p:notesMasterIdLst>
  <p:handoutMasterIdLst>
    <p:handoutMasterId r:id="rId47"/>
  </p:handoutMasterIdLst>
  <p:sldIdLst>
    <p:sldId id="256" r:id="rId2"/>
    <p:sldId id="322" r:id="rId3"/>
    <p:sldId id="323" r:id="rId4"/>
    <p:sldId id="324" r:id="rId5"/>
    <p:sldId id="286" r:id="rId6"/>
    <p:sldId id="296" r:id="rId7"/>
    <p:sldId id="332" r:id="rId8"/>
    <p:sldId id="287" r:id="rId9"/>
    <p:sldId id="297" r:id="rId10"/>
    <p:sldId id="298" r:id="rId11"/>
    <p:sldId id="325" r:id="rId12"/>
    <p:sldId id="326" r:id="rId13"/>
    <p:sldId id="300" r:id="rId14"/>
    <p:sldId id="301" r:id="rId15"/>
    <p:sldId id="299" r:id="rId16"/>
    <p:sldId id="333" r:id="rId17"/>
    <p:sldId id="334" r:id="rId18"/>
    <p:sldId id="335" r:id="rId19"/>
    <p:sldId id="336" r:id="rId20"/>
    <p:sldId id="302" r:id="rId21"/>
    <p:sldId id="303" r:id="rId22"/>
    <p:sldId id="304" r:id="rId23"/>
    <p:sldId id="305" r:id="rId24"/>
    <p:sldId id="306" r:id="rId25"/>
    <p:sldId id="307" r:id="rId26"/>
    <p:sldId id="308" r:id="rId27"/>
    <p:sldId id="309" r:id="rId28"/>
    <p:sldId id="310" r:id="rId29"/>
    <p:sldId id="311" r:id="rId30"/>
    <p:sldId id="312" r:id="rId31"/>
    <p:sldId id="327" r:id="rId32"/>
    <p:sldId id="313" r:id="rId33"/>
    <p:sldId id="293" r:id="rId34"/>
    <p:sldId id="317" r:id="rId35"/>
    <p:sldId id="318" r:id="rId36"/>
    <p:sldId id="328" r:id="rId37"/>
    <p:sldId id="329" r:id="rId38"/>
    <p:sldId id="319" r:id="rId39"/>
    <p:sldId id="320" r:id="rId40"/>
    <p:sldId id="321" r:id="rId41"/>
    <p:sldId id="315" r:id="rId42"/>
    <p:sldId id="316" r:id="rId43"/>
    <p:sldId id="330" r:id="rId44"/>
    <p:sldId id="331" r:id="rId45"/>
  </p:sldIdLst>
  <p:sldSz cx="9144000" cy="6858000" type="screen4x3"/>
  <p:notesSz cx="6858000" cy="9144000"/>
  <p:embeddedFontLst>
    <p:embeddedFont>
      <p:font typeface="Cambria Math" panose="02040503050406030204" pitchFamily="18" charset="0"/>
      <p:regular r:id="rId48"/>
    </p:embeddedFont>
    <p:embeddedFont>
      <p:font typeface="Roboto Condensed" panose="02000000000000000000" pitchFamily="2" charset="0"/>
      <p:regular r:id="rId49"/>
      <p:bold r:id="rId50"/>
      <p:italic r:id="rId51"/>
      <p:boldItalic r:id="rId5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4D536BE-86A7-6825-171B-9AD4D76AEDBB}" name="Robin Hendrix" initials="RH" userId="S-1-5-21-1482476501-413027322-842925246-1097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4"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CDB7"/>
    <a:srgbClr val="719767"/>
    <a:srgbClr val="000000"/>
    <a:srgbClr val="0000FF"/>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8" d="100"/>
          <a:sy n="108" d="100"/>
        </p:scale>
        <p:origin x="10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font" Target="fonts/font3.fntdata"/><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8" Type="http://schemas.microsoft.com/office/2018/10/relationships/authors" Target="author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1.fntdata"/><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font" Target="fonts/font4.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2.fntdata"/><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5.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10/14/2024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10/14/2024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oleObject" Target="../embeddings/oleObject7.bin"/><Relationship Id="rId4" Type="http://schemas.openxmlformats.org/officeDocument/2006/relationships/image" Target="../media/image4.wmf"/><Relationship Id="rId9" Type="http://schemas.openxmlformats.org/officeDocument/2006/relationships/oleObject" Target="../embeddings/oleObject6.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8.bin"/><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oleObject" Target="../embeddings/oleObject9.bin"/></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10.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11.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wmf"/><Relationship Id="rId7" Type="http://schemas.openxmlformats.org/officeDocument/2006/relationships/image" Target="../media/image14.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13.wmf"/><Relationship Id="rId4" Type="http://schemas.openxmlformats.org/officeDocument/2006/relationships/oleObject" Target="../embeddings/oleObject14.bin"/></Relationships>
</file>

<file path=ppt/slides/_rels/slide18.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6.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17.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1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22.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2.wmf"/><Relationship Id="rId4" Type="http://schemas.openxmlformats.org/officeDocument/2006/relationships/oleObject" Target="../embeddings/oleObject24.bin"/></Relationships>
</file>

<file path=ppt/slides/_rels/slide23.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5" Type="http://schemas.openxmlformats.org/officeDocument/2006/relationships/image" Target="../media/image25.wmf"/><Relationship Id="rId4" Type="http://schemas.openxmlformats.org/officeDocument/2006/relationships/oleObject" Target="../embeddings/oleObject27.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7.wmf"/><Relationship Id="rId7" Type="http://schemas.openxmlformats.org/officeDocument/2006/relationships/image" Target="../media/image29.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28.wmf"/><Relationship Id="rId4" Type="http://schemas.openxmlformats.org/officeDocument/2006/relationships/oleObject" Target="../embeddings/oleObject30.bin"/></Relationships>
</file>

<file path=ppt/slides/_rels/slide37.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32.bin"/><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oleObject" Target="../embeddings/oleObject33.bin"/><Relationship Id="rId1" Type="http://schemas.openxmlformats.org/officeDocument/2006/relationships/slideLayout" Target="../slideLayouts/slideLayout2.xml"/><Relationship Id="rId5" Type="http://schemas.openxmlformats.org/officeDocument/2006/relationships/image" Target="../media/image35.wmf"/><Relationship Id="rId4" Type="http://schemas.openxmlformats.org/officeDocument/2006/relationships/oleObject" Target="../embeddings/oleObject34.bin"/></Relationships>
</file>

<file path=ppt/slides/_rels/slide43.xml.rels><?xml version="1.0" encoding="UTF-8" standalone="yes"?>
<Relationships xmlns="http://schemas.openxmlformats.org/package/2006/relationships"><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7.wmf"/><Relationship Id="rId4" Type="http://schemas.openxmlformats.org/officeDocument/2006/relationships/oleObject" Target="../embeddings/oleObject36.bin"/></Relationships>
</file>

<file path=ppt/slides/_rels/slide44.xml.rels><?xml version="1.0" encoding="UTF-8" standalone="yes"?>
<Relationships xmlns="http://schemas.openxmlformats.org/package/2006/relationships"><Relationship Id="rId8" Type="http://schemas.openxmlformats.org/officeDocument/2006/relationships/oleObject" Target="../embeddings/oleObject41.bin"/><Relationship Id="rId3" Type="http://schemas.openxmlformats.org/officeDocument/2006/relationships/image" Target="../media/image39.wmf"/><Relationship Id="rId7" Type="http://schemas.openxmlformats.org/officeDocument/2006/relationships/image" Target="../media/image41.wmf"/><Relationship Id="rId2"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40.bin"/><Relationship Id="rId5" Type="http://schemas.openxmlformats.org/officeDocument/2006/relationships/image" Target="../media/image40.wmf"/><Relationship Id="rId4" Type="http://schemas.openxmlformats.org/officeDocument/2006/relationships/oleObject" Target="../embeddings/oleObject39.bin"/><Relationship Id="rId9" Type="http://schemas.openxmlformats.org/officeDocument/2006/relationships/image" Target="../media/image4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Binomial Distribution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7.4.1: Identifying a Binomial Random Variable (cont.)</a:t>
            </a:r>
          </a:p>
        </p:txBody>
      </p:sp>
      <mc:AlternateContent xmlns:mc="http://schemas.openxmlformats.org/markup-compatibility/2006" xmlns:a14="http://schemas.microsoft.com/office/drawing/2010/main">
        <mc:Choice Requires="a14">
          <p:graphicFrame>
            <p:nvGraphicFramePr>
              <p:cNvPr id="4" name="object 3"/>
              <p:cNvGraphicFramePr>
                <a:graphicFrameLocks noGrp="1"/>
              </p:cNvGraphicFramePr>
              <p:nvPr>
                <p:extLst>
                  <p:ext uri="{D42A27DB-BD31-4B8C-83A1-F6EECF244321}">
                    <p14:modId xmlns:p14="http://schemas.microsoft.com/office/powerpoint/2010/main" val="3827115296"/>
                  </p:ext>
                </p:extLst>
              </p:nvPr>
            </p:nvGraphicFramePr>
            <p:xfrm>
              <a:off x="838200" y="1447800"/>
              <a:ext cx="7086600" cy="3962400"/>
            </p:xfrm>
            <a:graphic>
              <a:graphicData uri="http://schemas.openxmlformats.org/drawingml/2006/table">
                <a:tbl>
                  <a:tblPr firstRow="1" bandRow="1">
                    <a:tableStyleId>{5C22544A-7EE6-4342-B048-85BDC9FD1C3A}</a:tableStyleId>
                  </a:tblPr>
                  <a:tblGrid>
                    <a:gridCol w="4081544">
                      <a:extLst>
                        <a:ext uri="{9D8B030D-6E8A-4147-A177-3AD203B41FA5}">
                          <a16:colId xmlns:a16="http://schemas.microsoft.com/office/drawing/2014/main" val="20000"/>
                        </a:ext>
                      </a:extLst>
                    </a:gridCol>
                    <a:gridCol w="1836935">
                      <a:extLst>
                        <a:ext uri="{9D8B030D-6E8A-4147-A177-3AD203B41FA5}">
                          <a16:colId xmlns:a16="http://schemas.microsoft.com/office/drawing/2014/main" val="20001"/>
                        </a:ext>
                      </a:extLst>
                    </a:gridCol>
                    <a:gridCol w="1168121">
                      <a:extLst>
                        <a:ext uri="{9D8B030D-6E8A-4147-A177-3AD203B41FA5}">
                          <a16:colId xmlns:a16="http://schemas.microsoft.com/office/drawing/2014/main" val="20002"/>
                        </a:ext>
                      </a:extLst>
                    </a:gridCol>
                  </a:tblGrid>
                  <a:tr h="373756">
                    <a:tc gridSpan="3">
                      <a:txBody>
                        <a:bodyPr/>
                        <a:lstStyle/>
                        <a:p>
                          <a:pPr algn="ctr">
                            <a:lnSpc>
                              <a:spcPct val="100000"/>
                            </a:lnSpc>
                            <a:spcBef>
                              <a:spcPts val="150"/>
                            </a:spcBef>
                          </a:pPr>
                          <a:r>
                            <a:rPr lang="en-US" sz="2000" dirty="0"/>
                            <a:t>Tossing a Coin</a:t>
                          </a:r>
                          <a:endParaRPr sz="2000" dirty="0">
                            <a:latin typeface="Roboto Condensed"/>
                            <a:cs typeface="Roboto Condensed"/>
                          </a:endParaRPr>
                        </a:p>
                      </a:txBody>
                      <a:tcPr marL="0" marR="0" marT="19050" marB="0"/>
                    </a:tc>
                    <a:tc hMerge="1">
                      <a:txBody>
                        <a:bodyPr/>
                        <a:lstStyle/>
                        <a:p>
                          <a:pPr marL="635"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70485">
                            <a:lnSpc>
                              <a:spcPct val="100000"/>
                            </a:lnSpc>
                            <a:spcBef>
                              <a:spcPts val="150"/>
                            </a:spcBef>
                          </a:pPr>
                          <a:endParaRPr sz="1000" dirty="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T w="12700">
                          <a:solidFill>
                            <a:srgbClr val="6A6A71"/>
                          </a:solidFill>
                          <a:prstDash val="solid"/>
                        </a:lnT>
                        <a:lnB w="12700">
                          <a:solidFill>
                            <a:srgbClr val="6A6A71"/>
                          </a:solidFill>
                          <a:prstDash val="solid"/>
                        </a:lnB>
                      </a:tcPr>
                    </a:tc>
                    <a:extLst>
                      <a:ext uri="{0D108BD9-81ED-4DB2-BD59-A6C34878D82A}">
                        <a16:rowId xmlns:a16="http://schemas.microsoft.com/office/drawing/2014/main" val="10000"/>
                      </a:ext>
                    </a:extLst>
                  </a:tr>
                  <a:tr h="338580">
                    <a:tc>
                      <a:txBody>
                        <a:bodyPr/>
                        <a:lstStyle/>
                        <a:p>
                          <a:pPr algn="ctr">
                            <a:lnSpc>
                              <a:spcPct val="100000"/>
                            </a:lnSpc>
                            <a:spcBef>
                              <a:spcPts val="150"/>
                            </a:spcBef>
                          </a:pPr>
                          <a:r>
                            <a:rPr sz="1800" b="1" spc="-5" dirty="0">
                              <a:solidFill>
                                <a:srgbClr val="000000"/>
                              </a:solidFill>
                            </a:rPr>
                            <a:t>Events</a:t>
                          </a:r>
                          <a:endParaRPr sz="1800" b="1" dirty="0">
                            <a:solidFill>
                              <a:srgbClr val="000000"/>
                            </a:solidFill>
                            <a:latin typeface="Roboto Condensed"/>
                            <a:cs typeface="Roboto Condensed"/>
                          </a:endParaRPr>
                        </a:p>
                      </a:txBody>
                      <a:tcPr marL="0" marR="0" marT="19050" marB="0"/>
                    </a:tc>
                    <a:tc>
                      <a:txBody>
                        <a:bodyPr/>
                        <a:lstStyle/>
                        <a:p>
                          <a:pPr marL="635" algn="ctr">
                            <a:lnSpc>
                              <a:spcPct val="100000"/>
                            </a:lnSpc>
                            <a:spcBef>
                              <a:spcPts val="150"/>
                            </a:spcBef>
                          </a:pPr>
                          <a:r>
                            <a:rPr sz="1800" b="1" spc="-5" dirty="0">
                              <a:solidFill>
                                <a:srgbClr val="000000"/>
                              </a:solidFill>
                            </a:rPr>
                            <a:t>Number </a:t>
                          </a:r>
                          <a:r>
                            <a:rPr sz="1800" b="1" dirty="0">
                              <a:solidFill>
                                <a:srgbClr val="000000"/>
                              </a:solidFill>
                            </a:rPr>
                            <a:t>of</a:t>
                          </a:r>
                          <a:r>
                            <a:rPr sz="1800" b="1" spc="-30" dirty="0">
                              <a:solidFill>
                                <a:srgbClr val="000000"/>
                              </a:solidFill>
                            </a:rPr>
                            <a:t> </a:t>
                          </a:r>
                          <a:r>
                            <a:rPr sz="1800" b="1" dirty="0">
                              <a:solidFill>
                                <a:srgbClr val="000000"/>
                              </a:solidFill>
                            </a:rPr>
                            <a:t>Heads</a:t>
                          </a:r>
                          <a:endParaRPr sz="1800" b="1">
                            <a:solidFill>
                              <a:srgbClr val="000000"/>
                            </a:solidFill>
                            <a:latin typeface="Roboto Condensed"/>
                            <a:cs typeface="Roboto Condensed"/>
                          </a:endParaRPr>
                        </a:p>
                      </a:txBody>
                      <a:tcPr marL="0" marR="0" marT="19050" marB="0"/>
                    </a:tc>
                    <a:tc>
                      <a:txBody>
                        <a:bodyPr/>
                        <a:lstStyle/>
                        <a:p>
                          <a:pPr marL="70485">
                            <a:lnSpc>
                              <a:spcPct val="100000"/>
                            </a:lnSpc>
                            <a:spcBef>
                              <a:spcPts val="150"/>
                            </a:spcBef>
                          </a:pPr>
                          <a:r>
                            <a:rPr sz="1800" b="1" spc="-5" dirty="0">
                              <a:solidFill>
                                <a:srgbClr val="000000"/>
                              </a:solidFill>
                            </a:rPr>
                            <a:t>Probability</a:t>
                          </a:r>
                          <a:endParaRPr sz="18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1"/>
                      </a:ext>
                    </a:extLst>
                  </a:tr>
                  <a:tr h="650482">
                    <a:tc>
                      <a:txBody>
                        <a:bodyPr/>
                        <a:lstStyle/>
                        <a:p>
                          <a:pPr algn="l">
                            <a:lnSpc>
                              <a:spcPct val="100000"/>
                            </a:lnSpc>
                            <a:spcBef>
                              <a:spcPts val="455"/>
                            </a:spcBef>
                            <a:tabLst>
                              <a:tab pos="981075" algn="l"/>
                            </a:tabLst>
                          </a:pPr>
                          <a14:m>
                            <m:oMathPara xmlns:m="http://schemas.openxmlformats.org/officeDocument/2006/math">
                              <m:oMathParaPr>
                                <m:jc m:val="center"/>
                              </m:oMathParaPr>
                              <m:oMath xmlns:m="http://schemas.openxmlformats.org/officeDocument/2006/math">
                                <m:r>
                                  <m:rPr>
                                    <m:sty m:val="p"/>
                                  </m:rPr>
                                  <a:rPr kumimoji="0" lang="en-US" sz="1800" b="0" i="0"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TTTT</m:t>
                                </m:r>
                              </m:oMath>
                            </m:oMathPara>
                          </a14:m>
                          <a:endParaRPr lang="en-US" sz="1800" i="0" dirty="0">
                            <a:solidFill>
                              <a:srgbClr val="000000"/>
                            </a:solidFill>
                            <a:latin typeface="+mn-lt"/>
                            <a:ea typeface="Cambria Math" panose="02040503050406030204" pitchFamily="18" charset="0"/>
                            <a:cs typeface="STIX"/>
                          </a:endParaRPr>
                        </a:p>
                      </a:txBody>
                      <a:tcPr marL="0" marR="0" marT="102870" marB="0" anchor="ctr" anchorCtr="1"/>
                    </a:tc>
                    <a:tc>
                      <a:txBody>
                        <a:bodyPr/>
                        <a:lstStyle/>
                        <a:p>
                          <a:pPr marL="635" algn="ctr">
                            <a:lnSpc>
                              <a:spcPct val="100000"/>
                            </a:lnSpc>
                            <a:spcBef>
                              <a:spcPts val="810"/>
                            </a:spcBef>
                          </a:pPr>
                          <a:r>
                            <a:rPr sz="1800" dirty="0">
                              <a:solidFill>
                                <a:srgbClr val="000000"/>
                              </a:solidFill>
                            </a:rPr>
                            <a:t>0</a:t>
                          </a:r>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R="1270" algn="ctr">
                            <a:lnSpc>
                              <a:spcPct val="100000"/>
                            </a:lnSpc>
                            <a:spcBef>
                              <a:spcPts val="170"/>
                            </a:spcBef>
                          </a:pPr>
                          <a:endParaRPr sz="1800" dirty="0">
                            <a:solidFill>
                              <a:srgbClr val="000000"/>
                            </a:solidFill>
                            <a:latin typeface="Calibri" panose="020F0502020204030204" pitchFamily="34" charset="0"/>
                            <a:cs typeface="Calibri" panose="020F0502020204030204" pitchFamily="34" charset="0"/>
                          </a:endParaRPr>
                        </a:p>
                      </a:txBody>
                      <a:tcPr marL="0" marR="0" marT="48260" marB="0" anchor="ctr" anchorCtr="1"/>
                    </a:tc>
                    <a:extLst>
                      <a:ext uri="{0D108BD9-81ED-4DB2-BD59-A6C34878D82A}">
                        <a16:rowId xmlns:a16="http://schemas.microsoft.com/office/drawing/2014/main" val="10002"/>
                      </a:ext>
                    </a:extLst>
                  </a:tr>
                  <a:tr h="649309">
                    <a:tc>
                      <a:txBody>
                        <a:bodyPr/>
                        <a:lstStyle/>
                        <a:p>
                          <a:pPr algn="ctr">
                            <a:lnSpc>
                              <a:spcPct val="100000"/>
                            </a:lnSpc>
                            <a:spcBef>
                              <a:spcPts val="810"/>
                            </a:spcBef>
                          </a:pPr>
                          <a14:m>
                            <m:oMath xmlns:m="http://schemas.openxmlformats.org/officeDocument/2006/math">
                              <m:r>
                                <m:rPr>
                                  <m:sty m:val="p"/>
                                </m:rPr>
                                <a:rPr kumimoji="0" lang="en-US" sz="1800" b="0" i="0"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m:t>HTTT</m:t>
                              </m:r>
                            </m:oMath>
                          </a14:m>
                          <a:r>
                            <a:rPr lang="en-US" sz="1800" spc="-10" dirty="0">
                              <a:solidFill>
                                <a:srgbClr val="000000"/>
                              </a:solidFill>
                            </a:rPr>
                            <a:t>,</a:t>
                          </a:r>
                          <a14:m>
                            <m:oMath xmlns:m="http://schemas.openxmlformats.org/officeDocument/2006/math">
                              <m:r>
                                <a:rPr lang="en-US" sz="1800" b="0" i="1" spc="-10" dirty="0" smtClean="0">
                                  <a:solidFill>
                                    <a:srgbClr val="000000"/>
                                  </a:solidFill>
                                  <a:latin typeface="Cambria Math" panose="02040503050406030204" pitchFamily="18" charset="0"/>
                                </a:rPr>
                                <m:t> </m:t>
                              </m:r>
                              <m:r>
                                <a:rPr lang="en-US" sz="1800" b="0" i="0" spc="-10" dirty="0" smtClean="0">
                                  <a:solidFill>
                                    <a:srgbClr val="000000"/>
                                  </a:solidFill>
                                  <a:latin typeface="Cambria Math" panose="02040503050406030204" pitchFamily="18" charset="0"/>
                                </a:rPr>
                                <m:t> </m:t>
                              </m:r>
                              <m:r>
                                <m:rPr>
                                  <m:sty m:val="p"/>
                                </m:rPr>
                                <a:rPr lang="en-US" sz="1800" b="0" i="0" spc="-10" dirty="0" smtClean="0">
                                  <a:solidFill>
                                    <a:srgbClr val="000000"/>
                                  </a:solidFill>
                                  <a:latin typeface="Cambria Math" panose="02040503050406030204" pitchFamily="18" charset="0"/>
                                </a:rPr>
                                <m:t>THTT</m:t>
                              </m:r>
                            </m:oMath>
                          </a14:m>
                          <a:r>
                            <a:rPr lang="en-US" sz="1800" spc="-10" dirty="0">
                              <a:solidFill>
                                <a:srgbClr val="000000"/>
                              </a:solidFill>
                            </a:rPr>
                            <a:t> , </a:t>
                          </a:r>
                          <a14:m>
                            <m:oMath xmlns:m="http://schemas.openxmlformats.org/officeDocument/2006/math">
                              <m:r>
                                <m:rPr>
                                  <m:sty m:val="p"/>
                                </m:rPr>
                                <a:rPr lang="en-US" sz="1800" b="0" i="0" spc="-10" dirty="0" smtClean="0">
                                  <a:solidFill>
                                    <a:srgbClr val="000000"/>
                                  </a:solidFill>
                                  <a:latin typeface="Cambria Math" panose="02040503050406030204" pitchFamily="18" charset="0"/>
                                </a:rPr>
                                <m:t>TTHT</m:t>
                              </m:r>
                            </m:oMath>
                          </a14:m>
                          <a:r>
                            <a:rPr lang="en-US" sz="1800" spc="-10" dirty="0">
                              <a:solidFill>
                                <a:srgbClr val="000000"/>
                              </a:solidFill>
                            </a:rPr>
                            <a:t>,</a:t>
                          </a:r>
                          <a:r>
                            <a:rPr lang="en-US" sz="1800" spc="5" dirty="0">
                              <a:solidFill>
                                <a:srgbClr val="000000"/>
                              </a:solidFill>
                            </a:rPr>
                            <a:t> </a:t>
                          </a:r>
                          <a14:m>
                            <m:oMath xmlns:m="http://schemas.openxmlformats.org/officeDocument/2006/math">
                              <m:r>
                                <m:rPr>
                                  <m:sty m:val="p"/>
                                </m:rPr>
                                <a:rPr lang="en-US" sz="1800" b="0" i="0" spc="-10" dirty="0" smtClean="0">
                                  <a:solidFill>
                                    <a:srgbClr val="000000"/>
                                  </a:solidFill>
                                  <a:latin typeface="Cambria Math" panose="02040503050406030204" pitchFamily="18" charset="0"/>
                                </a:rPr>
                                <m:t>TTTH</m:t>
                              </m:r>
                            </m:oMath>
                          </a14:m>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635" algn="ctr">
                            <a:lnSpc>
                              <a:spcPct val="100000"/>
                            </a:lnSpc>
                            <a:spcBef>
                              <a:spcPts val="810"/>
                            </a:spcBef>
                          </a:pPr>
                          <a:r>
                            <a:rPr sz="1800" dirty="0">
                              <a:solidFill>
                                <a:srgbClr val="000000"/>
                              </a:solidFill>
                            </a:rPr>
                            <a:t>1</a:t>
                          </a:r>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1270" algn="ctr">
                            <a:lnSpc>
                              <a:spcPct val="100000"/>
                            </a:lnSpc>
                            <a:spcBef>
                              <a:spcPts val="380"/>
                            </a:spcBef>
                          </a:pPr>
                          <a:endParaRPr sz="1800" dirty="0">
                            <a:solidFill>
                              <a:srgbClr val="000000"/>
                            </a:solidFill>
                            <a:latin typeface="Calibri" panose="020F0502020204030204" pitchFamily="34" charset="0"/>
                            <a:cs typeface="Calibri" panose="020F0502020204030204" pitchFamily="34" charset="0"/>
                          </a:endParaRPr>
                        </a:p>
                      </a:txBody>
                      <a:tcPr marL="0" marR="0" marT="48260" marB="0" anchor="ctr" anchorCtr="1"/>
                    </a:tc>
                    <a:extLst>
                      <a:ext uri="{0D108BD9-81ED-4DB2-BD59-A6C34878D82A}">
                        <a16:rowId xmlns:a16="http://schemas.microsoft.com/office/drawing/2014/main" val="10003"/>
                      </a:ext>
                    </a:extLst>
                  </a:tr>
                  <a:tr h="650482">
                    <a:tc>
                      <a:txBody>
                        <a:bodyPr/>
                        <a:lstStyle/>
                        <a:p>
                          <a:pPr algn="ctr">
                            <a:lnSpc>
                              <a:spcPct val="100000"/>
                            </a:lnSpc>
                            <a:spcBef>
                              <a:spcPts val="810"/>
                            </a:spcBef>
                          </a:pPr>
                          <a14:m>
                            <m:oMath xmlns:m="http://schemas.openxmlformats.org/officeDocument/2006/math">
                              <m:r>
                                <m:rPr>
                                  <m:sty m:val="p"/>
                                </m:rPr>
                                <a:rPr lang="en-US" sz="1800" b="0" i="0" spc="-10" dirty="0" smtClean="0">
                                  <a:solidFill>
                                    <a:srgbClr val="000000"/>
                                  </a:solidFill>
                                  <a:latin typeface="Cambria Math" panose="02040503050406030204" pitchFamily="18" charset="0"/>
                                </a:rPr>
                                <m:t>HHTT</m:t>
                              </m:r>
                            </m:oMath>
                          </a14:m>
                          <a:r>
                            <a:rPr lang="en-US" sz="1800" spc="-10" dirty="0">
                              <a:solidFill>
                                <a:srgbClr val="000000"/>
                              </a:solidFill>
                            </a:rPr>
                            <a:t>, </a:t>
                          </a:r>
                          <a14:m>
                            <m:oMath xmlns:m="http://schemas.openxmlformats.org/officeDocument/2006/math">
                              <m:r>
                                <m:rPr>
                                  <m:sty m:val="p"/>
                                </m:rPr>
                                <a:rPr lang="en-US" sz="1800" b="0" i="0" spc="-10" dirty="0" smtClean="0">
                                  <a:solidFill>
                                    <a:srgbClr val="000000"/>
                                  </a:solidFill>
                                  <a:latin typeface="Cambria Math" panose="02040503050406030204" pitchFamily="18" charset="0"/>
                                </a:rPr>
                                <m:t>HTHT</m:t>
                              </m:r>
                              <m:r>
                                <a:rPr lang="en-US" sz="1800" b="0" i="0" spc="-10" dirty="0" smtClean="0">
                                  <a:solidFill>
                                    <a:srgbClr val="000000"/>
                                  </a:solidFill>
                                  <a:latin typeface="Cambria Math" panose="02040503050406030204" pitchFamily="18" charset="0"/>
                                </a:rPr>
                                <m:t>,</m:t>
                              </m:r>
                            </m:oMath>
                          </a14:m>
                          <a:r>
                            <a:rPr lang="en-US" sz="1800" dirty="0">
                              <a:solidFill>
                                <a:srgbClr val="000000"/>
                              </a:solidFill>
                            </a:rPr>
                            <a:t> </a:t>
                          </a:r>
                          <a14:m>
                            <m:oMath xmlns:m="http://schemas.openxmlformats.org/officeDocument/2006/math">
                              <m:r>
                                <m:rPr>
                                  <m:sty m:val="p"/>
                                </m:rPr>
                                <a:rPr lang="en-US" sz="1800" b="0" i="0" spc="-10" dirty="0" smtClean="0">
                                  <a:solidFill>
                                    <a:srgbClr val="000000"/>
                                  </a:solidFill>
                                  <a:latin typeface="Cambria Math" panose="02040503050406030204" pitchFamily="18" charset="0"/>
                                </a:rPr>
                                <m:t>HTTH</m:t>
                              </m:r>
                            </m:oMath>
                          </a14:m>
                          <a:r>
                            <a:rPr lang="en-US" sz="1800" dirty="0">
                              <a:solidFill>
                                <a:srgbClr val="000000"/>
                              </a:solidFill>
                            </a:rPr>
                            <a:t>, </a:t>
                          </a:r>
                          <a14:m>
                            <m:oMath xmlns:m="http://schemas.openxmlformats.org/officeDocument/2006/math">
                              <m:r>
                                <m:rPr>
                                  <m:sty m:val="p"/>
                                </m:rPr>
                                <a:rPr lang="en-US" sz="1800" b="0" i="0" spc="-10" dirty="0" smtClean="0">
                                  <a:solidFill>
                                    <a:srgbClr val="000000"/>
                                  </a:solidFill>
                                  <a:latin typeface="Cambria Math" panose="02040503050406030204" pitchFamily="18" charset="0"/>
                                </a:rPr>
                                <m:t>THHT</m:t>
                              </m:r>
                            </m:oMath>
                          </a14:m>
                          <a:r>
                            <a:rPr lang="en-US" sz="1800" spc="-10" dirty="0">
                              <a:solidFill>
                                <a:srgbClr val="000000"/>
                              </a:solidFill>
                            </a:rPr>
                            <a:t>, </a:t>
                          </a:r>
                          <a14:m>
                            <m:oMath xmlns:m="http://schemas.openxmlformats.org/officeDocument/2006/math">
                              <m:r>
                                <m:rPr>
                                  <m:sty m:val="p"/>
                                </m:rPr>
                                <a:rPr lang="en-US" sz="1800" b="0" i="0" spc="-10" dirty="0" smtClean="0">
                                  <a:solidFill>
                                    <a:srgbClr val="000000"/>
                                  </a:solidFill>
                                  <a:latin typeface="Cambria Math" panose="02040503050406030204" pitchFamily="18" charset="0"/>
                                </a:rPr>
                                <m:t>THTH</m:t>
                              </m:r>
                            </m:oMath>
                          </a14:m>
                          <a:r>
                            <a:rPr lang="en-US" sz="1800" dirty="0">
                              <a:solidFill>
                                <a:srgbClr val="000000"/>
                              </a:solidFill>
                            </a:rPr>
                            <a:t>,</a:t>
                          </a:r>
                          <a:r>
                            <a:rPr lang="en-US" sz="1800" spc="-25" dirty="0">
                              <a:solidFill>
                                <a:srgbClr val="000000"/>
                              </a:solidFill>
                            </a:rPr>
                            <a:t> </a:t>
                          </a:r>
                          <a14:m>
                            <m:oMath xmlns:m="http://schemas.openxmlformats.org/officeDocument/2006/math">
                              <m:r>
                                <m:rPr>
                                  <m:sty m:val="p"/>
                                </m:rPr>
                                <a:rPr lang="en-US" sz="1800" b="0" i="0" spc="-10" dirty="0" smtClean="0">
                                  <a:solidFill>
                                    <a:srgbClr val="000000"/>
                                  </a:solidFill>
                                  <a:latin typeface="Cambria Math" panose="02040503050406030204" pitchFamily="18" charset="0"/>
                                </a:rPr>
                                <m:t>TTHH</m:t>
                              </m:r>
                            </m:oMath>
                          </a14:m>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635" algn="ctr">
                            <a:lnSpc>
                              <a:spcPct val="100000"/>
                            </a:lnSpc>
                            <a:spcBef>
                              <a:spcPts val="810"/>
                            </a:spcBef>
                          </a:pPr>
                          <a:r>
                            <a:rPr sz="1800" dirty="0">
                              <a:solidFill>
                                <a:srgbClr val="000000"/>
                              </a:solidFill>
                            </a:rPr>
                            <a:t>2</a:t>
                          </a:r>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1270" algn="ctr">
                            <a:lnSpc>
                              <a:spcPct val="100000"/>
                            </a:lnSpc>
                            <a:spcBef>
                              <a:spcPts val="380"/>
                            </a:spcBef>
                          </a:pPr>
                          <a:endParaRPr sz="1800" dirty="0">
                            <a:solidFill>
                              <a:srgbClr val="000000"/>
                            </a:solidFill>
                            <a:latin typeface="Calibri" panose="020F0502020204030204" pitchFamily="34" charset="0"/>
                            <a:cs typeface="Calibri" panose="020F0502020204030204" pitchFamily="34" charset="0"/>
                          </a:endParaRPr>
                        </a:p>
                      </a:txBody>
                      <a:tcPr marL="0" marR="0" marT="48260" marB="0" anchor="ctr" anchorCtr="1"/>
                    </a:tc>
                    <a:extLst>
                      <a:ext uri="{0D108BD9-81ED-4DB2-BD59-A6C34878D82A}">
                        <a16:rowId xmlns:a16="http://schemas.microsoft.com/office/drawing/2014/main" val="10004"/>
                      </a:ext>
                    </a:extLst>
                  </a:tr>
                  <a:tr h="649309">
                    <a:tc>
                      <a:txBody>
                        <a:bodyPr/>
                        <a:lstStyle/>
                        <a:p>
                          <a:pPr algn="ctr">
                            <a:lnSpc>
                              <a:spcPct val="100000"/>
                            </a:lnSpc>
                            <a:spcBef>
                              <a:spcPts val="810"/>
                            </a:spcBef>
                          </a:pPr>
                          <a14:m>
                            <m:oMath xmlns:m="http://schemas.openxmlformats.org/officeDocument/2006/math">
                              <m:r>
                                <m:rPr>
                                  <m:sty m:val="p"/>
                                </m:rPr>
                                <a:rPr lang="en-US" sz="1800" b="0" i="0" spc="-10" dirty="0" smtClean="0">
                                  <a:solidFill>
                                    <a:srgbClr val="000000"/>
                                  </a:solidFill>
                                  <a:latin typeface="Cambria Math" panose="02040503050406030204" pitchFamily="18" charset="0"/>
                                </a:rPr>
                                <m:t>THHH</m:t>
                              </m:r>
                            </m:oMath>
                          </a14:m>
                          <a:r>
                            <a:rPr lang="en-US" sz="1800" dirty="0">
                              <a:solidFill>
                                <a:srgbClr val="000000"/>
                              </a:solidFill>
                            </a:rPr>
                            <a:t>, </a:t>
                          </a:r>
                          <a14:m>
                            <m:oMath xmlns:m="http://schemas.openxmlformats.org/officeDocument/2006/math">
                              <m:r>
                                <m:rPr>
                                  <m:sty m:val="p"/>
                                </m:rPr>
                                <a:rPr lang="en-US" sz="1800" b="0" i="0" spc="-10" dirty="0" smtClean="0">
                                  <a:solidFill>
                                    <a:srgbClr val="000000"/>
                                  </a:solidFill>
                                  <a:latin typeface="Cambria Math" panose="02040503050406030204" pitchFamily="18" charset="0"/>
                                </a:rPr>
                                <m:t>HTHH</m:t>
                              </m:r>
                            </m:oMath>
                          </a14:m>
                          <a:r>
                            <a:rPr lang="en-US" sz="1800" dirty="0">
                              <a:solidFill>
                                <a:srgbClr val="000000"/>
                              </a:solidFill>
                            </a:rPr>
                            <a:t>, </a:t>
                          </a:r>
                          <a14:m>
                            <m:oMath xmlns:m="http://schemas.openxmlformats.org/officeDocument/2006/math">
                              <m:r>
                                <m:rPr>
                                  <m:sty m:val="p"/>
                                </m:rPr>
                                <a:rPr lang="en-US" sz="1800" b="0" i="0" spc="-10" dirty="0" smtClean="0">
                                  <a:solidFill>
                                    <a:srgbClr val="000000"/>
                                  </a:solidFill>
                                  <a:latin typeface="Cambria Math" panose="02040503050406030204" pitchFamily="18" charset="0"/>
                                </a:rPr>
                                <m:t>HHTH</m:t>
                              </m:r>
                            </m:oMath>
                          </a14:m>
                          <a:r>
                            <a:rPr lang="en-US" sz="1800" dirty="0">
                              <a:solidFill>
                                <a:srgbClr val="000000"/>
                              </a:solidFill>
                            </a:rPr>
                            <a:t>,</a:t>
                          </a:r>
                          <a:r>
                            <a:rPr lang="en-US" sz="1800" spc="-20" dirty="0">
                              <a:solidFill>
                                <a:srgbClr val="000000"/>
                              </a:solidFill>
                            </a:rPr>
                            <a:t> </a:t>
                          </a:r>
                          <a14:m>
                            <m:oMath xmlns:m="http://schemas.openxmlformats.org/officeDocument/2006/math">
                              <m:r>
                                <m:rPr>
                                  <m:sty m:val="p"/>
                                </m:rPr>
                                <a:rPr lang="en-US" sz="1800" b="0" i="0" spc="-10" dirty="0" smtClean="0">
                                  <a:solidFill>
                                    <a:srgbClr val="000000"/>
                                  </a:solidFill>
                                  <a:latin typeface="Cambria Math" panose="02040503050406030204" pitchFamily="18" charset="0"/>
                                </a:rPr>
                                <m:t>HHHT</m:t>
                              </m:r>
                            </m:oMath>
                          </a14:m>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635" algn="ctr">
                            <a:lnSpc>
                              <a:spcPct val="100000"/>
                            </a:lnSpc>
                            <a:spcBef>
                              <a:spcPts val="810"/>
                            </a:spcBef>
                          </a:pPr>
                          <a:r>
                            <a:rPr sz="1800" dirty="0">
                              <a:solidFill>
                                <a:srgbClr val="000000"/>
                              </a:solidFill>
                            </a:rPr>
                            <a:t>3</a:t>
                          </a:r>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1270" algn="ctr">
                            <a:lnSpc>
                              <a:spcPct val="100000"/>
                            </a:lnSpc>
                            <a:spcBef>
                              <a:spcPts val="380"/>
                            </a:spcBef>
                          </a:pPr>
                          <a:endParaRPr sz="1800" dirty="0">
                            <a:solidFill>
                              <a:srgbClr val="000000"/>
                            </a:solidFill>
                            <a:latin typeface="Calibri" panose="020F0502020204030204" pitchFamily="34" charset="0"/>
                            <a:cs typeface="Calibri" panose="020F0502020204030204" pitchFamily="34" charset="0"/>
                          </a:endParaRPr>
                        </a:p>
                      </a:txBody>
                      <a:tcPr marL="0" marR="0" marT="48260" marB="0" anchor="ctr" anchorCtr="1"/>
                    </a:tc>
                    <a:extLst>
                      <a:ext uri="{0D108BD9-81ED-4DB2-BD59-A6C34878D82A}">
                        <a16:rowId xmlns:a16="http://schemas.microsoft.com/office/drawing/2014/main" val="10005"/>
                      </a:ext>
                    </a:extLst>
                  </a:tr>
                  <a:tr h="650482">
                    <a:tc>
                      <a:txBody>
                        <a:bodyPr/>
                        <a:lstStyle/>
                        <a:p>
                          <a:pPr algn="ctr">
                            <a:lnSpc>
                              <a:spcPct val="100000"/>
                            </a:lnSpc>
                            <a:spcBef>
                              <a:spcPts val="810"/>
                            </a:spcBef>
                          </a:pPr>
                          <a14:m>
                            <m:oMathPara xmlns:m="http://schemas.openxmlformats.org/officeDocument/2006/math">
                              <m:oMathParaPr>
                                <m:jc m:val="centerGroup"/>
                              </m:oMathParaPr>
                              <m:oMath xmlns:m="http://schemas.openxmlformats.org/officeDocument/2006/math">
                                <m:r>
                                  <m:rPr>
                                    <m:sty m:val="p"/>
                                  </m:rPr>
                                  <a:rPr lang="en-US" sz="1800" b="0" i="0" spc="-10" dirty="0" smtClean="0">
                                    <a:solidFill>
                                      <a:srgbClr val="000000"/>
                                    </a:solidFill>
                                    <a:latin typeface="Cambria Math" panose="02040503050406030204" pitchFamily="18" charset="0"/>
                                  </a:rPr>
                                  <m:t>HHHH</m:t>
                                </m:r>
                              </m:oMath>
                            </m:oMathPara>
                          </a14:m>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635" algn="ctr">
                            <a:lnSpc>
                              <a:spcPct val="100000"/>
                            </a:lnSpc>
                            <a:spcBef>
                              <a:spcPts val="810"/>
                            </a:spcBef>
                          </a:pPr>
                          <a:r>
                            <a:rPr sz="1800" dirty="0">
                              <a:solidFill>
                                <a:srgbClr val="000000"/>
                              </a:solidFill>
                            </a:rPr>
                            <a:t>4</a:t>
                          </a:r>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1270" algn="ctr">
                            <a:lnSpc>
                              <a:spcPct val="100000"/>
                            </a:lnSpc>
                            <a:spcBef>
                              <a:spcPts val="380"/>
                            </a:spcBef>
                          </a:pPr>
                          <a:endParaRPr sz="1800" dirty="0">
                            <a:solidFill>
                              <a:srgbClr val="000000"/>
                            </a:solidFill>
                            <a:latin typeface="Calibri" panose="020F0502020204030204" pitchFamily="34" charset="0"/>
                            <a:cs typeface="Calibri" panose="020F0502020204030204" pitchFamily="34" charset="0"/>
                          </a:endParaRPr>
                        </a:p>
                      </a:txBody>
                      <a:tcPr marL="0" marR="0" marT="48260" marB="0" anchor="ctr" anchorCtr="1"/>
                    </a:tc>
                    <a:extLst>
                      <a:ext uri="{0D108BD9-81ED-4DB2-BD59-A6C34878D82A}">
                        <a16:rowId xmlns:a16="http://schemas.microsoft.com/office/drawing/2014/main" val="10006"/>
                      </a:ext>
                    </a:extLst>
                  </a:tr>
                </a:tbl>
              </a:graphicData>
            </a:graphic>
          </p:graphicFrame>
        </mc:Choice>
        <mc:Fallback xmlns="">
          <p:graphicFrame>
            <p:nvGraphicFramePr>
              <p:cNvPr id="4" name="object 3"/>
              <p:cNvGraphicFramePr>
                <a:graphicFrameLocks noGrp="1"/>
              </p:cNvGraphicFramePr>
              <p:nvPr>
                <p:extLst>
                  <p:ext uri="{D42A27DB-BD31-4B8C-83A1-F6EECF244321}">
                    <p14:modId xmlns:p14="http://schemas.microsoft.com/office/powerpoint/2010/main" val="3827115296"/>
                  </p:ext>
                </p:extLst>
              </p:nvPr>
            </p:nvGraphicFramePr>
            <p:xfrm>
              <a:off x="838200" y="1447800"/>
              <a:ext cx="7086600" cy="3962400"/>
            </p:xfrm>
            <a:graphic>
              <a:graphicData uri="http://schemas.openxmlformats.org/drawingml/2006/table">
                <a:tbl>
                  <a:tblPr firstRow="1" bandRow="1">
                    <a:tableStyleId>{5C22544A-7EE6-4342-B048-85BDC9FD1C3A}</a:tableStyleId>
                  </a:tblPr>
                  <a:tblGrid>
                    <a:gridCol w="4081544">
                      <a:extLst>
                        <a:ext uri="{9D8B030D-6E8A-4147-A177-3AD203B41FA5}">
                          <a16:colId xmlns:a16="http://schemas.microsoft.com/office/drawing/2014/main" val="20000"/>
                        </a:ext>
                      </a:extLst>
                    </a:gridCol>
                    <a:gridCol w="1836935">
                      <a:extLst>
                        <a:ext uri="{9D8B030D-6E8A-4147-A177-3AD203B41FA5}">
                          <a16:colId xmlns:a16="http://schemas.microsoft.com/office/drawing/2014/main" val="20001"/>
                        </a:ext>
                      </a:extLst>
                    </a:gridCol>
                    <a:gridCol w="1168121">
                      <a:extLst>
                        <a:ext uri="{9D8B030D-6E8A-4147-A177-3AD203B41FA5}">
                          <a16:colId xmlns:a16="http://schemas.microsoft.com/office/drawing/2014/main" val="20002"/>
                        </a:ext>
                      </a:extLst>
                    </a:gridCol>
                  </a:tblGrid>
                  <a:tr h="373756">
                    <a:tc gridSpan="3">
                      <a:txBody>
                        <a:bodyPr/>
                        <a:lstStyle/>
                        <a:p>
                          <a:pPr algn="ctr">
                            <a:lnSpc>
                              <a:spcPct val="100000"/>
                            </a:lnSpc>
                            <a:spcBef>
                              <a:spcPts val="150"/>
                            </a:spcBef>
                          </a:pPr>
                          <a:r>
                            <a:rPr lang="en-US" sz="2000" dirty="0"/>
                            <a:t>Tossing a Coin</a:t>
                          </a:r>
                          <a:endParaRPr sz="2000" dirty="0">
                            <a:latin typeface="Roboto Condensed"/>
                            <a:cs typeface="Roboto Condensed"/>
                          </a:endParaRPr>
                        </a:p>
                      </a:txBody>
                      <a:tcPr marL="0" marR="0" marT="19050" marB="0"/>
                    </a:tc>
                    <a:tc hMerge="1">
                      <a:txBody>
                        <a:bodyPr/>
                        <a:lstStyle/>
                        <a:p>
                          <a:pPr marL="635"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70485">
                            <a:lnSpc>
                              <a:spcPct val="100000"/>
                            </a:lnSpc>
                            <a:spcBef>
                              <a:spcPts val="150"/>
                            </a:spcBef>
                          </a:pPr>
                          <a:endParaRPr sz="1000" dirty="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T w="12700">
                          <a:solidFill>
                            <a:srgbClr val="6A6A71"/>
                          </a:solidFill>
                          <a:prstDash val="solid"/>
                        </a:lnT>
                        <a:lnB w="12700">
                          <a:solidFill>
                            <a:srgbClr val="6A6A71"/>
                          </a:solidFill>
                          <a:prstDash val="solid"/>
                        </a:lnB>
                      </a:tcPr>
                    </a:tc>
                    <a:extLst>
                      <a:ext uri="{0D108BD9-81ED-4DB2-BD59-A6C34878D82A}">
                        <a16:rowId xmlns:a16="http://schemas.microsoft.com/office/drawing/2014/main" val="10000"/>
                      </a:ext>
                    </a:extLst>
                  </a:tr>
                  <a:tr h="338580">
                    <a:tc>
                      <a:txBody>
                        <a:bodyPr/>
                        <a:lstStyle/>
                        <a:p>
                          <a:pPr algn="ctr">
                            <a:lnSpc>
                              <a:spcPct val="100000"/>
                            </a:lnSpc>
                            <a:spcBef>
                              <a:spcPts val="150"/>
                            </a:spcBef>
                          </a:pPr>
                          <a:r>
                            <a:rPr sz="1800" b="1" spc="-5" dirty="0">
                              <a:solidFill>
                                <a:srgbClr val="000000"/>
                              </a:solidFill>
                            </a:rPr>
                            <a:t>Events</a:t>
                          </a:r>
                          <a:endParaRPr sz="1800" b="1" dirty="0">
                            <a:solidFill>
                              <a:srgbClr val="000000"/>
                            </a:solidFill>
                            <a:latin typeface="Roboto Condensed"/>
                            <a:cs typeface="Roboto Condensed"/>
                          </a:endParaRPr>
                        </a:p>
                      </a:txBody>
                      <a:tcPr marL="0" marR="0" marT="19050" marB="0"/>
                    </a:tc>
                    <a:tc>
                      <a:txBody>
                        <a:bodyPr/>
                        <a:lstStyle/>
                        <a:p>
                          <a:pPr marL="635" algn="ctr">
                            <a:lnSpc>
                              <a:spcPct val="100000"/>
                            </a:lnSpc>
                            <a:spcBef>
                              <a:spcPts val="150"/>
                            </a:spcBef>
                          </a:pPr>
                          <a:r>
                            <a:rPr sz="1800" b="1" spc="-5" dirty="0">
                              <a:solidFill>
                                <a:srgbClr val="000000"/>
                              </a:solidFill>
                            </a:rPr>
                            <a:t>Number </a:t>
                          </a:r>
                          <a:r>
                            <a:rPr sz="1800" b="1" dirty="0">
                              <a:solidFill>
                                <a:srgbClr val="000000"/>
                              </a:solidFill>
                            </a:rPr>
                            <a:t>of</a:t>
                          </a:r>
                          <a:r>
                            <a:rPr sz="1800" b="1" spc="-30" dirty="0">
                              <a:solidFill>
                                <a:srgbClr val="000000"/>
                              </a:solidFill>
                            </a:rPr>
                            <a:t> </a:t>
                          </a:r>
                          <a:r>
                            <a:rPr sz="1800" b="1" dirty="0">
                              <a:solidFill>
                                <a:srgbClr val="000000"/>
                              </a:solidFill>
                            </a:rPr>
                            <a:t>Heads</a:t>
                          </a:r>
                          <a:endParaRPr sz="1800" b="1">
                            <a:solidFill>
                              <a:srgbClr val="000000"/>
                            </a:solidFill>
                            <a:latin typeface="Roboto Condensed"/>
                            <a:cs typeface="Roboto Condensed"/>
                          </a:endParaRPr>
                        </a:p>
                      </a:txBody>
                      <a:tcPr marL="0" marR="0" marT="19050" marB="0"/>
                    </a:tc>
                    <a:tc>
                      <a:txBody>
                        <a:bodyPr/>
                        <a:lstStyle/>
                        <a:p>
                          <a:pPr marL="70485">
                            <a:lnSpc>
                              <a:spcPct val="100000"/>
                            </a:lnSpc>
                            <a:spcBef>
                              <a:spcPts val="150"/>
                            </a:spcBef>
                          </a:pPr>
                          <a:r>
                            <a:rPr sz="1800" b="1" spc="-5" dirty="0">
                              <a:solidFill>
                                <a:srgbClr val="000000"/>
                              </a:solidFill>
                            </a:rPr>
                            <a:t>Probability</a:t>
                          </a:r>
                          <a:endParaRPr sz="18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1"/>
                      </a:ext>
                    </a:extLst>
                  </a:tr>
                  <a:tr h="650482">
                    <a:tc>
                      <a:txBody>
                        <a:bodyPr/>
                        <a:lstStyle/>
                        <a:p>
                          <a:endParaRPr lang="en-US"/>
                        </a:p>
                      </a:txBody>
                      <a:tcPr marL="0" marR="0" marT="102870" marB="0" anchor="ctr" anchorCtr="1">
                        <a:blipFill>
                          <a:blip r:embed="rId2"/>
                          <a:stretch>
                            <a:fillRect l="-149" t="-117757" r="-74328" b="-400935"/>
                          </a:stretch>
                        </a:blipFill>
                      </a:tcPr>
                    </a:tc>
                    <a:tc>
                      <a:txBody>
                        <a:bodyPr/>
                        <a:lstStyle/>
                        <a:p>
                          <a:pPr marL="635" algn="ctr">
                            <a:lnSpc>
                              <a:spcPct val="100000"/>
                            </a:lnSpc>
                            <a:spcBef>
                              <a:spcPts val="810"/>
                            </a:spcBef>
                          </a:pPr>
                          <a:r>
                            <a:rPr sz="1800" dirty="0">
                              <a:solidFill>
                                <a:srgbClr val="000000"/>
                              </a:solidFill>
                            </a:rPr>
                            <a:t>0</a:t>
                          </a:r>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R="1270" algn="ctr">
                            <a:lnSpc>
                              <a:spcPct val="100000"/>
                            </a:lnSpc>
                            <a:spcBef>
                              <a:spcPts val="170"/>
                            </a:spcBef>
                          </a:pPr>
                          <a:endParaRPr sz="1800" dirty="0">
                            <a:solidFill>
                              <a:srgbClr val="000000"/>
                            </a:solidFill>
                            <a:latin typeface="Calibri" panose="020F0502020204030204" pitchFamily="34" charset="0"/>
                            <a:cs typeface="Calibri" panose="020F0502020204030204" pitchFamily="34" charset="0"/>
                          </a:endParaRPr>
                        </a:p>
                      </a:txBody>
                      <a:tcPr marL="0" marR="0" marT="48260" marB="0" anchor="ctr" anchorCtr="1"/>
                    </a:tc>
                    <a:extLst>
                      <a:ext uri="{0D108BD9-81ED-4DB2-BD59-A6C34878D82A}">
                        <a16:rowId xmlns:a16="http://schemas.microsoft.com/office/drawing/2014/main" val="10002"/>
                      </a:ext>
                    </a:extLst>
                  </a:tr>
                  <a:tr h="649309">
                    <a:tc>
                      <a:txBody>
                        <a:bodyPr/>
                        <a:lstStyle/>
                        <a:p>
                          <a:endParaRPr lang="en-US"/>
                        </a:p>
                      </a:txBody>
                      <a:tcPr marL="0" marR="0" marT="102870" marB="0" anchor="ctr" anchorCtr="1">
                        <a:blipFill>
                          <a:blip r:embed="rId2"/>
                          <a:stretch>
                            <a:fillRect l="-149" t="-217757" r="-74328" b="-300935"/>
                          </a:stretch>
                        </a:blipFill>
                      </a:tcPr>
                    </a:tc>
                    <a:tc>
                      <a:txBody>
                        <a:bodyPr/>
                        <a:lstStyle/>
                        <a:p>
                          <a:pPr marL="635" algn="ctr">
                            <a:lnSpc>
                              <a:spcPct val="100000"/>
                            </a:lnSpc>
                            <a:spcBef>
                              <a:spcPts val="810"/>
                            </a:spcBef>
                          </a:pPr>
                          <a:r>
                            <a:rPr sz="1800" dirty="0">
                              <a:solidFill>
                                <a:srgbClr val="000000"/>
                              </a:solidFill>
                            </a:rPr>
                            <a:t>1</a:t>
                          </a:r>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1270" algn="ctr">
                            <a:lnSpc>
                              <a:spcPct val="100000"/>
                            </a:lnSpc>
                            <a:spcBef>
                              <a:spcPts val="380"/>
                            </a:spcBef>
                          </a:pPr>
                          <a:endParaRPr sz="1800" dirty="0">
                            <a:solidFill>
                              <a:srgbClr val="000000"/>
                            </a:solidFill>
                            <a:latin typeface="Calibri" panose="020F0502020204030204" pitchFamily="34" charset="0"/>
                            <a:cs typeface="Calibri" panose="020F0502020204030204" pitchFamily="34" charset="0"/>
                          </a:endParaRPr>
                        </a:p>
                      </a:txBody>
                      <a:tcPr marL="0" marR="0" marT="48260" marB="0" anchor="ctr" anchorCtr="1"/>
                    </a:tc>
                    <a:extLst>
                      <a:ext uri="{0D108BD9-81ED-4DB2-BD59-A6C34878D82A}">
                        <a16:rowId xmlns:a16="http://schemas.microsoft.com/office/drawing/2014/main" val="10003"/>
                      </a:ext>
                    </a:extLst>
                  </a:tr>
                  <a:tr h="650482">
                    <a:tc>
                      <a:txBody>
                        <a:bodyPr/>
                        <a:lstStyle/>
                        <a:p>
                          <a:endParaRPr lang="en-US"/>
                        </a:p>
                      </a:txBody>
                      <a:tcPr marL="0" marR="0" marT="102870" marB="0" anchor="ctr" anchorCtr="1">
                        <a:blipFill>
                          <a:blip r:embed="rId2"/>
                          <a:stretch>
                            <a:fillRect l="-149" t="-320755" r="-74328" b="-203774"/>
                          </a:stretch>
                        </a:blipFill>
                      </a:tcPr>
                    </a:tc>
                    <a:tc>
                      <a:txBody>
                        <a:bodyPr/>
                        <a:lstStyle/>
                        <a:p>
                          <a:pPr marL="635" algn="ctr">
                            <a:lnSpc>
                              <a:spcPct val="100000"/>
                            </a:lnSpc>
                            <a:spcBef>
                              <a:spcPts val="810"/>
                            </a:spcBef>
                          </a:pPr>
                          <a:r>
                            <a:rPr sz="1800" dirty="0">
                              <a:solidFill>
                                <a:srgbClr val="000000"/>
                              </a:solidFill>
                            </a:rPr>
                            <a:t>2</a:t>
                          </a:r>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1270" algn="ctr">
                            <a:lnSpc>
                              <a:spcPct val="100000"/>
                            </a:lnSpc>
                            <a:spcBef>
                              <a:spcPts val="380"/>
                            </a:spcBef>
                          </a:pPr>
                          <a:endParaRPr sz="1800" dirty="0">
                            <a:solidFill>
                              <a:srgbClr val="000000"/>
                            </a:solidFill>
                            <a:latin typeface="Calibri" panose="020F0502020204030204" pitchFamily="34" charset="0"/>
                            <a:cs typeface="Calibri" panose="020F0502020204030204" pitchFamily="34" charset="0"/>
                          </a:endParaRPr>
                        </a:p>
                      </a:txBody>
                      <a:tcPr marL="0" marR="0" marT="48260" marB="0" anchor="ctr" anchorCtr="1"/>
                    </a:tc>
                    <a:extLst>
                      <a:ext uri="{0D108BD9-81ED-4DB2-BD59-A6C34878D82A}">
                        <a16:rowId xmlns:a16="http://schemas.microsoft.com/office/drawing/2014/main" val="10004"/>
                      </a:ext>
                    </a:extLst>
                  </a:tr>
                  <a:tr h="649309">
                    <a:tc>
                      <a:txBody>
                        <a:bodyPr/>
                        <a:lstStyle/>
                        <a:p>
                          <a:endParaRPr lang="en-US"/>
                        </a:p>
                      </a:txBody>
                      <a:tcPr marL="0" marR="0" marT="102870" marB="0" anchor="ctr" anchorCtr="1">
                        <a:blipFill>
                          <a:blip r:embed="rId2"/>
                          <a:stretch>
                            <a:fillRect l="-149" t="-416822" r="-74328" b="-101869"/>
                          </a:stretch>
                        </a:blipFill>
                      </a:tcPr>
                    </a:tc>
                    <a:tc>
                      <a:txBody>
                        <a:bodyPr/>
                        <a:lstStyle/>
                        <a:p>
                          <a:pPr marL="635" algn="ctr">
                            <a:lnSpc>
                              <a:spcPct val="100000"/>
                            </a:lnSpc>
                            <a:spcBef>
                              <a:spcPts val="810"/>
                            </a:spcBef>
                          </a:pPr>
                          <a:r>
                            <a:rPr sz="1800" dirty="0">
                              <a:solidFill>
                                <a:srgbClr val="000000"/>
                              </a:solidFill>
                            </a:rPr>
                            <a:t>3</a:t>
                          </a:r>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1270" algn="ctr">
                            <a:lnSpc>
                              <a:spcPct val="100000"/>
                            </a:lnSpc>
                            <a:spcBef>
                              <a:spcPts val="380"/>
                            </a:spcBef>
                          </a:pPr>
                          <a:endParaRPr sz="1800" dirty="0">
                            <a:solidFill>
                              <a:srgbClr val="000000"/>
                            </a:solidFill>
                            <a:latin typeface="Calibri" panose="020F0502020204030204" pitchFamily="34" charset="0"/>
                            <a:cs typeface="Calibri" panose="020F0502020204030204" pitchFamily="34" charset="0"/>
                          </a:endParaRPr>
                        </a:p>
                      </a:txBody>
                      <a:tcPr marL="0" marR="0" marT="48260" marB="0" anchor="ctr" anchorCtr="1"/>
                    </a:tc>
                    <a:extLst>
                      <a:ext uri="{0D108BD9-81ED-4DB2-BD59-A6C34878D82A}">
                        <a16:rowId xmlns:a16="http://schemas.microsoft.com/office/drawing/2014/main" val="10005"/>
                      </a:ext>
                    </a:extLst>
                  </a:tr>
                  <a:tr h="650482">
                    <a:tc>
                      <a:txBody>
                        <a:bodyPr/>
                        <a:lstStyle/>
                        <a:p>
                          <a:endParaRPr lang="en-US"/>
                        </a:p>
                      </a:txBody>
                      <a:tcPr marL="0" marR="0" marT="102870" marB="0" anchor="ctr" anchorCtr="1">
                        <a:blipFill>
                          <a:blip r:embed="rId2"/>
                          <a:stretch>
                            <a:fillRect l="-149" t="-516822" r="-74328" b="-1869"/>
                          </a:stretch>
                        </a:blipFill>
                      </a:tcPr>
                    </a:tc>
                    <a:tc>
                      <a:txBody>
                        <a:bodyPr/>
                        <a:lstStyle/>
                        <a:p>
                          <a:pPr marL="635" algn="ctr">
                            <a:lnSpc>
                              <a:spcPct val="100000"/>
                            </a:lnSpc>
                            <a:spcBef>
                              <a:spcPts val="810"/>
                            </a:spcBef>
                          </a:pPr>
                          <a:r>
                            <a:rPr sz="1800" dirty="0">
                              <a:solidFill>
                                <a:srgbClr val="000000"/>
                              </a:solidFill>
                            </a:rPr>
                            <a:t>4</a:t>
                          </a:r>
                          <a:endParaRPr sz="1800" dirty="0">
                            <a:solidFill>
                              <a:srgbClr val="000000"/>
                            </a:solidFill>
                            <a:latin typeface="Calibri" panose="020F0502020204030204" pitchFamily="34" charset="0"/>
                            <a:cs typeface="Calibri" panose="020F0502020204030204" pitchFamily="34" charset="0"/>
                          </a:endParaRPr>
                        </a:p>
                      </a:txBody>
                      <a:tcPr marL="0" marR="0" marT="102870" marB="0" anchor="ctr" anchorCtr="1"/>
                    </a:tc>
                    <a:tc>
                      <a:txBody>
                        <a:bodyPr/>
                        <a:lstStyle/>
                        <a:p>
                          <a:pPr marL="1270" algn="ctr">
                            <a:lnSpc>
                              <a:spcPct val="100000"/>
                            </a:lnSpc>
                            <a:spcBef>
                              <a:spcPts val="380"/>
                            </a:spcBef>
                          </a:pPr>
                          <a:endParaRPr sz="1800" dirty="0">
                            <a:solidFill>
                              <a:srgbClr val="000000"/>
                            </a:solidFill>
                            <a:latin typeface="Calibri" panose="020F0502020204030204" pitchFamily="34" charset="0"/>
                            <a:cs typeface="Calibri" panose="020F0502020204030204" pitchFamily="34" charset="0"/>
                          </a:endParaRPr>
                        </a:p>
                      </a:txBody>
                      <a:tcPr marL="0" marR="0" marT="48260" marB="0" anchor="ctr" anchorCtr="1"/>
                    </a:tc>
                    <a:extLst>
                      <a:ext uri="{0D108BD9-81ED-4DB2-BD59-A6C34878D82A}">
                        <a16:rowId xmlns:a16="http://schemas.microsoft.com/office/drawing/2014/main" val="10006"/>
                      </a:ext>
                    </a:extLst>
                  </a:tr>
                </a:tbl>
              </a:graphicData>
            </a:graphic>
          </p:graphicFrame>
        </mc:Fallback>
      </mc:AlternateContent>
      <p:graphicFrame>
        <p:nvGraphicFramePr>
          <p:cNvPr id="3" name="Object 2">
            <a:extLst>
              <a:ext uri="{FF2B5EF4-FFF2-40B4-BE49-F238E27FC236}">
                <a16:creationId xmlns:a16="http://schemas.microsoft.com/office/drawing/2014/main" id="{F120EE1C-CAFB-C794-8308-A117E490DA11}"/>
              </a:ext>
            </a:extLst>
          </p:cNvPr>
          <p:cNvGraphicFramePr>
            <a:graphicFrameLocks noChangeAspect="1"/>
          </p:cNvGraphicFramePr>
          <p:nvPr>
            <p:extLst>
              <p:ext uri="{D42A27DB-BD31-4B8C-83A1-F6EECF244321}">
                <p14:modId xmlns:p14="http://schemas.microsoft.com/office/powerpoint/2010/main" val="2345273338"/>
              </p:ext>
            </p:extLst>
          </p:nvPr>
        </p:nvGraphicFramePr>
        <p:xfrm>
          <a:off x="7173953" y="2178205"/>
          <a:ext cx="304800" cy="591671"/>
        </p:xfrm>
        <a:graphic>
          <a:graphicData uri="http://schemas.openxmlformats.org/presentationml/2006/ole">
            <mc:AlternateContent xmlns:mc="http://schemas.openxmlformats.org/markup-compatibility/2006">
              <mc:Choice xmlns:v="urn:schemas-microsoft-com:vml" Requires="v">
                <p:oleObj name="Equation" r:id="rId3" imgW="431640" imgH="838080" progId="Equation.DSMT4">
                  <p:embed/>
                </p:oleObj>
              </mc:Choice>
              <mc:Fallback>
                <p:oleObj name="Equation" r:id="rId3" imgW="431640" imgH="838080" progId="Equation.DSMT4">
                  <p:embed/>
                  <p:pic>
                    <p:nvPicPr>
                      <p:cNvPr id="0" name=""/>
                      <p:cNvPicPr/>
                      <p:nvPr/>
                    </p:nvPicPr>
                    <p:blipFill>
                      <a:blip r:embed="rId4"/>
                      <a:stretch>
                        <a:fillRect/>
                      </a:stretch>
                    </p:blipFill>
                    <p:spPr>
                      <a:xfrm>
                        <a:off x="7173953" y="2178205"/>
                        <a:ext cx="304800" cy="591671"/>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61807398-B376-D615-8454-6780FF3C41B1}"/>
              </a:ext>
            </a:extLst>
          </p:cNvPr>
          <p:cNvGraphicFramePr>
            <a:graphicFrameLocks noChangeAspect="1"/>
          </p:cNvGraphicFramePr>
          <p:nvPr>
            <p:extLst>
              <p:ext uri="{D42A27DB-BD31-4B8C-83A1-F6EECF244321}">
                <p14:modId xmlns:p14="http://schemas.microsoft.com/office/powerpoint/2010/main" val="2186119604"/>
              </p:ext>
            </p:extLst>
          </p:nvPr>
        </p:nvGraphicFramePr>
        <p:xfrm>
          <a:off x="7162801" y="2836783"/>
          <a:ext cx="304800" cy="591671"/>
        </p:xfrm>
        <a:graphic>
          <a:graphicData uri="http://schemas.openxmlformats.org/presentationml/2006/ole">
            <mc:AlternateContent xmlns:mc="http://schemas.openxmlformats.org/markup-compatibility/2006">
              <mc:Choice xmlns:v="urn:schemas-microsoft-com:vml" Requires="v">
                <p:oleObj name="Equation" r:id="rId5" imgW="431640" imgH="838080" progId="Equation.DSMT4">
                  <p:embed/>
                </p:oleObj>
              </mc:Choice>
              <mc:Fallback>
                <p:oleObj name="Equation" r:id="rId5" imgW="431640" imgH="838080" progId="Equation.DSMT4">
                  <p:embed/>
                  <p:pic>
                    <p:nvPicPr>
                      <p:cNvPr id="3" name="Object 2">
                        <a:extLst>
                          <a:ext uri="{FF2B5EF4-FFF2-40B4-BE49-F238E27FC236}">
                            <a16:creationId xmlns:a16="http://schemas.microsoft.com/office/drawing/2014/main" id="{F120EE1C-CAFB-C794-8308-A117E490DA11}"/>
                          </a:ext>
                        </a:extLst>
                      </p:cNvPr>
                      <p:cNvPicPr/>
                      <p:nvPr/>
                    </p:nvPicPr>
                    <p:blipFill>
                      <a:blip r:embed="rId6"/>
                      <a:stretch>
                        <a:fillRect/>
                      </a:stretch>
                    </p:blipFill>
                    <p:spPr>
                      <a:xfrm>
                        <a:off x="7162801" y="2836783"/>
                        <a:ext cx="304800" cy="591671"/>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5C6F73E3-BDF3-55EB-9692-CCC94599E8D4}"/>
              </a:ext>
            </a:extLst>
          </p:cNvPr>
          <p:cNvGraphicFramePr>
            <a:graphicFrameLocks noChangeAspect="1"/>
          </p:cNvGraphicFramePr>
          <p:nvPr>
            <p:extLst>
              <p:ext uri="{D42A27DB-BD31-4B8C-83A1-F6EECF244321}">
                <p14:modId xmlns:p14="http://schemas.microsoft.com/office/powerpoint/2010/main" val="3613347831"/>
              </p:ext>
            </p:extLst>
          </p:nvPr>
        </p:nvGraphicFramePr>
        <p:xfrm>
          <a:off x="7151650" y="3483139"/>
          <a:ext cx="304800" cy="591671"/>
        </p:xfrm>
        <a:graphic>
          <a:graphicData uri="http://schemas.openxmlformats.org/presentationml/2006/ole">
            <mc:AlternateContent xmlns:mc="http://schemas.openxmlformats.org/markup-compatibility/2006">
              <mc:Choice xmlns:v="urn:schemas-microsoft-com:vml" Requires="v">
                <p:oleObj name="Equation" r:id="rId7" imgW="431640" imgH="838080" progId="Equation.DSMT4">
                  <p:embed/>
                </p:oleObj>
              </mc:Choice>
              <mc:Fallback>
                <p:oleObj name="Equation" r:id="rId7" imgW="431640" imgH="838080" progId="Equation.DSMT4">
                  <p:embed/>
                  <p:pic>
                    <p:nvPicPr>
                      <p:cNvPr id="5" name="Object 4">
                        <a:extLst>
                          <a:ext uri="{FF2B5EF4-FFF2-40B4-BE49-F238E27FC236}">
                            <a16:creationId xmlns:a16="http://schemas.microsoft.com/office/drawing/2014/main" id="{61807398-B376-D615-8454-6780FF3C41B1}"/>
                          </a:ext>
                        </a:extLst>
                      </p:cNvPr>
                      <p:cNvPicPr/>
                      <p:nvPr/>
                    </p:nvPicPr>
                    <p:blipFill>
                      <a:blip r:embed="rId8"/>
                      <a:stretch>
                        <a:fillRect/>
                      </a:stretch>
                    </p:blipFill>
                    <p:spPr>
                      <a:xfrm>
                        <a:off x="7151650" y="3483139"/>
                        <a:ext cx="304800" cy="591671"/>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F2B0B091-DD89-7794-A559-6DA4078BA031}"/>
              </a:ext>
            </a:extLst>
          </p:cNvPr>
          <p:cNvGraphicFramePr>
            <a:graphicFrameLocks noChangeAspect="1"/>
          </p:cNvGraphicFramePr>
          <p:nvPr>
            <p:extLst>
              <p:ext uri="{D42A27DB-BD31-4B8C-83A1-F6EECF244321}">
                <p14:modId xmlns:p14="http://schemas.microsoft.com/office/powerpoint/2010/main" val="25806135"/>
              </p:ext>
            </p:extLst>
          </p:nvPr>
        </p:nvGraphicFramePr>
        <p:xfrm>
          <a:off x="7151650" y="4125405"/>
          <a:ext cx="304800" cy="591671"/>
        </p:xfrm>
        <a:graphic>
          <a:graphicData uri="http://schemas.openxmlformats.org/presentationml/2006/ole">
            <mc:AlternateContent xmlns:mc="http://schemas.openxmlformats.org/markup-compatibility/2006">
              <mc:Choice xmlns:v="urn:schemas-microsoft-com:vml" Requires="v">
                <p:oleObj name="Equation" r:id="rId9" imgW="431640" imgH="838080" progId="Equation.DSMT4">
                  <p:embed/>
                </p:oleObj>
              </mc:Choice>
              <mc:Fallback>
                <p:oleObj name="Equation" r:id="rId9" imgW="431640" imgH="838080" progId="Equation.DSMT4">
                  <p:embed/>
                  <p:pic>
                    <p:nvPicPr>
                      <p:cNvPr id="6" name="Object 5">
                        <a:extLst>
                          <a:ext uri="{FF2B5EF4-FFF2-40B4-BE49-F238E27FC236}">
                            <a16:creationId xmlns:a16="http://schemas.microsoft.com/office/drawing/2014/main" id="{5C6F73E3-BDF3-55EB-9692-CCC94599E8D4}"/>
                          </a:ext>
                        </a:extLst>
                      </p:cNvPr>
                      <p:cNvPicPr/>
                      <p:nvPr/>
                    </p:nvPicPr>
                    <p:blipFill>
                      <a:blip r:embed="rId6"/>
                      <a:stretch>
                        <a:fillRect/>
                      </a:stretch>
                    </p:blipFill>
                    <p:spPr>
                      <a:xfrm>
                        <a:off x="7151650" y="4125405"/>
                        <a:ext cx="304800" cy="591671"/>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666622C8-BD6C-4F16-218E-1858D53A3AD6}"/>
              </a:ext>
            </a:extLst>
          </p:cNvPr>
          <p:cNvGraphicFramePr>
            <a:graphicFrameLocks noChangeAspect="1"/>
          </p:cNvGraphicFramePr>
          <p:nvPr>
            <p:extLst>
              <p:ext uri="{D42A27DB-BD31-4B8C-83A1-F6EECF244321}">
                <p14:modId xmlns:p14="http://schemas.microsoft.com/office/powerpoint/2010/main" val="3617313760"/>
              </p:ext>
            </p:extLst>
          </p:nvPr>
        </p:nvGraphicFramePr>
        <p:xfrm>
          <a:off x="7140499" y="4788408"/>
          <a:ext cx="304800" cy="591671"/>
        </p:xfrm>
        <a:graphic>
          <a:graphicData uri="http://schemas.openxmlformats.org/presentationml/2006/ole">
            <mc:AlternateContent xmlns:mc="http://schemas.openxmlformats.org/markup-compatibility/2006">
              <mc:Choice xmlns:v="urn:schemas-microsoft-com:vml" Requires="v">
                <p:oleObj name="Equation" r:id="rId10" imgW="431640" imgH="838080" progId="Equation.DSMT4">
                  <p:embed/>
                </p:oleObj>
              </mc:Choice>
              <mc:Fallback>
                <p:oleObj name="Equation" r:id="rId10" imgW="431640" imgH="838080" progId="Equation.DSMT4">
                  <p:embed/>
                  <p:pic>
                    <p:nvPicPr>
                      <p:cNvPr id="7" name="Object 6">
                        <a:extLst>
                          <a:ext uri="{FF2B5EF4-FFF2-40B4-BE49-F238E27FC236}">
                            <a16:creationId xmlns:a16="http://schemas.microsoft.com/office/drawing/2014/main" id="{F2B0B091-DD89-7794-A559-6DA4078BA031}"/>
                          </a:ext>
                        </a:extLst>
                      </p:cNvPr>
                      <p:cNvPicPr/>
                      <p:nvPr/>
                    </p:nvPicPr>
                    <p:blipFill>
                      <a:blip r:embed="rId4"/>
                      <a:stretch>
                        <a:fillRect/>
                      </a:stretch>
                    </p:blipFill>
                    <p:spPr>
                      <a:xfrm>
                        <a:off x="7140499" y="4788408"/>
                        <a:ext cx="304800" cy="591671"/>
                      </a:xfrm>
                      <a:prstGeom prst="rect">
                        <a:avLst/>
                      </a:prstGeom>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Distribution Function</a:t>
            </a:r>
          </a:p>
        </p:txBody>
      </p:sp>
      <p:sp>
        <p:nvSpPr>
          <p:cNvPr id="3" name="Content Placeholder 2"/>
          <p:cNvSpPr>
            <a:spLocks noGrp="1"/>
          </p:cNvSpPr>
          <p:nvPr>
            <p:ph idx="1"/>
          </p:nvPr>
        </p:nvSpPr>
        <p:spPr/>
        <p:txBody>
          <a:bodyPr>
            <a:normAutofit/>
          </a:bodyPr>
          <a:lstStyle/>
          <a:p>
            <a:pPr marL="3175" indent="-3175"/>
            <a:r>
              <a:rPr lang="en-US" dirty="0"/>
              <a:t>The probability distribution could be derived using classical methods described in the previous chapter. To derive the binomial distribution by listing the simple events is unnecessarily tedious (see Example 7.4.1). Instead of tossing the coin four times, suppose the coin is tossed ten times in the experiment. The number of outcomes for an experiment with ten tosses would be 1024, and an experiment with twenty tosses would require listing a staggering 1,048,576 outcomes. </a:t>
            </a:r>
          </a:p>
        </p:txBody>
      </p:sp>
    </p:spTree>
    <p:extLst>
      <p:ext uri="{BB962C8B-B14F-4D97-AF65-F5344CB8AC3E}">
        <p14:creationId xmlns:p14="http://schemas.microsoft.com/office/powerpoint/2010/main" val="3452681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Distribution Function (cont.)</a:t>
            </a:r>
          </a:p>
        </p:txBody>
      </p:sp>
      <p:sp>
        <p:nvSpPr>
          <p:cNvPr id="3" name="Content Placeholder 2"/>
          <p:cNvSpPr>
            <a:spLocks noGrp="1"/>
          </p:cNvSpPr>
          <p:nvPr>
            <p:ph idx="1"/>
          </p:nvPr>
        </p:nvSpPr>
        <p:spPr/>
        <p:txBody>
          <a:bodyPr>
            <a:normAutofit/>
          </a:bodyPr>
          <a:lstStyle/>
          <a:p>
            <a:pPr marL="3175" indent="-3175"/>
            <a:r>
              <a:rPr lang="en-US" dirty="0"/>
              <a:t>Fortunately, there is a far simpler method of obtaining the probability distribution. The </a:t>
            </a:r>
            <a:r>
              <a:rPr lang="en-US" b="1" dirty="0"/>
              <a:t>binomial probability distribution function </a:t>
            </a:r>
            <a:r>
              <a:rPr lang="en-US" dirty="0"/>
              <a:t>provides a relatively simple method of calculating binomial probabilities.</a:t>
            </a:r>
          </a:p>
          <a:p>
            <a:pPr marL="3175" indent="-3175"/>
            <a:r>
              <a:rPr lang="en-US" dirty="0"/>
              <a:t>To calculate a binomial probability, the parameters of the distribution (</a:t>
            </a:r>
            <a:r>
              <a:rPr lang="en-US" i="1" dirty="0"/>
              <a:t>n</a:t>
            </a:r>
            <a:r>
              <a:rPr lang="en-US" dirty="0"/>
              <a:t> and </a:t>
            </a:r>
            <a:r>
              <a:rPr lang="en-US" i="1" dirty="0"/>
              <a:t>p</a:t>
            </a:r>
            <a:r>
              <a:rPr lang="en-US" dirty="0"/>
              <a:t>), as well as the value of the random variable, must be specified.</a:t>
            </a:r>
          </a:p>
        </p:txBody>
      </p:sp>
    </p:spTree>
    <p:extLst>
      <p:ext uri="{BB962C8B-B14F-4D97-AF65-F5344CB8AC3E}">
        <p14:creationId xmlns:p14="http://schemas.microsoft.com/office/powerpoint/2010/main" val="102188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Binomial Probability Distribution Function </a:t>
            </a:r>
          </a:p>
        </p:txBody>
      </p:sp>
      <p:sp>
        <p:nvSpPr>
          <p:cNvPr id="4"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binomial probability distribution function</a:t>
            </a:r>
            <a:r>
              <a:rPr lang="en-US" dirty="0">
                <a:solidFill>
                  <a:srgbClr val="000000"/>
                </a:solidFill>
              </a:rPr>
              <a:t> is </a:t>
            </a:r>
          </a:p>
          <a:p>
            <a:endParaRPr lang="en-US" dirty="0">
              <a:solidFill>
                <a:srgbClr val="000000"/>
              </a:solidFill>
            </a:endParaRPr>
          </a:p>
          <a:p>
            <a:r>
              <a:rPr lang="en-US" dirty="0">
                <a:solidFill>
                  <a:srgbClr val="000000"/>
                </a:solidFill>
              </a:rPr>
              <a:t>Where        represents the number of possible combinations of </a:t>
            </a:r>
            <a:r>
              <a:rPr lang="en-US" i="1" dirty="0">
                <a:solidFill>
                  <a:srgbClr val="000000"/>
                </a:solidFill>
              </a:rPr>
              <a:t>n</a:t>
            </a:r>
            <a:r>
              <a:rPr lang="en-US" dirty="0">
                <a:solidFill>
                  <a:srgbClr val="000000"/>
                </a:solidFill>
              </a:rPr>
              <a:t> objects taken </a:t>
            </a:r>
            <a:r>
              <a:rPr lang="en-US" i="1" dirty="0">
                <a:solidFill>
                  <a:srgbClr val="000000"/>
                </a:solidFill>
              </a:rPr>
              <a:t>x</a:t>
            </a:r>
            <a:r>
              <a:rPr lang="en-US" dirty="0">
                <a:solidFill>
                  <a:srgbClr val="000000"/>
                </a:solidFill>
              </a:rPr>
              <a:t> at a time (without replacement) and is given by </a:t>
            </a:r>
          </a:p>
        </p:txBody>
      </p:sp>
      <p:graphicFrame>
        <p:nvGraphicFramePr>
          <p:cNvPr id="3074" name="Object 2"/>
          <p:cNvGraphicFramePr>
            <a:graphicFrameLocks noChangeAspect="1"/>
          </p:cNvGraphicFramePr>
          <p:nvPr>
            <p:extLst>
              <p:ext uri="{D42A27DB-BD31-4B8C-83A1-F6EECF244321}">
                <p14:modId xmlns:p14="http://schemas.microsoft.com/office/powerpoint/2010/main" val="502148040"/>
              </p:ext>
            </p:extLst>
          </p:nvPr>
        </p:nvGraphicFramePr>
        <p:xfrm>
          <a:off x="2362200" y="1752600"/>
          <a:ext cx="3695700" cy="533400"/>
        </p:xfrm>
        <a:graphic>
          <a:graphicData uri="http://schemas.openxmlformats.org/presentationml/2006/ole">
            <mc:AlternateContent xmlns:mc="http://schemas.openxmlformats.org/markup-compatibility/2006">
              <mc:Choice xmlns:v="urn:schemas-microsoft-com:vml" Requires="v">
                <p:oleObj name="Equation" r:id="rId2" imgW="3695400" imgH="533160" progId="Equation.DSMT4">
                  <p:embed/>
                </p:oleObj>
              </mc:Choice>
              <mc:Fallback>
                <p:oleObj name="Equation" r:id="rId2" imgW="3695400" imgH="533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752600"/>
                        <a:ext cx="3695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5" name="Object 3"/>
          <p:cNvGraphicFramePr>
            <a:graphicFrameLocks noChangeAspect="1"/>
          </p:cNvGraphicFramePr>
          <p:nvPr>
            <p:extLst>
              <p:ext uri="{D42A27DB-BD31-4B8C-83A1-F6EECF244321}">
                <p14:modId xmlns:p14="http://schemas.microsoft.com/office/powerpoint/2010/main" val="3760183006"/>
              </p:ext>
            </p:extLst>
          </p:nvPr>
        </p:nvGraphicFramePr>
        <p:xfrm>
          <a:off x="1617546" y="2349190"/>
          <a:ext cx="482600" cy="431800"/>
        </p:xfrm>
        <a:graphic>
          <a:graphicData uri="http://schemas.openxmlformats.org/presentationml/2006/ole">
            <mc:AlternateContent xmlns:mc="http://schemas.openxmlformats.org/markup-compatibility/2006">
              <mc:Choice xmlns:v="urn:schemas-microsoft-com:vml" Requires="v">
                <p:oleObj name="Equation" r:id="rId4" imgW="482400" imgH="431640" progId="Equation.DSMT4">
                  <p:embed/>
                </p:oleObj>
              </mc:Choice>
              <mc:Fallback>
                <p:oleObj name="Equation" r:id="rId4" imgW="482400" imgH="4316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7546" y="2349190"/>
                        <a:ext cx="482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Binomial Probability Distribution Function (cont.)</a:t>
            </a: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r>
              <a:rPr lang="en-US" dirty="0">
                <a:solidFill>
                  <a:srgbClr val="000000"/>
                </a:solidFill>
              </a:rPr>
              <a:t>		       </a:t>
            </a:r>
          </a:p>
          <a:p>
            <a:pPr>
              <a:spcBef>
                <a:spcPts val="0"/>
              </a:spcBef>
            </a:pPr>
            <a:r>
              <a:rPr lang="en-US" dirty="0">
                <a:solidFill>
                  <a:srgbClr val="000000"/>
                </a:solidFill>
              </a:rPr>
              <a:t>		  where </a:t>
            </a:r>
            <a:r>
              <a:rPr lang="en-US" i="1" dirty="0">
                <a:solidFill>
                  <a:srgbClr val="0000FF"/>
                </a:solidFill>
              </a:rPr>
              <a:t>n</a:t>
            </a:r>
            <a:r>
              <a:rPr lang="en-US" dirty="0">
                <a:solidFill>
                  <a:srgbClr val="0000FF"/>
                </a:solidFill>
              </a:rPr>
              <a:t>! = </a:t>
            </a:r>
            <a:r>
              <a:rPr lang="en-US" i="1" dirty="0">
                <a:solidFill>
                  <a:srgbClr val="0000FF"/>
                </a:solidFill>
              </a:rPr>
              <a:t>n</a:t>
            </a:r>
            <a:r>
              <a:rPr lang="en-US" dirty="0">
                <a:solidFill>
                  <a:srgbClr val="0000FF"/>
                </a:solidFill>
              </a:rPr>
              <a:t>(</a:t>
            </a:r>
            <a:r>
              <a:rPr lang="en-US" i="1" dirty="0">
                <a:solidFill>
                  <a:srgbClr val="0000FF"/>
                </a:solidFill>
              </a:rPr>
              <a:t>n </a:t>
            </a:r>
            <a:r>
              <a:rPr lang="en-US" dirty="0">
                <a:solidFill>
                  <a:srgbClr val="0000FF"/>
                </a:solidFill>
                <a:latin typeface="Symbol" pitchFamily="98" charset="2"/>
              </a:rPr>
              <a:t>-</a:t>
            </a:r>
            <a:r>
              <a:rPr lang="en-US" dirty="0">
                <a:solidFill>
                  <a:srgbClr val="0000FF"/>
                </a:solidFill>
              </a:rPr>
              <a:t> 1)(</a:t>
            </a:r>
            <a:r>
              <a:rPr lang="en-US" i="1" dirty="0">
                <a:solidFill>
                  <a:srgbClr val="0000FF"/>
                </a:solidFill>
              </a:rPr>
              <a:t>n </a:t>
            </a:r>
            <a:r>
              <a:rPr lang="en-US" dirty="0">
                <a:solidFill>
                  <a:srgbClr val="0000FF"/>
                </a:solidFill>
                <a:latin typeface="Symbol" pitchFamily="98" charset="2"/>
              </a:rPr>
              <a:t>-</a:t>
            </a:r>
            <a:r>
              <a:rPr lang="en-US" dirty="0">
                <a:solidFill>
                  <a:srgbClr val="0000FF"/>
                </a:solidFill>
              </a:rPr>
              <a:t> 2)∙∙∙2</a:t>
            </a:r>
            <a:r>
              <a:rPr lang="en-US" dirty="0">
                <a:solidFill>
                  <a:srgbClr val="0000FF"/>
                </a:solidFill>
                <a:sym typeface="Symbol"/>
              </a:rPr>
              <a:t></a:t>
            </a:r>
            <a:r>
              <a:rPr lang="en-US" dirty="0">
                <a:solidFill>
                  <a:srgbClr val="0000FF"/>
                </a:solidFill>
              </a:rPr>
              <a:t>1 </a:t>
            </a:r>
            <a:r>
              <a:rPr lang="en-US" dirty="0">
                <a:solidFill>
                  <a:srgbClr val="000000"/>
                </a:solidFill>
              </a:rPr>
              <a:t>and 0!=1; </a:t>
            </a:r>
          </a:p>
          <a:p>
            <a:pPr>
              <a:spcBef>
                <a:spcPts val="0"/>
              </a:spcBef>
            </a:pPr>
            <a:endParaRPr lang="en-US" dirty="0">
              <a:solidFill>
                <a:srgbClr val="000000"/>
              </a:solidFill>
            </a:endParaRPr>
          </a:p>
          <a:p>
            <a:r>
              <a:rPr lang="en-US" i="1" dirty="0">
                <a:solidFill>
                  <a:srgbClr val="000000"/>
                </a:solidFill>
              </a:rPr>
              <a:t>n</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the number of trials, </a:t>
            </a:r>
          </a:p>
          <a:p>
            <a:r>
              <a:rPr lang="en-US" i="1" dirty="0">
                <a:solidFill>
                  <a:srgbClr val="000000"/>
                </a:solidFill>
              </a:rPr>
              <a:t>p</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the probability of a success, and </a:t>
            </a:r>
          </a:p>
          <a:p>
            <a:r>
              <a:rPr lang="en-US" i="1" dirty="0">
                <a:solidFill>
                  <a:srgbClr val="000000"/>
                </a:solidFill>
              </a:rPr>
              <a:t>x</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the number of successes in </a:t>
            </a:r>
            <a:r>
              <a:rPr lang="en-US" i="1" dirty="0">
                <a:solidFill>
                  <a:srgbClr val="000000"/>
                </a:solidFill>
              </a:rPr>
              <a:t>n</a:t>
            </a:r>
            <a:r>
              <a:rPr lang="en-US" dirty="0">
                <a:solidFill>
                  <a:srgbClr val="000000"/>
                </a:solidFill>
              </a:rPr>
              <a:t> trials. </a:t>
            </a:r>
          </a:p>
        </p:txBody>
      </p:sp>
      <p:graphicFrame>
        <p:nvGraphicFramePr>
          <p:cNvPr id="4100" name="Object 4"/>
          <p:cNvGraphicFramePr>
            <a:graphicFrameLocks noChangeAspect="1"/>
          </p:cNvGraphicFramePr>
          <p:nvPr>
            <p:extLst>
              <p:ext uri="{D42A27DB-BD31-4B8C-83A1-F6EECF244321}">
                <p14:modId xmlns:p14="http://schemas.microsoft.com/office/powerpoint/2010/main" val="1564721798"/>
              </p:ext>
            </p:extLst>
          </p:nvPr>
        </p:nvGraphicFramePr>
        <p:xfrm>
          <a:off x="457201" y="1572670"/>
          <a:ext cx="1981200" cy="844261"/>
        </p:xfrm>
        <a:graphic>
          <a:graphicData uri="http://schemas.openxmlformats.org/presentationml/2006/ole">
            <mc:AlternateContent xmlns:mc="http://schemas.openxmlformats.org/markup-compatibility/2006">
              <mc:Choice xmlns:v="urn:schemas-microsoft-com:vml" Requires="v">
                <p:oleObj name="Equation" r:id="rId2" imgW="2234880" imgH="952200" progId="Equation.DSMT4">
                  <p:embed/>
                </p:oleObj>
              </mc:Choice>
              <mc:Fallback>
                <p:oleObj name="Equation" r:id="rId2" imgW="2234880" imgH="9522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1" y="1572670"/>
                        <a:ext cx="1981200" cy="844261"/>
                      </a:xfrm>
                      <a:prstGeom prst="rect">
                        <a:avLst/>
                      </a:prstGeom>
                      <a:noFill/>
                      <a:ln>
                        <a:noFill/>
                      </a:ln>
                      <a:effec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1557349"/>
          </a:xfrm>
          <a:ln w="28575">
            <a:solidFill>
              <a:srgbClr val="FF0000"/>
            </a:solidFill>
          </a:ln>
        </p:spPr>
        <p:txBody>
          <a:bodyPr>
            <a:spAutoFit/>
          </a:bodyPr>
          <a:lstStyle/>
          <a:p>
            <a:r>
              <a:rPr lang="en-US" dirty="0">
                <a:solidFill>
                  <a:srgbClr val="000000"/>
                </a:solidFill>
              </a:rPr>
              <a:t>An alternate notation often used is </a:t>
            </a:r>
          </a:p>
          <a:p>
            <a:endParaRPr lang="en-US" dirty="0">
              <a:solidFill>
                <a:srgbClr val="000000"/>
              </a:solidFill>
              <a:latin typeface="Calibri" pitchFamily="34" charset="0"/>
            </a:endParaRPr>
          </a:p>
          <a:p>
            <a:endParaRPr lang="en-US" dirty="0">
              <a:solidFill>
                <a:srgbClr val="000000"/>
              </a:solidFill>
              <a:latin typeface="Calibri" pitchFamily="34" charset="0"/>
            </a:endParaRPr>
          </a:p>
        </p:txBody>
      </p:sp>
      <p:graphicFrame>
        <p:nvGraphicFramePr>
          <p:cNvPr id="2050" name="Object 2"/>
          <p:cNvGraphicFramePr>
            <a:graphicFrameLocks noChangeAspect="1"/>
          </p:cNvGraphicFramePr>
          <p:nvPr/>
        </p:nvGraphicFramePr>
        <p:xfrm>
          <a:off x="2438400" y="1905000"/>
          <a:ext cx="3670300" cy="533400"/>
        </p:xfrm>
        <a:graphic>
          <a:graphicData uri="http://schemas.openxmlformats.org/presentationml/2006/ole">
            <mc:AlternateContent xmlns:mc="http://schemas.openxmlformats.org/markup-compatibility/2006">
              <mc:Choice xmlns:v="urn:schemas-microsoft-com:vml" Requires="v">
                <p:oleObj name="Equation" r:id="rId2" imgW="3670200" imgH="533160" progId="Equation.DSMT4">
                  <p:embed/>
                </p:oleObj>
              </mc:Choice>
              <mc:Fallback>
                <p:oleObj name="Equation" r:id="rId2" imgW="3670200" imgH="533160" progId="Equation.DSMT4">
                  <p:embed/>
                  <p:pic>
                    <p:nvPicPr>
                      <p:cNvPr id="205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905000"/>
                        <a:ext cx="3670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234024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Distribution Function (cont.)</a:t>
            </a:r>
          </a:p>
        </p:txBody>
      </p:sp>
      <p:sp>
        <p:nvSpPr>
          <p:cNvPr id="3" name="Content Placeholder 2"/>
          <p:cNvSpPr>
            <a:spLocks noGrp="1"/>
          </p:cNvSpPr>
          <p:nvPr>
            <p:ph idx="1"/>
          </p:nvPr>
        </p:nvSpPr>
        <p:spPr/>
        <p:txBody>
          <a:bodyPr>
            <a:normAutofit/>
          </a:bodyPr>
          <a:lstStyle/>
          <a:p>
            <a:pPr marL="3175" indent="-3175">
              <a:lnSpc>
                <a:spcPct val="150000"/>
              </a:lnSpc>
            </a:pPr>
            <a:r>
              <a:rPr lang="en-US" dirty="0"/>
              <a:t>To calculate a binomial probability, the parameters of the distribution (</a:t>
            </a:r>
            <a:r>
              <a:rPr lang="en-US" i="1" dirty="0"/>
              <a:t>n</a:t>
            </a:r>
            <a:r>
              <a:rPr lang="en-US" dirty="0"/>
              <a:t> and </a:t>
            </a:r>
            <a:r>
              <a:rPr lang="en-US" i="1" dirty="0"/>
              <a:t>p</a:t>
            </a:r>
            <a:r>
              <a:rPr lang="en-US" dirty="0"/>
              <a:t>), as well as the value of the random variable, must be specified. For example, to determine the probability of three heads in four tosses of a coin, you would substitute the values </a:t>
            </a:r>
            <a:r>
              <a:rPr lang="en-US" i="1" dirty="0"/>
              <a:t>x</a:t>
            </a:r>
            <a:r>
              <a:rPr lang="en-US" dirty="0"/>
              <a:t> = 3, </a:t>
            </a:r>
            <a:r>
              <a:rPr lang="en-US" i="1" dirty="0"/>
              <a:t>n</a:t>
            </a:r>
            <a:r>
              <a:rPr lang="en-US" dirty="0"/>
              <a:t> = 4, and </a:t>
            </a:r>
            <a:r>
              <a:rPr lang="en-US" i="1" dirty="0"/>
              <a:t>p</a:t>
            </a:r>
            <a:r>
              <a:rPr lang="en-US" dirty="0"/>
              <a:t> =     into the binomial probability distribution function as follows.</a:t>
            </a:r>
          </a:p>
        </p:txBody>
      </p:sp>
      <p:graphicFrame>
        <p:nvGraphicFramePr>
          <p:cNvPr id="4" name="Object 3">
            <a:extLst>
              <a:ext uri="{FF2B5EF4-FFF2-40B4-BE49-F238E27FC236}">
                <a16:creationId xmlns:a16="http://schemas.microsoft.com/office/drawing/2014/main" id="{CA8C82F7-22DB-FD80-AA4B-03A253356B7D}"/>
              </a:ext>
            </a:extLst>
          </p:cNvPr>
          <p:cNvGraphicFramePr>
            <a:graphicFrameLocks noChangeAspect="1"/>
          </p:cNvGraphicFramePr>
          <p:nvPr>
            <p:extLst>
              <p:ext uri="{D42A27DB-BD31-4B8C-83A1-F6EECF244321}">
                <p14:modId xmlns:p14="http://schemas.microsoft.com/office/powerpoint/2010/main" val="3154255603"/>
              </p:ext>
            </p:extLst>
          </p:nvPr>
        </p:nvGraphicFramePr>
        <p:xfrm>
          <a:off x="1676400" y="4572001"/>
          <a:ext cx="228600" cy="742952"/>
        </p:xfrm>
        <a:graphic>
          <a:graphicData uri="http://schemas.openxmlformats.org/presentationml/2006/ole">
            <mc:AlternateContent xmlns:mc="http://schemas.openxmlformats.org/markup-compatibility/2006">
              <mc:Choice xmlns:v="urn:schemas-microsoft-com:vml" Requires="v">
                <p:oleObj name="Equation" r:id="rId2" imgW="253800" imgH="825480" progId="Equation.DSMT4">
                  <p:embed/>
                </p:oleObj>
              </mc:Choice>
              <mc:Fallback>
                <p:oleObj name="Equation" r:id="rId2" imgW="253800" imgH="825480" progId="Equation.DSMT4">
                  <p:embed/>
                  <p:pic>
                    <p:nvPicPr>
                      <p:cNvPr id="0" name=""/>
                      <p:cNvPicPr/>
                      <p:nvPr/>
                    </p:nvPicPr>
                    <p:blipFill>
                      <a:blip r:embed="rId3"/>
                      <a:stretch>
                        <a:fillRect/>
                      </a:stretch>
                    </p:blipFill>
                    <p:spPr>
                      <a:xfrm>
                        <a:off x="1676400" y="4572001"/>
                        <a:ext cx="228600" cy="742952"/>
                      </a:xfrm>
                      <a:prstGeom prst="rect">
                        <a:avLst/>
                      </a:prstGeom>
                    </p:spPr>
                  </p:pic>
                </p:oleObj>
              </mc:Fallback>
            </mc:AlternateContent>
          </a:graphicData>
        </a:graphic>
      </p:graphicFrame>
    </p:spTree>
    <p:extLst>
      <p:ext uri="{BB962C8B-B14F-4D97-AF65-F5344CB8AC3E}">
        <p14:creationId xmlns:p14="http://schemas.microsoft.com/office/powerpoint/2010/main" val="3688613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Distribution Function (cont.)</a:t>
            </a:r>
          </a:p>
        </p:txBody>
      </p:sp>
      <p:sp>
        <p:nvSpPr>
          <p:cNvPr id="3" name="Content Placeholder 2"/>
          <p:cNvSpPr>
            <a:spLocks noGrp="1"/>
          </p:cNvSpPr>
          <p:nvPr>
            <p:ph idx="1"/>
          </p:nvPr>
        </p:nvSpPr>
        <p:spPr/>
        <p:txBody>
          <a:bodyPr>
            <a:normAutofit/>
          </a:bodyPr>
          <a:lstStyle/>
          <a:p>
            <a:pPr marL="3175" indent="-3175">
              <a:lnSpc>
                <a:spcPct val="150000"/>
              </a:lnSpc>
            </a:pPr>
            <a:endParaRPr lang="en-US" dirty="0"/>
          </a:p>
          <a:p>
            <a:pPr marL="3175" indent="-3175"/>
            <a:endParaRPr lang="en-US" dirty="0"/>
          </a:p>
          <a:p>
            <a:pPr marL="3175" indent="-3175"/>
            <a:r>
              <a:rPr lang="en-US" dirty="0"/>
              <a:t>Since,</a:t>
            </a:r>
          </a:p>
          <a:p>
            <a:pPr marL="3175" indent="-3175"/>
            <a:endParaRPr lang="en-US" dirty="0"/>
          </a:p>
          <a:p>
            <a:pPr marL="3175" indent="-3175"/>
            <a:endParaRPr lang="en-US" dirty="0"/>
          </a:p>
          <a:p>
            <a:pPr marL="3175" indent="-3175"/>
            <a:endParaRPr lang="en-US" dirty="0"/>
          </a:p>
          <a:p>
            <a:pPr marL="3175" indent="-3175"/>
            <a:r>
              <a:rPr lang="en-US" dirty="0"/>
              <a:t>The probability that two heads would be tossed would be computed in a similar manner.</a:t>
            </a:r>
          </a:p>
        </p:txBody>
      </p:sp>
      <p:graphicFrame>
        <p:nvGraphicFramePr>
          <p:cNvPr id="5" name="Object 4">
            <a:extLst>
              <a:ext uri="{FF2B5EF4-FFF2-40B4-BE49-F238E27FC236}">
                <a16:creationId xmlns:a16="http://schemas.microsoft.com/office/drawing/2014/main" id="{91847FDF-F126-AE25-D97F-55116E716861}"/>
              </a:ext>
            </a:extLst>
          </p:cNvPr>
          <p:cNvGraphicFramePr>
            <a:graphicFrameLocks noChangeAspect="1"/>
          </p:cNvGraphicFramePr>
          <p:nvPr>
            <p:extLst>
              <p:ext uri="{D42A27DB-BD31-4B8C-83A1-F6EECF244321}">
                <p14:modId xmlns:p14="http://schemas.microsoft.com/office/powerpoint/2010/main" val="3440732763"/>
              </p:ext>
            </p:extLst>
          </p:nvPr>
        </p:nvGraphicFramePr>
        <p:xfrm>
          <a:off x="2425700" y="1123950"/>
          <a:ext cx="4292600" cy="1003300"/>
        </p:xfrm>
        <a:graphic>
          <a:graphicData uri="http://schemas.openxmlformats.org/presentationml/2006/ole">
            <mc:AlternateContent xmlns:mc="http://schemas.openxmlformats.org/markup-compatibility/2006">
              <mc:Choice xmlns:v="urn:schemas-microsoft-com:vml" Requires="v">
                <p:oleObj name="Equation" r:id="rId2" imgW="4292280" imgH="1002960" progId="Equation.DSMT4">
                  <p:embed/>
                </p:oleObj>
              </mc:Choice>
              <mc:Fallback>
                <p:oleObj name="Equation" r:id="rId2" imgW="4292280" imgH="1002960" progId="Equation.DSMT4">
                  <p:embed/>
                  <p:pic>
                    <p:nvPicPr>
                      <p:cNvPr id="0" name=""/>
                      <p:cNvPicPr/>
                      <p:nvPr/>
                    </p:nvPicPr>
                    <p:blipFill>
                      <a:blip r:embed="rId3"/>
                      <a:stretch>
                        <a:fillRect/>
                      </a:stretch>
                    </p:blipFill>
                    <p:spPr>
                      <a:xfrm>
                        <a:off x="2425700" y="1123950"/>
                        <a:ext cx="4292600" cy="10033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2E9A9E14-2247-5F61-991D-16ADE6158992}"/>
              </a:ext>
            </a:extLst>
          </p:cNvPr>
          <p:cNvGraphicFramePr>
            <a:graphicFrameLocks noChangeAspect="1"/>
          </p:cNvGraphicFramePr>
          <p:nvPr>
            <p:extLst>
              <p:ext uri="{D42A27DB-BD31-4B8C-83A1-F6EECF244321}">
                <p14:modId xmlns:p14="http://schemas.microsoft.com/office/powerpoint/2010/main" val="993983689"/>
              </p:ext>
            </p:extLst>
          </p:nvPr>
        </p:nvGraphicFramePr>
        <p:xfrm>
          <a:off x="1489153" y="2311478"/>
          <a:ext cx="5295900" cy="952500"/>
        </p:xfrm>
        <a:graphic>
          <a:graphicData uri="http://schemas.openxmlformats.org/presentationml/2006/ole">
            <mc:AlternateContent xmlns:mc="http://schemas.openxmlformats.org/markup-compatibility/2006">
              <mc:Choice xmlns:v="urn:schemas-microsoft-com:vml" Requires="v">
                <p:oleObj name="Equation" r:id="rId4" imgW="5295600" imgH="952200" progId="Equation.DSMT4">
                  <p:embed/>
                </p:oleObj>
              </mc:Choice>
              <mc:Fallback>
                <p:oleObj name="Equation" r:id="rId4" imgW="5295600" imgH="952200" progId="Equation.DSMT4">
                  <p:embed/>
                  <p:pic>
                    <p:nvPicPr>
                      <p:cNvPr id="5" name="Object 4">
                        <a:extLst>
                          <a:ext uri="{FF2B5EF4-FFF2-40B4-BE49-F238E27FC236}">
                            <a16:creationId xmlns:a16="http://schemas.microsoft.com/office/drawing/2014/main" id="{91847FDF-F126-AE25-D97F-55116E716861}"/>
                          </a:ext>
                        </a:extLst>
                      </p:cNvPr>
                      <p:cNvPicPr/>
                      <p:nvPr/>
                    </p:nvPicPr>
                    <p:blipFill>
                      <a:blip r:embed="rId5"/>
                      <a:stretch>
                        <a:fillRect/>
                      </a:stretch>
                    </p:blipFill>
                    <p:spPr>
                      <a:xfrm>
                        <a:off x="1489153" y="2311478"/>
                        <a:ext cx="5295900" cy="9525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4E1CE0A7-84C0-B2B4-B94E-322DD60A3360}"/>
              </a:ext>
            </a:extLst>
          </p:cNvPr>
          <p:cNvGraphicFramePr>
            <a:graphicFrameLocks noChangeAspect="1"/>
          </p:cNvGraphicFramePr>
          <p:nvPr>
            <p:extLst>
              <p:ext uri="{D42A27DB-BD31-4B8C-83A1-F6EECF244321}">
                <p14:modId xmlns:p14="http://schemas.microsoft.com/office/powerpoint/2010/main" val="3413611443"/>
              </p:ext>
            </p:extLst>
          </p:nvPr>
        </p:nvGraphicFramePr>
        <p:xfrm>
          <a:off x="2514600" y="3420838"/>
          <a:ext cx="4838700" cy="1003300"/>
        </p:xfrm>
        <a:graphic>
          <a:graphicData uri="http://schemas.openxmlformats.org/presentationml/2006/ole">
            <mc:AlternateContent xmlns:mc="http://schemas.openxmlformats.org/markup-compatibility/2006">
              <mc:Choice xmlns:v="urn:schemas-microsoft-com:vml" Requires="v">
                <p:oleObj name="Equation" r:id="rId6" imgW="4838400" imgH="1002960" progId="Equation.DSMT4">
                  <p:embed/>
                </p:oleObj>
              </mc:Choice>
              <mc:Fallback>
                <p:oleObj name="Equation" r:id="rId6" imgW="4838400" imgH="1002960" progId="Equation.DSMT4">
                  <p:embed/>
                  <p:pic>
                    <p:nvPicPr>
                      <p:cNvPr id="5" name="Object 4">
                        <a:extLst>
                          <a:ext uri="{FF2B5EF4-FFF2-40B4-BE49-F238E27FC236}">
                            <a16:creationId xmlns:a16="http://schemas.microsoft.com/office/drawing/2014/main" id="{91847FDF-F126-AE25-D97F-55116E716861}"/>
                          </a:ext>
                        </a:extLst>
                      </p:cNvPr>
                      <p:cNvPicPr/>
                      <p:nvPr/>
                    </p:nvPicPr>
                    <p:blipFill>
                      <a:blip r:embed="rId7"/>
                      <a:stretch>
                        <a:fillRect/>
                      </a:stretch>
                    </p:blipFill>
                    <p:spPr>
                      <a:xfrm>
                        <a:off x="2514600" y="3420838"/>
                        <a:ext cx="4838700" cy="1003300"/>
                      </a:xfrm>
                      <a:prstGeom prst="rect">
                        <a:avLst/>
                      </a:prstGeom>
                    </p:spPr>
                  </p:pic>
                </p:oleObj>
              </mc:Fallback>
            </mc:AlternateContent>
          </a:graphicData>
        </a:graphic>
      </p:graphicFrame>
    </p:spTree>
    <p:extLst>
      <p:ext uri="{BB962C8B-B14F-4D97-AF65-F5344CB8AC3E}">
        <p14:creationId xmlns:p14="http://schemas.microsoft.com/office/powerpoint/2010/main" val="34539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Distribution Function (cont.)</a:t>
            </a:r>
          </a:p>
        </p:txBody>
      </p:sp>
      <p:sp>
        <p:nvSpPr>
          <p:cNvPr id="3" name="Content Placeholder 2"/>
          <p:cNvSpPr>
            <a:spLocks noGrp="1"/>
          </p:cNvSpPr>
          <p:nvPr>
            <p:ph idx="1"/>
          </p:nvPr>
        </p:nvSpPr>
        <p:spPr/>
        <p:txBody>
          <a:bodyPr>
            <a:normAutofit/>
          </a:bodyPr>
          <a:lstStyle/>
          <a:p>
            <a:pPr marL="3175" indent="-3175">
              <a:lnSpc>
                <a:spcPct val="150000"/>
              </a:lnSpc>
            </a:pPr>
            <a:endParaRPr lang="en-US" dirty="0"/>
          </a:p>
          <a:p>
            <a:pPr marL="3175" indent="-3175"/>
            <a:endParaRPr lang="en-US" dirty="0"/>
          </a:p>
          <a:p>
            <a:pPr marL="3175" indent="-3175"/>
            <a:endParaRPr lang="en-US" dirty="0"/>
          </a:p>
          <a:p>
            <a:pPr marL="3175" indent="-3175"/>
            <a:r>
              <a:rPr lang="en-US" dirty="0"/>
              <a:t>The complete distribution can be computed by substituting the remaining values of the random variable into the probability distribution function.</a:t>
            </a:r>
          </a:p>
          <a:p>
            <a:pPr marL="3175" indent="-3175"/>
            <a:endParaRPr lang="en-US" dirty="0"/>
          </a:p>
        </p:txBody>
      </p:sp>
      <p:graphicFrame>
        <p:nvGraphicFramePr>
          <p:cNvPr id="5" name="Object 4">
            <a:extLst>
              <a:ext uri="{FF2B5EF4-FFF2-40B4-BE49-F238E27FC236}">
                <a16:creationId xmlns:a16="http://schemas.microsoft.com/office/drawing/2014/main" id="{91847FDF-F126-AE25-D97F-55116E716861}"/>
              </a:ext>
            </a:extLst>
          </p:cNvPr>
          <p:cNvGraphicFramePr>
            <a:graphicFrameLocks noChangeAspect="1"/>
          </p:cNvGraphicFramePr>
          <p:nvPr>
            <p:extLst>
              <p:ext uri="{D42A27DB-BD31-4B8C-83A1-F6EECF244321}">
                <p14:modId xmlns:p14="http://schemas.microsoft.com/office/powerpoint/2010/main" val="3738739207"/>
              </p:ext>
            </p:extLst>
          </p:nvPr>
        </p:nvGraphicFramePr>
        <p:xfrm>
          <a:off x="446088" y="1524000"/>
          <a:ext cx="8253412" cy="971550"/>
        </p:xfrm>
        <a:graphic>
          <a:graphicData uri="http://schemas.openxmlformats.org/presentationml/2006/ole">
            <mc:AlternateContent xmlns:mc="http://schemas.openxmlformats.org/markup-compatibility/2006">
              <mc:Choice xmlns:v="urn:schemas-microsoft-com:vml" Requires="v">
                <p:oleObj name="Equation" r:id="rId2" imgW="8521560" imgH="1002960" progId="Equation.DSMT4">
                  <p:embed/>
                </p:oleObj>
              </mc:Choice>
              <mc:Fallback>
                <p:oleObj name="Equation" r:id="rId2" imgW="8521560" imgH="1002960" progId="Equation.DSMT4">
                  <p:embed/>
                  <p:pic>
                    <p:nvPicPr>
                      <p:cNvPr id="5" name="Object 4">
                        <a:extLst>
                          <a:ext uri="{FF2B5EF4-FFF2-40B4-BE49-F238E27FC236}">
                            <a16:creationId xmlns:a16="http://schemas.microsoft.com/office/drawing/2014/main" id="{91847FDF-F126-AE25-D97F-55116E716861}"/>
                          </a:ext>
                        </a:extLst>
                      </p:cNvPr>
                      <p:cNvPicPr/>
                      <p:nvPr/>
                    </p:nvPicPr>
                    <p:blipFill>
                      <a:blip r:embed="rId3"/>
                      <a:stretch>
                        <a:fillRect/>
                      </a:stretch>
                    </p:blipFill>
                    <p:spPr>
                      <a:xfrm>
                        <a:off x="446088" y="1524000"/>
                        <a:ext cx="8253412" cy="971550"/>
                      </a:xfrm>
                      <a:prstGeom prst="rect">
                        <a:avLst/>
                      </a:prstGeom>
                    </p:spPr>
                  </p:pic>
                </p:oleObj>
              </mc:Fallback>
            </mc:AlternateContent>
          </a:graphicData>
        </a:graphic>
      </p:graphicFrame>
    </p:spTree>
    <p:extLst>
      <p:ext uri="{BB962C8B-B14F-4D97-AF65-F5344CB8AC3E}">
        <p14:creationId xmlns:p14="http://schemas.microsoft.com/office/powerpoint/2010/main" val="3604182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Binomial Probability Distribution Function (cont.)</a:t>
            </a:r>
          </a:p>
        </p:txBody>
      </p:sp>
      <p:sp>
        <p:nvSpPr>
          <p:cNvPr id="3" name="Content Placeholder 2"/>
          <p:cNvSpPr>
            <a:spLocks noGrp="1"/>
          </p:cNvSpPr>
          <p:nvPr>
            <p:ph idx="1"/>
          </p:nvPr>
        </p:nvSpPr>
        <p:spPr/>
        <p:txBody>
          <a:bodyPr>
            <a:normAutofit/>
          </a:bodyPr>
          <a:lstStyle/>
          <a:p>
            <a:pPr marL="3175" indent="-3175">
              <a:lnSpc>
                <a:spcPct val="150000"/>
              </a:lnSpc>
            </a:pPr>
            <a:endParaRPr lang="en-US" dirty="0"/>
          </a:p>
          <a:p>
            <a:pPr marL="3175" indent="-3175"/>
            <a:endParaRPr lang="en-US" dirty="0"/>
          </a:p>
          <a:p>
            <a:pPr marL="3175" indent="-3175"/>
            <a:endParaRPr lang="en-US" dirty="0"/>
          </a:p>
          <a:p>
            <a:pPr marL="3175" indent="-3175"/>
            <a:r>
              <a:rPr lang="en-US" dirty="0"/>
              <a:t>The coin toss is a classical binomial experiment easily related to the rules of a binomial experiment. In many instances the relationship of an experiment to the binomial definition is not as clear.</a:t>
            </a:r>
          </a:p>
          <a:p>
            <a:pPr marL="3175" indent="-3175"/>
            <a:endParaRPr lang="en-US" dirty="0"/>
          </a:p>
        </p:txBody>
      </p:sp>
      <p:graphicFrame>
        <p:nvGraphicFramePr>
          <p:cNvPr id="4" name="Table 3">
            <a:extLst>
              <a:ext uri="{FF2B5EF4-FFF2-40B4-BE49-F238E27FC236}">
                <a16:creationId xmlns:a16="http://schemas.microsoft.com/office/drawing/2014/main" id="{5DE7D40B-B4C6-8521-17BD-96D56D15A869}"/>
              </a:ext>
            </a:extLst>
          </p:cNvPr>
          <p:cNvGraphicFramePr>
            <a:graphicFrameLocks noGrp="1"/>
          </p:cNvGraphicFramePr>
          <p:nvPr>
            <p:extLst>
              <p:ext uri="{D42A27DB-BD31-4B8C-83A1-F6EECF244321}">
                <p14:modId xmlns:p14="http://schemas.microsoft.com/office/powerpoint/2010/main" val="2168637830"/>
              </p:ext>
            </p:extLst>
          </p:nvPr>
        </p:nvGraphicFramePr>
        <p:xfrm>
          <a:off x="762000" y="1280160"/>
          <a:ext cx="6858000" cy="153924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1984052063"/>
                    </a:ext>
                  </a:extLst>
                </a:gridCol>
                <a:gridCol w="838200">
                  <a:extLst>
                    <a:ext uri="{9D8B030D-6E8A-4147-A177-3AD203B41FA5}">
                      <a16:colId xmlns:a16="http://schemas.microsoft.com/office/drawing/2014/main" val="242162781"/>
                    </a:ext>
                  </a:extLst>
                </a:gridCol>
                <a:gridCol w="914400">
                  <a:extLst>
                    <a:ext uri="{9D8B030D-6E8A-4147-A177-3AD203B41FA5}">
                      <a16:colId xmlns:a16="http://schemas.microsoft.com/office/drawing/2014/main" val="287449989"/>
                    </a:ext>
                  </a:extLst>
                </a:gridCol>
                <a:gridCol w="838200">
                  <a:extLst>
                    <a:ext uri="{9D8B030D-6E8A-4147-A177-3AD203B41FA5}">
                      <a16:colId xmlns:a16="http://schemas.microsoft.com/office/drawing/2014/main" val="586887377"/>
                    </a:ext>
                  </a:extLst>
                </a:gridCol>
                <a:gridCol w="838200">
                  <a:extLst>
                    <a:ext uri="{9D8B030D-6E8A-4147-A177-3AD203B41FA5}">
                      <a16:colId xmlns:a16="http://schemas.microsoft.com/office/drawing/2014/main" val="4021884675"/>
                    </a:ext>
                  </a:extLst>
                </a:gridCol>
                <a:gridCol w="990600">
                  <a:extLst>
                    <a:ext uri="{9D8B030D-6E8A-4147-A177-3AD203B41FA5}">
                      <a16:colId xmlns:a16="http://schemas.microsoft.com/office/drawing/2014/main" val="1248652313"/>
                    </a:ext>
                  </a:extLst>
                </a:gridCol>
              </a:tblGrid>
              <a:tr h="513080">
                <a:tc gridSpan="6">
                  <a:txBody>
                    <a:bodyPr/>
                    <a:lstStyle/>
                    <a:p>
                      <a:pPr algn="ctr"/>
                      <a:r>
                        <a:rPr lang="en-US" dirty="0"/>
                        <a:t>Table 7.4.1 - Tossing a Coin</a:t>
                      </a:r>
                      <a:endParaRPr lang="en-IN" dirty="0"/>
                    </a:p>
                  </a:txBody>
                  <a:tcPr/>
                </a:tc>
                <a:tc hMerge="1">
                  <a:txBody>
                    <a:bodyPr/>
                    <a:lstStyle/>
                    <a:p>
                      <a:endParaRPr lang="en-IN" dirty="0"/>
                    </a:p>
                  </a:txBody>
                  <a:tcPr/>
                </a:tc>
                <a:tc hMerge="1">
                  <a:txBody>
                    <a:bodyPr/>
                    <a:lstStyle/>
                    <a:p>
                      <a:endParaRPr lang="en-IN"/>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430239847"/>
                  </a:ext>
                </a:extLst>
              </a:tr>
              <a:tr h="513080">
                <a:tc>
                  <a:txBody>
                    <a:bodyPr/>
                    <a:lstStyle/>
                    <a:p>
                      <a:pPr algn="ctr"/>
                      <a:r>
                        <a:rPr lang="en-IN" b="1" dirty="0"/>
                        <a:t>Number of Heads</a:t>
                      </a:r>
                    </a:p>
                  </a:txBody>
                  <a:tcPr/>
                </a:tc>
                <a:tc>
                  <a:txBody>
                    <a:bodyPr/>
                    <a:lstStyle/>
                    <a:p>
                      <a:pPr algn="ctr"/>
                      <a:r>
                        <a:rPr lang="en-US" dirty="0"/>
                        <a:t>0</a:t>
                      </a:r>
                      <a:endParaRPr lang="en-IN" dirty="0"/>
                    </a:p>
                  </a:txBody>
                  <a:tcPr/>
                </a:tc>
                <a:tc>
                  <a:txBody>
                    <a:bodyPr/>
                    <a:lstStyle/>
                    <a:p>
                      <a:pPr algn="ctr"/>
                      <a:r>
                        <a:rPr lang="en-US" dirty="0"/>
                        <a:t>1</a:t>
                      </a:r>
                      <a:endParaRPr lang="en-IN" dirty="0"/>
                    </a:p>
                  </a:txBody>
                  <a:tcPr/>
                </a:tc>
                <a:tc>
                  <a:txBody>
                    <a:bodyPr/>
                    <a:lstStyle/>
                    <a:p>
                      <a:pPr algn="ctr"/>
                      <a:r>
                        <a:rPr lang="en-US" dirty="0"/>
                        <a:t>2</a:t>
                      </a:r>
                      <a:endParaRPr lang="en-IN" dirty="0"/>
                    </a:p>
                  </a:txBody>
                  <a:tcPr/>
                </a:tc>
                <a:tc>
                  <a:txBody>
                    <a:bodyPr/>
                    <a:lstStyle/>
                    <a:p>
                      <a:pPr algn="ctr"/>
                      <a:r>
                        <a:rPr lang="en-US" dirty="0"/>
                        <a:t>3</a:t>
                      </a:r>
                      <a:endParaRPr lang="en-IN" dirty="0"/>
                    </a:p>
                  </a:txBody>
                  <a:tcPr/>
                </a:tc>
                <a:tc>
                  <a:txBody>
                    <a:bodyPr/>
                    <a:lstStyle/>
                    <a:p>
                      <a:pPr algn="ctr"/>
                      <a:r>
                        <a:rPr lang="en-US" dirty="0"/>
                        <a:t>4</a:t>
                      </a:r>
                      <a:endParaRPr lang="en-IN" dirty="0"/>
                    </a:p>
                  </a:txBody>
                  <a:tcPr/>
                </a:tc>
                <a:extLst>
                  <a:ext uri="{0D108BD9-81ED-4DB2-BD59-A6C34878D82A}">
                    <a16:rowId xmlns:a16="http://schemas.microsoft.com/office/drawing/2014/main" val="2116199593"/>
                  </a:ext>
                </a:extLst>
              </a:tr>
              <a:tr h="513080">
                <a:tc>
                  <a:txBody>
                    <a:bodyPr/>
                    <a:lstStyle/>
                    <a:p>
                      <a:pPr algn="ctr"/>
                      <a:r>
                        <a:rPr lang="en-IN" b="1" dirty="0"/>
                        <a:t>Probability</a:t>
                      </a:r>
                    </a:p>
                  </a:txBody>
                  <a:tcPr/>
                </a:tc>
                <a:tc>
                  <a:txBody>
                    <a:bodyPr/>
                    <a:lstStyle/>
                    <a:p>
                      <a:pPr algn="ctr"/>
                      <a:endParaRPr lang="en-IN" dirty="0"/>
                    </a:p>
                  </a:txBody>
                  <a:tcPr/>
                </a:tc>
                <a:tc>
                  <a:txBody>
                    <a:bodyPr/>
                    <a:lstStyle/>
                    <a:p>
                      <a:pPr algn="ctr"/>
                      <a:endParaRPr lang="en-IN"/>
                    </a:p>
                  </a:txBody>
                  <a:tcPr/>
                </a:tc>
                <a:tc>
                  <a:txBody>
                    <a:bodyPr/>
                    <a:lstStyle/>
                    <a:p>
                      <a:pPr algn="ctr"/>
                      <a:endParaRPr lang="en-IN"/>
                    </a:p>
                  </a:txBody>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2037217476"/>
                  </a:ext>
                </a:extLst>
              </a:tr>
            </a:tbl>
          </a:graphicData>
        </a:graphic>
      </p:graphicFrame>
      <p:graphicFrame>
        <p:nvGraphicFramePr>
          <p:cNvPr id="6" name="Object 5">
            <a:extLst>
              <a:ext uri="{FF2B5EF4-FFF2-40B4-BE49-F238E27FC236}">
                <a16:creationId xmlns:a16="http://schemas.microsoft.com/office/drawing/2014/main" id="{4DB13022-28A7-7313-5FE2-138A4D829BE5}"/>
              </a:ext>
            </a:extLst>
          </p:cNvPr>
          <p:cNvGraphicFramePr>
            <a:graphicFrameLocks noChangeAspect="1"/>
          </p:cNvGraphicFramePr>
          <p:nvPr>
            <p:extLst>
              <p:ext uri="{D42A27DB-BD31-4B8C-83A1-F6EECF244321}">
                <p14:modId xmlns:p14="http://schemas.microsoft.com/office/powerpoint/2010/main" val="158353549"/>
              </p:ext>
            </p:extLst>
          </p:nvPr>
        </p:nvGraphicFramePr>
        <p:xfrm>
          <a:off x="3505200" y="2266376"/>
          <a:ext cx="266700" cy="517712"/>
        </p:xfrm>
        <a:graphic>
          <a:graphicData uri="http://schemas.openxmlformats.org/presentationml/2006/ole">
            <mc:AlternateContent xmlns:mc="http://schemas.openxmlformats.org/markup-compatibility/2006">
              <mc:Choice xmlns:v="urn:schemas-microsoft-com:vml" Requires="v">
                <p:oleObj name="Equation" r:id="rId2" imgW="431640" imgH="838080" progId="Equation.DSMT4">
                  <p:embed/>
                </p:oleObj>
              </mc:Choice>
              <mc:Fallback>
                <p:oleObj name="Equation" r:id="rId2" imgW="431640" imgH="838080" progId="Equation.DSMT4">
                  <p:embed/>
                  <p:pic>
                    <p:nvPicPr>
                      <p:cNvPr id="0" name=""/>
                      <p:cNvPicPr/>
                      <p:nvPr/>
                    </p:nvPicPr>
                    <p:blipFill>
                      <a:blip r:embed="rId3"/>
                      <a:stretch>
                        <a:fillRect/>
                      </a:stretch>
                    </p:blipFill>
                    <p:spPr>
                      <a:xfrm>
                        <a:off x="3505200" y="2266376"/>
                        <a:ext cx="266700" cy="517712"/>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79A0EFEC-9E75-7899-1F99-C334C98655EB}"/>
              </a:ext>
            </a:extLst>
          </p:cNvPr>
          <p:cNvGraphicFramePr>
            <a:graphicFrameLocks noChangeAspect="1"/>
          </p:cNvGraphicFramePr>
          <p:nvPr>
            <p:extLst>
              <p:ext uri="{D42A27DB-BD31-4B8C-83A1-F6EECF244321}">
                <p14:modId xmlns:p14="http://schemas.microsoft.com/office/powerpoint/2010/main" val="802330830"/>
              </p:ext>
            </p:extLst>
          </p:nvPr>
        </p:nvGraphicFramePr>
        <p:xfrm>
          <a:off x="4383358" y="2279385"/>
          <a:ext cx="266700" cy="517712"/>
        </p:xfrm>
        <a:graphic>
          <a:graphicData uri="http://schemas.openxmlformats.org/presentationml/2006/ole">
            <mc:AlternateContent xmlns:mc="http://schemas.openxmlformats.org/markup-compatibility/2006">
              <mc:Choice xmlns:v="urn:schemas-microsoft-com:vml" Requires="v">
                <p:oleObj name="Equation" r:id="rId4" imgW="431640" imgH="838080" progId="Equation.DSMT4">
                  <p:embed/>
                </p:oleObj>
              </mc:Choice>
              <mc:Fallback>
                <p:oleObj name="Equation" r:id="rId4" imgW="431640" imgH="838080" progId="Equation.DSMT4">
                  <p:embed/>
                  <p:pic>
                    <p:nvPicPr>
                      <p:cNvPr id="6" name="Object 5">
                        <a:extLst>
                          <a:ext uri="{FF2B5EF4-FFF2-40B4-BE49-F238E27FC236}">
                            <a16:creationId xmlns:a16="http://schemas.microsoft.com/office/drawing/2014/main" id="{4DB13022-28A7-7313-5FE2-138A4D829BE5}"/>
                          </a:ext>
                        </a:extLst>
                      </p:cNvPr>
                      <p:cNvPicPr/>
                      <p:nvPr/>
                    </p:nvPicPr>
                    <p:blipFill>
                      <a:blip r:embed="rId5"/>
                      <a:stretch>
                        <a:fillRect/>
                      </a:stretch>
                    </p:blipFill>
                    <p:spPr>
                      <a:xfrm>
                        <a:off x="4383358" y="2279385"/>
                        <a:ext cx="266700" cy="517712"/>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BC7FC65B-9285-B03D-D1B7-689D6F6AA928}"/>
              </a:ext>
            </a:extLst>
          </p:cNvPr>
          <p:cNvGraphicFramePr>
            <a:graphicFrameLocks noChangeAspect="1"/>
          </p:cNvGraphicFramePr>
          <p:nvPr>
            <p:extLst>
              <p:ext uri="{D42A27DB-BD31-4B8C-83A1-F6EECF244321}">
                <p14:modId xmlns:p14="http://schemas.microsoft.com/office/powerpoint/2010/main" val="1342809245"/>
              </p:ext>
            </p:extLst>
          </p:nvPr>
        </p:nvGraphicFramePr>
        <p:xfrm>
          <a:off x="5240608" y="2290537"/>
          <a:ext cx="266700" cy="517712"/>
        </p:xfrm>
        <a:graphic>
          <a:graphicData uri="http://schemas.openxmlformats.org/presentationml/2006/ole">
            <mc:AlternateContent xmlns:mc="http://schemas.openxmlformats.org/markup-compatibility/2006">
              <mc:Choice xmlns:v="urn:schemas-microsoft-com:vml" Requires="v">
                <p:oleObj name="Equation" r:id="rId6" imgW="431640" imgH="838080" progId="Equation.DSMT4">
                  <p:embed/>
                </p:oleObj>
              </mc:Choice>
              <mc:Fallback>
                <p:oleObj name="Equation" r:id="rId6" imgW="431640" imgH="838080" progId="Equation.DSMT4">
                  <p:embed/>
                  <p:pic>
                    <p:nvPicPr>
                      <p:cNvPr id="7" name="Object 6">
                        <a:extLst>
                          <a:ext uri="{FF2B5EF4-FFF2-40B4-BE49-F238E27FC236}">
                            <a16:creationId xmlns:a16="http://schemas.microsoft.com/office/drawing/2014/main" id="{79A0EFEC-9E75-7899-1F99-C334C98655EB}"/>
                          </a:ext>
                        </a:extLst>
                      </p:cNvPr>
                      <p:cNvPicPr/>
                      <p:nvPr/>
                    </p:nvPicPr>
                    <p:blipFill>
                      <a:blip r:embed="rId7"/>
                      <a:stretch>
                        <a:fillRect/>
                      </a:stretch>
                    </p:blipFill>
                    <p:spPr>
                      <a:xfrm>
                        <a:off x="5240608" y="2290537"/>
                        <a:ext cx="266700" cy="517712"/>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AFCEE262-C9E5-B32B-390B-AEA845F087F6}"/>
              </a:ext>
            </a:extLst>
          </p:cNvPr>
          <p:cNvGraphicFramePr>
            <a:graphicFrameLocks noChangeAspect="1"/>
          </p:cNvGraphicFramePr>
          <p:nvPr>
            <p:extLst>
              <p:ext uri="{D42A27DB-BD31-4B8C-83A1-F6EECF244321}">
                <p14:modId xmlns:p14="http://schemas.microsoft.com/office/powerpoint/2010/main" val="972179030"/>
              </p:ext>
            </p:extLst>
          </p:nvPr>
        </p:nvGraphicFramePr>
        <p:xfrm>
          <a:off x="6131776" y="2275149"/>
          <a:ext cx="266700" cy="517712"/>
        </p:xfrm>
        <a:graphic>
          <a:graphicData uri="http://schemas.openxmlformats.org/presentationml/2006/ole">
            <mc:AlternateContent xmlns:mc="http://schemas.openxmlformats.org/markup-compatibility/2006">
              <mc:Choice xmlns:v="urn:schemas-microsoft-com:vml" Requires="v">
                <p:oleObj name="Equation" r:id="rId8" imgW="431640" imgH="838080" progId="Equation.DSMT4">
                  <p:embed/>
                </p:oleObj>
              </mc:Choice>
              <mc:Fallback>
                <p:oleObj name="Equation" r:id="rId8" imgW="431640" imgH="838080" progId="Equation.DSMT4">
                  <p:embed/>
                  <p:pic>
                    <p:nvPicPr>
                      <p:cNvPr id="8" name="Object 7">
                        <a:extLst>
                          <a:ext uri="{FF2B5EF4-FFF2-40B4-BE49-F238E27FC236}">
                            <a16:creationId xmlns:a16="http://schemas.microsoft.com/office/drawing/2014/main" id="{BC7FC65B-9285-B03D-D1B7-689D6F6AA928}"/>
                          </a:ext>
                        </a:extLst>
                      </p:cNvPr>
                      <p:cNvPicPr/>
                      <p:nvPr/>
                    </p:nvPicPr>
                    <p:blipFill>
                      <a:blip r:embed="rId9"/>
                      <a:stretch>
                        <a:fillRect/>
                      </a:stretch>
                    </p:blipFill>
                    <p:spPr>
                      <a:xfrm>
                        <a:off x="6131776" y="2275149"/>
                        <a:ext cx="266700" cy="51771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B1C9ED12-F866-73AC-73DB-A2B5E430FE0F}"/>
              </a:ext>
            </a:extLst>
          </p:cNvPr>
          <p:cNvGraphicFramePr>
            <a:graphicFrameLocks noChangeAspect="1"/>
          </p:cNvGraphicFramePr>
          <p:nvPr>
            <p:extLst>
              <p:ext uri="{D42A27DB-BD31-4B8C-83A1-F6EECF244321}">
                <p14:modId xmlns:p14="http://schemas.microsoft.com/office/powerpoint/2010/main" val="2023745816"/>
              </p:ext>
            </p:extLst>
          </p:nvPr>
        </p:nvGraphicFramePr>
        <p:xfrm>
          <a:off x="7008075" y="2279386"/>
          <a:ext cx="266700" cy="517712"/>
        </p:xfrm>
        <a:graphic>
          <a:graphicData uri="http://schemas.openxmlformats.org/presentationml/2006/ole">
            <mc:AlternateContent xmlns:mc="http://schemas.openxmlformats.org/markup-compatibility/2006">
              <mc:Choice xmlns:v="urn:schemas-microsoft-com:vml" Requires="v">
                <p:oleObj name="Equation" r:id="rId10" imgW="431640" imgH="838080" progId="Equation.DSMT4">
                  <p:embed/>
                </p:oleObj>
              </mc:Choice>
              <mc:Fallback>
                <p:oleObj name="Equation" r:id="rId10" imgW="431640" imgH="838080" progId="Equation.DSMT4">
                  <p:embed/>
                  <p:pic>
                    <p:nvPicPr>
                      <p:cNvPr id="9" name="Object 8">
                        <a:extLst>
                          <a:ext uri="{FF2B5EF4-FFF2-40B4-BE49-F238E27FC236}">
                            <a16:creationId xmlns:a16="http://schemas.microsoft.com/office/drawing/2014/main" id="{AFCEE262-C9E5-B32B-390B-AEA845F087F6}"/>
                          </a:ext>
                        </a:extLst>
                      </p:cNvPr>
                      <p:cNvPicPr/>
                      <p:nvPr/>
                    </p:nvPicPr>
                    <p:blipFill>
                      <a:blip r:embed="rId3"/>
                      <a:stretch>
                        <a:fillRect/>
                      </a:stretch>
                    </p:blipFill>
                    <p:spPr>
                      <a:xfrm>
                        <a:off x="7008075" y="2279386"/>
                        <a:ext cx="266700" cy="517712"/>
                      </a:xfrm>
                      <a:prstGeom prst="rect">
                        <a:avLst/>
                      </a:prstGeom>
                    </p:spPr>
                  </p:pic>
                </p:oleObj>
              </mc:Fallback>
            </mc:AlternateContent>
          </a:graphicData>
        </a:graphic>
      </p:graphicFrame>
    </p:spTree>
    <p:extLst>
      <p:ext uri="{BB962C8B-B14F-4D97-AF65-F5344CB8AC3E}">
        <p14:creationId xmlns:p14="http://schemas.microsoft.com/office/powerpoint/2010/main" val="978096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Binomial Distribution</a:t>
            </a:r>
          </a:p>
        </p:txBody>
      </p:sp>
      <p:sp>
        <p:nvSpPr>
          <p:cNvPr id="3" name="Content Placeholder 2"/>
          <p:cNvSpPr>
            <a:spLocks noGrp="1"/>
          </p:cNvSpPr>
          <p:nvPr>
            <p:ph idx="1"/>
          </p:nvPr>
        </p:nvSpPr>
        <p:spPr/>
        <p:txBody>
          <a:bodyPr>
            <a:normAutofit lnSpcReduction="10000"/>
          </a:bodyPr>
          <a:lstStyle/>
          <a:p>
            <a:r>
              <a:rPr lang="en-US" dirty="0"/>
              <a:t>The binomial distribution arises from experiments with repeated two-outcome trials, where only one of the outcomes is counted. The binomial probability model is used in biology, microbiology, infectious disease, veterinary medicine, evolutionary biology, genetics, and seismology research.</a:t>
            </a:r>
          </a:p>
          <a:p>
            <a:r>
              <a:rPr lang="en-US" dirty="0"/>
              <a:t>Experiments using the binomial probability model are also rather common in the business world. For example, in market research a survey respondent (a trial) will either recognize a company’s brand or will not.</a:t>
            </a:r>
          </a:p>
        </p:txBody>
      </p:sp>
    </p:spTree>
    <p:extLst>
      <p:ext uri="{BB962C8B-B14F-4D97-AF65-F5344CB8AC3E}">
        <p14:creationId xmlns:p14="http://schemas.microsoft.com/office/powerpoint/2010/main" val="251768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7.4.2: Constructing the Probability Distribution for a Binomial Random Variable</a:t>
            </a:r>
          </a:p>
        </p:txBody>
      </p:sp>
      <p:sp>
        <p:nvSpPr>
          <p:cNvPr id="3" name="Content Placeholder 2"/>
          <p:cNvSpPr>
            <a:spLocks noGrp="1"/>
          </p:cNvSpPr>
          <p:nvPr>
            <p:ph idx="1"/>
          </p:nvPr>
        </p:nvSpPr>
        <p:spPr/>
        <p:txBody>
          <a:bodyPr>
            <a:noAutofit/>
          </a:bodyPr>
          <a:lstStyle/>
          <a:p>
            <a:r>
              <a:rPr lang="en-US" dirty="0"/>
              <a:t>Roll a single six-sided die four times and record the number of sixes observed. Does the number of sixes rolled in four tosses of a die meet the conditions required of a binomial random variable? Construct the probability distribution for this experiment.</a:t>
            </a:r>
          </a:p>
          <a:p>
            <a:r>
              <a:rPr lang="en-US" b="1" dirty="0"/>
              <a:t>Solution</a:t>
            </a:r>
          </a:p>
          <a:p>
            <a:pPr marL="514350" indent="-514350">
              <a:buFont typeface="+mj-lt"/>
              <a:buAutoNum type="arabicPeriod"/>
            </a:pPr>
            <a:r>
              <a:rPr lang="en-US" dirty="0"/>
              <a:t>The experiment either produces a six or not, and thus satisfies the two-outcome requirement. (At first glance, there appears to be a problem. </a:t>
            </a:r>
          </a:p>
          <a:p>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7.4.2: Constructing the Probability Distribution for a Binomial Random Variable (cont.)</a:t>
            </a:r>
          </a:p>
        </p:txBody>
      </p:sp>
      <p:sp>
        <p:nvSpPr>
          <p:cNvPr id="3" name="Content Placeholder 2"/>
          <p:cNvSpPr>
            <a:spLocks noGrp="1"/>
          </p:cNvSpPr>
          <p:nvPr>
            <p:ph idx="1"/>
          </p:nvPr>
        </p:nvSpPr>
        <p:spPr/>
        <p:txBody>
          <a:bodyPr>
            <a:normAutofit/>
          </a:bodyPr>
          <a:lstStyle/>
          <a:p>
            <a:pPr>
              <a:tabLst>
                <a:tab pos="461963" algn="l"/>
              </a:tabLst>
            </a:pPr>
            <a:r>
              <a:rPr lang="en-US" dirty="0"/>
              <a:t>	There are six sides to a die and there would appear 	to be six possible outcomes rather than the two 	required for a single trial of a binomial experiment.) </a:t>
            </a:r>
          </a:p>
          <a:p>
            <a:pPr marL="457200" indent="-457200">
              <a:buFont typeface="+mj-lt"/>
              <a:buAutoNum type="arabicPeriod" startAt="2"/>
            </a:pPr>
            <a:r>
              <a:rPr lang="en-US" dirty="0"/>
              <a:t>The experiment is repeated four times. Hence, the number of trials equals four (</a:t>
            </a:r>
            <a:r>
              <a:rPr lang="en-US" i="1" dirty="0"/>
              <a:t>n</a:t>
            </a:r>
            <a:r>
              <a:rPr lang="en-US" dirty="0"/>
              <a:t> = 4). </a:t>
            </a:r>
          </a:p>
          <a:p>
            <a:pPr marL="457200" indent="-457200">
              <a:buFont typeface="+mj-lt"/>
              <a:buAutoNum type="arabicPeriod" startAt="2"/>
            </a:pPr>
            <a:r>
              <a:rPr lang="en-US" dirty="0"/>
              <a:t>The probability of getting a six, a success, is          (This probability assumes that the die is fair.)</a:t>
            </a:r>
          </a:p>
          <a:p>
            <a:pPr marL="457200" indent="-457200">
              <a:buFont typeface="+mj-lt"/>
              <a:buAutoNum type="arabicPeriod" startAt="2"/>
            </a:pPr>
            <a:r>
              <a:rPr lang="en-US" dirty="0"/>
              <a:t>The probability remains constant from trial to trial. (One roll of the die does not affect other rolls.) </a:t>
            </a:r>
          </a:p>
          <a:p>
            <a:endParaRPr lang="en-US" dirty="0"/>
          </a:p>
        </p:txBody>
      </p:sp>
      <p:graphicFrame>
        <p:nvGraphicFramePr>
          <p:cNvPr id="5122" name="Object 2"/>
          <p:cNvGraphicFramePr>
            <a:graphicFrameLocks noChangeAspect="1"/>
          </p:cNvGraphicFramePr>
          <p:nvPr/>
        </p:nvGraphicFramePr>
        <p:xfrm>
          <a:off x="7391400" y="3412222"/>
          <a:ext cx="889000" cy="838200"/>
        </p:xfrm>
        <a:graphic>
          <a:graphicData uri="http://schemas.openxmlformats.org/presentationml/2006/ole">
            <mc:AlternateContent xmlns:mc="http://schemas.openxmlformats.org/markup-compatibility/2006">
              <mc:Choice xmlns:v="urn:schemas-microsoft-com:vml" Requires="v">
                <p:oleObj name="Equation" r:id="rId2" imgW="888840" imgH="838080" progId="Equation.DSMT4">
                  <p:embed/>
                </p:oleObj>
              </mc:Choice>
              <mc:Fallback>
                <p:oleObj name="Equation" r:id="rId2" imgW="88884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3412222"/>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7.4.2: Constructing the Probability Distribution for a Binomial Random Variable (cont.)</a:t>
            </a:r>
            <a:endParaRPr lang="en-US" b="1" dirty="0"/>
          </a:p>
        </p:txBody>
      </p:sp>
      <p:sp>
        <p:nvSpPr>
          <p:cNvPr id="3" name="Content Placeholder 2"/>
          <p:cNvSpPr>
            <a:spLocks noGrp="1"/>
          </p:cNvSpPr>
          <p:nvPr>
            <p:ph idx="1"/>
          </p:nvPr>
        </p:nvSpPr>
        <p:spPr/>
        <p:txBody>
          <a:bodyPr/>
          <a:lstStyle/>
          <a:p>
            <a:pPr marL="514350" indent="-514350">
              <a:buFont typeface="+mj-lt"/>
              <a:buAutoNum type="arabicPeriod" startAt="5"/>
            </a:pPr>
            <a:r>
              <a:rPr lang="en-US" dirty="0"/>
              <a:t>If </a:t>
            </a:r>
            <a:r>
              <a:rPr lang="en-US" i="1" dirty="0"/>
              <a:t>X</a:t>
            </a:r>
            <a:r>
              <a:rPr lang="en-US" dirty="0"/>
              <a:t> is the “number” of sixes in four rolls, then it has a binomial distribution.  </a:t>
            </a:r>
          </a:p>
          <a:p>
            <a:r>
              <a:rPr lang="en-US" dirty="0"/>
              <a:t>To obtain the probability distribution for </a:t>
            </a:r>
            <a:r>
              <a:rPr lang="en-US" i="1" dirty="0"/>
              <a:t>X</a:t>
            </a:r>
            <a:r>
              <a:rPr lang="en-US" dirty="0"/>
              <a:t>, use the binomial probability distribution function with parameters </a:t>
            </a:r>
            <a:r>
              <a:rPr lang="en-US" i="1" dirty="0"/>
              <a:t>n</a:t>
            </a:r>
            <a:r>
              <a:rPr lang="en-US" dirty="0"/>
              <a:t> = 4 and </a:t>
            </a:r>
          </a:p>
          <a:p>
            <a:endParaRPr lang="en-US" dirty="0"/>
          </a:p>
        </p:txBody>
      </p:sp>
      <p:graphicFrame>
        <p:nvGraphicFramePr>
          <p:cNvPr id="6146" name="Object 2"/>
          <p:cNvGraphicFramePr>
            <a:graphicFrameLocks noChangeAspect="1"/>
          </p:cNvGraphicFramePr>
          <p:nvPr>
            <p:extLst>
              <p:ext uri="{D42A27DB-BD31-4B8C-83A1-F6EECF244321}">
                <p14:modId xmlns:p14="http://schemas.microsoft.com/office/powerpoint/2010/main" val="310442656"/>
              </p:ext>
            </p:extLst>
          </p:nvPr>
        </p:nvGraphicFramePr>
        <p:xfrm>
          <a:off x="3760581" y="2945677"/>
          <a:ext cx="889000" cy="838200"/>
        </p:xfrm>
        <a:graphic>
          <a:graphicData uri="http://schemas.openxmlformats.org/presentationml/2006/ole">
            <mc:AlternateContent xmlns:mc="http://schemas.openxmlformats.org/markup-compatibility/2006">
              <mc:Choice xmlns:v="urn:schemas-microsoft-com:vml" Requires="v">
                <p:oleObj name="Equation" r:id="rId2" imgW="888840" imgH="838080" progId="Equation.DSMT4">
                  <p:embed/>
                </p:oleObj>
              </mc:Choice>
              <mc:Fallback>
                <p:oleObj name="Equation" r:id="rId2" imgW="88884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0581" y="2945677"/>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138167118"/>
              </p:ext>
            </p:extLst>
          </p:nvPr>
        </p:nvGraphicFramePr>
        <p:xfrm>
          <a:off x="812799" y="3814718"/>
          <a:ext cx="7518401" cy="1003300"/>
        </p:xfrm>
        <a:graphic>
          <a:graphicData uri="http://schemas.openxmlformats.org/presentationml/2006/ole">
            <mc:AlternateContent xmlns:mc="http://schemas.openxmlformats.org/markup-compatibility/2006">
              <mc:Choice xmlns:v="urn:schemas-microsoft-com:vml" Requires="v">
                <p:oleObj name="Equation" r:id="rId4" imgW="7518240" imgH="1002960" progId="Equation.DSMT4">
                  <p:embed/>
                </p:oleObj>
              </mc:Choice>
              <mc:Fallback>
                <p:oleObj name="Equation" r:id="rId4" imgW="7518240" imgH="1002960" progId="Equation.DSMT4">
                  <p:embed/>
                  <p:pic>
                    <p:nvPicPr>
                      <p:cNvPr id="0" name="Picture 6"/>
                      <p:cNvPicPr>
                        <a:picLocks noChangeAspect="1" noChangeArrowheads="1"/>
                      </p:cNvPicPr>
                      <p:nvPr/>
                    </p:nvPicPr>
                    <p:blipFill>
                      <a:blip r:embed="rId5"/>
                      <a:srcRect/>
                      <a:stretch>
                        <a:fillRect/>
                      </a:stretch>
                    </p:blipFill>
                    <p:spPr bwMode="auto">
                      <a:xfrm>
                        <a:off x="812799" y="3814718"/>
                        <a:ext cx="7518401"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6">
            <a:extLst>
              <a:ext uri="{FF2B5EF4-FFF2-40B4-BE49-F238E27FC236}">
                <a16:creationId xmlns:a16="http://schemas.microsoft.com/office/drawing/2014/main" id="{7938C50C-4979-1559-5A74-B1F176B17287}"/>
              </a:ext>
            </a:extLst>
          </p:cNvPr>
          <p:cNvGraphicFramePr>
            <a:graphicFrameLocks noChangeAspect="1"/>
          </p:cNvGraphicFramePr>
          <p:nvPr>
            <p:extLst>
              <p:ext uri="{D42A27DB-BD31-4B8C-83A1-F6EECF244321}">
                <p14:modId xmlns:p14="http://schemas.microsoft.com/office/powerpoint/2010/main" val="876980873"/>
              </p:ext>
            </p:extLst>
          </p:nvPr>
        </p:nvGraphicFramePr>
        <p:xfrm>
          <a:off x="833231" y="4818018"/>
          <a:ext cx="7632700" cy="1003300"/>
        </p:xfrm>
        <a:graphic>
          <a:graphicData uri="http://schemas.openxmlformats.org/presentationml/2006/ole">
            <mc:AlternateContent xmlns:mc="http://schemas.openxmlformats.org/markup-compatibility/2006">
              <mc:Choice xmlns:v="urn:schemas-microsoft-com:vml" Requires="v">
                <p:oleObj name="Equation" r:id="rId6" imgW="7632360" imgH="1002960" progId="Equation.DSMT4">
                  <p:embed/>
                </p:oleObj>
              </mc:Choice>
              <mc:Fallback>
                <p:oleObj name="Equation" r:id="rId6" imgW="7632360" imgH="1002960" progId="Equation.DSMT4">
                  <p:embed/>
                  <p:pic>
                    <p:nvPicPr>
                      <p:cNvPr id="6150" name="Object 6"/>
                      <p:cNvPicPr>
                        <a:picLocks noChangeAspect="1" noChangeArrowheads="1"/>
                      </p:cNvPicPr>
                      <p:nvPr/>
                    </p:nvPicPr>
                    <p:blipFill>
                      <a:blip r:embed="rId7"/>
                      <a:srcRect/>
                      <a:stretch>
                        <a:fillRect/>
                      </a:stretch>
                    </p:blipFill>
                    <p:spPr bwMode="auto">
                      <a:xfrm>
                        <a:off x="833231" y="4818018"/>
                        <a:ext cx="76327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7.4.2: Constructing the Probability Distribution for a Binomial Random Variable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Object 6">
            <a:extLst>
              <a:ext uri="{FF2B5EF4-FFF2-40B4-BE49-F238E27FC236}">
                <a16:creationId xmlns:a16="http://schemas.microsoft.com/office/drawing/2014/main" id="{013F8650-2433-367A-217B-620E5154D491}"/>
              </a:ext>
            </a:extLst>
          </p:cNvPr>
          <p:cNvGraphicFramePr>
            <a:graphicFrameLocks noChangeAspect="1"/>
          </p:cNvGraphicFramePr>
          <p:nvPr>
            <p:extLst>
              <p:ext uri="{D42A27DB-BD31-4B8C-83A1-F6EECF244321}">
                <p14:modId xmlns:p14="http://schemas.microsoft.com/office/powerpoint/2010/main" val="3178378878"/>
              </p:ext>
            </p:extLst>
          </p:nvPr>
        </p:nvGraphicFramePr>
        <p:xfrm>
          <a:off x="679450" y="1284288"/>
          <a:ext cx="7785100" cy="1003300"/>
        </p:xfrm>
        <a:graphic>
          <a:graphicData uri="http://schemas.openxmlformats.org/presentationml/2006/ole">
            <mc:AlternateContent xmlns:mc="http://schemas.openxmlformats.org/markup-compatibility/2006">
              <mc:Choice xmlns:v="urn:schemas-microsoft-com:vml" Requires="v">
                <p:oleObj name="Equation" r:id="rId2" imgW="7785000" imgH="1002960" progId="Equation.DSMT4">
                  <p:embed/>
                </p:oleObj>
              </mc:Choice>
              <mc:Fallback>
                <p:oleObj name="Equation" r:id="rId2" imgW="7785000" imgH="1002960" progId="Equation.DSMT4">
                  <p:embed/>
                  <p:pic>
                    <p:nvPicPr>
                      <p:cNvPr id="4" name="Object 6">
                        <a:extLst>
                          <a:ext uri="{FF2B5EF4-FFF2-40B4-BE49-F238E27FC236}">
                            <a16:creationId xmlns:a16="http://schemas.microsoft.com/office/drawing/2014/main" id="{7938C50C-4979-1559-5A74-B1F176B17287}"/>
                          </a:ext>
                        </a:extLst>
                      </p:cNvPr>
                      <p:cNvPicPr>
                        <a:picLocks noChangeAspect="1" noChangeArrowheads="1"/>
                      </p:cNvPicPr>
                      <p:nvPr/>
                    </p:nvPicPr>
                    <p:blipFill>
                      <a:blip r:embed="rId3"/>
                      <a:srcRect/>
                      <a:stretch>
                        <a:fillRect/>
                      </a:stretch>
                    </p:blipFill>
                    <p:spPr bwMode="auto">
                      <a:xfrm>
                        <a:off x="679450" y="1284288"/>
                        <a:ext cx="77851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6">
            <a:extLst>
              <a:ext uri="{FF2B5EF4-FFF2-40B4-BE49-F238E27FC236}">
                <a16:creationId xmlns:a16="http://schemas.microsoft.com/office/drawing/2014/main" id="{0864E96C-4A2B-8C28-69F7-B43E006D0E27}"/>
              </a:ext>
            </a:extLst>
          </p:cNvPr>
          <p:cNvGraphicFramePr>
            <a:graphicFrameLocks noChangeAspect="1"/>
          </p:cNvGraphicFramePr>
          <p:nvPr>
            <p:extLst>
              <p:ext uri="{D42A27DB-BD31-4B8C-83A1-F6EECF244321}">
                <p14:modId xmlns:p14="http://schemas.microsoft.com/office/powerpoint/2010/main" val="729422718"/>
              </p:ext>
            </p:extLst>
          </p:nvPr>
        </p:nvGraphicFramePr>
        <p:xfrm>
          <a:off x="696913" y="2562225"/>
          <a:ext cx="7797800" cy="1003300"/>
        </p:xfrm>
        <a:graphic>
          <a:graphicData uri="http://schemas.openxmlformats.org/presentationml/2006/ole">
            <mc:AlternateContent xmlns:mc="http://schemas.openxmlformats.org/markup-compatibility/2006">
              <mc:Choice xmlns:v="urn:schemas-microsoft-com:vml" Requires="v">
                <p:oleObj name="Equation" r:id="rId4" imgW="7797600" imgH="1002960" progId="Equation.DSMT4">
                  <p:embed/>
                </p:oleObj>
              </mc:Choice>
              <mc:Fallback>
                <p:oleObj name="Equation" r:id="rId4" imgW="7797600" imgH="1002960" progId="Equation.DSMT4">
                  <p:embed/>
                  <p:pic>
                    <p:nvPicPr>
                      <p:cNvPr id="4" name="Object 6">
                        <a:extLst>
                          <a:ext uri="{FF2B5EF4-FFF2-40B4-BE49-F238E27FC236}">
                            <a16:creationId xmlns:a16="http://schemas.microsoft.com/office/drawing/2014/main" id="{013F8650-2433-367A-217B-620E5154D491}"/>
                          </a:ext>
                        </a:extLst>
                      </p:cNvPr>
                      <p:cNvPicPr>
                        <a:picLocks noChangeAspect="1" noChangeArrowheads="1"/>
                      </p:cNvPicPr>
                      <p:nvPr/>
                    </p:nvPicPr>
                    <p:blipFill>
                      <a:blip r:embed="rId5"/>
                      <a:srcRect/>
                      <a:stretch>
                        <a:fillRect/>
                      </a:stretch>
                    </p:blipFill>
                    <p:spPr bwMode="auto">
                      <a:xfrm>
                        <a:off x="696913" y="2562225"/>
                        <a:ext cx="7797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6">
            <a:extLst>
              <a:ext uri="{FF2B5EF4-FFF2-40B4-BE49-F238E27FC236}">
                <a16:creationId xmlns:a16="http://schemas.microsoft.com/office/drawing/2014/main" id="{71DDDEA2-E812-1D56-7128-E53154EFE8A4}"/>
              </a:ext>
            </a:extLst>
          </p:cNvPr>
          <p:cNvGraphicFramePr>
            <a:graphicFrameLocks noChangeAspect="1"/>
          </p:cNvGraphicFramePr>
          <p:nvPr>
            <p:extLst>
              <p:ext uri="{D42A27DB-BD31-4B8C-83A1-F6EECF244321}">
                <p14:modId xmlns:p14="http://schemas.microsoft.com/office/powerpoint/2010/main" val="1509763118"/>
              </p:ext>
            </p:extLst>
          </p:nvPr>
        </p:nvGraphicFramePr>
        <p:xfrm>
          <a:off x="671513" y="3844925"/>
          <a:ext cx="7848600" cy="1003300"/>
        </p:xfrm>
        <a:graphic>
          <a:graphicData uri="http://schemas.openxmlformats.org/presentationml/2006/ole">
            <mc:AlternateContent xmlns:mc="http://schemas.openxmlformats.org/markup-compatibility/2006">
              <mc:Choice xmlns:v="urn:schemas-microsoft-com:vml" Requires="v">
                <p:oleObj name="Equation" r:id="rId6" imgW="7848360" imgH="1002960" progId="Equation.DSMT4">
                  <p:embed/>
                </p:oleObj>
              </mc:Choice>
              <mc:Fallback>
                <p:oleObj name="Equation" r:id="rId6" imgW="7848360" imgH="1002960" progId="Equation.DSMT4">
                  <p:embed/>
                  <p:pic>
                    <p:nvPicPr>
                      <p:cNvPr id="5" name="Object 6">
                        <a:extLst>
                          <a:ext uri="{FF2B5EF4-FFF2-40B4-BE49-F238E27FC236}">
                            <a16:creationId xmlns:a16="http://schemas.microsoft.com/office/drawing/2014/main" id="{0864E96C-4A2B-8C28-69F7-B43E006D0E27}"/>
                          </a:ext>
                        </a:extLst>
                      </p:cNvPr>
                      <p:cNvPicPr>
                        <a:picLocks noChangeAspect="1" noChangeArrowheads="1"/>
                      </p:cNvPicPr>
                      <p:nvPr/>
                    </p:nvPicPr>
                    <p:blipFill>
                      <a:blip r:embed="rId7"/>
                      <a:srcRect/>
                      <a:stretch>
                        <a:fillRect/>
                      </a:stretch>
                    </p:blipFill>
                    <p:spPr bwMode="auto">
                      <a:xfrm>
                        <a:off x="671513" y="3844925"/>
                        <a:ext cx="7848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7.4.2: Constructing the Probability Distribution for a Binomial Random Variable (cont.)</a:t>
            </a:r>
          </a:p>
        </p:txBody>
      </p:sp>
      <p:sp>
        <p:nvSpPr>
          <p:cNvPr id="3" name="Content Placeholder 2"/>
          <p:cNvSpPr>
            <a:spLocks noGrp="1"/>
          </p:cNvSpPr>
          <p:nvPr>
            <p:ph idx="1"/>
          </p:nvPr>
        </p:nvSpPr>
        <p:spPr/>
        <p:txBody>
          <a:bodyPr/>
          <a:lstStyle/>
          <a:p>
            <a:pPr>
              <a:spcBef>
                <a:spcPts val="0"/>
              </a:spcBef>
            </a:pPr>
            <a:endParaRPr lang="en-US" sz="3500" dirty="0"/>
          </a:p>
          <a:p>
            <a:pPr>
              <a:spcBef>
                <a:spcPts val="0"/>
              </a:spcBef>
            </a:pPr>
            <a:endParaRPr lang="en-US" sz="3500" dirty="0"/>
          </a:p>
          <a:p>
            <a:pPr>
              <a:spcBef>
                <a:spcPts val="0"/>
              </a:spcBef>
            </a:pPr>
            <a:r>
              <a:rPr lang="en-US" dirty="0"/>
              <a:t>The calculations required to produce the distribution were reasonably simple in this case. However, if there had been forty cases rather than four, the determination of the probabilities would have been rather burdensome, at best. Binomial tables containing a large collection of binomial distributions have been constructed in order to avoid tedious calculations. These tables are found in Appendix A, Table E. </a:t>
            </a:r>
          </a:p>
        </p:txBody>
      </p:sp>
      <p:graphicFrame>
        <p:nvGraphicFramePr>
          <p:cNvPr id="4" name="Table 3"/>
          <p:cNvGraphicFramePr>
            <a:graphicFrameLocks noGrp="1"/>
          </p:cNvGraphicFramePr>
          <p:nvPr>
            <p:extLst>
              <p:ext uri="{D42A27DB-BD31-4B8C-83A1-F6EECF244321}">
                <p14:modId xmlns:p14="http://schemas.microsoft.com/office/powerpoint/2010/main" val="3704447655"/>
              </p:ext>
            </p:extLst>
          </p:nvPr>
        </p:nvGraphicFramePr>
        <p:xfrm>
          <a:off x="1066800" y="1139655"/>
          <a:ext cx="7010400" cy="118872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gridSpan="6">
                  <a:txBody>
                    <a:bodyPr/>
                    <a:lstStyle/>
                    <a:p>
                      <a:pPr algn="ctr"/>
                      <a:r>
                        <a:rPr lang="en-US" sz="2000" dirty="0"/>
                        <a:t>Throwing a Die</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sz="2000" b="1" i="1" dirty="0">
                          <a:solidFill>
                            <a:srgbClr val="000000"/>
                          </a:solidFill>
                        </a:rPr>
                        <a:t>x</a:t>
                      </a:r>
                    </a:p>
                  </a:txBody>
                  <a:tcPr/>
                </a:tc>
                <a:tc>
                  <a:txBody>
                    <a:bodyPr/>
                    <a:lstStyle/>
                    <a:p>
                      <a:pPr algn="ctr"/>
                      <a:r>
                        <a:rPr lang="en-US" sz="2000" dirty="0">
                          <a:solidFill>
                            <a:srgbClr val="000000"/>
                          </a:solidFill>
                        </a:rPr>
                        <a:t>0</a:t>
                      </a:r>
                    </a:p>
                  </a:txBody>
                  <a:tcPr/>
                </a:tc>
                <a:tc>
                  <a:txBody>
                    <a:bodyPr/>
                    <a:lstStyle/>
                    <a:p>
                      <a:pPr algn="ctr"/>
                      <a:r>
                        <a:rPr lang="en-US" sz="2000" dirty="0">
                          <a:solidFill>
                            <a:srgbClr val="000000"/>
                          </a:solidFill>
                        </a:rPr>
                        <a:t>1</a:t>
                      </a:r>
                    </a:p>
                  </a:txBody>
                  <a:tcPr/>
                </a:tc>
                <a:tc>
                  <a:txBody>
                    <a:bodyPr/>
                    <a:lstStyle/>
                    <a:p>
                      <a:pPr algn="ctr"/>
                      <a:r>
                        <a:rPr lang="en-US" sz="2000" dirty="0">
                          <a:solidFill>
                            <a:srgbClr val="000000"/>
                          </a:solidFill>
                        </a:rPr>
                        <a:t>2</a:t>
                      </a:r>
                    </a:p>
                  </a:txBody>
                  <a:tcPr/>
                </a:tc>
                <a:tc>
                  <a:txBody>
                    <a:bodyPr/>
                    <a:lstStyle/>
                    <a:p>
                      <a:pPr algn="ctr"/>
                      <a:r>
                        <a:rPr lang="en-US" sz="2000" dirty="0">
                          <a:solidFill>
                            <a:srgbClr val="000000"/>
                          </a:solidFill>
                        </a:rPr>
                        <a:t>3</a:t>
                      </a:r>
                    </a:p>
                  </a:txBody>
                  <a:tcPr/>
                </a:tc>
                <a:tc>
                  <a:txBody>
                    <a:bodyPr/>
                    <a:lstStyle/>
                    <a:p>
                      <a:pPr algn="ctr"/>
                      <a:r>
                        <a:rPr lang="en-US" sz="2000" dirty="0">
                          <a:solidFill>
                            <a:srgbClr val="000000"/>
                          </a:solidFill>
                        </a:rPr>
                        <a:t>4</a:t>
                      </a:r>
                    </a:p>
                  </a:txBody>
                  <a:tcPr/>
                </a:tc>
                <a:extLst>
                  <a:ext uri="{0D108BD9-81ED-4DB2-BD59-A6C34878D82A}">
                    <a16:rowId xmlns:a16="http://schemas.microsoft.com/office/drawing/2014/main" val="10001"/>
                  </a:ext>
                </a:extLst>
              </a:tr>
              <a:tr h="370840">
                <a:tc>
                  <a:txBody>
                    <a:bodyPr/>
                    <a:lstStyle/>
                    <a:p>
                      <a:pPr algn="ctr"/>
                      <a:r>
                        <a:rPr lang="en-US" sz="2000" b="1" dirty="0">
                          <a:solidFill>
                            <a:srgbClr val="000000"/>
                          </a:solidFill>
                        </a:rPr>
                        <a:t>Probability</a:t>
                      </a:r>
                    </a:p>
                  </a:txBody>
                  <a:tcPr/>
                </a:tc>
                <a:tc>
                  <a:txBody>
                    <a:bodyPr/>
                    <a:lstStyle/>
                    <a:p>
                      <a:pPr algn="ctr"/>
                      <a:r>
                        <a:rPr lang="en-US" sz="2000" dirty="0">
                          <a:solidFill>
                            <a:srgbClr val="000000"/>
                          </a:solidFill>
                        </a:rPr>
                        <a:t>0.4823</a:t>
                      </a:r>
                    </a:p>
                  </a:txBody>
                  <a:tcPr/>
                </a:tc>
                <a:tc>
                  <a:txBody>
                    <a:bodyPr/>
                    <a:lstStyle/>
                    <a:p>
                      <a:pPr algn="ctr"/>
                      <a:r>
                        <a:rPr lang="en-US" sz="2000" dirty="0">
                          <a:solidFill>
                            <a:srgbClr val="000000"/>
                          </a:solidFill>
                        </a:rPr>
                        <a:t>0.3858</a:t>
                      </a:r>
                    </a:p>
                  </a:txBody>
                  <a:tcPr/>
                </a:tc>
                <a:tc>
                  <a:txBody>
                    <a:bodyPr/>
                    <a:lstStyle/>
                    <a:p>
                      <a:pPr algn="ctr"/>
                      <a:r>
                        <a:rPr lang="en-US" sz="2000" dirty="0">
                          <a:solidFill>
                            <a:srgbClr val="000000"/>
                          </a:solidFill>
                        </a:rPr>
                        <a:t>0.1157</a:t>
                      </a:r>
                    </a:p>
                  </a:txBody>
                  <a:tcPr/>
                </a:tc>
                <a:tc>
                  <a:txBody>
                    <a:bodyPr/>
                    <a:lstStyle/>
                    <a:p>
                      <a:pPr algn="ctr"/>
                      <a:r>
                        <a:rPr lang="en-US" sz="2000" dirty="0">
                          <a:solidFill>
                            <a:srgbClr val="000000"/>
                          </a:solidFill>
                        </a:rPr>
                        <a:t>0.0154</a:t>
                      </a:r>
                    </a:p>
                  </a:txBody>
                  <a:tcPr/>
                </a:tc>
                <a:tc>
                  <a:txBody>
                    <a:bodyPr/>
                    <a:lstStyle/>
                    <a:p>
                      <a:pPr algn="ctr"/>
                      <a:r>
                        <a:rPr lang="en-US" sz="2000" dirty="0">
                          <a:solidFill>
                            <a:srgbClr val="000000"/>
                          </a:solidFill>
                        </a:rPr>
                        <a:t>0.0008</a:t>
                      </a:r>
                    </a:p>
                  </a:txBody>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7.4.3: Constructing the Probability Distribution for the Number of Profitable Leases</a:t>
            </a:r>
          </a:p>
        </p:txBody>
      </p:sp>
      <p:sp>
        <p:nvSpPr>
          <p:cNvPr id="3" name="Content Placeholder 2"/>
          <p:cNvSpPr>
            <a:spLocks noGrp="1"/>
          </p:cNvSpPr>
          <p:nvPr>
            <p:ph idx="1"/>
          </p:nvPr>
        </p:nvSpPr>
        <p:spPr/>
        <p:txBody>
          <a:bodyPr/>
          <a:lstStyle/>
          <a:p>
            <a:r>
              <a:rPr lang="en-US" dirty="0"/>
              <a:t>The US Land Management Office regularly holds a lottery for the lease of government lands. Your company has won the rights to twelve leases. Historically, about 10% of these lands possess sufficient oil reserves for profitable operation. Construct the distribution for the number of leases that will be profitable. What is the probability that at least one of the leases will be profitable?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Example 7.4.3: Constructing the Probability Distribution for the Number of Profitable Leases (cont.)</a:t>
            </a:r>
          </a:p>
        </p:txBody>
      </p:sp>
      <p:sp>
        <p:nvSpPr>
          <p:cNvPr id="3" name="Content Placeholder 2"/>
          <p:cNvSpPr>
            <a:spLocks noGrp="1"/>
          </p:cNvSpPr>
          <p:nvPr>
            <p:ph idx="1"/>
          </p:nvPr>
        </p:nvSpPr>
        <p:spPr/>
        <p:txBody>
          <a:bodyPr/>
          <a:lstStyle/>
          <a:p>
            <a:r>
              <a:rPr lang="en-US" b="1" dirty="0"/>
              <a:t>Solution </a:t>
            </a:r>
          </a:p>
          <a:p>
            <a:endParaRPr lang="en-US" b="1" dirty="0"/>
          </a:p>
          <a:p>
            <a:endParaRPr lang="en-US" b="1" dirty="0"/>
          </a:p>
          <a:p>
            <a:endParaRPr lang="en-US" dirty="0"/>
          </a:p>
          <a:p>
            <a:endParaRPr lang="en-US" dirty="0"/>
          </a:p>
          <a:p>
            <a:endParaRPr lang="en-US" dirty="0"/>
          </a:p>
          <a:p>
            <a:endParaRPr lang="en-US" dirty="0"/>
          </a:p>
          <a:p>
            <a:r>
              <a:rPr lang="en-US" dirty="0"/>
              <a:t>Instead of laboriously computing the distribution, use the binomial tables in Appendix A, Table E. </a:t>
            </a:r>
            <a:endParaRPr lang="en-US" b="1" dirty="0"/>
          </a:p>
          <a:p>
            <a:endParaRPr lang="en-US" dirty="0"/>
          </a:p>
        </p:txBody>
      </p:sp>
      <p:graphicFrame>
        <p:nvGraphicFramePr>
          <p:cNvPr id="5" name="object 3"/>
          <p:cNvGraphicFramePr>
            <a:graphicFrameLocks noGrp="1"/>
          </p:cNvGraphicFramePr>
          <p:nvPr/>
        </p:nvGraphicFramePr>
        <p:xfrm>
          <a:off x="2209801" y="1805940"/>
          <a:ext cx="4648199" cy="2918460"/>
        </p:xfrm>
        <a:graphic>
          <a:graphicData uri="http://schemas.openxmlformats.org/drawingml/2006/table">
            <a:tbl>
              <a:tblPr firstRow="1" bandRow="1">
                <a:tableStyleId>{5C22544A-7EE6-4342-B048-85BDC9FD1C3A}</a:tableStyleId>
              </a:tblPr>
              <a:tblGrid>
                <a:gridCol w="680593">
                  <a:extLst>
                    <a:ext uri="{9D8B030D-6E8A-4147-A177-3AD203B41FA5}">
                      <a16:colId xmlns:a16="http://schemas.microsoft.com/office/drawing/2014/main" val="20000"/>
                    </a:ext>
                  </a:extLst>
                </a:gridCol>
                <a:gridCol w="1693922">
                  <a:extLst>
                    <a:ext uri="{9D8B030D-6E8A-4147-A177-3AD203B41FA5}">
                      <a16:colId xmlns:a16="http://schemas.microsoft.com/office/drawing/2014/main" val="20001"/>
                    </a:ext>
                  </a:extLst>
                </a:gridCol>
                <a:gridCol w="967954">
                  <a:extLst>
                    <a:ext uri="{9D8B030D-6E8A-4147-A177-3AD203B41FA5}">
                      <a16:colId xmlns:a16="http://schemas.microsoft.com/office/drawing/2014/main" val="20002"/>
                    </a:ext>
                  </a:extLst>
                </a:gridCol>
                <a:gridCol w="1305730">
                  <a:extLst>
                    <a:ext uri="{9D8B030D-6E8A-4147-A177-3AD203B41FA5}">
                      <a16:colId xmlns:a16="http://schemas.microsoft.com/office/drawing/2014/main" val="20003"/>
                    </a:ext>
                  </a:extLst>
                </a:gridCol>
              </a:tblGrid>
              <a:tr h="196850">
                <a:tc gridSpan="4">
                  <a:txBody>
                    <a:bodyPr/>
                    <a:lstStyle/>
                    <a:p>
                      <a:pPr marL="95250" marR="0" indent="0" algn="ctr" defTabSz="914400" rtl="0" eaLnBrk="1" fontAlgn="auto" latinLnBrk="0" hangingPunct="1">
                        <a:lnSpc>
                          <a:spcPct val="100000"/>
                        </a:lnSpc>
                        <a:spcBef>
                          <a:spcPts val="150"/>
                        </a:spcBef>
                        <a:spcAft>
                          <a:spcPts val="0"/>
                        </a:spcAft>
                        <a:buClrTx/>
                        <a:buSzTx/>
                        <a:buFontTx/>
                        <a:buNone/>
                        <a:tabLst/>
                        <a:defRPr/>
                      </a:pPr>
                      <a:r>
                        <a:rPr lang="en-US" sz="2000" kern="1200" baseline="0" dirty="0"/>
                        <a:t>Binomial Table </a:t>
                      </a:r>
                      <a:r>
                        <a:rPr lang="en-US" sz="2000" i="1" kern="1200" baseline="0" dirty="0"/>
                        <a:t>n</a:t>
                      </a:r>
                      <a:r>
                        <a:rPr lang="en-US" sz="2000" kern="1200" baseline="0" dirty="0"/>
                        <a:t> = 12, </a:t>
                      </a:r>
                      <a:r>
                        <a:rPr lang="en-US" sz="2000" i="1" kern="1200" baseline="0" dirty="0"/>
                        <a:t>p</a:t>
                      </a:r>
                      <a:r>
                        <a:rPr lang="en-US" sz="2000" kern="1200" baseline="0" dirty="0"/>
                        <a:t> = 0.10</a:t>
                      </a:r>
                      <a:endParaRPr sz="2000" dirty="0">
                        <a:latin typeface="Roboto Condensed"/>
                        <a:cs typeface="Roboto Condensed"/>
                      </a:endParaRPr>
                    </a:p>
                  </a:txBody>
                  <a:tcPr marL="0" marR="0" marT="19050" marB="0"/>
                </a:tc>
                <a:tc hMerge="1">
                  <a:txBody>
                    <a:bodyPr/>
                    <a:lstStyle/>
                    <a:p>
                      <a:pPr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algn="ctr">
                        <a:lnSpc>
                          <a:spcPct val="100000"/>
                        </a:lnSpc>
                        <a:spcBef>
                          <a:spcPts val="150"/>
                        </a:spcBef>
                      </a:pPr>
                      <a:endParaRPr sz="100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R="80645" algn="r">
                        <a:lnSpc>
                          <a:spcPct val="100000"/>
                        </a:lnSpc>
                        <a:spcBef>
                          <a:spcPts val="150"/>
                        </a:spcBef>
                      </a:pPr>
                      <a:endParaRPr sz="1000" dirty="0">
                        <a:latin typeface="Roboto Condensed"/>
                        <a:cs typeface="Roboto Condensed"/>
                      </a:endParaRPr>
                    </a:p>
                  </a:txBody>
                  <a:tcPr marL="0" marR="0" marT="19050" marB="0">
                    <a:lnL w="12700" cap="flat" cmpd="sng" algn="ctr">
                      <a:solidFill>
                        <a:srgbClr val="6A6A71"/>
                      </a:solidFill>
                      <a:prstDash val="solid"/>
                      <a:round/>
                      <a:headEnd type="none" w="med" len="med"/>
                      <a:tailEnd type="none" w="med" len="med"/>
                    </a:lnL>
                    <a:lnT w="12700">
                      <a:solidFill>
                        <a:srgbClr val="6A6A71"/>
                      </a:solidFill>
                      <a:prstDash val="solid"/>
                    </a:lnT>
                    <a:lnB w="12700">
                      <a:solidFill>
                        <a:srgbClr val="6A6A71"/>
                      </a:solidFill>
                      <a:prstDash val="solid"/>
                    </a:lnB>
                  </a:tcPr>
                </a:tc>
                <a:extLst>
                  <a:ext uri="{0D108BD9-81ED-4DB2-BD59-A6C34878D82A}">
                    <a16:rowId xmlns:a16="http://schemas.microsoft.com/office/drawing/2014/main" val="10000"/>
                  </a:ext>
                </a:extLst>
              </a:tr>
              <a:tr h="196850">
                <a:tc>
                  <a:txBody>
                    <a:bodyPr/>
                    <a:lstStyle/>
                    <a:p>
                      <a:pPr marL="95250" algn="ctr">
                        <a:lnSpc>
                          <a:spcPct val="100000"/>
                        </a:lnSpc>
                        <a:spcBef>
                          <a:spcPts val="150"/>
                        </a:spcBef>
                      </a:pPr>
                      <a:r>
                        <a:rPr sz="2000" b="1" i="1" dirty="0">
                          <a:solidFill>
                            <a:srgbClr val="000000"/>
                          </a:solidFill>
                        </a:rPr>
                        <a:t>x</a:t>
                      </a:r>
                      <a:endParaRPr sz="2000" b="1" i="1"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2000" b="1" i="1" dirty="0">
                          <a:solidFill>
                            <a:srgbClr val="000000"/>
                          </a:solidFill>
                        </a:rPr>
                        <a:t>P</a:t>
                      </a:r>
                      <a:r>
                        <a:rPr sz="2000" b="1" dirty="0">
                          <a:solidFill>
                            <a:srgbClr val="000000"/>
                          </a:solidFill>
                        </a:rPr>
                        <a:t>(</a:t>
                      </a:r>
                      <a:r>
                        <a:rPr sz="2000" b="1" i="1" dirty="0">
                          <a:solidFill>
                            <a:srgbClr val="000000"/>
                          </a:solidFill>
                        </a:rPr>
                        <a:t>X</a:t>
                      </a:r>
                      <a:r>
                        <a:rPr sz="2000" b="1" dirty="0">
                          <a:solidFill>
                            <a:srgbClr val="000000"/>
                          </a:solidFill>
                        </a:rPr>
                        <a:t> =</a:t>
                      </a:r>
                      <a:r>
                        <a:rPr sz="2000" b="1" spc="-20" dirty="0">
                          <a:solidFill>
                            <a:srgbClr val="000000"/>
                          </a:solidFill>
                        </a:rPr>
                        <a:t> </a:t>
                      </a:r>
                      <a:r>
                        <a:rPr sz="2000" b="1" i="1" spc="-5" dirty="0">
                          <a:solidFill>
                            <a:srgbClr val="000000"/>
                          </a:solidFill>
                        </a:rPr>
                        <a:t>x</a:t>
                      </a:r>
                      <a:r>
                        <a:rPr sz="2000" b="1" spc="-5" dirty="0">
                          <a:solidFill>
                            <a:srgbClr val="000000"/>
                          </a:solidFill>
                        </a:rPr>
                        <a:t>)</a:t>
                      </a:r>
                      <a:endParaRPr sz="2000" b="1"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2000" b="1" i="1" dirty="0">
                          <a:solidFill>
                            <a:srgbClr val="000000"/>
                          </a:solidFill>
                        </a:rPr>
                        <a:t>x</a:t>
                      </a:r>
                      <a:endParaRPr sz="2000" b="1" i="1" dirty="0">
                        <a:solidFill>
                          <a:srgbClr val="000000"/>
                        </a:solidFill>
                        <a:latin typeface="Roboto Condensed"/>
                        <a:cs typeface="Roboto Condensed"/>
                      </a:endParaRPr>
                    </a:p>
                  </a:txBody>
                  <a:tcPr marL="0" marR="0" marT="19050" marB="0"/>
                </a:tc>
                <a:tc>
                  <a:txBody>
                    <a:bodyPr/>
                    <a:lstStyle/>
                    <a:p>
                      <a:pPr marR="80645" algn="ctr">
                        <a:lnSpc>
                          <a:spcPct val="100000"/>
                        </a:lnSpc>
                        <a:spcBef>
                          <a:spcPts val="150"/>
                        </a:spcBef>
                      </a:pPr>
                      <a:r>
                        <a:rPr sz="2000" b="1" i="1" dirty="0">
                          <a:solidFill>
                            <a:srgbClr val="000000"/>
                          </a:solidFill>
                        </a:rPr>
                        <a:t>P</a:t>
                      </a:r>
                      <a:r>
                        <a:rPr sz="2000" b="1" dirty="0">
                          <a:solidFill>
                            <a:srgbClr val="000000"/>
                          </a:solidFill>
                        </a:rPr>
                        <a:t>(</a:t>
                      </a:r>
                      <a:r>
                        <a:rPr sz="2000" b="1" i="1" dirty="0">
                          <a:solidFill>
                            <a:srgbClr val="000000"/>
                          </a:solidFill>
                        </a:rPr>
                        <a:t>X</a:t>
                      </a:r>
                      <a:r>
                        <a:rPr sz="2000" b="1" dirty="0">
                          <a:solidFill>
                            <a:srgbClr val="000000"/>
                          </a:solidFill>
                        </a:rPr>
                        <a:t> =</a:t>
                      </a:r>
                      <a:r>
                        <a:rPr sz="2000" b="1" spc="-100" dirty="0">
                          <a:solidFill>
                            <a:srgbClr val="000000"/>
                          </a:solidFill>
                        </a:rPr>
                        <a:t> </a:t>
                      </a:r>
                      <a:r>
                        <a:rPr sz="2000" b="1" i="1" spc="-5" dirty="0">
                          <a:solidFill>
                            <a:srgbClr val="000000"/>
                          </a:solidFill>
                        </a:rPr>
                        <a:t>x</a:t>
                      </a:r>
                      <a:r>
                        <a:rPr sz="2000" b="1" spc="-5" dirty="0">
                          <a:solidFill>
                            <a:srgbClr val="000000"/>
                          </a:solidFill>
                        </a:rPr>
                        <a:t>)</a:t>
                      </a: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val="10001"/>
                  </a:ext>
                </a:extLst>
              </a:tr>
              <a:tr h="206375">
                <a:tc>
                  <a:txBody>
                    <a:bodyPr/>
                    <a:lstStyle/>
                    <a:p>
                      <a:pPr marL="88900" algn="ctr">
                        <a:lnSpc>
                          <a:spcPct val="100000"/>
                        </a:lnSpc>
                        <a:spcBef>
                          <a:spcPts val="125"/>
                        </a:spcBef>
                      </a:pPr>
                      <a:r>
                        <a:rPr sz="2000" dirty="0">
                          <a:solidFill>
                            <a:srgbClr val="000000"/>
                          </a:solidFill>
                        </a:rPr>
                        <a:t>0</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0.2824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7</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2"/>
                  </a:ext>
                </a:extLst>
              </a:tr>
              <a:tr h="206375">
                <a:tc>
                  <a:txBody>
                    <a:bodyPr/>
                    <a:lstStyle/>
                    <a:p>
                      <a:pPr marL="88900" algn="ctr">
                        <a:lnSpc>
                          <a:spcPct val="100000"/>
                        </a:lnSpc>
                        <a:spcBef>
                          <a:spcPts val="125"/>
                        </a:spcBef>
                      </a:pPr>
                      <a:r>
                        <a:rPr sz="2000" dirty="0">
                          <a:solidFill>
                            <a:srgbClr val="000000"/>
                          </a:solidFill>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0.3766</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8</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3"/>
                  </a:ext>
                </a:extLst>
              </a:tr>
              <a:tr h="206375">
                <a:tc>
                  <a:txBody>
                    <a:bodyPr/>
                    <a:lstStyle/>
                    <a:p>
                      <a:pPr marL="88900" algn="ctr">
                        <a:lnSpc>
                          <a:spcPct val="100000"/>
                        </a:lnSpc>
                        <a:spcBef>
                          <a:spcPts val="125"/>
                        </a:spcBef>
                      </a:pPr>
                      <a:r>
                        <a:rPr sz="2000" dirty="0">
                          <a:solidFill>
                            <a:srgbClr val="000000"/>
                          </a:solidFill>
                        </a:rPr>
                        <a:t>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0.2301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9</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4"/>
                  </a:ext>
                </a:extLst>
              </a:tr>
              <a:tr h="232410">
                <a:tc>
                  <a:txBody>
                    <a:bodyPr/>
                    <a:lstStyle/>
                    <a:p>
                      <a:pPr marL="88900" algn="ctr">
                        <a:lnSpc>
                          <a:spcPct val="100000"/>
                        </a:lnSpc>
                        <a:spcBef>
                          <a:spcPts val="330"/>
                        </a:spcBef>
                      </a:pPr>
                      <a:r>
                        <a:rPr sz="2000" dirty="0">
                          <a:solidFill>
                            <a:srgbClr val="000000"/>
                          </a:solidFill>
                        </a:rPr>
                        <a:t>3</a:t>
                      </a:r>
                      <a:endParaRPr sz="2000" dirty="0">
                        <a:solidFill>
                          <a:srgbClr val="000000"/>
                        </a:solidFill>
                        <a:latin typeface="Calibri" panose="020F0502020204030204" pitchFamily="34" charset="0"/>
                        <a:cs typeface="Calibri" panose="020F0502020204030204" pitchFamily="34" charset="0"/>
                      </a:endParaRPr>
                    </a:p>
                  </a:txBody>
                  <a:tcPr marL="0" marR="0" marT="41910" marB="0"/>
                </a:tc>
                <a:tc>
                  <a:txBody>
                    <a:bodyPr/>
                    <a:lstStyle/>
                    <a:p>
                      <a:pPr algn="ctr">
                        <a:lnSpc>
                          <a:spcPct val="100000"/>
                        </a:lnSpc>
                        <a:spcBef>
                          <a:spcPts val="330"/>
                        </a:spcBef>
                      </a:pPr>
                      <a:r>
                        <a:rPr sz="2000" dirty="0">
                          <a:solidFill>
                            <a:srgbClr val="000000"/>
                          </a:solidFill>
                        </a:rPr>
                        <a:t>0.0852</a:t>
                      </a:r>
                      <a:endParaRPr sz="2000" dirty="0">
                        <a:solidFill>
                          <a:srgbClr val="000000"/>
                        </a:solidFill>
                        <a:latin typeface="Calibri" panose="020F0502020204030204" pitchFamily="34" charset="0"/>
                        <a:cs typeface="Calibri" panose="020F0502020204030204" pitchFamily="34" charset="0"/>
                      </a:endParaRPr>
                    </a:p>
                  </a:txBody>
                  <a:tcPr marL="0" marR="0" marT="41910" marB="0"/>
                </a:tc>
                <a:tc>
                  <a:txBody>
                    <a:bodyPr/>
                    <a:lstStyle/>
                    <a:p>
                      <a:pPr algn="ctr">
                        <a:lnSpc>
                          <a:spcPct val="100000"/>
                        </a:lnSpc>
                        <a:spcBef>
                          <a:spcPts val="330"/>
                        </a:spcBef>
                      </a:pPr>
                      <a:r>
                        <a:rPr sz="2000" dirty="0">
                          <a:solidFill>
                            <a:srgbClr val="000000"/>
                          </a:solidFill>
                        </a:rPr>
                        <a:t>10</a:t>
                      </a:r>
                      <a:endParaRPr sz="2000" dirty="0">
                        <a:solidFill>
                          <a:srgbClr val="000000"/>
                        </a:solidFill>
                        <a:latin typeface="Calibri" panose="020F0502020204030204" pitchFamily="34" charset="0"/>
                        <a:cs typeface="Calibri" panose="020F0502020204030204" pitchFamily="34" charset="0"/>
                      </a:endParaRPr>
                    </a:p>
                  </a:txBody>
                  <a:tcPr marL="0" marR="0" marT="41910" marB="0"/>
                </a:tc>
                <a:tc>
                  <a:txBody>
                    <a:bodyPr/>
                    <a:lstStyle/>
                    <a:p>
                      <a:pPr marR="88900" algn="ctr">
                        <a:lnSpc>
                          <a:spcPct val="100000"/>
                        </a:lnSpc>
                        <a:spcBef>
                          <a:spcPts val="330"/>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41910" marB="0"/>
                </a:tc>
                <a:extLst>
                  <a:ext uri="{0D108BD9-81ED-4DB2-BD59-A6C34878D82A}">
                    <a16:rowId xmlns:a16="http://schemas.microsoft.com/office/drawing/2014/main" val="10005"/>
                  </a:ext>
                </a:extLst>
              </a:tr>
              <a:tr h="206375">
                <a:tc>
                  <a:txBody>
                    <a:bodyPr/>
                    <a:lstStyle/>
                    <a:p>
                      <a:pPr marL="88900" algn="ctr">
                        <a:lnSpc>
                          <a:spcPct val="100000"/>
                        </a:lnSpc>
                        <a:spcBef>
                          <a:spcPts val="125"/>
                        </a:spcBef>
                      </a:pPr>
                      <a:r>
                        <a:rPr sz="2000" dirty="0">
                          <a:solidFill>
                            <a:srgbClr val="000000"/>
                          </a:solidFill>
                        </a:rPr>
                        <a:t>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0.0213</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11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6"/>
                  </a:ext>
                </a:extLst>
              </a:tr>
              <a:tr h="206375">
                <a:tc>
                  <a:txBody>
                    <a:bodyPr/>
                    <a:lstStyle/>
                    <a:p>
                      <a:pPr marL="88900" algn="ctr">
                        <a:lnSpc>
                          <a:spcPct val="100000"/>
                        </a:lnSpc>
                        <a:spcBef>
                          <a:spcPts val="125"/>
                        </a:spcBef>
                      </a:pPr>
                      <a:r>
                        <a:rPr sz="2000" dirty="0">
                          <a:solidFill>
                            <a:srgbClr val="000000"/>
                          </a:solidFill>
                        </a:rPr>
                        <a:t>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0.0038</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12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88900" algn="ctr">
                        <a:lnSpc>
                          <a:spcPct val="100000"/>
                        </a:lnSpc>
                        <a:spcBef>
                          <a:spcPts val="125"/>
                        </a:spcBef>
                      </a:pPr>
                      <a:r>
                        <a:rPr sz="2000" dirty="0">
                          <a:solidFill>
                            <a:srgbClr val="000000"/>
                          </a:solidFill>
                        </a:rPr>
                        <a:t>0.0000</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7"/>
                  </a:ext>
                </a:extLst>
              </a:tr>
              <a:tr h="206375">
                <a:tc>
                  <a:txBody>
                    <a:bodyPr/>
                    <a:lstStyle/>
                    <a:p>
                      <a:pPr marL="88900" algn="ctr">
                        <a:lnSpc>
                          <a:spcPct val="100000"/>
                        </a:lnSpc>
                        <a:spcBef>
                          <a:spcPts val="125"/>
                        </a:spcBef>
                      </a:pPr>
                      <a:r>
                        <a:rPr sz="2000" dirty="0">
                          <a:solidFill>
                            <a:srgbClr val="000000"/>
                          </a:solidFill>
                        </a:rPr>
                        <a:t>6</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2000" dirty="0">
                          <a:solidFill>
                            <a:srgbClr val="000000"/>
                          </a:solidFill>
                        </a:rPr>
                        <a:t>0.0005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pPr>
                      <a:endParaRPr sz="200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Example 7.4.3: Constructing the Probability Distribution for the Number of Profitable Leases (cont.)</a:t>
            </a:r>
          </a:p>
        </p:txBody>
      </p:sp>
      <p:sp>
        <p:nvSpPr>
          <p:cNvPr id="3" name="Content Placeholder 2"/>
          <p:cNvSpPr>
            <a:spLocks noGrp="1"/>
          </p:cNvSpPr>
          <p:nvPr>
            <p:ph idx="1"/>
          </p:nvPr>
        </p:nvSpPr>
        <p:spPr/>
        <p:txBody>
          <a:bodyPr/>
          <a:lstStyle/>
          <a:p>
            <a:r>
              <a:rPr lang="en-US" dirty="0"/>
              <a:t>The binomial parameters are </a:t>
            </a:r>
            <a:r>
              <a:rPr lang="en-US" i="1" dirty="0"/>
              <a:t>n</a:t>
            </a:r>
            <a:r>
              <a:rPr lang="en-US" dirty="0"/>
              <a:t> = 12 and </a:t>
            </a:r>
            <a:r>
              <a:rPr lang="en-US" i="1" dirty="0"/>
              <a:t>p</a:t>
            </a:r>
            <a:r>
              <a:rPr lang="en-US" dirty="0"/>
              <a:t> = 0.10. Let </a:t>
            </a:r>
            <a:r>
              <a:rPr lang="en-US" i="1" dirty="0"/>
              <a:t>X</a:t>
            </a:r>
            <a:r>
              <a:rPr lang="en-US" dirty="0"/>
              <a:t> equal the number of profitable leases. The table above shows the binomial distribution for </a:t>
            </a:r>
            <a:r>
              <a:rPr lang="en-US" i="1" dirty="0"/>
              <a:t>X</a:t>
            </a:r>
            <a:r>
              <a:rPr lang="en-US" dirty="0"/>
              <a:t>. Note that the probabilities for 7 through 12 are given as 0.0000. This does not mean that the probability is 0, because it is possible that seven or more of the leases could be profitable, albeit a rather small probability. (The probability, however, is so small that it is not significant in the fourth decimal place.)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Example 7.4.3: Constructing the Probability Distribution for the Number of Profitable Leases (cont.)</a:t>
            </a:r>
          </a:p>
        </p:txBody>
      </p:sp>
      <p:sp>
        <p:nvSpPr>
          <p:cNvPr id="3" name="Content Placeholder 2"/>
          <p:cNvSpPr>
            <a:spLocks noGrp="1"/>
          </p:cNvSpPr>
          <p:nvPr>
            <p:ph idx="1"/>
          </p:nvPr>
        </p:nvSpPr>
        <p:spPr/>
        <p:txBody>
          <a:bodyPr/>
          <a:lstStyle/>
          <a:p>
            <a:r>
              <a:rPr lang="en-US" dirty="0"/>
              <a:t>The probability that none of the leases will be profitable is equal to the probability that </a:t>
            </a:r>
            <a:r>
              <a:rPr lang="en-US" i="1" dirty="0"/>
              <a:t>X</a:t>
            </a:r>
            <a:r>
              <a:rPr lang="en-US" dirty="0"/>
              <a:t> = 0, which is 0.2824. Hence, the probability that at least one of the leases will be profitable is one minus the probability that none of the leases will be profitable or                      1 ─ 0.2824 = 0.7176.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 Determining a Probability Using the Binomial Distribution</a:t>
            </a:r>
          </a:p>
        </p:txBody>
      </p:sp>
      <p:sp>
        <p:nvSpPr>
          <p:cNvPr id="3" name="Content Placeholder 2"/>
          <p:cNvSpPr>
            <a:spLocks noGrp="1"/>
          </p:cNvSpPr>
          <p:nvPr>
            <p:ph idx="1"/>
          </p:nvPr>
        </p:nvSpPr>
        <p:spPr/>
        <p:txBody>
          <a:bodyPr>
            <a:normAutofit fontScale="92500" lnSpcReduction="10000"/>
          </a:bodyPr>
          <a:lstStyle/>
          <a:p>
            <a:r>
              <a:rPr lang="en-US" dirty="0"/>
              <a:t>A department store has decided to interview a random sample of ten customers to determine if they should modify their return policy. The company believes that 70% of the customers will approve the change and 30% will not approve the change. Using the probabilities given, what is the probability that at least three of the ten customers will approve the change in the return policy? </a:t>
            </a:r>
          </a:p>
          <a:p>
            <a:r>
              <a:rPr lang="en-US" b="1" dirty="0"/>
              <a:t>Solution</a:t>
            </a:r>
          </a:p>
          <a:p>
            <a:r>
              <a:rPr lang="en-US" dirty="0"/>
              <a:t>Instead of laboriously computing the distribution, use the binomial tables in Appendix A, Table E. A portion of Appendix A, Table E can be found in the following table.</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Binomial Distribution (cont.)</a:t>
            </a:r>
          </a:p>
        </p:txBody>
      </p:sp>
      <p:sp>
        <p:nvSpPr>
          <p:cNvPr id="3" name="Content Placeholder 2"/>
          <p:cNvSpPr>
            <a:spLocks noGrp="1"/>
          </p:cNvSpPr>
          <p:nvPr>
            <p:ph idx="1"/>
          </p:nvPr>
        </p:nvSpPr>
        <p:spPr/>
        <p:txBody>
          <a:bodyPr>
            <a:normAutofit lnSpcReduction="10000"/>
          </a:bodyPr>
          <a:lstStyle/>
          <a:p>
            <a:r>
              <a:rPr lang="en-US" dirty="0"/>
              <a:t>The number of respondents that recognize the brand out of a fixed sample size is a count that may be modeled as a </a:t>
            </a:r>
            <a:r>
              <a:rPr lang="en-US" b="1" dirty="0"/>
              <a:t>binomial random variable</a:t>
            </a:r>
            <a:r>
              <a:rPr lang="en-US" dirty="0"/>
              <a:t>.</a:t>
            </a:r>
          </a:p>
          <a:p>
            <a:r>
              <a:rPr lang="en-US" dirty="0"/>
              <a:t>Some examples of binomial random variables include:</a:t>
            </a:r>
          </a:p>
          <a:p>
            <a:pPr marL="457200" indent="-457200">
              <a:buFont typeface="Arial" panose="020B0604020202020204" pitchFamily="34" charset="0"/>
              <a:buChar char="•"/>
            </a:pPr>
            <a:r>
              <a:rPr lang="en-US" dirty="0"/>
              <a:t>Genetic traits such as the number of left-handed persons in a sample of 200 unrelated people or the number of long winged (allele “L”) fruit flies in a population of 300 fruit flies.</a:t>
            </a:r>
          </a:p>
          <a:p>
            <a:pPr marL="457200" indent="-457200">
              <a:buFont typeface="Arial" panose="020B0604020202020204" pitchFamily="34" charset="0"/>
              <a:buChar char="•"/>
            </a:pPr>
            <a:r>
              <a:rPr lang="en-US" dirty="0"/>
              <a:t>The number of correct guesses out of 20 True or False questions when you randomly choose an answer.</a:t>
            </a:r>
          </a:p>
        </p:txBody>
      </p:sp>
    </p:spTree>
    <p:extLst>
      <p:ext uri="{BB962C8B-B14F-4D97-AF65-F5344CB8AC3E}">
        <p14:creationId xmlns:p14="http://schemas.microsoft.com/office/powerpoint/2010/main" val="6564671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 Determining a Probability Using the Binomial Distribution (cont.)</a:t>
            </a:r>
          </a:p>
        </p:txBody>
      </p:sp>
      <p:sp>
        <p:nvSpPr>
          <p:cNvPr id="3" name="Content Placeholder 2"/>
          <p:cNvSpPr>
            <a:spLocks noGrp="1"/>
          </p:cNvSpPr>
          <p:nvPr>
            <p:ph idx="1"/>
          </p:nvPr>
        </p:nvSpPr>
        <p:spPr/>
        <p:txBody>
          <a:bodyPr/>
          <a:lstStyle/>
          <a:p>
            <a:r>
              <a:rPr lang="en-US" dirty="0"/>
              <a:t>Note that the table, which shows the cumulative distribution for </a:t>
            </a:r>
            <a:r>
              <a:rPr lang="en-US" i="1" dirty="0"/>
              <a:t>X</a:t>
            </a:r>
            <a:r>
              <a:rPr lang="en-US" dirty="0"/>
              <a:t>, is for a sample size of </a:t>
            </a:r>
            <a:r>
              <a:rPr lang="en-US" i="1" dirty="0"/>
              <a:t>n</a:t>
            </a:r>
            <a:r>
              <a:rPr lang="en-US" dirty="0"/>
              <a:t> = 10. Suppose that we let </a:t>
            </a:r>
            <a:r>
              <a:rPr lang="en-US" i="1" dirty="0"/>
              <a:t>X</a:t>
            </a:r>
            <a:r>
              <a:rPr lang="en-US" dirty="0"/>
              <a:t> equal the number of customers that will approve the change.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 Determining a Probability Using the Binomial Distribution (cont.)</a:t>
            </a:r>
          </a:p>
        </p:txBody>
      </p:sp>
      <p:sp>
        <p:nvSpPr>
          <p:cNvPr id="3" name="Content Placeholder 2"/>
          <p:cNvSpPr>
            <a:spLocks noGrp="1"/>
          </p:cNvSpPr>
          <p:nvPr>
            <p:ph idx="1"/>
          </p:nvPr>
        </p:nvSpPr>
        <p:spPr/>
        <p:txBody>
          <a:bodyPr/>
          <a:lstStyle/>
          <a:p>
            <a:r>
              <a:rPr lang="en-US" dirty="0"/>
              <a:t> </a:t>
            </a:r>
          </a:p>
        </p:txBody>
      </p:sp>
      <p:graphicFrame>
        <p:nvGraphicFramePr>
          <p:cNvPr id="4" name="Table 3">
            <a:extLst>
              <a:ext uri="{FF2B5EF4-FFF2-40B4-BE49-F238E27FC236}">
                <a16:creationId xmlns:a16="http://schemas.microsoft.com/office/drawing/2014/main" id="{2527E67A-806C-769D-2271-81AF33367B01}"/>
              </a:ext>
            </a:extLst>
          </p:cNvPr>
          <p:cNvGraphicFramePr>
            <a:graphicFrameLocks noGrp="1"/>
          </p:cNvGraphicFramePr>
          <p:nvPr>
            <p:extLst>
              <p:ext uri="{D42A27DB-BD31-4B8C-83A1-F6EECF244321}">
                <p14:modId xmlns:p14="http://schemas.microsoft.com/office/powerpoint/2010/main" val="3596561133"/>
              </p:ext>
            </p:extLst>
          </p:nvPr>
        </p:nvGraphicFramePr>
        <p:xfrm>
          <a:off x="429322" y="1074234"/>
          <a:ext cx="8307660" cy="4820920"/>
        </p:xfrm>
        <a:graphic>
          <a:graphicData uri="http://schemas.openxmlformats.org/drawingml/2006/table">
            <a:tbl>
              <a:tblPr firstRow="1" bandRow="1">
                <a:tableStyleId>{5C22544A-7EE6-4342-B048-85BDC9FD1C3A}</a:tableStyleId>
              </a:tblPr>
              <a:tblGrid>
                <a:gridCol w="457200">
                  <a:extLst>
                    <a:ext uri="{9D8B030D-6E8A-4147-A177-3AD203B41FA5}">
                      <a16:colId xmlns:a16="http://schemas.microsoft.com/office/drawing/2014/main" val="4189892182"/>
                    </a:ext>
                  </a:extLst>
                </a:gridCol>
                <a:gridCol w="457200">
                  <a:extLst>
                    <a:ext uri="{9D8B030D-6E8A-4147-A177-3AD203B41FA5}">
                      <a16:colId xmlns:a16="http://schemas.microsoft.com/office/drawing/2014/main" val="2232618360"/>
                    </a:ext>
                  </a:extLst>
                </a:gridCol>
                <a:gridCol w="776021">
                  <a:extLst>
                    <a:ext uri="{9D8B030D-6E8A-4147-A177-3AD203B41FA5}">
                      <a16:colId xmlns:a16="http://schemas.microsoft.com/office/drawing/2014/main" val="1865854123"/>
                    </a:ext>
                  </a:extLst>
                </a:gridCol>
                <a:gridCol w="846151">
                  <a:extLst>
                    <a:ext uri="{9D8B030D-6E8A-4147-A177-3AD203B41FA5}">
                      <a16:colId xmlns:a16="http://schemas.microsoft.com/office/drawing/2014/main" val="1669420777"/>
                    </a:ext>
                  </a:extLst>
                </a:gridCol>
                <a:gridCol w="769228">
                  <a:extLst>
                    <a:ext uri="{9D8B030D-6E8A-4147-A177-3AD203B41FA5}">
                      <a16:colId xmlns:a16="http://schemas.microsoft.com/office/drawing/2014/main" val="3190461017"/>
                    </a:ext>
                  </a:extLst>
                </a:gridCol>
                <a:gridCol w="846151">
                  <a:extLst>
                    <a:ext uri="{9D8B030D-6E8A-4147-A177-3AD203B41FA5}">
                      <a16:colId xmlns:a16="http://schemas.microsoft.com/office/drawing/2014/main" val="1762025874"/>
                    </a:ext>
                  </a:extLst>
                </a:gridCol>
                <a:gridCol w="846151">
                  <a:extLst>
                    <a:ext uri="{9D8B030D-6E8A-4147-A177-3AD203B41FA5}">
                      <a16:colId xmlns:a16="http://schemas.microsoft.com/office/drawing/2014/main" val="410092349"/>
                    </a:ext>
                  </a:extLst>
                </a:gridCol>
                <a:gridCol w="846151">
                  <a:extLst>
                    <a:ext uri="{9D8B030D-6E8A-4147-A177-3AD203B41FA5}">
                      <a16:colId xmlns:a16="http://schemas.microsoft.com/office/drawing/2014/main" val="1131746219"/>
                    </a:ext>
                  </a:extLst>
                </a:gridCol>
                <a:gridCol w="846151">
                  <a:extLst>
                    <a:ext uri="{9D8B030D-6E8A-4147-A177-3AD203B41FA5}">
                      <a16:colId xmlns:a16="http://schemas.microsoft.com/office/drawing/2014/main" val="3535627306"/>
                    </a:ext>
                  </a:extLst>
                </a:gridCol>
                <a:gridCol w="846151">
                  <a:extLst>
                    <a:ext uri="{9D8B030D-6E8A-4147-A177-3AD203B41FA5}">
                      <a16:colId xmlns:a16="http://schemas.microsoft.com/office/drawing/2014/main" val="1946471759"/>
                    </a:ext>
                  </a:extLst>
                </a:gridCol>
                <a:gridCol w="771105">
                  <a:extLst>
                    <a:ext uri="{9D8B030D-6E8A-4147-A177-3AD203B41FA5}">
                      <a16:colId xmlns:a16="http://schemas.microsoft.com/office/drawing/2014/main" val="933544736"/>
                    </a:ext>
                  </a:extLst>
                </a:gridCol>
              </a:tblGrid>
              <a:tr h="370840">
                <a:tc gridSpan="11">
                  <a:txBody>
                    <a:bodyPr/>
                    <a:lstStyle/>
                    <a:p>
                      <a:pPr algn="ctr"/>
                      <a:r>
                        <a:rPr lang="en-IN" sz="1600" dirty="0"/>
                        <a:t>Cumulative Binomial Probabilities</a:t>
                      </a:r>
                    </a:p>
                  </a:txBody>
                  <a:tcPr/>
                </a:tc>
                <a:tc hMerge="1">
                  <a:txBody>
                    <a:bodyPr/>
                    <a:lstStyle/>
                    <a:p>
                      <a:endParaRPr lang="en-IN" dirty="0"/>
                    </a:p>
                  </a:txBody>
                  <a:tcPr/>
                </a:tc>
                <a:tc hMerge="1">
                  <a:txBody>
                    <a:bodyPr/>
                    <a:lstStyle/>
                    <a:p>
                      <a:endParaRPr lang="en-IN"/>
                    </a:p>
                  </a:txBody>
                  <a:tcPr/>
                </a:tc>
                <a:tc hMerge="1">
                  <a:txBody>
                    <a:bodyPr/>
                    <a:lstStyle/>
                    <a:p>
                      <a:endParaRPr lang="en-IN" dirty="0"/>
                    </a:p>
                  </a:txBody>
                  <a:tcPr/>
                </a:tc>
                <a:tc hMerge="1">
                  <a:txBody>
                    <a:bodyPr/>
                    <a:lstStyle/>
                    <a:p>
                      <a:endParaRPr lang="en-IN"/>
                    </a:p>
                  </a:txBody>
                  <a:tcPr/>
                </a:tc>
                <a:tc hMerge="1">
                  <a:txBody>
                    <a:bodyPr/>
                    <a:lstStyle/>
                    <a:p>
                      <a:endParaRPr lang="en-IN" dirty="0"/>
                    </a:p>
                  </a:txBody>
                  <a:tcPr/>
                </a:tc>
                <a:tc hMerge="1">
                  <a:txBody>
                    <a:bodyPr/>
                    <a:lstStyle/>
                    <a:p>
                      <a:endParaRPr lang="en-IN"/>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pPr algn="ctr"/>
                      <a:endParaRPr lang="en-IN" dirty="0"/>
                    </a:p>
                  </a:txBody>
                  <a:tcPr/>
                </a:tc>
                <a:extLst>
                  <a:ext uri="{0D108BD9-81ED-4DB2-BD59-A6C34878D82A}">
                    <a16:rowId xmlns:a16="http://schemas.microsoft.com/office/drawing/2014/main" val="4268855862"/>
                  </a:ext>
                </a:extLst>
              </a:tr>
              <a:tr h="370840">
                <a:tc>
                  <a:txBody>
                    <a:bodyPr/>
                    <a:lstStyle/>
                    <a:p>
                      <a:pPr algn="ctr"/>
                      <a:r>
                        <a:rPr lang="en-US" sz="1600" i="1" dirty="0"/>
                        <a:t>n</a:t>
                      </a:r>
                      <a:endParaRPr lang="en-IN" sz="1600" i="1" dirty="0"/>
                    </a:p>
                  </a:txBody>
                  <a:tcPr/>
                </a:tc>
                <a:tc>
                  <a:txBody>
                    <a:bodyPr/>
                    <a:lstStyle/>
                    <a:p>
                      <a:pPr algn="ctr"/>
                      <a:r>
                        <a:rPr lang="en-US" sz="1600" i="1" dirty="0"/>
                        <a:t>x</a:t>
                      </a:r>
                      <a:endParaRPr lang="en-IN" sz="1600" i="1" dirty="0"/>
                    </a:p>
                  </a:txBody>
                  <a:tcPr/>
                </a:tc>
                <a:tc>
                  <a:txBody>
                    <a:bodyPr/>
                    <a:lstStyle/>
                    <a:p>
                      <a:pPr algn="ctr"/>
                      <a:r>
                        <a:rPr lang="en-US" sz="1600" dirty="0"/>
                        <a:t>0.1</a:t>
                      </a:r>
                      <a:endParaRPr lang="en-IN" sz="1600" dirty="0"/>
                    </a:p>
                  </a:txBody>
                  <a:tcPr/>
                </a:tc>
                <a:tc>
                  <a:txBody>
                    <a:bodyPr/>
                    <a:lstStyle/>
                    <a:p>
                      <a:pPr algn="ctr"/>
                      <a:r>
                        <a:rPr lang="en-US" sz="1600" dirty="0"/>
                        <a:t>0.2</a:t>
                      </a:r>
                      <a:endParaRPr lang="en-IN" sz="1600" dirty="0"/>
                    </a:p>
                  </a:txBody>
                  <a:tcPr/>
                </a:tc>
                <a:tc>
                  <a:txBody>
                    <a:bodyPr/>
                    <a:lstStyle/>
                    <a:p>
                      <a:pPr algn="ctr"/>
                      <a:r>
                        <a:rPr lang="en-US" sz="1600" dirty="0"/>
                        <a:t>0.3</a:t>
                      </a:r>
                      <a:endParaRPr lang="en-IN" sz="1600" dirty="0"/>
                    </a:p>
                  </a:txBody>
                  <a:tcPr/>
                </a:tc>
                <a:tc>
                  <a:txBody>
                    <a:bodyPr/>
                    <a:lstStyle/>
                    <a:p>
                      <a:pPr algn="ctr"/>
                      <a:r>
                        <a:rPr lang="en-US" sz="1600" dirty="0"/>
                        <a:t>0.4</a:t>
                      </a:r>
                      <a:endParaRPr lang="en-IN" sz="1600" dirty="0"/>
                    </a:p>
                  </a:txBody>
                  <a:tcPr/>
                </a:tc>
                <a:tc>
                  <a:txBody>
                    <a:bodyPr/>
                    <a:lstStyle/>
                    <a:p>
                      <a:pPr algn="ctr"/>
                      <a:r>
                        <a:rPr lang="en-US" sz="1600" dirty="0"/>
                        <a:t>0.5</a:t>
                      </a:r>
                      <a:endParaRPr lang="en-IN" sz="1600" dirty="0"/>
                    </a:p>
                  </a:txBody>
                  <a:tcPr/>
                </a:tc>
                <a:tc>
                  <a:txBody>
                    <a:bodyPr/>
                    <a:lstStyle/>
                    <a:p>
                      <a:pPr algn="ctr"/>
                      <a:r>
                        <a:rPr lang="en-US" sz="1600" dirty="0"/>
                        <a:t>0.6</a:t>
                      </a:r>
                      <a:endParaRPr lang="en-IN" sz="1600" dirty="0"/>
                    </a:p>
                  </a:txBody>
                  <a:tcPr/>
                </a:tc>
                <a:tc>
                  <a:txBody>
                    <a:bodyPr/>
                    <a:lstStyle/>
                    <a:p>
                      <a:pPr algn="ctr"/>
                      <a:r>
                        <a:rPr lang="en-US" sz="1600" dirty="0"/>
                        <a:t>0.7</a:t>
                      </a:r>
                      <a:endParaRPr lang="en-IN" sz="1600" dirty="0"/>
                    </a:p>
                  </a:txBody>
                  <a:tcPr>
                    <a:solidFill>
                      <a:srgbClr val="BCCDB7"/>
                    </a:solidFill>
                  </a:tcPr>
                </a:tc>
                <a:tc>
                  <a:txBody>
                    <a:bodyPr/>
                    <a:lstStyle/>
                    <a:p>
                      <a:pPr algn="ctr"/>
                      <a:r>
                        <a:rPr lang="en-US" sz="1600" dirty="0"/>
                        <a:t>0.8</a:t>
                      </a:r>
                      <a:endParaRPr lang="en-IN" sz="1600" dirty="0"/>
                    </a:p>
                  </a:txBody>
                  <a:tcPr/>
                </a:tc>
                <a:tc>
                  <a:txBody>
                    <a:bodyPr/>
                    <a:lstStyle/>
                    <a:p>
                      <a:pPr algn="ctr"/>
                      <a:r>
                        <a:rPr lang="en-US" sz="1600" dirty="0"/>
                        <a:t>0.9</a:t>
                      </a:r>
                      <a:endParaRPr lang="en-IN" sz="1600" dirty="0"/>
                    </a:p>
                  </a:txBody>
                  <a:tcPr/>
                </a:tc>
                <a:extLst>
                  <a:ext uri="{0D108BD9-81ED-4DB2-BD59-A6C34878D82A}">
                    <a16:rowId xmlns:a16="http://schemas.microsoft.com/office/drawing/2014/main" val="1075379709"/>
                  </a:ext>
                </a:extLst>
              </a:tr>
              <a:tr h="370840">
                <a:tc>
                  <a:txBody>
                    <a:bodyPr/>
                    <a:lstStyle/>
                    <a:p>
                      <a:pPr algn="ctr"/>
                      <a:r>
                        <a:rPr lang="en-US" sz="1600" dirty="0"/>
                        <a:t>10</a:t>
                      </a:r>
                      <a:endParaRPr lang="en-IN" sz="1600" dirty="0"/>
                    </a:p>
                  </a:txBody>
                  <a:tcPr/>
                </a:tc>
                <a:tc>
                  <a:txBody>
                    <a:bodyPr/>
                    <a:lstStyle/>
                    <a:p>
                      <a:pPr algn="ctr"/>
                      <a:r>
                        <a:rPr lang="en-US" sz="1600" dirty="0"/>
                        <a:t>0</a:t>
                      </a:r>
                      <a:endParaRPr lang="en-IN" sz="1600" dirty="0"/>
                    </a:p>
                  </a:txBody>
                  <a:tcPr/>
                </a:tc>
                <a:tc>
                  <a:txBody>
                    <a:bodyPr/>
                    <a:lstStyle/>
                    <a:p>
                      <a:pPr marL="0" indent="0" algn="ctr"/>
                      <a:r>
                        <a:rPr lang="en-US" sz="1600" dirty="0"/>
                        <a:t>0.3</a:t>
                      </a:r>
                      <a:r>
                        <a:rPr lang="en-IN" sz="1600" dirty="0"/>
                        <a:t>487</a:t>
                      </a:r>
                      <a:endParaRPr lang="en-US" sz="1600" dirty="0"/>
                    </a:p>
                  </a:txBody>
                  <a:tcPr/>
                </a:tc>
                <a:tc>
                  <a:txBody>
                    <a:bodyPr/>
                    <a:lstStyle/>
                    <a:p>
                      <a:pPr algn="ctr"/>
                      <a:r>
                        <a:rPr lang="en-US" sz="1600" dirty="0"/>
                        <a:t>0.1704</a:t>
                      </a:r>
                      <a:endParaRPr lang="en-IN" sz="1600" dirty="0"/>
                    </a:p>
                  </a:txBody>
                  <a:tcPr/>
                </a:tc>
                <a:tc>
                  <a:txBody>
                    <a:bodyPr/>
                    <a:lstStyle/>
                    <a:p>
                      <a:pPr algn="ctr"/>
                      <a:r>
                        <a:rPr lang="en-US" sz="1600" dirty="0"/>
                        <a:t>0.0282</a:t>
                      </a:r>
                      <a:endParaRPr lang="en-IN" sz="1600" dirty="0"/>
                    </a:p>
                  </a:txBody>
                  <a:tcPr/>
                </a:tc>
                <a:tc>
                  <a:txBody>
                    <a:bodyPr/>
                    <a:lstStyle/>
                    <a:p>
                      <a:pPr algn="ctr"/>
                      <a:r>
                        <a:rPr lang="en-US" sz="1600" dirty="0"/>
                        <a:t>0.0060</a:t>
                      </a:r>
                      <a:endParaRPr lang="en-IN" sz="1600" dirty="0"/>
                    </a:p>
                  </a:txBody>
                  <a:tcPr/>
                </a:tc>
                <a:tc>
                  <a:txBody>
                    <a:bodyPr/>
                    <a:lstStyle/>
                    <a:p>
                      <a:pPr algn="ctr"/>
                      <a:r>
                        <a:rPr lang="en-US" sz="1600" dirty="0"/>
                        <a:t>0.0010</a:t>
                      </a:r>
                      <a:endParaRPr lang="en-IN" sz="1600" dirty="0"/>
                    </a:p>
                  </a:txBody>
                  <a:tcPr/>
                </a:tc>
                <a:tc>
                  <a:txBody>
                    <a:bodyPr/>
                    <a:lstStyle/>
                    <a:p>
                      <a:pPr algn="ctr"/>
                      <a:r>
                        <a:rPr lang="en-US" sz="1600" dirty="0"/>
                        <a:t>0.0001</a:t>
                      </a:r>
                      <a:endParaRPr lang="en-IN" sz="1600" dirty="0"/>
                    </a:p>
                  </a:txBody>
                  <a:tcPr/>
                </a:tc>
                <a:tc>
                  <a:txBody>
                    <a:bodyPr/>
                    <a:lstStyle/>
                    <a:p>
                      <a:pPr algn="ctr"/>
                      <a:r>
                        <a:rPr lang="en-US" sz="1600" dirty="0"/>
                        <a:t>0.0000</a:t>
                      </a:r>
                      <a:endParaRPr lang="en-IN" sz="1600" dirty="0"/>
                    </a:p>
                  </a:txBody>
                  <a:tcPr>
                    <a:solidFill>
                      <a:srgbClr val="BCCDB7"/>
                    </a:solidFill>
                  </a:tcPr>
                </a:tc>
                <a:tc>
                  <a:txBody>
                    <a:bodyPr/>
                    <a:lstStyle/>
                    <a:p>
                      <a:pPr algn="ctr"/>
                      <a:r>
                        <a:rPr lang="en-US" sz="1600" dirty="0"/>
                        <a:t>0.0000</a:t>
                      </a:r>
                      <a:endParaRPr lang="en-IN" sz="1600" dirty="0"/>
                    </a:p>
                  </a:txBody>
                  <a:tcPr/>
                </a:tc>
                <a:tc>
                  <a:txBody>
                    <a:bodyPr/>
                    <a:lstStyle/>
                    <a:p>
                      <a:pPr algn="ctr"/>
                      <a:r>
                        <a:rPr lang="en-US" sz="1600" dirty="0"/>
                        <a:t>0.0000</a:t>
                      </a:r>
                      <a:endParaRPr lang="en-IN" sz="1600" dirty="0"/>
                    </a:p>
                  </a:txBody>
                  <a:tcPr/>
                </a:tc>
                <a:extLst>
                  <a:ext uri="{0D108BD9-81ED-4DB2-BD59-A6C34878D82A}">
                    <a16:rowId xmlns:a16="http://schemas.microsoft.com/office/drawing/2014/main" val="884506228"/>
                  </a:ext>
                </a:extLst>
              </a:tr>
              <a:tr h="370840">
                <a:tc>
                  <a:txBody>
                    <a:bodyPr/>
                    <a:lstStyle/>
                    <a:p>
                      <a:pPr marL="0" indent="0" algn="ctr" defTabSz="914400" rtl="0" eaLnBrk="1" latinLnBrk="0" hangingPunct="1"/>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US" sz="1600" kern="1200" dirty="0">
                          <a:solidFill>
                            <a:schemeClr val="dk1"/>
                          </a:solidFill>
                          <a:latin typeface="+mn-lt"/>
                          <a:ea typeface="+mn-ea"/>
                          <a:cs typeface="+mn-cs"/>
                        </a:rPr>
                        <a:t>1</a:t>
                      </a:r>
                      <a:endParaRPr lang="en-IN" sz="16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600" kern="1200" dirty="0">
                          <a:solidFill>
                            <a:schemeClr val="dk1"/>
                          </a:solidFill>
                          <a:latin typeface="+mn-lt"/>
                          <a:ea typeface="+mn-ea"/>
                          <a:cs typeface="+mn-cs"/>
                        </a:rPr>
                        <a:t>0.7361</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0.3758</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0.1493</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0.0464</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0.0107</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0.0017</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0.0001</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0.0000</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0.0000</a:t>
                      </a:r>
                    </a:p>
                  </a:txBody>
                  <a:tcPr/>
                </a:tc>
                <a:extLst>
                  <a:ext uri="{0D108BD9-81ED-4DB2-BD59-A6C34878D82A}">
                    <a16:rowId xmlns:a16="http://schemas.microsoft.com/office/drawing/2014/main" val="3955294776"/>
                  </a:ext>
                </a:extLst>
              </a:tr>
              <a:tr h="370840">
                <a:tc>
                  <a:txBody>
                    <a:bodyPr/>
                    <a:lstStyle/>
                    <a:p>
                      <a:pPr marL="0" indent="0" algn="ctr" defTabSz="914400" rtl="0" eaLnBrk="1" latinLnBrk="0" hangingPunct="1"/>
                      <a:endParaRPr lang="en-IN" sz="1600" kern="1200">
                        <a:solidFill>
                          <a:schemeClr val="dk1"/>
                        </a:solidFill>
                        <a:latin typeface="+mn-lt"/>
                        <a:ea typeface="+mn-ea"/>
                        <a:cs typeface="+mn-cs"/>
                      </a:endParaRPr>
                    </a:p>
                  </a:txBody>
                  <a:tcPr/>
                </a:tc>
                <a:tc>
                  <a:txBody>
                    <a:bodyPr/>
                    <a:lstStyle/>
                    <a:p>
                      <a:pPr marL="0" indent="0" algn="ctr" defTabSz="914400" rtl="0" eaLnBrk="1" latinLnBrk="0" hangingPunct="1"/>
                      <a:r>
                        <a:rPr lang="en-US" sz="1600" kern="1200" dirty="0">
                          <a:solidFill>
                            <a:schemeClr val="dk1"/>
                          </a:solidFill>
                          <a:latin typeface="+mn-lt"/>
                          <a:ea typeface="+mn-ea"/>
                          <a:cs typeface="+mn-cs"/>
                        </a:rPr>
                        <a:t>2</a:t>
                      </a:r>
                      <a:endParaRPr lang="en-IN" sz="1600" kern="1200" dirty="0">
                        <a:solidFill>
                          <a:schemeClr val="dk1"/>
                        </a:solidFill>
                        <a:latin typeface="+mn-lt"/>
                        <a:ea typeface="+mn-ea"/>
                        <a:cs typeface="+mn-cs"/>
                      </a:endParaRP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0.9298</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0.6778</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0.3828</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0.1673</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0.0547</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0.0123</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0.0016</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0.0001</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0.0000</a:t>
                      </a:r>
                    </a:p>
                  </a:txBody>
                  <a:tcPr>
                    <a:solidFill>
                      <a:srgbClr val="BCCDB7"/>
                    </a:solidFill>
                  </a:tcPr>
                </a:tc>
                <a:extLst>
                  <a:ext uri="{0D108BD9-81ED-4DB2-BD59-A6C34878D82A}">
                    <a16:rowId xmlns:a16="http://schemas.microsoft.com/office/drawing/2014/main" val="4124361841"/>
                  </a:ext>
                </a:extLst>
              </a:tr>
              <a:tr h="370840">
                <a:tc>
                  <a:txBody>
                    <a:bodyPr/>
                    <a:lstStyle/>
                    <a:p>
                      <a:pPr marL="0" indent="0" algn="ctr" defTabSz="914400" rtl="0" eaLnBrk="1" latinLnBrk="0" hangingPunct="1"/>
                      <a:endParaRPr lang="en-IN" sz="1600" kern="1200">
                        <a:solidFill>
                          <a:schemeClr val="dk1"/>
                        </a:solidFill>
                        <a:latin typeface="+mn-lt"/>
                        <a:ea typeface="+mn-ea"/>
                        <a:cs typeface="+mn-cs"/>
                      </a:endParaRPr>
                    </a:p>
                  </a:txBody>
                  <a:tcPr/>
                </a:tc>
                <a:tc>
                  <a:txBody>
                    <a:bodyPr/>
                    <a:lstStyle/>
                    <a:p>
                      <a:pPr marL="0" indent="0" algn="ctr" defTabSz="914400" rtl="0" eaLnBrk="1" latinLnBrk="0" hangingPunct="1"/>
                      <a:r>
                        <a:rPr lang="en-US" sz="1600" kern="1200" dirty="0">
                          <a:solidFill>
                            <a:schemeClr val="dk1"/>
                          </a:solidFill>
                          <a:latin typeface="+mn-lt"/>
                          <a:ea typeface="+mn-ea"/>
                          <a:cs typeface="+mn-cs"/>
                        </a:rPr>
                        <a:t>3</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0.9872</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0.8791</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0.6496</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0.3823</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0.1719</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0.0548</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0.0106</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0.0009</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0.0000</a:t>
                      </a:r>
                    </a:p>
                  </a:txBody>
                  <a:tcPr/>
                </a:tc>
                <a:extLst>
                  <a:ext uri="{0D108BD9-81ED-4DB2-BD59-A6C34878D82A}">
                    <a16:rowId xmlns:a16="http://schemas.microsoft.com/office/drawing/2014/main" val="4088753431"/>
                  </a:ext>
                </a:extLst>
              </a:tr>
              <a:tr h="370840">
                <a:tc>
                  <a:txBody>
                    <a:bodyPr/>
                    <a:lstStyle/>
                    <a:p>
                      <a:pPr marL="0" indent="0" algn="ctr" defTabSz="914400" rtl="0" eaLnBrk="1" latinLnBrk="0" hangingPunct="1"/>
                      <a:endParaRPr lang="en-IN" sz="1600" kern="1200">
                        <a:solidFill>
                          <a:schemeClr val="dk1"/>
                        </a:solidFill>
                        <a:latin typeface="+mn-lt"/>
                        <a:ea typeface="+mn-ea"/>
                        <a:cs typeface="+mn-cs"/>
                      </a:endParaRPr>
                    </a:p>
                  </a:txBody>
                  <a:tcPr/>
                </a:tc>
                <a:tc>
                  <a:txBody>
                    <a:bodyPr/>
                    <a:lstStyle/>
                    <a:p>
                      <a:pPr marL="0" indent="0" algn="ctr" defTabSz="914400" rtl="0" eaLnBrk="1" latinLnBrk="0" hangingPunct="1"/>
                      <a:r>
                        <a:rPr lang="en-US" sz="1600" kern="1200" dirty="0">
                          <a:solidFill>
                            <a:schemeClr val="dk1"/>
                          </a:solidFill>
                          <a:latin typeface="+mn-lt"/>
                          <a:ea typeface="+mn-ea"/>
                          <a:cs typeface="+mn-cs"/>
                        </a:rPr>
                        <a:t>4</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0.9984</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0.9672</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0.8497</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0.6331</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0.3770</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0.1662</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0.0473</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0.0064</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0.0001</a:t>
                      </a:r>
                    </a:p>
                  </a:txBody>
                  <a:tcPr/>
                </a:tc>
                <a:extLst>
                  <a:ext uri="{0D108BD9-81ED-4DB2-BD59-A6C34878D82A}">
                    <a16:rowId xmlns:a16="http://schemas.microsoft.com/office/drawing/2014/main" val="3979319293"/>
                  </a:ext>
                </a:extLst>
              </a:tr>
              <a:tr h="370840">
                <a:tc>
                  <a:txBody>
                    <a:bodyPr/>
                    <a:lstStyle/>
                    <a:p>
                      <a:pPr marL="0" indent="0" algn="ctr" defTabSz="914400" rtl="0" eaLnBrk="1" latinLnBrk="0" hangingPunct="1"/>
                      <a:endParaRPr lang="en-IN" sz="1600" kern="1200">
                        <a:solidFill>
                          <a:schemeClr val="dk1"/>
                        </a:solidFill>
                        <a:latin typeface="+mn-lt"/>
                        <a:ea typeface="+mn-ea"/>
                        <a:cs typeface="+mn-cs"/>
                      </a:endParaRPr>
                    </a:p>
                  </a:txBody>
                  <a:tcPr/>
                </a:tc>
                <a:tc>
                  <a:txBody>
                    <a:bodyPr/>
                    <a:lstStyle/>
                    <a:p>
                      <a:pPr marL="0" indent="0" algn="ctr" defTabSz="914400" rtl="0" eaLnBrk="1" latinLnBrk="0" hangingPunct="1"/>
                      <a:r>
                        <a:rPr lang="en-US" sz="1600" kern="1200" dirty="0">
                          <a:solidFill>
                            <a:schemeClr val="dk1"/>
                          </a:solidFill>
                          <a:latin typeface="+mn-lt"/>
                          <a:ea typeface="+mn-ea"/>
                          <a:cs typeface="+mn-cs"/>
                        </a:rPr>
                        <a:t>5</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0.9999</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0.9936</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0.9527</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0.8338</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0.6230</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0.3669</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0.1503</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0.0328</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0.0016</a:t>
                      </a:r>
                    </a:p>
                  </a:txBody>
                  <a:tcPr/>
                </a:tc>
                <a:extLst>
                  <a:ext uri="{0D108BD9-81ED-4DB2-BD59-A6C34878D82A}">
                    <a16:rowId xmlns:a16="http://schemas.microsoft.com/office/drawing/2014/main" val="3101962239"/>
                  </a:ext>
                </a:extLst>
              </a:tr>
              <a:tr h="370840">
                <a:tc>
                  <a:txBody>
                    <a:bodyPr/>
                    <a:lstStyle/>
                    <a:p>
                      <a:pPr marL="0" indent="0" algn="ctr" defTabSz="914400" rtl="0" eaLnBrk="1" latinLnBrk="0" hangingPunct="1"/>
                      <a:endParaRPr lang="en-IN" sz="1600" kern="1200">
                        <a:solidFill>
                          <a:schemeClr val="dk1"/>
                        </a:solidFill>
                        <a:latin typeface="+mn-lt"/>
                        <a:ea typeface="+mn-ea"/>
                        <a:cs typeface="+mn-cs"/>
                      </a:endParaRPr>
                    </a:p>
                  </a:txBody>
                  <a:tcPr/>
                </a:tc>
                <a:tc>
                  <a:txBody>
                    <a:bodyPr/>
                    <a:lstStyle/>
                    <a:p>
                      <a:pPr marL="0" indent="0" algn="ctr" defTabSz="914400" rtl="0" eaLnBrk="1" latinLnBrk="0" hangingPunct="1"/>
                      <a:r>
                        <a:rPr lang="en-US" sz="1600" kern="1200" dirty="0">
                          <a:solidFill>
                            <a:schemeClr val="dk1"/>
                          </a:solidFill>
                          <a:latin typeface="+mn-lt"/>
                          <a:ea typeface="+mn-ea"/>
                          <a:cs typeface="+mn-cs"/>
                        </a:rPr>
                        <a:t>6</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1.0000</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0.9991</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0.9894</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0.9452</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0.8281</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0.6177</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0.3504</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0.1209</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0.0128</a:t>
                      </a:r>
                    </a:p>
                  </a:txBody>
                  <a:tcPr/>
                </a:tc>
                <a:extLst>
                  <a:ext uri="{0D108BD9-81ED-4DB2-BD59-A6C34878D82A}">
                    <a16:rowId xmlns:a16="http://schemas.microsoft.com/office/drawing/2014/main" val="4091580984"/>
                  </a:ext>
                </a:extLst>
              </a:tr>
              <a:tr h="370840">
                <a:tc>
                  <a:txBody>
                    <a:bodyPr/>
                    <a:lstStyle/>
                    <a:p>
                      <a:pPr marL="0" indent="0" algn="ctr" defTabSz="914400" rtl="0" eaLnBrk="1" latinLnBrk="0" hangingPunct="1"/>
                      <a:endParaRPr lang="en-IN" sz="1600" kern="1200">
                        <a:solidFill>
                          <a:schemeClr val="dk1"/>
                        </a:solidFill>
                        <a:latin typeface="+mn-lt"/>
                        <a:ea typeface="+mn-ea"/>
                        <a:cs typeface="+mn-cs"/>
                      </a:endParaRPr>
                    </a:p>
                  </a:txBody>
                  <a:tcPr/>
                </a:tc>
                <a:tc>
                  <a:txBody>
                    <a:bodyPr/>
                    <a:lstStyle/>
                    <a:p>
                      <a:pPr marL="0" indent="0" algn="ctr" defTabSz="914400" rtl="0" eaLnBrk="1" latinLnBrk="0" hangingPunct="1"/>
                      <a:r>
                        <a:rPr lang="en-US" sz="1600" kern="1200" dirty="0">
                          <a:solidFill>
                            <a:schemeClr val="dk1"/>
                          </a:solidFill>
                          <a:latin typeface="+mn-lt"/>
                          <a:ea typeface="+mn-ea"/>
                          <a:cs typeface="+mn-cs"/>
                        </a:rPr>
                        <a:t>7</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1.0000</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0.9999</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0.9984</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0.9877</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0.9453</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0.8327</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0.6172</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0.3222</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0.0702</a:t>
                      </a:r>
                    </a:p>
                  </a:txBody>
                  <a:tcPr/>
                </a:tc>
                <a:extLst>
                  <a:ext uri="{0D108BD9-81ED-4DB2-BD59-A6C34878D82A}">
                    <a16:rowId xmlns:a16="http://schemas.microsoft.com/office/drawing/2014/main" val="612320392"/>
                  </a:ext>
                </a:extLst>
              </a:tr>
              <a:tr h="370840">
                <a:tc>
                  <a:txBody>
                    <a:bodyPr/>
                    <a:lstStyle/>
                    <a:p>
                      <a:pPr marL="0" indent="0" algn="ctr" defTabSz="914400" rtl="0" eaLnBrk="1" latinLnBrk="0" hangingPunct="1"/>
                      <a:endParaRPr lang="en-IN" sz="1600" kern="1200">
                        <a:solidFill>
                          <a:schemeClr val="dk1"/>
                        </a:solidFill>
                        <a:latin typeface="+mn-lt"/>
                        <a:ea typeface="+mn-ea"/>
                        <a:cs typeface="+mn-cs"/>
                      </a:endParaRPr>
                    </a:p>
                  </a:txBody>
                  <a:tcPr/>
                </a:tc>
                <a:tc>
                  <a:txBody>
                    <a:bodyPr/>
                    <a:lstStyle/>
                    <a:p>
                      <a:pPr marL="0" indent="0" algn="ctr" defTabSz="914400" rtl="0" eaLnBrk="1" latinLnBrk="0" hangingPunct="1"/>
                      <a:r>
                        <a:rPr lang="en-US" sz="1600" kern="1200" dirty="0">
                          <a:solidFill>
                            <a:schemeClr val="dk1"/>
                          </a:solidFill>
                          <a:latin typeface="+mn-lt"/>
                          <a:ea typeface="+mn-ea"/>
                          <a:cs typeface="+mn-cs"/>
                        </a:rPr>
                        <a:t>8</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1.0000</a:t>
                      </a:r>
                    </a:p>
                  </a:txBody>
                  <a:tcPr/>
                </a:tc>
                <a:tc>
                  <a:txBody>
                    <a:bodyPr/>
                    <a:lstStyle/>
                    <a:p>
                      <a:pPr marL="0" indent="0" algn="ctr" defTabSz="914400" rtl="0" eaLnBrk="1" latinLnBrk="0" hangingPunct="1"/>
                      <a:r>
                        <a:rPr lang="en-IN" sz="1600" kern="1200">
                          <a:solidFill>
                            <a:schemeClr val="dk1"/>
                          </a:solidFill>
                          <a:latin typeface="+mn-lt"/>
                          <a:ea typeface="+mn-ea"/>
                          <a:cs typeface="+mn-cs"/>
                        </a:rPr>
                        <a:t>1.0000</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0.9999</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0.9983</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0.9893</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0.9536</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0.8507</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0.6242</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0.2639</a:t>
                      </a:r>
                    </a:p>
                  </a:txBody>
                  <a:tcPr/>
                </a:tc>
                <a:extLst>
                  <a:ext uri="{0D108BD9-81ED-4DB2-BD59-A6C34878D82A}">
                    <a16:rowId xmlns:a16="http://schemas.microsoft.com/office/drawing/2014/main" val="1816747649"/>
                  </a:ext>
                </a:extLst>
              </a:tr>
              <a:tr h="370840">
                <a:tc>
                  <a:txBody>
                    <a:bodyPr/>
                    <a:lstStyle/>
                    <a:p>
                      <a:pPr marL="0" indent="0" algn="ctr" defTabSz="914400" rtl="0" eaLnBrk="1" latinLnBrk="0" hangingPunct="1"/>
                      <a:endParaRPr lang="en-IN" sz="1600" kern="1200">
                        <a:solidFill>
                          <a:schemeClr val="dk1"/>
                        </a:solidFill>
                        <a:latin typeface="+mn-lt"/>
                        <a:ea typeface="+mn-ea"/>
                        <a:cs typeface="+mn-cs"/>
                      </a:endParaRPr>
                    </a:p>
                  </a:txBody>
                  <a:tcPr/>
                </a:tc>
                <a:tc>
                  <a:txBody>
                    <a:bodyPr/>
                    <a:lstStyle/>
                    <a:p>
                      <a:pPr marL="0" indent="0" algn="ctr" defTabSz="914400" rtl="0" eaLnBrk="1" latinLnBrk="0" hangingPunct="1"/>
                      <a:r>
                        <a:rPr lang="en-US" sz="1600" kern="1200" dirty="0">
                          <a:solidFill>
                            <a:schemeClr val="dk1"/>
                          </a:solidFill>
                          <a:latin typeface="+mn-lt"/>
                          <a:ea typeface="+mn-ea"/>
                          <a:cs typeface="+mn-cs"/>
                        </a:rPr>
                        <a:t>9</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1.0000</a:t>
                      </a:r>
                    </a:p>
                  </a:txBody>
                  <a:tcPr/>
                </a:tc>
                <a:tc>
                  <a:txBody>
                    <a:bodyPr/>
                    <a:lstStyle/>
                    <a:p>
                      <a:pPr marL="0" indent="0" algn="ctr" defTabSz="914400" rtl="0" eaLnBrk="1" latinLnBrk="0" hangingPunct="1"/>
                      <a:r>
                        <a:rPr lang="en-IN" sz="1600" kern="1200">
                          <a:solidFill>
                            <a:schemeClr val="dk1"/>
                          </a:solidFill>
                          <a:latin typeface="+mn-lt"/>
                          <a:ea typeface="+mn-ea"/>
                          <a:cs typeface="+mn-cs"/>
                        </a:rPr>
                        <a:t>1.0000</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a:solidFill>
                            <a:schemeClr val="dk1"/>
                          </a:solidFill>
                          <a:latin typeface="+mn-lt"/>
                          <a:ea typeface="+mn-ea"/>
                          <a:cs typeface="+mn-cs"/>
                        </a:rPr>
                        <a:t>1.0000</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0.9999</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0.9990</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0.9940</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0.9718</a:t>
                      </a:r>
                    </a:p>
                  </a:txBody>
                  <a:tcPr>
                    <a:solidFill>
                      <a:srgbClr val="BCCDB7"/>
                    </a:solidFill>
                  </a:tcPr>
                </a:tc>
                <a:tc>
                  <a:txBody>
                    <a:bodyPr/>
                    <a:lstStyle/>
                    <a:p>
                      <a:pPr marL="0" indent="0" algn="ctr" defTabSz="914400" rtl="0" eaLnBrk="1" latinLnBrk="0" hangingPunct="1"/>
                      <a:r>
                        <a:rPr lang="en-IN" sz="1600" kern="1200" dirty="0">
                          <a:solidFill>
                            <a:schemeClr val="dk1"/>
                          </a:solidFill>
                          <a:latin typeface="+mn-lt"/>
                          <a:ea typeface="+mn-ea"/>
                          <a:cs typeface="+mn-cs"/>
                        </a:rPr>
                        <a:t>0.8926</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0.6513</a:t>
                      </a:r>
                    </a:p>
                  </a:txBody>
                  <a:tcPr/>
                </a:tc>
                <a:extLst>
                  <a:ext uri="{0D108BD9-81ED-4DB2-BD59-A6C34878D82A}">
                    <a16:rowId xmlns:a16="http://schemas.microsoft.com/office/drawing/2014/main" val="3305175141"/>
                  </a:ext>
                </a:extLst>
              </a:tr>
              <a:tr h="370840">
                <a:tc>
                  <a:txBody>
                    <a:bodyPr/>
                    <a:lstStyle/>
                    <a:p>
                      <a:pPr marL="0" indent="0" algn="ctr" defTabSz="914400" rtl="0" eaLnBrk="1" latinLnBrk="0" hangingPunct="1"/>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US" sz="1600" kern="1200" dirty="0">
                          <a:solidFill>
                            <a:schemeClr val="dk1"/>
                          </a:solidFill>
                          <a:latin typeface="+mn-lt"/>
                          <a:ea typeface="+mn-ea"/>
                          <a:cs typeface="+mn-cs"/>
                        </a:rPr>
                        <a:t>10</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1.0000</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1.0000</a:t>
                      </a:r>
                    </a:p>
                  </a:txBody>
                  <a:tcPr/>
                </a:tc>
                <a:tc>
                  <a:txBody>
                    <a:bodyPr/>
                    <a:lstStyle/>
                    <a:p>
                      <a:pPr marL="0" indent="0" algn="ctr" defTabSz="914400" rtl="0" eaLnBrk="1" latinLnBrk="0" hangingPunct="1"/>
                      <a:r>
                        <a:rPr lang="en-IN" sz="1600" kern="1200" dirty="0">
                          <a:solidFill>
                            <a:schemeClr val="dk1"/>
                          </a:solidFill>
                          <a:latin typeface="+mn-lt"/>
                          <a:ea typeface="+mn-ea"/>
                          <a:cs typeface="+mn-cs"/>
                        </a:rPr>
                        <a:t>1.0000</a:t>
                      </a:r>
                    </a:p>
                  </a:txBody>
                  <a:tcPr/>
                </a:tc>
                <a:tc>
                  <a:txBody>
                    <a:bodyPr/>
                    <a:lstStyle/>
                    <a:p>
                      <a:pPr marL="0" indent="0" algn="ctr" defTabSz="914400" rtl="0" eaLnBrk="1" latinLnBrk="0" hangingPunct="1"/>
                      <a:r>
                        <a:rPr lang="en-IN" sz="1600" kern="1200">
                          <a:solidFill>
                            <a:schemeClr val="dk1"/>
                          </a:solidFill>
                          <a:latin typeface="+mn-lt"/>
                          <a:ea typeface="+mn-ea"/>
                          <a:cs typeface="+mn-cs"/>
                        </a:rPr>
                        <a:t>1.0000</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a:solidFill>
                            <a:schemeClr val="dk1"/>
                          </a:solidFill>
                          <a:latin typeface="+mn-lt"/>
                          <a:ea typeface="+mn-ea"/>
                          <a:cs typeface="+mn-cs"/>
                        </a:rPr>
                        <a:t>1.0000</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a:solidFill>
                            <a:schemeClr val="dk1"/>
                          </a:solidFill>
                          <a:latin typeface="+mn-lt"/>
                          <a:ea typeface="+mn-ea"/>
                          <a:cs typeface="+mn-cs"/>
                        </a:rPr>
                        <a:t>1.0000</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1.0000</a:t>
                      </a:r>
                    </a:p>
                  </a:txBody>
                  <a:tcPr>
                    <a:solidFill>
                      <a:srgbClr val="BCCDB7"/>
                    </a:solidFill>
                  </a:tcPr>
                </a:tc>
                <a:tc>
                  <a:txBody>
                    <a:bodyPr/>
                    <a:lstStyle/>
                    <a:p>
                      <a:pPr marL="0" indent="0" algn="ctr" defTabSz="914400" rtl="0" eaLnBrk="1" latinLnBrk="0" hangingPunct="1"/>
                      <a:r>
                        <a:rPr lang="en-IN" sz="1600" kern="1200">
                          <a:solidFill>
                            <a:schemeClr val="dk1"/>
                          </a:solidFill>
                          <a:latin typeface="+mn-lt"/>
                          <a:ea typeface="+mn-ea"/>
                          <a:cs typeface="+mn-cs"/>
                        </a:rPr>
                        <a:t>1.0000</a:t>
                      </a:r>
                      <a:endParaRPr lang="en-IN" sz="1600" kern="1200" dirty="0">
                        <a:solidFill>
                          <a:schemeClr val="dk1"/>
                        </a:solidFill>
                        <a:latin typeface="+mn-lt"/>
                        <a:ea typeface="+mn-ea"/>
                        <a:cs typeface="+mn-cs"/>
                      </a:endParaRPr>
                    </a:p>
                  </a:txBody>
                  <a:tcPr/>
                </a:tc>
                <a:tc>
                  <a:txBody>
                    <a:bodyPr/>
                    <a:lstStyle/>
                    <a:p>
                      <a:pPr marL="0" indent="0" algn="ctr" defTabSz="914400" rtl="0" eaLnBrk="1" latinLnBrk="0" hangingPunct="1"/>
                      <a:r>
                        <a:rPr lang="en-IN" sz="1600" kern="1200" dirty="0">
                          <a:solidFill>
                            <a:schemeClr val="dk1"/>
                          </a:solidFill>
                          <a:latin typeface="+mn-lt"/>
                          <a:ea typeface="+mn-ea"/>
                          <a:cs typeface="+mn-cs"/>
                        </a:rPr>
                        <a:t>1.0000</a:t>
                      </a:r>
                    </a:p>
                  </a:txBody>
                  <a:tcPr/>
                </a:tc>
                <a:extLst>
                  <a:ext uri="{0D108BD9-81ED-4DB2-BD59-A6C34878D82A}">
                    <a16:rowId xmlns:a16="http://schemas.microsoft.com/office/drawing/2014/main" val="2546242526"/>
                  </a:ext>
                </a:extLst>
              </a:tr>
            </a:tbl>
          </a:graphicData>
        </a:graphic>
      </p:graphicFrame>
    </p:spTree>
    <p:extLst>
      <p:ext uri="{BB962C8B-B14F-4D97-AF65-F5344CB8AC3E}">
        <p14:creationId xmlns:p14="http://schemas.microsoft.com/office/powerpoint/2010/main" val="33985903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7.4.4: Determining a Probability Using the Binomial Distribution (cont.)</a:t>
            </a:r>
          </a:p>
        </p:txBody>
      </p:sp>
      <p:sp>
        <p:nvSpPr>
          <p:cNvPr id="3" name="Content Placeholder 2"/>
          <p:cNvSpPr>
            <a:spLocks noGrp="1"/>
          </p:cNvSpPr>
          <p:nvPr>
            <p:ph idx="1"/>
          </p:nvPr>
        </p:nvSpPr>
        <p:spPr/>
        <p:txBody>
          <a:bodyPr/>
          <a:lstStyle/>
          <a:p>
            <a:r>
              <a:rPr lang="en-US" dirty="0"/>
              <a:t>With </a:t>
            </a:r>
            <a:r>
              <a:rPr lang="en-US" i="1" dirty="0"/>
              <a:t>n</a:t>
            </a:r>
            <a:r>
              <a:rPr lang="en-US" dirty="0"/>
              <a:t> = 10 and </a:t>
            </a:r>
            <a:r>
              <a:rPr lang="en-US" i="1" dirty="0"/>
              <a:t>p</a:t>
            </a:r>
            <a:r>
              <a:rPr lang="en-US" dirty="0"/>
              <a:t> = 0.7 the probability that at least three customers will approve the change is equal to      1 ─ </a:t>
            </a:r>
            <a:r>
              <a:rPr lang="en-US" i="1" dirty="0"/>
              <a:t>P</a:t>
            </a:r>
            <a:r>
              <a:rPr lang="en-US" dirty="0"/>
              <a:t>(</a:t>
            </a:r>
            <a:r>
              <a:rPr lang="en-US" i="1" dirty="0"/>
              <a:t>X</a:t>
            </a:r>
            <a:r>
              <a:rPr lang="en-US" dirty="0"/>
              <a:t> ≤ 2) = 1 ─ 0.0016 = 0.9984. Therefore, it’s almost certain that at least three customers will approve the change in the return policy.</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Note</a:t>
            </a:r>
          </a:p>
        </p:txBody>
      </p:sp>
      <p:sp>
        <p:nvSpPr>
          <p:cNvPr id="4" name="Content Placeholder 3"/>
          <p:cNvSpPr>
            <a:spLocks noGrp="1"/>
          </p:cNvSpPr>
          <p:nvPr>
            <p:ph idx="1"/>
          </p:nvPr>
        </p:nvSpPr>
        <p:spPr>
          <a:xfrm>
            <a:off x="457200" y="1280160"/>
            <a:ext cx="8229600" cy="2246769"/>
          </a:xfrm>
          <a:ln w="28575">
            <a:solidFill>
              <a:srgbClr val="FF0000"/>
            </a:solidFill>
          </a:ln>
        </p:spPr>
        <p:txBody>
          <a:bodyPr>
            <a:spAutoFit/>
          </a:bodyPr>
          <a:lstStyle/>
          <a:p>
            <a:r>
              <a:rPr lang="en-US" i="1" dirty="0">
                <a:solidFill>
                  <a:srgbClr val="000000"/>
                </a:solidFill>
              </a:rPr>
              <a:t>P</a:t>
            </a:r>
            <a:r>
              <a:rPr lang="en-US" dirty="0">
                <a:solidFill>
                  <a:srgbClr val="000000"/>
                </a:solidFill>
              </a:rPr>
              <a:t>(</a:t>
            </a:r>
            <a:r>
              <a:rPr lang="en-US" i="1" dirty="0">
                <a:solidFill>
                  <a:srgbClr val="000000"/>
                </a:solidFill>
              </a:rPr>
              <a:t>X</a:t>
            </a:r>
            <a:r>
              <a:rPr lang="en-US" dirty="0">
                <a:solidFill>
                  <a:srgbClr val="000000"/>
                </a:solidFill>
              </a:rPr>
              <a:t> ≤ 2) can be read directly from the table. To find the probability, locate 0.7 at the top of the table (i.e.,           </a:t>
            </a:r>
            <a:r>
              <a:rPr lang="en-US" i="1" dirty="0">
                <a:solidFill>
                  <a:srgbClr val="000000"/>
                </a:solidFill>
              </a:rPr>
              <a:t>p</a:t>
            </a:r>
            <a:r>
              <a:rPr lang="en-US" dirty="0">
                <a:solidFill>
                  <a:srgbClr val="000000"/>
                </a:solidFill>
              </a:rPr>
              <a:t> = 0.7), then find 2 (under </a:t>
            </a:r>
            <a:r>
              <a:rPr lang="en-US" i="1" dirty="0">
                <a:solidFill>
                  <a:srgbClr val="000000"/>
                </a:solidFill>
              </a:rPr>
              <a:t>n</a:t>
            </a:r>
            <a:r>
              <a:rPr lang="en-US" dirty="0">
                <a:solidFill>
                  <a:srgbClr val="000000"/>
                </a:solidFill>
              </a:rPr>
              <a:t> = 10), and find the intersection between 2 and 0.7 in the table to yield 0.0016.</a:t>
            </a:r>
          </a:p>
        </p:txBody>
      </p:sp>
    </p:spTree>
    <p:extLst>
      <p:ext uri="{BB962C8B-B14F-4D97-AF65-F5344CB8AC3E}">
        <p14:creationId xmlns:p14="http://schemas.microsoft.com/office/powerpoint/2010/main" val="12945635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7.4.5: Determining a Probability Using the Binomial Distribution</a:t>
            </a:r>
          </a:p>
        </p:txBody>
      </p:sp>
      <p:sp>
        <p:nvSpPr>
          <p:cNvPr id="3" name="Content Placeholder 2"/>
          <p:cNvSpPr>
            <a:spLocks noGrp="1"/>
          </p:cNvSpPr>
          <p:nvPr>
            <p:ph idx="1"/>
          </p:nvPr>
        </p:nvSpPr>
        <p:spPr/>
        <p:txBody>
          <a:bodyPr/>
          <a:lstStyle/>
          <a:p>
            <a:r>
              <a:rPr lang="en-US" dirty="0"/>
              <a:t>According to a recent national poll, about 40% of Americans believe in ghosts. Assuming this percentage is accurate, if 20 people were randomly selected and asked if they believed in ghosts, what is the probability that 12 or more would say they do?</a:t>
            </a:r>
          </a:p>
          <a:p>
            <a:r>
              <a:rPr lang="en-US" b="1" dirty="0"/>
              <a:t>Solution</a:t>
            </a:r>
          </a:p>
          <a:p>
            <a:r>
              <a:rPr lang="en-US" dirty="0"/>
              <a:t>For this problem </a:t>
            </a:r>
            <a:r>
              <a:rPr lang="en-US" i="1" dirty="0"/>
              <a:t>n</a:t>
            </a:r>
            <a:r>
              <a:rPr lang="en-US" dirty="0"/>
              <a:t> = 20, </a:t>
            </a:r>
            <a:r>
              <a:rPr lang="en-US" i="1" dirty="0"/>
              <a:t>p</a:t>
            </a:r>
            <a:r>
              <a:rPr lang="en-US" dirty="0"/>
              <a:t> = 0.4, and </a:t>
            </a:r>
            <a:r>
              <a:rPr lang="en-US" i="1" dirty="0"/>
              <a:t>x</a:t>
            </a:r>
            <a:r>
              <a:rPr lang="en-US" dirty="0"/>
              <a:t> ranges from 12 to 20. So, nine probabilities must be computed and added together to answer the question.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7.4.5: Determining a Probability Using the Binomial Distribution (cont.)</a:t>
            </a:r>
          </a:p>
        </p:txBody>
      </p:sp>
      <p:sp>
        <p:nvSpPr>
          <p:cNvPr id="3" name="Content Placeholder 2"/>
          <p:cNvSpPr>
            <a:spLocks noGrp="1"/>
          </p:cNvSpPr>
          <p:nvPr>
            <p:ph idx="1"/>
          </p:nvPr>
        </p:nvSpPr>
        <p:spPr/>
        <p:txBody>
          <a:bodyPr>
            <a:normAutofit/>
          </a:bodyPr>
          <a:lstStyle/>
          <a:p>
            <a:r>
              <a:rPr lang="en-US" dirty="0"/>
              <a:t>This could be done using the binomial probability distribution function, but it would be cumbersome. Instead, use one of the binomial tables in Appendix A. Table E contains binomial probabilities for each value of </a:t>
            </a:r>
            <a:r>
              <a:rPr lang="en-US" i="1" dirty="0"/>
              <a:t>x</a:t>
            </a:r>
            <a:r>
              <a:rPr lang="en-US" dirty="0"/>
              <a:t> where </a:t>
            </a:r>
            <a:r>
              <a:rPr lang="en-US" i="1" dirty="0"/>
              <a:t>p</a:t>
            </a:r>
            <a:r>
              <a:rPr lang="en-US" dirty="0"/>
              <a:t> ranges from 0.1 to 0.9 and </a:t>
            </a:r>
            <a:r>
              <a:rPr lang="en-US" i="1" dirty="0"/>
              <a:t>n</a:t>
            </a:r>
            <a:r>
              <a:rPr lang="en-US" dirty="0"/>
              <a:t> ranges from 1 to 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7.4.5: Determining a Probability Using the Binomial Distribution (cont.)</a:t>
            </a:r>
          </a:p>
        </p:txBody>
      </p:sp>
      <p:sp>
        <p:nvSpPr>
          <p:cNvPr id="3" name="Content Placeholder 2"/>
          <p:cNvSpPr>
            <a:spLocks noGrp="1"/>
          </p:cNvSpPr>
          <p:nvPr>
            <p:ph idx="1"/>
          </p:nvPr>
        </p:nvSpPr>
        <p:spPr/>
        <p:txBody>
          <a:bodyPr>
            <a:normAutofit/>
          </a:bodyPr>
          <a:lstStyle/>
          <a:p>
            <a:r>
              <a:rPr lang="en-US" dirty="0"/>
              <a:t>To determine the answer, find the following individual probabilities in Table E and add them together.</a:t>
            </a:r>
          </a:p>
          <a:p>
            <a:endParaRPr lang="en-US" dirty="0"/>
          </a:p>
        </p:txBody>
      </p:sp>
      <p:graphicFrame>
        <p:nvGraphicFramePr>
          <p:cNvPr id="4" name="Object 3">
            <a:extLst>
              <a:ext uri="{FF2B5EF4-FFF2-40B4-BE49-F238E27FC236}">
                <a16:creationId xmlns:a16="http://schemas.microsoft.com/office/drawing/2014/main" id="{97AE8A5C-C956-2CEA-A471-8B9E48CD39FF}"/>
              </a:ext>
            </a:extLst>
          </p:cNvPr>
          <p:cNvGraphicFramePr>
            <a:graphicFrameLocks noChangeAspect="1"/>
          </p:cNvGraphicFramePr>
          <p:nvPr>
            <p:extLst>
              <p:ext uri="{D42A27DB-BD31-4B8C-83A1-F6EECF244321}">
                <p14:modId xmlns:p14="http://schemas.microsoft.com/office/powerpoint/2010/main" val="1611062921"/>
              </p:ext>
            </p:extLst>
          </p:nvPr>
        </p:nvGraphicFramePr>
        <p:xfrm>
          <a:off x="914400" y="2362200"/>
          <a:ext cx="7073900" cy="482600"/>
        </p:xfrm>
        <a:graphic>
          <a:graphicData uri="http://schemas.openxmlformats.org/presentationml/2006/ole">
            <mc:AlternateContent xmlns:mc="http://schemas.openxmlformats.org/markup-compatibility/2006">
              <mc:Choice xmlns:v="urn:schemas-microsoft-com:vml" Requires="v">
                <p:oleObj name="Equation" r:id="rId2" imgW="7073640" imgH="482400" progId="Equation.DSMT4">
                  <p:embed/>
                </p:oleObj>
              </mc:Choice>
              <mc:Fallback>
                <p:oleObj name="Equation" r:id="rId2" imgW="7073640" imgH="482400" progId="Equation.DSMT4">
                  <p:embed/>
                  <p:pic>
                    <p:nvPicPr>
                      <p:cNvPr id="0" name=""/>
                      <p:cNvPicPr/>
                      <p:nvPr/>
                    </p:nvPicPr>
                    <p:blipFill>
                      <a:blip r:embed="rId3"/>
                      <a:stretch>
                        <a:fillRect/>
                      </a:stretch>
                    </p:blipFill>
                    <p:spPr>
                      <a:xfrm>
                        <a:off x="914400" y="2362200"/>
                        <a:ext cx="7073900" cy="4826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42A465AB-25B1-AC3C-BE64-EE10C5558E77}"/>
              </a:ext>
            </a:extLst>
          </p:cNvPr>
          <p:cNvGraphicFramePr>
            <a:graphicFrameLocks noChangeAspect="1"/>
          </p:cNvGraphicFramePr>
          <p:nvPr>
            <p:extLst>
              <p:ext uri="{D42A27DB-BD31-4B8C-83A1-F6EECF244321}">
                <p14:modId xmlns:p14="http://schemas.microsoft.com/office/powerpoint/2010/main" val="4134234429"/>
              </p:ext>
            </p:extLst>
          </p:nvPr>
        </p:nvGraphicFramePr>
        <p:xfrm>
          <a:off x="2319647" y="2973056"/>
          <a:ext cx="4419600" cy="292100"/>
        </p:xfrm>
        <a:graphic>
          <a:graphicData uri="http://schemas.openxmlformats.org/presentationml/2006/ole">
            <mc:AlternateContent xmlns:mc="http://schemas.openxmlformats.org/markup-compatibility/2006">
              <mc:Choice xmlns:v="urn:schemas-microsoft-com:vml" Requires="v">
                <p:oleObj name="Equation" r:id="rId4" imgW="4419360" imgH="291960" progId="Equation.DSMT4">
                  <p:embed/>
                </p:oleObj>
              </mc:Choice>
              <mc:Fallback>
                <p:oleObj name="Equation" r:id="rId4" imgW="4419360" imgH="291960" progId="Equation.DSMT4">
                  <p:embed/>
                  <p:pic>
                    <p:nvPicPr>
                      <p:cNvPr id="4" name="Object 3">
                        <a:extLst>
                          <a:ext uri="{FF2B5EF4-FFF2-40B4-BE49-F238E27FC236}">
                            <a16:creationId xmlns:a16="http://schemas.microsoft.com/office/drawing/2014/main" id="{97AE8A5C-C956-2CEA-A471-8B9E48CD39FF}"/>
                          </a:ext>
                        </a:extLst>
                      </p:cNvPr>
                      <p:cNvPicPr/>
                      <p:nvPr/>
                    </p:nvPicPr>
                    <p:blipFill>
                      <a:blip r:embed="rId5"/>
                      <a:stretch>
                        <a:fillRect/>
                      </a:stretch>
                    </p:blipFill>
                    <p:spPr>
                      <a:xfrm>
                        <a:off x="2319647" y="2973056"/>
                        <a:ext cx="4419600" cy="2921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C00F5352-F218-28F1-9115-0AB6A7E040C3}"/>
              </a:ext>
            </a:extLst>
          </p:cNvPr>
          <p:cNvGraphicFramePr>
            <a:graphicFrameLocks noChangeAspect="1"/>
          </p:cNvGraphicFramePr>
          <p:nvPr>
            <p:extLst>
              <p:ext uri="{D42A27DB-BD31-4B8C-83A1-F6EECF244321}">
                <p14:modId xmlns:p14="http://schemas.microsoft.com/office/powerpoint/2010/main" val="3907116818"/>
              </p:ext>
            </p:extLst>
          </p:nvPr>
        </p:nvGraphicFramePr>
        <p:xfrm>
          <a:off x="2319647" y="3566160"/>
          <a:ext cx="1270000" cy="292100"/>
        </p:xfrm>
        <a:graphic>
          <a:graphicData uri="http://schemas.openxmlformats.org/presentationml/2006/ole">
            <mc:AlternateContent xmlns:mc="http://schemas.openxmlformats.org/markup-compatibility/2006">
              <mc:Choice xmlns:v="urn:schemas-microsoft-com:vml" Requires="v">
                <p:oleObj name="Equation" r:id="rId6" imgW="1269720" imgH="291960" progId="Equation.DSMT4">
                  <p:embed/>
                </p:oleObj>
              </mc:Choice>
              <mc:Fallback>
                <p:oleObj name="Equation" r:id="rId6" imgW="1269720" imgH="291960" progId="Equation.DSMT4">
                  <p:embed/>
                  <p:pic>
                    <p:nvPicPr>
                      <p:cNvPr id="5" name="Object 4">
                        <a:extLst>
                          <a:ext uri="{FF2B5EF4-FFF2-40B4-BE49-F238E27FC236}">
                            <a16:creationId xmlns:a16="http://schemas.microsoft.com/office/drawing/2014/main" id="{42A465AB-25B1-AC3C-BE64-EE10C5558E77}"/>
                          </a:ext>
                        </a:extLst>
                      </p:cNvPr>
                      <p:cNvPicPr/>
                      <p:nvPr/>
                    </p:nvPicPr>
                    <p:blipFill>
                      <a:blip r:embed="rId7"/>
                      <a:stretch>
                        <a:fillRect/>
                      </a:stretch>
                    </p:blipFill>
                    <p:spPr>
                      <a:xfrm>
                        <a:off x="2319647" y="3566160"/>
                        <a:ext cx="1270000" cy="292100"/>
                      </a:xfrm>
                      <a:prstGeom prst="rect">
                        <a:avLst/>
                      </a:prstGeom>
                    </p:spPr>
                  </p:pic>
                </p:oleObj>
              </mc:Fallback>
            </mc:AlternateContent>
          </a:graphicData>
        </a:graphic>
      </p:graphicFrame>
    </p:spTree>
    <p:extLst>
      <p:ext uri="{BB962C8B-B14F-4D97-AF65-F5344CB8AC3E}">
        <p14:creationId xmlns:p14="http://schemas.microsoft.com/office/powerpoint/2010/main" val="14482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7.4.5: Determining a Probability Using the Binomial Distribution (cont.)</a:t>
            </a:r>
          </a:p>
        </p:txBody>
      </p:sp>
      <p:sp>
        <p:nvSpPr>
          <p:cNvPr id="3" name="Content Placeholder 2"/>
          <p:cNvSpPr>
            <a:spLocks noGrp="1"/>
          </p:cNvSpPr>
          <p:nvPr>
            <p:ph idx="1"/>
          </p:nvPr>
        </p:nvSpPr>
        <p:spPr/>
        <p:txBody>
          <a:bodyPr>
            <a:normAutofit/>
          </a:bodyPr>
          <a:lstStyle/>
          <a:p>
            <a:r>
              <a:rPr lang="en-US" dirty="0"/>
              <a:t>Alternately, use the cumulative binomial probability table (Table E) to find the cumulative probability where </a:t>
            </a:r>
            <a:r>
              <a:rPr lang="en-US" i="1" dirty="0"/>
              <a:t>x</a:t>
            </a:r>
            <a:r>
              <a:rPr lang="en-US" dirty="0"/>
              <a:t> = 11, </a:t>
            </a:r>
            <a:r>
              <a:rPr lang="en-US" i="1" dirty="0"/>
              <a:t>n</a:t>
            </a:r>
            <a:r>
              <a:rPr lang="en-US" dirty="0"/>
              <a:t> = 20, and </a:t>
            </a:r>
            <a:r>
              <a:rPr lang="en-US" i="1" dirty="0"/>
              <a:t>p</a:t>
            </a:r>
            <a:r>
              <a:rPr lang="en-US" dirty="0"/>
              <a:t> = 0.4, and subtract this probability from 1.</a:t>
            </a:r>
          </a:p>
          <a:p>
            <a:endParaRPr lang="en-US" dirty="0"/>
          </a:p>
          <a:p>
            <a:r>
              <a:rPr lang="en-US" dirty="0"/>
              <a:t>Technology such as Microsoft Excel can also be used to obtain the probability. Note that if the value of </a:t>
            </a:r>
            <a:r>
              <a:rPr lang="en-US" i="1" dirty="0"/>
              <a:t>p</a:t>
            </a:r>
            <a:r>
              <a:rPr lang="en-US" dirty="0"/>
              <a:t> does not appear in the tables, then you must use technology or the binomial probability distribution function to determine the probability.</a:t>
            </a:r>
          </a:p>
        </p:txBody>
      </p:sp>
      <p:graphicFrame>
        <p:nvGraphicFramePr>
          <p:cNvPr id="4" name="Object 3">
            <a:extLst>
              <a:ext uri="{FF2B5EF4-FFF2-40B4-BE49-F238E27FC236}">
                <a16:creationId xmlns:a16="http://schemas.microsoft.com/office/drawing/2014/main" id="{97AE8A5C-C956-2CEA-A471-8B9E48CD39FF}"/>
              </a:ext>
            </a:extLst>
          </p:cNvPr>
          <p:cNvGraphicFramePr>
            <a:graphicFrameLocks noChangeAspect="1"/>
          </p:cNvGraphicFramePr>
          <p:nvPr>
            <p:extLst>
              <p:ext uri="{D42A27DB-BD31-4B8C-83A1-F6EECF244321}">
                <p14:modId xmlns:p14="http://schemas.microsoft.com/office/powerpoint/2010/main" val="3534263825"/>
              </p:ext>
            </p:extLst>
          </p:nvPr>
        </p:nvGraphicFramePr>
        <p:xfrm>
          <a:off x="1238250" y="3100388"/>
          <a:ext cx="6667500" cy="482600"/>
        </p:xfrm>
        <a:graphic>
          <a:graphicData uri="http://schemas.openxmlformats.org/presentationml/2006/ole">
            <mc:AlternateContent xmlns:mc="http://schemas.openxmlformats.org/markup-compatibility/2006">
              <mc:Choice xmlns:v="urn:schemas-microsoft-com:vml" Requires="v">
                <p:oleObj name="Equation" r:id="rId2" imgW="6667200" imgH="482400" progId="Equation.DSMT4">
                  <p:embed/>
                </p:oleObj>
              </mc:Choice>
              <mc:Fallback>
                <p:oleObj name="Equation" r:id="rId2" imgW="6667200" imgH="482400" progId="Equation.DSMT4">
                  <p:embed/>
                  <p:pic>
                    <p:nvPicPr>
                      <p:cNvPr id="4" name="Object 3">
                        <a:extLst>
                          <a:ext uri="{FF2B5EF4-FFF2-40B4-BE49-F238E27FC236}">
                            <a16:creationId xmlns:a16="http://schemas.microsoft.com/office/drawing/2014/main" id="{97AE8A5C-C956-2CEA-A471-8B9E48CD39FF}"/>
                          </a:ext>
                        </a:extLst>
                      </p:cNvPr>
                      <p:cNvPicPr/>
                      <p:nvPr/>
                    </p:nvPicPr>
                    <p:blipFill>
                      <a:blip r:embed="rId3"/>
                      <a:stretch>
                        <a:fillRect/>
                      </a:stretch>
                    </p:blipFill>
                    <p:spPr>
                      <a:xfrm>
                        <a:off x="1238250" y="3100388"/>
                        <a:ext cx="6667500" cy="482600"/>
                      </a:xfrm>
                      <a:prstGeom prst="rect">
                        <a:avLst/>
                      </a:prstGeom>
                    </p:spPr>
                  </p:pic>
                </p:oleObj>
              </mc:Fallback>
            </mc:AlternateContent>
          </a:graphicData>
        </a:graphic>
      </p:graphicFrame>
    </p:spTree>
    <p:extLst>
      <p:ext uri="{BB962C8B-B14F-4D97-AF65-F5344CB8AC3E}">
        <p14:creationId xmlns:p14="http://schemas.microsoft.com/office/powerpoint/2010/main" val="240445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01F84-4146-462B-BD40-D3ED3DDBDD25}"/>
              </a:ext>
            </a:extLst>
          </p:cNvPr>
          <p:cNvSpPr>
            <a:spLocks noGrp="1"/>
          </p:cNvSpPr>
          <p:nvPr>
            <p:ph type="title"/>
          </p:nvPr>
        </p:nvSpPr>
        <p:spPr/>
        <p:txBody>
          <a:bodyPr/>
          <a:lstStyle/>
          <a:p>
            <a:r>
              <a:rPr lang="en-US" dirty="0"/>
              <a:t>The Shape of a Binomial Distribution</a:t>
            </a:r>
          </a:p>
        </p:txBody>
      </p:sp>
      <p:sp>
        <p:nvSpPr>
          <p:cNvPr id="3" name="Content Placeholder 2">
            <a:extLst>
              <a:ext uri="{FF2B5EF4-FFF2-40B4-BE49-F238E27FC236}">
                <a16:creationId xmlns:a16="http://schemas.microsoft.com/office/drawing/2014/main" id="{2C481072-8AC4-4793-9827-314F3F0ED9A4}"/>
              </a:ext>
            </a:extLst>
          </p:cNvPr>
          <p:cNvSpPr>
            <a:spLocks noGrp="1"/>
          </p:cNvSpPr>
          <p:nvPr>
            <p:ph idx="1"/>
          </p:nvPr>
        </p:nvSpPr>
        <p:spPr/>
        <p:txBody>
          <a:bodyPr>
            <a:normAutofit fontScale="92500" lnSpcReduction="10000"/>
          </a:bodyPr>
          <a:lstStyle/>
          <a:p>
            <a:endParaRPr lang="en-US" dirty="0"/>
          </a:p>
          <a:p>
            <a:endParaRPr lang="en-US" dirty="0"/>
          </a:p>
          <a:p>
            <a:endParaRPr lang="en-US" dirty="0"/>
          </a:p>
          <a:p>
            <a:endParaRPr lang="en-US" dirty="0"/>
          </a:p>
          <a:p>
            <a:endParaRPr lang="en-US" dirty="0"/>
          </a:p>
          <a:p>
            <a:r>
              <a:rPr lang="en-US" sz="2900" dirty="0"/>
              <a:t>Binomial distributions have taken various shapes in the previous problems. The shape of the distribution depends upon the parameters </a:t>
            </a:r>
            <a:r>
              <a:rPr lang="en-US" sz="2900" i="1" dirty="0"/>
              <a:t>n</a:t>
            </a:r>
            <a:r>
              <a:rPr lang="en-US" sz="2900" dirty="0"/>
              <a:t> and </a:t>
            </a:r>
            <a:r>
              <a:rPr lang="en-US" sz="2900" i="1" dirty="0"/>
              <a:t>p</a:t>
            </a:r>
            <a:r>
              <a:rPr lang="en-US" sz="2900" dirty="0"/>
              <a:t>. If </a:t>
            </a:r>
            <a:r>
              <a:rPr lang="en-US" sz="2900" i="1" dirty="0"/>
              <a:t>p</a:t>
            </a:r>
            <a:r>
              <a:rPr lang="en-US" sz="2900" dirty="0"/>
              <a:t> is small, the distribution tends to be skewed with a tail on the right, (i.e., there are more successes when </a:t>
            </a:r>
            <a:r>
              <a:rPr lang="en-US" sz="2900" i="1" dirty="0"/>
              <a:t>x</a:t>
            </a:r>
            <a:r>
              <a:rPr lang="en-US" sz="2900" dirty="0"/>
              <a:t> is smaller) as is the case in Example 7.4.3 (see Figure 7.4.1).</a:t>
            </a:r>
          </a:p>
        </p:txBody>
      </p:sp>
      <p:pic>
        <p:nvPicPr>
          <p:cNvPr id="6" name="Picture 5">
            <a:extLst>
              <a:ext uri="{FF2B5EF4-FFF2-40B4-BE49-F238E27FC236}">
                <a16:creationId xmlns:a16="http://schemas.microsoft.com/office/drawing/2014/main" id="{2E6999F9-4850-7F3D-BC16-5EDDC36EABD1}"/>
              </a:ext>
            </a:extLst>
          </p:cNvPr>
          <p:cNvPicPr>
            <a:picLocks noChangeAspect="1"/>
          </p:cNvPicPr>
          <p:nvPr/>
        </p:nvPicPr>
        <p:blipFill rotWithShape="1">
          <a:blip r:embed="rId2"/>
          <a:srcRect t="3473"/>
          <a:stretch/>
        </p:blipFill>
        <p:spPr>
          <a:xfrm>
            <a:off x="1655957" y="1052675"/>
            <a:ext cx="4800600" cy="2462741"/>
          </a:xfrm>
          <a:prstGeom prst="rect">
            <a:avLst/>
          </a:prstGeom>
        </p:spPr>
      </p:pic>
    </p:spTree>
    <p:extLst>
      <p:ext uri="{BB962C8B-B14F-4D97-AF65-F5344CB8AC3E}">
        <p14:creationId xmlns:p14="http://schemas.microsoft.com/office/powerpoint/2010/main" val="40940852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01F84-4146-462B-BD40-D3ED3DDBDD25}"/>
              </a:ext>
            </a:extLst>
          </p:cNvPr>
          <p:cNvSpPr>
            <a:spLocks noGrp="1"/>
          </p:cNvSpPr>
          <p:nvPr>
            <p:ph type="title"/>
          </p:nvPr>
        </p:nvSpPr>
        <p:spPr/>
        <p:txBody>
          <a:bodyPr/>
          <a:lstStyle/>
          <a:p>
            <a:r>
              <a:rPr lang="en-US" dirty="0"/>
              <a:t>The Shape of a Binomial Distribution (cont.)</a:t>
            </a:r>
          </a:p>
        </p:txBody>
      </p:sp>
      <p:sp>
        <p:nvSpPr>
          <p:cNvPr id="3" name="Content Placeholder 2">
            <a:extLst>
              <a:ext uri="{FF2B5EF4-FFF2-40B4-BE49-F238E27FC236}">
                <a16:creationId xmlns:a16="http://schemas.microsoft.com/office/drawing/2014/main" id="{2C481072-8AC4-4793-9827-314F3F0ED9A4}"/>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If </a:t>
            </a:r>
            <a:r>
              <a:rPr lang="en-US" i="1" dirty="0"/>
              <a:t>p</a:t>
            </a:r>
            <a:r>
              <a:rPr lang="en-US" dirty="0"/>
              <a:t> is near 0.5, the distribution is symmetrical. The graph in Figure 7.4.2 displays the probabilities for </a:t>
            </a:r>
            <a:r>
              <a:rPr lang="en-US" i="1" dirty="0"/>
              <a:t>n</a:t>
            </a:r>
            <a:r>
              <a:rPr lang="en-US" dirty="0"/>
              <a:t> = 9 and </a:t>
            </a:r>
            <a:r>
              <a:rPr lang="en-US" i="1" dirty="0"/>
              <a:t>p</a:t>
            </a:r>
            <a:r>
              <a:rPr lang="en-US" dirty="0"/>
              <a:t> = 0.5.</a:t>
            </a:r>
          </a:p>
        </p:txBody>
      </p:sp>
      <p:pic>
        <p:nvPicPr>
          <p:cNvPr id="6" name="Picture 5">
            <a:extLst>
              <a:ext uri="{FF2B5EF4-FFF2-40B4-BE49-F238E27FC236}">
                <a16:creationId xmlns:a16="http://schemas.microsoft.com/office/drawing/2014/main" id="{AF260AF4-EC7C-AB7A-D303-F2CFC6220BD6}"/>
              </a:ext>
            </a:extLst>
          </p:cNvPr>
          <p:cNvPicPr>
            <a:picLocks noChangeAspect="1"/>
          </p:cNvPicPr>
          <p:nvPr/>
        </p:nvPicPr>
        <p:blipFill>
          <a:blip r:embed="rId2"/>
          <a:stretch>
            <a:fillRect/>
          </a:stretch>
        </p:blipFill>
        <p:spPr>
          <a:xfrm>
            <a:off x="1524000" y="1097280"/>
            <a:ext cx="5153744" cy="3029373"/>
          </a:xfrm>
          <a:prstGeom prst="rect">
            <a:avLst/>
          </a:prstGeom>
        </p:spPr>
      </p:pic>
    </p:spTree>
    <p:extLst>
      <p:ext uri="{BB962C8B-B14F-4D97-AF65-F5344CB8AC3E}">
        <p14:creationId xmlns:p14="http://schemas.microsoft.com/office/powerpoint/2010/main" val="1329948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Binomial Distribution (cont.)</a:t>
            </a:r>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dirty="0"/>
              <a:t>In microbiology, consider a sample of 50 bacterial cells that can be classified as either wild type (WT) or mutant (M). If the probability of a WT cell is </a:t>
            </a:r>
            <a:r>
              <a:rPr lang="en-US" i="1" dirty="0"/>
              <a:t>p</a:t>
            </a:r>
            <a:r>
              <a:rPr lang="en-US" dirty="0"/>
              <a:t>, what is the probability distribution for the number of WT cells in the sample?</a:t>
            </a:r>
          </a:p>
          <a:p>
            <a:r>
              <a:rPr lang="en-US" dirty="0"/>
              <a:t>Experiments are required to meet several conditions in order to qualify as a binomial experiment.</a:t>
            </a:r>
          </a:p>
        </p:txBody>
      </p:sp>
    </p:spTree>
    <p:extLst>
      <p:ext uri="{BB962C8B-B14F-4D97-AF65-F5344CB8AC3E}">
        <p14:creationId xmlns:p14="http://schemas.microsoft.com/office/powerpoint/2010/main" val="20158751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01F84-4146-462B-BD40-D3ED3DDBDD25}"/>
              </a:ext>
            </a:extLst>
          </p:cNvPr>
          <p:cNvSpPr>
            <a:spLocks noGrp="1"/>
          </p:cNvSpPr>
          <p:nvPr>
            <p:ph type="title"/>
          </p:nvPr>
        </p:nvSpPr>
        <p:spPr/>
        <p:txBody>
          <a:bodyPr/>
          <a:lstStyle/>
          <a:p>
            <a:r>
              <a:rPr lang="en-US" dirty="0"/>
              <a:t>The Shape of a Binomial Distribution (cont.)</a:t>
            </a:r>
          </a:p>
        </p:txBody>
      </p:sp>
      <p:sp>
        <p:nvSpPr>
          <p:cNvPr id="3" name="Content Placeholder 2">
            <a:extLst>
              <a:ext uri="{FF2B5EF4-FFF2-40B4-BE49-F238E27FC236}">
                <a16:creationId xmlns:a16="http://schemas.microsoft.com/office/drawing/2014/main" id="{2C481072-8AC4-4793-9827-314F3F0ED9A4}"/>
              </a:ext>
            </a:extLst>
          </p:cNvPr>
          <p:cNvSpPr>
            <a:spLocks noGrp="1"/>
          </p:cNvSpPr>
          <p:nvPr>
            <p:ph idx="1"/>
          </p:nvPr>
        </p:nvSpPr>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r>
              <a:rPr lang="en-US" dirty="0"/>
              <a:t>If </a:t>
            </a:r>
            <a:r>
              <a:rPr lang="en-US" i="1" dirty="0"/>
              <a:t>p</a:t>
            </a:r>
            <a:r>
              <a:rPr lang="en-US" dirty="0"/>
              <a:t> is large, the distribution tends to be skewed with a long tail on the left (i.e., there are more successes when </a:t>
            </a:r>
            <a:r>
              <a:rPr lang="en-US" i="1" dirty="0"/>
              <a:t>x</a:t>
            </a:r>
            <a:r>
              <a:rPr lang="en-US" dirty="0"/>
              <a:t> is larger). The graph in Figure 7.4.3 displays the binomial probabilities for </a:t>
            </a:r>
            <a:r>
              <a:rPr lang="en-US" i="1" dirty="0"/>
              <a:t>n</a:t>
            </a:r>
            <a:r>
              <a:rPr lang="en-US" dirty="0"/>
              <a:t> = 20 and </a:t>
            </a:r>
            <a:r>
              <a:rPr lang="en-US" i="1" dirty="0"/>
              <a:t>p</a:t>
            </a:r>
            <a:r>
              <a:rPr lang="en-US" dirty="0"/>
              <a:t> = 0.7.</a:t>
            </a:r>
          </a:p>
        </p:txBody>
      </p:sp>
      <p:pic>
        <p:nvPicPr>
          <p:cNvPr id="6" name="Picture 5">
            <a:extLst>
              <a:ext uri="{FF2B5EF4-FFF2-40B4-BE49-F238E27FC236}">
                <a16:creationId xmlns:a16="http://schemas.microsoft.com/office/drawing/2014/main" id="{7A763033-CFD4-FA7C-215F-D46D0CC33CA2}"/>
              </a:ext>
            </a:extLst>
          </p:cNvPr>
          <p:cNvPicPr>
            <a:picLocks noChangeAspect="1"/>
          </p:cNvPicPr>
          <p:nvPr/>
        </p:nvPicPr>
        <p:blipFill>
          <a:blip r:embed="rId2"/>
          <a:stretch>
            <a:fillRect/>
          </a:stretch>
        </p:blipFill>
        <p:spPr>
          <a:xfrm>
            <a:off x="1371601" y="1061968"/>
            <a:ext cx="4876799" cy="3040629"/>
          </a:xfrm>
          <a:prstGeom prst="rect">
            <a:avLst/>
          </a:prstGeom>
        </p:spPr>
      </p:pic>
    </p:spTree>
    <p:extLst>
      <p:ext uri="{BB962C8B-B14F-4D97-AF65-F5344CB8AC3E}">
        <p14:creationId xmlns:p14="http://schemas.microsoft.com/office/powerpoint/2010/main" val="36225267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Expected Value of a Binomial Random Variable</a:t>
            </a:r>
          </a:p>
        </p:txBody>
      </p:sp>
      <p:sp>
        <p:nvSpPr>
          <p:cNvPr id="4"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expected value </a:t>
            </a:r>
            <a:r>
              <a:rPr lang="en-US" dirty="0">
                <a:solidFill>
                  <a:srgbClr val="000000"/>
                </a:solidFill>
              </a:rPr>
              <a:t>of a binomial random variable can be computed using the expression </a:t>
            </a:r>
          </a:p>
          <a:p>
            <a:pPr algn="ctr"/>
            <a:r>
              <a:rPr lang="el-GR" i="1" dirty="0">
                <a:solidFill>
                  <a:srgbClr val="000000"/>
                </a:solidFill>
                <a:latin typeface="Cambria Math" panose="02040503050406030204" pitchFamily="18" charset="0"/>
                <a:ea typeface="Cambria Math" panose="02040503050406030204" pitchFamily="18" charset="0"/>
              </a:rPr>
              <a:t>μ</a:t>
            </a:r>
            <a:r>
              <a:rPr lang="en-US" dirty="0">
                <a:solidFill>
                  <a:srgbClr val="000000"/>
                </a:solidFill>
              </a:rPr>
              <a:t> = </a:t>
            </a:r>
            <a:r>
              <a:rPr lang="en-US" i="1" dirty="0">
                <a:solidFill>
                  <a:srgbClr val="000000"/>
                </a:solidFill>
              </a:rPr>
              <a:t>E</a:t>
            </a:r>
            <a:r>
              <a:rPr lang="en-US" dirty="0">
                <a:solidFill>
                  <a:srgbClr val="000000"/>
                </a:solidFill>
              </a:rPr>
              <a:t>(</a:t>
            </a:r>
            <a:r>
              <a:rPr lang="en-US" i="1" dirty="0">
                <a:solidFill>
                  <a:srgbClr val="000000"/>
                </a:solidFill>
              </a:rPr>
              <a:t>X</a:t>
            </a:r>
            <a:r>
              <a:rPr lang="en-US" dirty="0">
                <a:solidFill>
                  <a:srgbClr val="000000"/>
                </a:solidFill>
              </a:rPr>
              <a:t>) = </a:t>
            </a:r>
            <a:r>
              <a:rPr lang="en-US" i="1" dirty="0">
                <a:solidFill>
                  <a:srgbClr val="000000"/>
                </a:solidFill>
              </a:rPr>
              <a:t>np</a:t>
            </a:r>
            <a:r>
              <a:rPr lang="en-US" dirty="0">
                <a:solidFill>
                  <a:srgbClr val="000000"/>
                </a:solidFill>
              </a:rPr>
              <a:t>, </a:t>
            </a:r>
          </a:p>
          <a:p>
            <a:r>
              <a:rPr lang="en-US" dirty="0">
                <a:solidFill>
                  <a:srgbClr val="000000"/>
                </a:solidFill>
              </a:rPr>
              <a:t>where </a:t>
            </a:r>
            <a:r>
              <a:rPr lang="en-US" i="1" dirty="0">
                <a:solidFill>
                  <a:srgbClr val="000000"/>
                </a:solidFill>
              </a:rPr>
              <a:t>n</a:t>
            </a:r>
            <a:r>
              <a:rPr lang="en-US" dirty="0">
                <a:solidFill>
                  <a:srgbClr val="000000"/>
                </a:solidFill>
              </a:rPr>
              <a:t> and </a:t>
            </a:r>
            <a:r>
              <a:rPr lang="en-US" i="1" dirty="0">
                <a:solidFill>
                  <a:srgbClr val="000000"/>
                </a:solidFill>
              </a:rPr>
              <a:t>p</a:t>
            </a:r>
            <a:r>
              <a:rPr lang="en-US" dirty="0">
                <a:solidFill>
                  <a:srgbClr val="000000"/>
                </a:solidFill>
              </a:rPr>
              <a:t> are the parameters of the binomial distribution.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Variance and Standard Deviation of a Binomial Random Variable </a:t>
            </a:r>
          </a:p>
        </p:txBody>
      </p:sp>
      <p:sp>
        <p:nvSpPr>
          <p:cNvPr id="4"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r>
              <a:rPr lang="en-US" dirty="0">
                <a:solidFill>
                  <a:srgbClr val="000000"/>
                </a:solidFill>
              </a:rPr>
              <a:t>To find the </a:t>
            </a:r>
            <a:r>
              <a:rPr lang="en-US" b="1" dirty="0">
                <a:solidFill>
                  <a:srgbClr val="C00000"/>
                </a:solidFill>
              </a:rPr>
              <a:t>variance</a:t>
            </a:r>
            <a:r>
              <a:rPr lang="en-US" dirty="0">
                <a:solidFill>
                  <a:srgbClr val="000000"/>
                </a:solidFill>
              </a:rPr>
              <a:t> of a binomial random variable, use the expression </a:t>
            </a:r>
          </a:p>
          <a:p>
            <a:endParaRPr lang="en-US" dirty="0">
              <a:solidFill>
                <a:srgbClr val="000000"/>
              </a:solidFill>
            </a:endParaRPr>
          </a:p>
          <a:p>
            <a:r>
              <a:rPr lang="en-US" dirty="0">
                <a:solidFill>
                  <a:srgbClr val="000000"/>
                </a:solidFill>
              </a:rPr>
              <a:t>Therefore, the </a:t>
            </a:r>
            <a:r>
              <a:rPr lang="en-US" b="1" dirty="0">
                <a:solidFill>
                  <a:srgbClr val="C00000"/>
                </a:solidFill>
              </a:rPr>
              <a:t>standard deviation </a:t>
            </a:r>
            <a:r>
              <a:rPr lang="en-US" dirty="0">
                <a:solidFill>
                  <a:srgbClr val="000000"/>
                </a:solidFill>
              </a:rPr>
              <a:t>of a binomial random variable is given by </a:t>
            </a:r>
          </a:p>
          <a:p>
            <a:endParaRPr lang="en-US" dirty="0">
              <a:solidFill>
                <a:srgbClr val="000000"/>
              </a:solidFill>
            </a:endParaRPr>
          </a:p>
          <a:p>
            <a:endParaRPr lang="en-US" dirty="0">
              <a:solidFill>
                <a:srgbClr val="000000"/>
              </a:solidFill>
            </a:endParaRPr>
          </a:p>
        </p:txBody>
      </p:sp>
      <p:graphicFrame>
        <p:nvGraphicFramePr>
          <p:cNvPr id="21506" name="Object 2"/>
          <p:cNvGraphicFramePr>
            <a:graphicFrameLocks noChangeAspect="1"/>
          </p:cNvGraphicFramePr>
          <p:nvPr>
            <p:extLst>
              <p:ext uri="{D42A27DB-BD31-4B8C-83A1-F6EECF244321}">
                <p14:modId xmlns:p14="http://schemas.microsoft.com/office/powerpoint/2010/main" val="132771742"/>
              </p:ext>
            </p:extLst>
          </p:nvPr>
        </p:nvGraphicFramePr>
        <p:xfrm>
          <a:off x="2971800" y="2051050"/>
          <a:ext cx="3200400" cy="495300"/>
        </p:xfrm>
        <a:graphic>
          <a:graphicData uri="http://schemas.openxmlformats.org/presentationml/2006/ole">
            <mc:AlternateContent xmlns:mc="http://schemas.openxmlformats.org/markup-compatibility/2006">
              <mc:Choice xmlns:v="urn:schemas-microsoft-com:vml" Requires="v">
                <p:oleObj name="Equation" r:id="rId2" imgW="3200400" imgH="495000" progId="Equation.DSMT4">
                  <p:embed/>
                </p:oleObj>
              </mc:Choice>
              <mc:Fallback>
                <p:oleObj name="Equation" r:id="rId2" imgW="3200400" imgH="495000" progId="Equation.DSMT4">
                  <p:embed/>
                  <p:pic>
                    <p:nvPicPr>
                      <p:cNvPr id="21506" name="Object 2"/>
                      <p:cNvPicPr>
                        <a:picLocks noChangeAspect="1" noChangeArrowheads="1"/>
                      </p:cNvPicPr>
                      <p:nvPr/>
                    </p:nvPicPr>
                    <p:blipFill>
                      <a:blip r:embed="rId3"/>
                      <a:srcRect/>
                      <a:stretch>
                        <a:fillRect/>
                      </a:stretch>
                    </p:blipFill>
                    <p:spPr bwMode="auto">
                      <a:xfrm>
                        <a:off x="2971800" y="2051050"/>
                        <a:ext cx="3200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7" name="Object 3"/>
          <p:cNvGraphicFramePr>
            <a:graphicFrameLocks noChangeAspect="1"/>
          </p:cNvGraphicFramePr>
          <p:nvPr>
            <p:extLst>
              <p:ext uri="{D42A27DB-BD31-4B8C-83A1-F6EECF244321}">
                <p14:modId xmlns:p14="http://schemas.microsoft.com/office/powerpoint/2010/main" val="1189204280"/>
              </p:ext>
            </p:extLst>
          </p:nvPr>
        </p:nvGraphicFramePr>
        <p:xfrm>
          <a:off x="2787650" y="3746501"/>
          <a:ext cx="3568700" cy="571500"/>
        </p:xfrm>
        <a:graphic>
          <a:graphicData uri="http://schemas.openxmlformats.org/presentationml/2006/ole">
            <mc:AlternateContent xmlns:mc="http://schemas.openxmlformats.org/markup-compatibility/2006">
              <mc:Choice xmlns:v="urn:schemas-microsoft-com:vml" Requires="v">
                <p:oleObj name="Equation" r:id="rId4" imgW="3568680" imgH="571320" progId="Equation.DSMT4">
                  <p:embed/>
                </p:oleObj>
              </mc:Choice>
              <mc:Fallback>
                <p:oleObj name="Equation" r:id="rId4" imgW="3568680" imgH="571320" progId="Equation.DSMT4">
                  <p:embed/>
                  <p:pic>
                    <p:nvPicPr>
                      <p:cNvPr id="21507" name="Object 3"/>
                      <p:cNvPicPr>
                        <a:picLocks noChangeAspect="1" noChangeArrowheads="1"/>
                      </p:cNvPicPr>
                      <p:nvPr/>
                    </p:nvPicPr>
                    <p:blipFill>
                      <a:blip r:embed="rId5"/>
                      <a:srcRect/>
                      <a:stretch>
                        <a:fillRect/>
                      </a:stretch>
                    </p:blipFill>
                    <p:spPr bwMode="auto">
                      <a:xfrm>
                        <a:off x="2787650" y="3746501"/>
                        <a:ext cx="3568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7.4.6: Computing the Expected Value and Variance of a Binomial Random Variable</a:t>
            </a:r>
          </a:p>
        </p:txBody>
      </p:sp>
      <p:sp>
        <p:nvSpPr>
          <p:cNvPr id="3" name="Content Placeholder 2"/>
          <p:cNvSpPr>
            <a:spLocks noGrp="1"/>
          </p:cNvSpPr>
          <p:nvPr>
            <p:ph idx="1"/>
          </p:nvPr>
        </p:nvSpPr>
        <p:spPr/>
        <p:txBody>
          <a:bodyPr/>
          <a:lstStyle/>
          <a:p>
            <a:r>
              <a:rPr lang="en-US" dirty="0"/>
              <a:t>Compute the expected value and the variance of the number of profitable leases in Example 7.4.3. </a:t>
            </a:r>
          </a:p>
          <a:p>
            <a:r>
              <a:rPr lang="en-US" b="1" dirty="0"/>
              <a:t>Solution</a:t>
            </a:r>
          </a:p>
          <a:p>
            <a:r>
              <a:rPr lang="en-US" dirty="0"/>
              <a:t>Since the random variable is binomial, we can use the formulas above. Since </a:t>
            </a:r>
            <a:r>
              <a:rPr lang="en-US" i="1" dirty="0"/>
              <a:t>n</a:t>
            </a:r>
            <a:r>
              <a:rPr lang="en-US" dirty="0"/>
              <a:t> = 12 and </a:t>
            </a:r>
            <a:r>
              <a:rPr lang="en-US" i="1" dirty="0"/>
              <a:t>p</a:t>
            </a:r>
            <a:r>
              <a:rPr lang="en-US" dirty="0"/>
              <a:t> = 0.1, the expected value is given by the following expression. </a:t>
            </a:r>
          </a:p>
        </p:txBody>
      </p:sp>
      <p:graphicFrame>
        <p:nvGraphicFramePr>
          <p:cNvPr id="22531" name="Object 3"/>
          <p:cNvGraphicFramePr>
            <a:graphicFrameLocks noChangeAspect="1"/>
          </p:cNvGraphicFramePr>
          <p:nvPr>
            <p:extLst>
              <p:ext uri="{D42A27DB-BD31-4B8C-83A1-F6EECF244321}">
                <p14:modId xmlns:p14="http://schemas.microsoft.com/office/powerpoint/2010/main" val="3710377641"/>
              </p:ext>
            </p:extLst>
          </p:nvPr>
        </p:nvGraphicFramePr>
        <p:xfrm>
          <a:off x="3333750" y="4191000"/>
          <a:ext cx="1993900" cy="469900"/>
        </p:xfrm>
        <a:graphic>
          <a:graphicData uri="http://schemas.openxmlformats.org/presentationml/2006/ole">
            <mc:AlternateContent xmlns:mc="http://schemas.openxmlformats.org/markup-compatibility/2006">
              <mc:Choice xmlns:v="urn:schemas-microsoft-com:vml" Requires="v">
                <p:oleObj name="Equation" r:id="rId2" imgW="1993680" imgH="469800" progId="Equation.DSMT4">
                  <p:embed/>
                </p:oleObj>
              </mc:Choice>
              <mc:Fallback>
                <p:oleObj name="Equation" r:id="rId2" imgW="1993680" imgH="469800" progId="Equation.DSMT4">
                  <p:embed/>
                  <p:pic>
                    <p:nvPicPr>
                      <p:cNvPr id="22531" name="Object 3"/>
                      <p:cNvPicPr>
                        <a:picLocks noChangeAspect="1" noChangeArrowheads="1"/>
                      </p:cNvPicPr>
                      <p:nvPr/>
                    </p:nvPicPr>
                    <p:blipFill>
                      <a:blip r:embed="rId3"/>
                      <a:srcRect/>
                      <a:stretch>
                        <a:fillRect/>
                      </a:stretch>
                    </p:blipFill>
                    <p:spPr bwMode="auto">
                      <a:xfrm>
                        <a:off x="3333750" y="4191000"/>
                        <a:ext cx="1993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extLst>
              <p:ext uri="{D42A27DB-BD31-4B8C-83A1-F6EECF244321}">
                <p14:modId xmlns:p14="http://schemas.microsoft.com/office/powerpoint/2010/main" val="1371577601"/>
              </p:ext>
            </p:extLst>
          </p:nvPr>
        </p:nvGraphicFramePr>
        <p:xfrm>
          <a:off x="3613150" y="4676775"/>
          <a:ext cx="1346200" cy="469900"/>
        </p:xfrm>
        <a:graphic>
          <a:graphicData uri="http://schemas.openxmlformats.org/presentationml/2006/ole">
            <mc:AlternateContent xmlns:mc="http://schemas.openxmlformats.org/markup-compatibility/2006">
              <mc:Choice xmlns:v="urn:schemas-microsoft-com:vml" Requires="v">
                <p:oleObj name="Equation" r:id="rId4" imgW="1346040" imgH="469800" progId="Equation.DSMT4">
                  <p:embed/>
                </p:oleObj>
              </mc:Choice>
              <mc:Fallback>
                <p:oleObj name="Equation" r:id="rId4" imgW="1346040" imgH="469800" progId="Equation.DSMT4">
                  <p:embed/>
                  <p:pic>
                    <p:nvPicPr>
                      <p:cNvPr id="2253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13150" y="4676775"/>
                        <a:ext cx="134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extLst>
              <p:ext uri="{D42A27DB-BD31-4B8C-83A1-F6EECF244321}">
                <p14:modId xmlns:p14="http://schemas.microsoft.com/office/powerpoint/2010/main" val="2182601599"/>
              </p:ext>
            </p:extLst>
          </p:nvPr>
        </p:nvGraphicFramePr>
        <p:xfrm>
          <a:off x="3610932" y="5298688"/>
          <a:ext cx="736600" cy="279400"/>
        </p:xfrm>
        <a:graphic>
          <a:graphicData uri="http://schemas.openxmlformats.org/presentationml/2006/ole">
            <mc:AlternateContent xmlns:mc="http://schemas.openxmlformats.org/markup-compatibility/2006">
              <mc:Choice xmlns:v="urn:schemas-microsoft-com:vml" Requires="v">
                <p:oleObj name="Equation" r:id="rId6" imgW="736560" imgH="279360" progId="Equation.DSMT4">
                  <p:embed/>
                </p:oleObj>
              </mc:Choice>
              <mc:Fallback>
                <p:oleObj name="Equation" r:id="rId6" imgW="736560" imgH="279360" progId="Equation.DSMT4">
                  <p:embed/>
                  <p:pic>
                    <p:nvPicPr>
                      <p:cNvPr id="22533"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10932" y="5298688"/>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7.4.6: Computing the Expected Value and Variance of a Binomial Random Variable (cont.)</a:t>
            </a:r>
          </a:p>
        </p:txBody>
      </p:sp>
      <p:sp>
        <p:nvSpPr>
          <p:cNvPr id="3" name="Content Placeholder 2"/>
          <p:cNvSpPr>
            <a:spLocks noGrp="1"/>
          </p:cNvSpPr>
          <p:nvPr>
            <p:ph idx="1"/>
          </p:nvPr>
        </p:nvSpPr>
        <p:spPr/>
        <p:txBody>
          <a:bodyPr>
            <a:normAutofit lnSpcReduction="10000"/>
          </a:bodyPr>
          <a:lstStyle/>
          <a:p>
            <a:r>
              <a:rPr lang="en-US" dirty="0"/>
              <a:t>The variance is </a:t>
            </a:r>
          </a:p>
          <a:p>
            <a:endParaRPr lang="en-US" dirty="0"/>
          </a:p>
          <a:p>
            <a:endParaRPr lang="en-US" dirty="0"/>
          </a:p>
          <a:p>
            <a:endParaRPr lang="en-US" dirty="0"/>
          </a:p>
          <a:p>
            <a:r>
              <a:rPr lang="en-US" dirty="0"/>
              <a:t>which implies that the standard deviation is </a:t>
            </a:r>
          </a:p>
          <a:p>
            <a:r>
              <a:rPr lang="en-US" dirty="0"/>
              <a:t>Thus, if groups of </a:t>
            </a:r>
            <a:r>
              <a:rPr lang="en-US" dirty="0">
                <a:solidFill>
                  <a:srgbClr val="0000FF"/>
                </a:solidFill>
              </a:rPr>
              <a:t>12</a:t>
            </a:r>
            <a:r>
              <a:rPr lang="en-US" dirty="0"/>
              <a:t> oil leases were purchased with the same probability of success (</a:t>
            </a:r>
            <a:r>
              <a:rPr lang="en-US" dirty="0">
                <a:solidFill>
                  <a:srgbClr val="0000FF"/>
                </a:solidFill>
              </a:rPr>
              <a:t>0.1</a:t>
            </a:r>
            <a:r>
              <a:rPr lang="en-US" dirty="0"/>
              <a:t> probability of a profitable lease), then the average number of profitable leases per group of </a:t>
            </a:r>
            <a:r>
              <a:rPr lang="en-US" dirty="0">
                <a:solidFill>
                  <a:srgbClr val="0000FF"/>
                </a:solidFill>
              </a:rPr>
              <a:t>12</a:t>
            </a:r>
            <a:r>
              <a:rPr lang="en-US" dirty="0"/>
              <a:t> would be </a:t>
            </a:r>
            <a:r>
              <a:rPr lang="en-US" dirty="0">
                <a:solidFill>
                  <a:srgbClr val="FF0000"/>
                </a:solidFill>
              </a:rPr>
              <a:t>1.2</a:t>
            </a:r>
            <a:r>
              <a:rPr lang="en-US" dirty="0"/>
              <a:t> and the standard deviation would be </a:t>
            </a:r>
            <a:r>
              <a:rPr lang="en-US" dirty="0">
                <a:solidFill>
                  <a:srgbClr val="FF0000"/>
                </a:solidFill>
              </a:rPr>
              <a:t>1.039</a:t>
            </a:r>
            <a:r>
              <a:rPr lang="en-US" dirty="0"/>
              <a:t> leases. </a:t>
            </a:r>
          </a:p>
          <a:p>
            <a:endParaRPr lang="en-US" dirty="0"/>
          </a:p>
        </p:txBody>
      </p:sp>
      <p:graphicFrame>
        <p:nvGraphicFramePr>
          <p:cNvPr id="23555" name="Object 3"/>
          <p:cNvGraphicFramePr>
            <a:graphicFrameLocks noChangeAspect="1"/>
          </p:cNvGraphicFramePr>
          <p:nvPr/>
        </p:nvGraphicFramePr>
        <p:xfrm>
          <a:off x="3086100" y="1668463"/>
          <a:ext cx="3098800" cy="482600"/>
        </p:xfrm>
        <a:graphic>
          <a:graphicData uri="http://schemas.openxmlformats.org/presentationml/2006/ole">
            <mc:AlternateContent xmlns:mc="http://schemas.openxmlformats.org/markup-compatibility/2006">
              <mc:Choice xmlns:v="urn:schemas-microsoft-com:vml" Requires="v">
                <p:oleObj name="Equation" r:id="rId2" imgW="3098520" imgH="482400" progId="Equation.DSMT4">
                  <p:embed/>
                </p:oleObj>
              </mc:Choice>
              <mc:Fallback>
                <p:oleObj name="Equation" r:id="rId2" imgW="3098520" imgH="482400" progId="Equation.DSMT4">
                  <p:embed/>
                  <p:pic>
                    <p:nvPicPr>
                      <p:cNvPr id="23555" name="Object 3"/>
                      <p:cNvPicPr>
                        <a:picLocks noChangeAspect="1" noChangeArrowheads="1"/>
                      </p:cNvPicPr>
                      <p:nvPr/>
                    </p:nvPicPr>
                    <p:blipFill>
                      <a:blip r:embed="rId3"/>
                      <a:srcRect/>
                      <a:stretch>
                        <a:fillRect/>
                      </a:stretch>
                    </p:blipFill>
                    <p:spPr bwMode="auto">
                      <a:xfrm>
                        <a:off x="3086100" y="1668463"/>
                        <a:ext cx="3098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3535144" y="2260833"/>
          <a:ext cx="2070100" cy="469900"/>
        </p:xfrm>
        <a:graphic>
          <a:graphicData uri="http://schemas.openxmlformats.org/presentationml/2006/ole">
            <mc:AlternateContent xmlns:mc="http://schemas.openxmlformats.org/markup-compatibility/2006">
              <mc:Choice xmlns:v="urn:schemas-microsoft-com:vml" Requires="v">
                <p:oleObj name="Equation" r:id="rId4" imgW="2070000" imgH="469800" progId="Equation.DSMT4">
                  <p:embed/>
                </p:oleObj>
              </mc:Choice>
              <mc:Fallback>
                <p:oleObj name="Equation" r:id="rId4" imgW="2070000" imgH="469800" progId="Equation.DSMT4">
                  <p:embed/>
                  <p:pic>
                    <p:nvPicPr>
                      <p:cNvPr id="2355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5144" y="2260833"/>
                        <a:ext cx="207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3535144" y="2878822"/>
          <a:ext cx="1003300" cy="330200"/>
        </p:xfrm>
        <a:graphic>
          <a:graphicData uri="http://schemas.openxmlformats.org/presentationml/2006/ole">
            <mc:AlternateContent xmlns:mc="http://schemas.openxmlformats.org/markup-compatibility/2006">
              <mc:Choice xmlns:v="urn:schemas-microsoft-com:vml" Requires="v">
                <p:oleObj name="Equation" r:id="rId6" imgW="1002960" imgH="330120" progId="Equation.DSMT4">
                  <p:embed/>
                </p:oleObj>
              </mc:Choice>
              <mc:Fallback>
                <p:oleObj name="Equation" r:id="rId6" imgW="1002960" imgH="330120" progId="Equation.DSMT4">
                  <p:embed/>
                  <p:pic>
                    <p:nvPicPr>
                      <p:cNvPr id="23557" name="Object 5"/>
                      <p:cNvPicPr>
                        <a:picLocks noChangeAspect="1" noChangeArrowheads="1"/>
                      </p:cNvPicPr>
                      <p:nvPr/>
                    </p:nvPicPr>
                    <p:blipFill>
                      <a:blip r:embed="rId7"/>
                      <a:srcRect/>
                      <a:stretch>
                        <a:fillRect/>
                      </a:stretch>
                    </p:blipFill>
                    <p:spPr bwMode="auto">
                      <a:xfrm>
                        <a:off x="3535144" y="2878822"/>
                        <a:ext cx="1003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6890368" y="3124200"/>
          <a:ext cx="2108200" cy="444500"/>
        </p:xfrm>
        <a:graphic>
          <a:graphicData uri="http://schemas.openxmlformats.org/presentationml/2006/ole">
            <mc:AlternateContent xmlns:mc="http://schemas.openxmlformats.org/markup-compatibility/2006">
              <mc:Choice xmlns:v="urn:schemas-microsoft-com:vml" Requires="v">
                <p:oleObj name="Equation" r:id="rId8" imgW="2108160" imgH="444240" progId="Equation.DSMT4">
                  <p:embed/>
                </p:oleObj>
              </mc:Choice>
              <mc:Fallback>
                <p:oleObj name="Equation" r:id="rId8" imgW="2108160" imgH="444240" progId="Equation.DSMT4">
                  <p:embed/>
                  <p:pic>
                    <p:nvPicPr>
                      <p:cNvPr id="23558" name="Object 6"/>
                      <p:cNvPicPr>
                        <a:picLocks noChangeAspect="1" noChangeArrowheads="1"/>
                      </p:cNvPicPr>
                      <p:nvPr/>
                    </p:nvPicPr>
                    <p:blipFill>
                      <a:blip r:embed="rId9"/>
                      <a:srcRect/>
                      <a:stretch>
                        <a:fillRect/>
                      </a:stretch>
                    </p:blipFill>
                    <p:spPr bwMode="auto">
                      <a:xfrm>
                        <a:off x="6890368" y="3124200"/>
                        <a:ext cx="2108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55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Binomial Experiment</a:t>
            </a:r>
          </a:p>
        </p:txBody>
      </p:sp>
      <p:sp>
        <p:nvSpPr>
          <p:cNvPr id="4" name="Content Placeholder 2"/>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binomial experiment </a:t>
            </a:r>
            <a:r>
              <a:rPr lang="en-US" dirty="0">
                <a:solidFill>
                  <a:srgbClr val="000000"/>
                </a:solidFill>
              </a:rPr>
              <a:t>is a random experiment which satisfies all of the following conditions. </a:t>
            </a:r>
          </a:p>
          <a:p>
            <a:pPr marL="514350" indent="-514350">
              <a:buFont typeface="+mj-lt"/>
              <a:buAutoNum type="arabicPeriod"/>
            </a:pPr>
            <a:r>
              <a:rPr lang="en-US" dirty="0">
                <a:solidFill>
                  <a:srgbClr val="000000"/>
                </a:solidFill>
              </a:rPr>
              <a:t>There are only two outcomes on each trial of the experiment. (One of the outcomes is usually referred to as a </a:t>
            </a:r>
            <a:r>
              <a:rPr lang="en-US" i="1" dirty="0">
                <a:solidFill>
                  <a:srgbClr val="000000"/>
                </a:solidFill>
              </a:rPr>
              <a:t>success</a:t>
            </a:r>
            <a:r>
              <a:rPr lang="en-US" dirty="0">
                <a:solidFill>
                  <a:srgbClr val="000000"/>
                </a:solidFill>
              </a:rPr>
              <a:t>, and the other as a </a:t>
            </a:r>
            <a:r>
              <a:rPr lang="en-US" i="1" dirty="0">
                <a:solidFill>
                  <a:srgbClr val="000000"/>
                </a:solidFill>
              </a:rPr>
              <a:t>failure</a:t>
            </a:r>
            <a:r>
              <a:rPr lang="en-US" dirty="0">
                <a:solidFill>
                  <a:srgbClr val="000000"/>
                </a:solidFill>
              </a:rPr>
              <a:t>.) </a:t>
            </a:r>
          </a:p>
          <a:p>
            <a:pPr marL="514350" indent="-514350">
              <a:buFont typeface="+mj-lt"/>
              <a:buAutoNum type="arabicPeriod"/>
            </a:pPr>
            <a:r>
              <a:rPr lang="en-US" dirty="0">
                <a:solidFill>
                  <a:srgbClr val="000000"/>
                </a:solidFill>
              </a:rPr>
              <a:t>The experiment consists of </a:t>
            </a:r>
            <a:r>
              <a:rPr lang="en-US" i="1" dirty="0">
                <a:solidFill>
                  <a:srgbClr val="000000"/>
                </a:solidFill>
              </a:rPr>
              <a:t>n</a:t>
            </a:r>
            <a:r>
              <a:rPr lang="en-US" dirty="0">
                <a:solidFill>
                  <a:srgbClr val="000000"/>
                </a:solidFill>
              </a:rPr>
              <a:t> identical trials as described in condition 1.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Binomial Experiment (cont.)</a:t>
            </a:r>
          </a:p>
        </p:txBody>
      </p:sp>
      <p:sp>
        <p:nvSpPr>
          <p:cNvPr id="4" name="Content Placeholder 2"/>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pPr marL="514350" indent="-514350">
              <a:buFont typeface="+mj-lt"/>
              <a:buAutoNum type="arabicPeriod" startAt="3"/>
            </a:pPr>
            <a:r>
              <a:rPr lang="en-US" dirty="0">
                <a:solidFill>
                  <a:srgbClr val="000000"/>
                </a:solidFill>
              </a:rPr>
              <a:t>The probability of success on any one trial is denoted by </a:t>
            </a:r>
            <a:r>
              <a:rPr lang="en-US" i="1" dirty="0">
                <a:solidFill>
                  <a:srgbClr val="000000"/>
                </a:solidFill>
              </a:rPr>
              <a:t>p</a:t>
            </a:r>
            <a:r>
              <a:rPr lang="en-US" dirty="0">
                <a:solidFill>
                  <a:srgbClr val="000000"/>
                </a:solidFill>
              </a:rPr>
              <a:t> and does not change from trial to trial. (</a:t>
            </a:r>
            <a:r>
              <a:rPr lang="en-US" b="1" dirty="0">
                <a:solidFill>
                  <a:srgbClr val="000000"/>
                </a:solidFill>
              </a:rPr>
              <a:t>Note: </a:t>
            </a:r>
            <a:r>
              <a:rPr lang="en-US" dirty="0">
                <a:solidFill>
                  <a:srgbClr val="000000"/>
                </a:solidFill>
              </a:rPr>
              <a:t>The probability of a failure is 1 ─ </a:t>
            </a:r>
            <a:r>
              <a:rPr lang="en-US" i="1" dirty="0">
                <a:solidFill>
                  <a:srgbClr val="000000"/>
                </a:solidFill>
              </a:rPr>
              <a:t>p</a:t>
            </a:r>
            <a:r>
              <a:rPr lang="en-US" dirty="0">
                <a:solidFill>
                  <a:srgbClr val="000000"/>
                </a:solidFill>
              </a:rPr>
              <a:t> and also does not change from trial to trial.) </a:t>
            </a:r>
          </a:p>
          <a:p>
            <a:pPr marL="514350" indent="-514350">
              <a:buFont typeface="+mj-lt"/>
              <a:buAutoNum type="arabicPeriod" startAt="3"/>
            </a:pPr>
            <a:r>
              <a:rPr lang="en-US" dirty="0">
                <a:solidFill>
                  <a:srgbClr val="000000"/>
                </a:solidFill>
              </a:rPr>
              <a:t>The trials are independent. </a:t>
            </a:r>
          </a:p>
          <a:p>
            <a:pPr marL="514350" indent="-514350">
              <a:buFont typeface="+mj-lt"/>
              <a:buAutoNum type="arabicPeriod" startAt="3"/>
            </a:pPr>
            <a:r>
              <a:rPr lang="en-US" dirty="0">
                <a:solidFill>
                  <a:srgbClr val="000000"/>
                </a:solidFill>
              </a:rPr>
              <a:t>The binomial random variable is the count of the number of successes in </a:t>
            </a:r>
            <a:r>
              <a:rPr lang="en-US" i="1" dirty="0">
                <a:solidFill>
                  <a:srgbClr val="000000"/>
                </a:solidFill>
              </a:rPr>
              <a:t>n</a:t>
            </a:r>
            <a:r>
              <a:rPr lang="en-US" dirty="0">
                <a:solidFill>
                  <a:srgbClr val="000000"/>
                </a:solidFill>
              </a:rPr>
              <a:t> trials.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Binomial Distribution (cont.)</a:t>
            </a:r>
          </a:p>
        </p:txBody>
      </p:sp>
      <p:sp>
        <p:nvSpPr>
          <p:cNvPr id="3" name="Content Placeholder 2"/>
          <p:cNvSpPr>
            <a:spLocks noGrp="1"/>
          </p:cNvSpPr>
          <p:nvPr>
            <p:ph idx="1"/>
          </p:nvPr>
        </p:nvSpPr>
        <p:spPr/>
        <p:txBody>
          <a:bodyPr>
            <a:normAutofit/>
          </a:bodyPr>
          <a:lstStyle/>
          <a:p>
            <a:r>
              <a:rPr lang="en-US" dirty="0"/>
              <a:t>A binomial random variable is formed by counting the number of successes in </a:t>
            </a:r>
            <a:r>
              <a:rPr lang="en-US" i="1" dirty="0"/>
              <a:t>n</a:t>
            </a:r>
            <a:r>
              <a:rPr lang="en-US" dirty="0"/>
              <a:t> trials of an experiment with two outcomes. One of the simplest of binomial random variables is produced by tossing a coin.</a:t>
            </a:r>
          </a:p>
        </p:txBody>
      </p:sp>
    </p:spTree>
    <p:extLst>
      <p:ext uri="{BB962C8B-B14F-4D97-AF65-F5344CB8AC3E}">
        <p14:creationId xmlns:p14="http://schemas.microsoft.com/office/powerpoint/2010/main" val="3593782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7.4.1: Identifying a Binomial Random Variable</a:t>
            </a:r>
          </a:p>
        </p:txBody>
      </p:sp>
      <p:sp>
        <p:nvSpPr>
          <p:cNvPr id="3" name="Content Placeholder 2"/>
          <p:cNvSpPr>
            <a:spLocks noGrp="1"/>
          </p:cNvSpPr>
          <p:nvPr>
            <p:ph idx="1"/>
          </p:nvPr>
        </p:nvSpPr>
        <p:spPr/>
        <p:txBody>
          <a:bodyPr>
            <a:normAutofit lnSpcReduction="10000"/>
          </a:bodyPr>
          <a:lstStyle/>
          <a:p>
            <a:r>
              <a:rPr lang="en-US" dirty="0"/>
              <a:t>Toss a coin four times and record the number of heads. Is the number of heads in four tosses a binomial random variable?</a:t>
            </a:r>
          </a:p>
          <a:p>
            <a:r>
              <a:rPr lang="en-US" b="1" dirty="0"/>
              <a:t>Solution</a:t>
            </a:r>
          </a:p>
          <a:p>
            <a:pPr marL="514350" indent="-514350">
              <a:buFont typeface="+mj-lt"/>
              <a:buAutoNum type="arabicPeriod"/>
            </a:pPr>
            <a:r>
              <a:rPr lang="en-US" dirty="0"/>
              <a:t>There are only two outcomes, heads or not heads. </a:t>
            </a:r>
          </a:p>
          <a:p>
            <a:pPr marL="514350" indent="-514350">
              <a:buFont typeface="+mj-lt"/>
              <a:buAutoNum type="arabicPeriod"/>
            </a:pPr>
            <a:r>
              <a:rPr lang="en-US" dirty="0"/>
              <a:t>The experiment will consist of four tosses of a coin. (Hence, </a:t>
            </a:r>
            <a:r>
              <a:rPr lang="en-US" i="1" dirty="0"/>
              <a:t>n</a:t>
            </a:r>
            <a:r>
              <a:rPr lang="en-US" dirty="0"/>
              <a:t> = 4.) </a:t>
            </a:r>
          </a:p>
          <a:p>
            <a:pPr marL="514350" indent="-514350">
              <a:buFont typeface="+mj-lt"/>
              <a:buAutoNum type="arabicPeriod"/>
            </a:pPr>
            <a:r>
              <a:rPr lang="en-US" dirty="0"/>
              <a:t>The probability of getting a head (success) is  </a:t>
            </a:r>
          </a:p>
          <a:p>
            <a:pPr marL="514350" indent="-514350"/>
            <a:r>
              <a:rPr lang="en-US" dirty="0"/>
              <a:t>	and does not change from trial to trial. </a:t>
            </a:r>
          </a:p>
          <a:p>
            <a:pPr marL="514350" indent="-514350"/>
            <a:br>
              <a:rPr lang="en-US" sz="800" dirty="0"/>
            </a:br>
            <a:r>
              <a:rPr lang="en-US" dirty="0"/>
              <a:t>(Hence, </a:t>
            </a:r>
            <a:r>
              <a:rPr lang="en-US" i="1" dirty="0"/>
              <a:t>p</a:t>
            </a:r>
            <a:r>
              <a:rPr lang="en-US" dirty="0"/>
              <a:t> =    .)</a:t>
            </a:r>
            <a:endParaRPr lang="en-US" b="1" dirty="0"/>
          </a:p>
        </p:txBody>
      </p:sp>
      <p:graphicFrame>
        <p:nvGraphicFramePr>
          <p:cNvPr id="1026" name="Object 2"/>
          <p:cNvGraphicFramePr>
            <a:graphicFrameLocks noChangeAspect="1"/>
          </p:cNvGraphicFramePr>
          <p:nvPr/>
        </p:nvGraphicFramePr>
        <p:xfrm>
          <a:off x="7543800" y="4114800"/>
          <a:ext cx="254000" cy="838200"/>
        </p:xfrm>
        <a:graphic>
          <a:graphicData uri="http://schemas.openxmlformats.org/presentationml/2006/ole">
            <mc:AlternateContent xmlns:mc="http://schemas.openxmlformats.org/markup-compatibility/2006">
              <mc:Choice xmlns:v="urn:schemas-microsoft-com:vml" Requires="v">
                <p:oleObj name="Equation" r:id="rId2" imgW="253800" imgH="838080" progId="Equation.DSMT4">
                  <p:embed/>
                </p:oleObj>
              </mc:Choice>
              <mc:Fallback>
                <p:oleObj name="Equation" r:id="rId2" imgW="253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41148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extLst>
              <p:ext uri="{D42A27DB-BD31-4B8C-83A1-F6EECF244321}">
                <p14:modId xmlns:p14="http://schemas.microsoft.com/office/powerpoint/2010/main" val="229349668"/>
              </p:ext>
            </p:extLst>
          </p:nvPr>
        </p:nvGraphicFramePr>
        <p:xfrm>
          <a:off x="2743200" y="5102352"/>
          <a:ext cx="254000" cy="838200"/>
        </p:xfrm>
        <a:graphic>
          <a:graphicData uri="http://schemas.openxmlformats.org/presentationml/2006/ole">
            <mc:AlternateContent xmlns:mc="http://schemas.openxmlformats.org/markup-compatibility/2006">
              <mc:Choice xmlns:v="urn:schemas-microsoft-com:vml" Requires="v">
                <p:oleObj name="Equation" r:id="rId4" imgW="253800" imgH="838080" progId="Equation.DSMT4">
                  <p:embed/>
                </p:oleObj>
              </mc:Choice>
              <mc:Fallback>
                <p:oleObj name="Equation" r:id="rId4" imgW="2538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5102352"/>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2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7.4.1: Identifying a Binomial Random Variable (cont.)</a:t>
            </a:r>
          </a:p>
        </p:txBody>
      </p:sp>
      <p:sp>
        <p:nvSpPr>
          <p:cNvPr id="3" name="Content Placeholder 2"/>
          <p:cNvSpPr>
            <a:spLocks noGrp="1"/>
          </p:cNvSpPr>
          <p:nvPr>
            <p:ph idx="1"/>
          </p:nvPr>
        </p:nvSpPr>
        <p:spPr/>
        <p:txBody>
          <a:bodyPr/>
          <a:lstStyle/>
          <a:p>
            <a:pPr marL="514350" indent="-514350">
              <a:buFont typeface="+mj-lt"/>
              <a:buAutoNum type="arabicPeriod" startAt="4"/>
            </a:pPr>
            <a:r>
              <a:rPr lang="en-US" dirty="0"/>
              <a:t>The outcome of one toss will not affect other tosses. </a:t>
            </a:r>
          </a:p>
          <a:p>
            <a:pPr marL="514350" indent="-514350">
              <a:buFont typeface="+mj-lt"/>
              <a:buAutoNum type="arabicPeriod" startAt="4"/>
            </a:pPr>
            <a:r>
              <a:rPr lang="en-US" dirty="0"/>
              <a:t>The variable of interest is the count of the number of heads in four tosses. </a:t>
            </a:r>
          </a:p>
          <a:p>
            <a:pPr marL="3175" indent="-3175"/>
            <a:r>
              <a:rPr lang="en-US" dirty="0"/>
              <a:t>All the conditions of a binomial experiment are met, so the number of heads in four tosses of a coin is a binomial random variable. The probability distribution for this experiment is given in the following table. </a:t>
            </a:r>
          </a:p>
          <a:p>
            <a:pPr marL="514350" indent="-514350">
              <a:buFont typeface="+mj-lt"/>
              <a:buAutoNum type="arabicPeriod" startAt="3"/>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2259</TotalTime>
  <Words>2937</Words>
  <Application>Microsoft Office PowerPoint</Application>
  <PresentationFormat>On-screen Show (4:3)</PresentationFormat>
  <Paragraphs>361</Paragraphs>
  <Slides>44</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2" baseType="lpstr">
      <vt:lpstr>Times New Roman</vt:lpstr>
      <vt:lpstr>Roboto Condensed</vt:lpstr>
      <vt:lpstr>Symbol</vt:lpstr>
      <vt:lpstr>Cambria Math</vt:lpstr>
      <vt:lpstr>Arial</vt:lpstr>
      <vt:lpstr>Calibri</vt:lpstr>
      <vt:lpstr>Office Theme</vt:lpstr>
      <vt:lpstr>Equation</vt:lpstr>
      <vt:lpstr>Section 7.4</vt:lpstr>
      <vt:lpstr>The Binomial Distribution</vt:lpstr>
      <vt:lpstr>The Binomial Distribution (cont.)</vt:lpstr>
      <vt:lpstr>The Binomial Distribution (cont.)</vt:lpstr>
      <vt:lpstr>Definition: Binomial Experiment</vt:lpstr>
      <vt:lpstr>Definition: Binomial Experiment (cont.)</vt:lpstr>
      <vt:lpstr>The Binomial Distribution (cont.)</vt:lpstr>
      <vt:lpstr>Example 7.4.1: Identifying a Binomial Random Variable</vt:lpstr>
      <vt:lpstr>Example 7.4.1: Identifying a Binomial Random Variable (cont.)</vt:lpstr>
      <vt:lpstr>Example 7.4.1: Identifying a Binomial Random Variable (cont.)</vt:lpstr>
      <vt:lpstr>Binomial Probability Distribution Function</vt:lpstr>
      <vt:lpstr>Binomial Probability Distribution Function (cont.)</vt:lpstr>
      <vt:lpstr>Formula: Binomial Probability Distribution Function </vt:lpstr>
      <vt:lpstr>Formula: Binomial Probability Distribution Function (cont.)</vt:lpstr>
      <vt:lpstr>Note</vt:lpstr>
      <vt:lpstr>Binomial Probability Distribution Function (cont.)</vt:lpstr>
      <vt:lpstr>Binomial Probability Distribution Function (cont.)</vt:lpstr>
      <vt:lpstr>Binomial Probability Distribution Function (cont.)</vt:lpstr>
      <vt:lpstr>Binomial Probability Distribution Function (cont.)</vt:lpstr>
      <vt:lpstr>Example 7.4.2: Constructing the Probability Distribution for a Binomial Random Variable</vt:lpstr>
      <vt:lpstr>Example 7.4.2: Constructing the Probability Distribution for a Binomial Random Variable (cont.)</vt:lpstr>
      <vt:lpstr>Example 7.4.2: Constructing the Probability Distribution for a Binomial Random Variable (cont.)</vt:lpstr>
      <vt:lpstr>Example 7.4.2: Constructing the Probability Distribution for a Binomial Random Variable (cont.)</vt:lpstr>
      <vt:lpstr>Example 7.4.2: Constructing the Probability Distribution for a Binomial Random Variable (cont.)</vt:lpstr>
      <vt:lpstr>Example 7.4.3: Constructing the Probability Distribution for the Number of Profitable Leases</vt:lpstr>
      <vt:lpstr>Example 7.4.3: Constructing the Probability Distribution for the Number of Profitable Leases (cont.)</vt:lpstr>
      <vt:lpstr>Example 7.4.3: Constructing the Probability Distribution for the Number of Profitable Leases (cont.)</vt:lpstr>
      <vt:lpstr>Example 7.4.3: Constructing the Probability Distribution for the Number of Profitable Leases (cont.)</vt:lpstr>
      <vt:lpstr>Example 7.4.4: Determining a Probability Using the Binomial Distribution</vt:lpstr>
      <vt:lpstr>Example 7.4.4: Determining a Probability Using the Binomial Distribution (cont.)</vt:lpstr>
      <vt:lpstr>Example 7.4.4: Determining a Probability Using the Binomial Distribution (cont.)</vt:lpstr>
      <vt:lpstr>Example 7.4.4: Determining a Probability Using the Binomial Distribution (cont.)</vt:lpstr>
      <vt:lpstr>Note</vt:lpstr>
      <vt:lpstr>Example 7.4.5: Determining a Probability Using the Binomial Distribution</vt:lpstr>
      <vt:lpstr>Example 7.4.5: Determining a Probability Using the Binomial Distribution (cont.)</vt:lpstr>
      <vt:lpstr>Example 7.4.5: Determining a Probability Using the Binomial Distribution (cont.)</vt:lpstr>
      <vt:lpstr>Example 7.4.5: Determining a Probability Using the Binomial Distribution (cont.)</vt:lpstr>
      <vt:lpstr>The Shape of a Binomial Distribution</vt:lpstr>
      <vt:lpstr>The Shape of a Binomial Distribution (cont.)</vt:lpstr>
      <vt:lpstr>The Shape of a Binomial Distribution (cont.)</vt:lpstr>
      <vt:lpstr>Formula: Expected Value of a Binomial Random Variable</vt:lpstr>
      <vt:lpstr>Formula: Variance and Standard Deviation of a Binomial Random Variable </vt:lpstr>
      <vt:lpstr>Example 7.4.6: Computing the Expected Value and Variance of a Binomial Random Variable</vt:lpstr>
      <vt:lpstr>Example 7.4.6: Computing the Expected Value and Variance of a Binomial Random Variable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243</cp:revision>
  <dcterms:created xsi:type="dcterms:W3CDTF">2013-04-26T14:43:13Z</dcterms:created>
  <dcterms:modified xsi:type="dcterms:W3CDTF">2024-10-14T16:39:23Z</dcterms:modified>
</cp:coreProperties>
</file>