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96" r:id="rId3"/>
    <p:sldId id="299" r:id="rId4"/>
    <p:sldId id="300" r:id="rId5"/>
    <p:sldId id="297" r:id="rId6"/>
    <p:sldId id="298" r:id="rId7"/>
    <p:sldId id="302" r:id="rId8"/>
    <p:sldId id="286" r:id="rId9"/>
    <p:sldId id="303" r:id="rId10"/>
    <p:sldId id="301" r:id="rId11"/>
  </p:sldIdLst>
  <p:sldSz cx="9144000" cy="6858000" type="screen4x3"/>
  <p:notesSz cx="6858000" cy="9144000"/>
  <p:embeddedFontLst>
    <p:embeddedFont>
      <p:font typeface="Roboto Condensed" panose="02000000000000000000" pitchFamily="2" charset="0"/>
      <p:regular r:id="rId14"/>
      <p:bold r:id="rId15"/>
      <p:italic r:id="rId16"/>
      <p:boldItalic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FF"/>
    <a:srgbClr val="000000"/>
    <a:srgbClr val="1F497D"/>
    <a:srgbClr val="2D7D9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86" d="100"/>
          <a:sy n="86" d="100"/>
        </p:scale>
        <p:origin x="1716"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2/9/2024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2/9/2024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13.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1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2.wmf"/><Relationship Id="rId7" Type="http://schemas.openxmlformats.org/officeDocument/2006/relationships/oleObject" Target="../embeddings/oleObject4.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10" Type="http://schemas.openxmlformats.org/officeDocument/2006/relationships/oleObject" Target="../embeddings/oleObject7.bin"/><Relationship Id="rId4" Type="http://schemas.openxmlformats.org/officeDocument/2006/relationships/oleObject" Target="../embeddings/oleObject2.bin"/><Relationship Id="rId9"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The Discrete Uniform Distribution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Variance and Standard Deviation of a Discrete Uniform Random Variable</a:t>
            </a:r>
          </a:p>
        </p:txBody>
      </p:sp>
      <p:sp>
        <p:nvSpPr>
          <p:cNvPr id="4" name="Content Placeholder 2"/>
          <p:cNvSpPr>
            <a:spLocks noGrp="1"/>
          </p:cNvSpPr>
          <p:nvPr>
            <p:ph idx="1"/>
          </p:nvPr>
        </p:nvSpPr>
        <p:spPr>
          <a:xfrm>
            <a:off x="457200" y="1280160"/>
            <a:ext cx="8229600" cy="4487382"/>
          </a:xfrm>
          <a:solidFill>
            <a:srgbClr val="FFFFCC"/>
          </a:solidFill>
          <a:ln w="28575">
            <a:solidFill>
              <a:srgbClr val="000000"/>
            </a:solidFill>
          </a:ln>
        </p:spPr>
        <p:txBody>
          <a:bodyPr>
            <a:spAutoFit/>
          </a:bodyPr>
          <a:lstStyle/>
          <a:p>
            <a:r>
              <a:rPr lang="en-US" dirty="0">
                <a:solidFill>
                  <a:srgbClr val="000000"/>
                </a:solidFill>
              </a:rPr>
              <a:t>To find the </a:t>
            </a:r>
            <a:r>
              <a:rPr lang="en-US" b="1" dirty="0">
                <a:solidFill>
                  <a:srgbClr val="C00000"/>
                </a:solidFill>
              </a:rPr>
              <a:t>variance </a:t>
            </a:r>
            <a:r>
              <a:rPr lang="en-US" dirty="0">
                <a:solidFill>
                  <a:srgbClr val="000000"/>
                </a:solidFill>
              </a:rPr>
              <a:t>of a discrete uniform random variable, use the expression </a:t>
            </a:r>
          </a:p>
          <a:p>
            <a:endParaRPr lang="en-US" dirty="0">
              <a:solidFill>
                <a:srgbClr val="000000"/>
              </a:solidFill>
            </a:endParaRPr>
          </a:p>
          <a:p>
            <a:endParaRPr lang="en-US" dirty="0">
              <a:solidFill>
                <a:srgbClr val="000000"/>
              </a:solidFill>
            </a:endParaRPr>
          </a:p>
          <a:p>
            <a:r>
              <a:rPr lang="en-US" dirty="0">
                <a:solidFill>
                  <a:srgbClr val="000000"/>
                </a:solidFill>
              </a:rPr>
              <a:t>Therefore, the </a:t>
            </a:r>
            <a:r>
              <a:rPr lang="en-US" b="1" dirty="0">
                <a:solidFill>
                  <a:srgbClr val="C00000"/>
                </a:solidFill>
              </a:rPr>
              <a:t>standard deviation </a:t>
            </a:r>
            <a:r>
              <a:rPr lang="en-US" dirty="0">
                <a:solidFill>
                  <a:srgbClr val="000000"/>
                </a:solidFill>
              </a:rPr>
              <a:t>of a discrete uniform random variable is given by</a:t>
            </a:r>
          </a:p>
          <a:p>
            <a:endParaRPr lang="en-US" dirty="0">
              <a:solidFill>
                <a:srgbClr val="000000"/>
              </a:solidFill>
            </a:endParaRPr>
          </a:p>
          <a:p>
            <a:endParaRPr lang="en-US" dirty="0">
              <a:solidFill>
                <a:srgbClr val="000000"/>
              </a:solidFill>
            </a:endParaRPr>
          </a:p>
          <a:p>
            <a:r>
              <a:rPr lang="en-US" dirty="0">
                <a:solidFill>
                  <a:srgbClr val="000000"/>
                </a:solidFill>
              </a:rPr>
              <a:t>where </a:t>
            </a:r>
            <a:r>
              <a:rPr lang="en-US" i="1" dirty="0">
                <a:solidFill>
                  <a:srgbClr val="000000"/>
                </a:solidFill>
              </a:rPr>
              <a:t>n</a:t>
            </a:r>
            <a:r>
              <a:rPr lang="en-US" dirty="0">
                <a:solidFill>
                  <a:srgbClr val="000000"/>
                </a:solidFill>
              </a:rPr>
              <a:t> = </a:t>
            </a:r>
            <a:r>
              <a:rPr lang="en-US" i="1" dirty="0">
                <a:solidFill>
                  <a:srgbClr val="000000"/>
                </a:solidFill>
              </a:rPr>
              <a:t>b</a:t>
            </a:r>
            <a:r>
              <a:rPr lang="en-US" dirty="0">
                <a:solidFill>
                  <a:srgbClr val="000000"/>
                </a:solidFill>
              </a:rPr>
              <a:t> ─ </a:t>
            </a:r>
            <a:r>
              <a:rPr lang="en-US" i="1" dirty="0">
                <a:solidFill>
                  <a:srgbClr val="000000"/>
                </a:solidFill>
              </a:rPr>
              <a:t>a</a:t>
            </a:r>
            <a:r>
              <a:rPr lang="en-US" dirty="0">
                <a:solidFill>
                  <a:srgbClr val="000000"/>
                </a:solidFill>
              </a:rPr>
              <a:t> + 1.</a:t>
            </a:r>
          </a:p>
        </p:txBody>
      </p:sp>
      <p:graphicFrame>
        <p:nvGraphicFramePr>
          <p:cNvPr id="3" name="Object 2">
            <a:extLst>
              <a:ext uri="{FF2B5EF4-FFF2-40B4-BE49-F238E27FC236}">
                <a16:creationId xmlns:a16="http://schemas.microsoft.com/office/drawing/2014/main" id="{4E4D2655-31C0-7244-AAFE-EF04B1215F35}"/>
              </a:ext>
            </a:extLst>
          </p:cNvPr>
          <p:cNvGraphicFramePr>
            <a:graphicFrameLocks noChangeAspect="1"/>
          </p:cNvGraphicFramePr>
          <p:nvPr>
            <p:extLst>
              <p:ext uri="{D42A27DB-BD31-4B8C-83A1-F6EECF244321}">
                <p14:modId xmlns:p14="http://schemas.microsoft.com/office/powerpoint/2010/main" val="1520753337"/>
              </p:ext>
            </p:extLst>
          </p:nvPr>
        </p:nvGraphicFramePr>
        <p:xfrm>
          <a:off x="2895600" y="2362200"/>
          <a:ext cx="2692400" cy="876300"/>
        </p:xfrm>
        <a:graphic>
          <a:graphicData uri="http://schemas.openxmlformats.org/presentationml/2006/ole">
            <mc:AlternateContent xmlns:mc="http://schemas.openxmlformats.org/markup-compatibility/2006">
              <mc:Choice xmlns:v="urn:schemas-microsoft-com:vml" Requires="v">
                <p:oleObj name="Equation" r:id="rId2" imgW="2692080" imgH="876240" progId="Equation.DSMT4">
                  <p:embed/>
                </p:oleObj>
              </mc:Choice>
              <mc:Fallback>
                <p:oleObj name="Equation" r:id="rId2" imgW="2692080" imgH="876240" progId="Equation.DSMT4">
                  <p:embed/>
                  <p:pic>
                    <p:nvPicPr>
                      <p:cNvPr id="3" name="Object 2">
                        <a:extLst>
                          <a:ext uri="{FF2B5EF4-FFF2-40B4-BE49-F238E27FC236}">
                            <a16:creationId xmlns:a16="http://schemas.microsoft.com/office/drawing/2014/main" id="{4E4D2655-31C0-7244-AAFE-EF04B1215F35}"/>
                          </a:ext>
                        </a:extLst>
                      </p:cNvPr>
                      <p:cNvPicPr/>
                      <p:nvPr/>
                    </p:nvPicPr>
                    <p:blipFill>
                      <a:blip r:embed="rId3"/>
                      <a:stretch>
                        <a:fillRect/>
                      </a:stretch>
                    </p:blipFill>
                    <p:spPr>
                      <a:xfrm>
                        <a:off x="2895600" y="2362200"/>
                        <a:ext cx="2692400" cy="8763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7CF12E3D-54EC-6605-BC5B-3E52E06BA908}"/>
              </a:ext>
            </a:extLst>
          </p:cNvPr>
          <p:cNvGraphicFramePr>
            <a:graphicFrameLocks noChangeAspect="1"/>
          </p:cNvGraphicFramePr>
          <p:nvPr>
            <p:extLst>
              <p:ext uri="{D42A27DB-BD31-4B8C-83A1-F6EECF244321}">
                <p14:modId xmlns:p14="http://schemas.microsoft.com/office/powerpoint/2010/main" val="3784055101"/>
              </p:ext>
            </p:extLst>
          </p:nvPr>
        </p:nvGraphicFramePr>
        <p:xfrm>
          <a:off x="2571750" y="4114800"/>
          <a:ext cx="3340100" cy="1079500"/>
        </p:xfrm>
        <a:graphic>
          <a:graphicData uri="http://schemas.openxmlformats.org/presentationml/2006/ole">
            <mc:AlternateContent xmlns:mc="http://schemas.openxmlformats.org/markup-compatibility/2006">
              <mc:Choice xmlns:v="urn:schemas-microsoft-com:vml" Requires="v">
                <p:oleObj name="Equation" r:id="rId4" imgW="3340080" imgH="1079280" progId="Equation.DSMT4">
                  <p:embed/>
                </p:oleObj>
              </mc:Choice>
              <mc:Fallback>
                <p:oleObj name="Equation" r:id="rId4" imgW="3340080" imgH="1079280" progId="Equation.DSMT4">
                  <p:embed/>
                  <p:pic>
                    <p:nvPicPr>
                      <p:cNvPr id="3" name="Object 2">
                        <a:extLst>
                          <a:ext uri="{FF2B5EF4-FFF2-40B4-BE49-F238E27FC236}">
                            <a16:creationId xmlns:a16="http://schemas.microsoft.com/office/drawing/2014/main" id="{4E4D2655-31C0-7244-AAFE-EF04B1215F35}"/>
                          </a:ext>
                        </a:extLst>
                      </p:cNvPr>
                      <p:cNvPicPr/>
                      <p:nvPr/>
                    </p:nvPicPr>
                    <p:blipFill>
                      <a:blip r:embed="rId5"/>
                      <a:stretch>
                        <a:fillRect/>
                      </a:stretch>
                    </p:blipFill>
                    <p:spPr>
                      <a:xfrm>
                        <a:off x="2571750" y="4114800"/>
                        <a:ext cx="3340100" cy="1079500"/>
                      </a:xfrm>
                      <a:prstGeom prst="rect">
                        <a:avLst/>
                      </a:prstGeom>
                    </p:spPr>
                  </p:pic>
                </p:oleObj>
              </mc:Fallback>
            </mc:AlternateContent>
          </a:graphicData>
        </a:graphic>
      </p:graphicFrame>
    </p:spTree>
    <p:extLst>
      <p:ext uri="{BB962C8B-B14F-4D97-AF65-F5344CB8AC3E}">
        <p14:creationId xmlns:p14="http://schemas.microsoft.com/office/powerpoint/2010/main" val="3620155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Discrete Uniform Distribution</a:t>
            </a:r>
          </a:p>
        </p:txBody>
      </p:sp>
      <p:sp>
        <p:nvSpPr>
          <p:cNvPr id="3" name="Content Placeholder 2"/>
          <p:cNvSpPr>
            <a:spLocks noGrp="1"/>
          </p:cNvSpPr>
          <p:nvPr>
            <p:ph idx="1"/>
          </p:nvPr>
        </p:nvSpPr>
        <p:spPr/>
        <p:txBody>
          <a:bodyPr>
            <a:normAutofit/>
          </a:bodyPr>
          <a:lstStyle/>
          <a:p>
            <a:r>
              <a:rPr lang="en-US" dirty="0"/>
              <a:t>The </a:t>
            </a:r>
            <a:r>
              <a:rPr lang="en-US" b="1" dirty="0"/>
              <a:t>discrete uniform distribution </a:t>
            </a:r>
            <a:r>
              <a:rPr lang="en-US" dirty="0"/>
              <a:t>is a probability model (describes the structure of randomness) with the simplest probability distribution. Each value of the random variable is assigned identical probabilities. There are applications of the discrete uniform distribution in bioinformatics, chemistry, medical research, and computer simulations.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7.3.1: Determining the Probability Distribution of Throwing a Die</a:t>
            </a:r>
          </a:p>
        </p:txBody>
      </p:sp>
      <p:sp>
        <p:nvSpPr>
          <p:cNvPr id="3" name="Content Placeholder 2"/>
          <p:cNvSpPr>
            <a:spLocks noGrp="1"/>
          </p:cNvSpPr>
          <p:nvPr>
            <p:ph idx="1"/>
          </p:nvPr>
        </p:nvSpPr>
        <p:spPr/>
        <p:txBody>
          <a:bodyPr/>
          <a:lstStyle/>
          <a:p>
            <a:r>
              <a:rPr lang="en-US" dirty="0"/>
              <a:t>What is the probability distribution for the outcome of a throw of a single twenty-sided die?</a:t>
            </a:r>
          </a:p>
          <a:p>
            <a:r>
              <a:rPr lang="en-US" b="1" dirty="0"/>
              <a:t>Solution</a:t>
            </a:r>
          </a:p>
          <a:p>
            <a:r>
              <a:rPr lang="en-US" dirty="0"/>
              <a:t>All discrete uniform probability distributions are like rolling a fair die with </a:t>
            </a:r>
            <a:r>
              <a:rPr lang="en-US" i="1" dirty="0"/>
              <a:t>N</a:t>
            </a:r>
            <a:r>
              <a:rPr lang="en-US" dirty="0"/>
              <a:t> sides, where </a:t>
            </a:r>
            <a:r>
              <a:rPr lang="en-US" i="1" dirty="0"/>
              <a:t>N</a:t>
            </a:r>
            <a:r>
              <a:rPr lang="en-US" dirty="0"/>
              <a:t> is the number of possible outcomes of the random variable. So, if the random variable had 20 outcomes between 1 and 20, then it would be like throwing a 20-sided fair die. </a:t>
            </a:r>
            <a:endParaRPr lang="en-US" b="1" dirty="0"/>
          </a:p>
        </p:txBody>
      </p:sp>
    </p:spTree>
    <p:extLst>
      <p:ext uri="{BB962C8B-B14F-4D97-AF65-F5344CB8AC3E}">
        <p14:creationId xmlns:p14="http://schemas.microsoft.com/office/powerpoint/2010/main" val="212666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7.3.1: Determining the Probability Distribution of Throwing a Die (cont.)</a:t>
            </a:r>
          </a:p>
        </p:txBody>
      </p:sp>
      <p:sp>
        <p:nvSpPr>
          <p:cNvPr id="3" name="Content Placeholder 2"/>
          <p:cNvSpPr>
            <a:spLocks noGrp="1"/>
          </p:cNvSpPr>
          <p:nvPr>
            <p:ph idx="1"/>
          </p:nvPr>
        </p:nvSpPr>
        <p:spPr/>
        <p:txBody>
          <a:bodyPr/>
          <a:lstStyle/>
          <a:p>
            <a:r>
              <a:rPr lang="en-US" dirty="0"/>
              <a:t>If the die is </a:t>
            </a:r>
            <a:r>
              <a:rPr lang="en-US" i="1" dirty="0"/>
              <a:t>fair</a:t>
            </a:r>
            <a:r>
              <a:rPr lang="en-US" dirty="0"/>
              <a:t>, then each of the outcomes is equally likely and thus we have a uniform distribution in which </a:t>
            </a:r>
          </a:p>
          <a:p>
            <a:r>
              <a:rPr lang="en-US" dirty="0"/>
              <a:t>all probabilities equal        The probability distribution is given below. </a:t>
            </a:r>
            <a:endParaRPr lang="en-US" b="1" dirty="0"/>
          </a:p>
        </p:txBody>
      </p:sp>
      <p:graphicFrame>
        <p:nvGraphicFramePr>
          <p:cNvPr id="1026" name="Object 2"/>
          <p:cNvGraphicFramePr>
            <a:graphicFrameLocks noChangeAspect="1"/>
          </p:cNvGraphicFramePr>
          <p:nvPr>
            <p:extLst>
              <p:ext uri="{D42A27DB-BD31-4B8C-83A1-F6EECF244321}">
                <p14:modId xmlns:p14="http://schemas.microsoft.com/office/powerpoint/2010/main" val="1120523820"/>
              </p:ext>
            </p:extLst>
          </p:nvPr>
        </p:nvGraphicFramePr>
        <p:xfrm>
          <a:off x="3684703" y="2073160"/>
          <a:ext cx="520700" cy="838200"/>
        </p:xfrm>
        <a:graphic>
          <a:graphicData uri="http://schemas.openxmlformats.org/presentationml/2006/ole">
            <mc:AlternateContent xmlns:mc="http://schemas.openxmlformats.org/markup-compatibility/2006">
              <mc:Choice xmlns:v="urn:schemas-microsoft-com:vml" Requires="v">
                <p:oleObj name="Equation" r:id="rId2" imgW="520560" imgH="838080" progId="Equation.DSMT4">
                  <p:embed/>
                </p:oleObj>
              </mc:Choice>
              <mc:Fallback>
                <p:oleObj name="Equation" r:id="rId2" imgW="520560" imgH="838080" progId="Equation.DSMT4">
                  <p:embed/>
                  <p:pic>
                    <p:nvPicPr>
                      <p:cNvPr id="1026" name="Object 2"/>
                      <p:cNvPicPr>
                        <a:picLocks noChangeAspect="1" noChangeArrowheads="1"/>
                      </p:cNvPicPr>
                      <p:nvPr/>
                    </p:nvPicPr>
                    <p:blipFill>
                      <a:blip r:embed="rId3"/>
                      <a:srcRect/>
                      <a:stretch>
                        <a:fillRect/>
                      </a:stretch>
                    </p:blipFill>
                    <p:spPr bwMode="auto">
                      <a:xfrm>
                        <a:off x="3684703" y="207316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3"/>
          <p:cNvGraphicFramePr>
            <a:graphicFrameLocks noGrp="1"/>
          </p:cNvGraphicFramePr>
          <p:nvPr>
            <p:extLst>
              <p:ext uri="{D42A27DB-BD31-4B8C-83A1-F6EECF244321}">
                <p14:modId xmlns:p14="http://schemas.microsoft.com/office/powerpoint/2010/main" val="1557161772"/>
              </p:ext>
            </p:extLst>
          </p:nvPr>
        </p:nvGraphicFramePr>
        <p:xfrm>
          <a:off x="1485899" y="3429001"/>
          <a:ext cx="6172202" cy="1523999"/>
        </p:xfrm>
        <a:graphic>
          <a:graphicData uri="http://schemas.openxmlformats.org/drawingml/2006/table">
            <a:tbl>
              <a:tblPr firstRow="1" bandRow="1">
                <a:tableStyleId>{5C22544A-7EE6-4342-B048-85BDC9FD1C3A}</a:tableStyleId>
              </a:tblPr>
              <a:tblGrid>
                <a:gridCol w="1219652">
                  <a:extLst>
                    <a:ext uri="{9D8B030D-6E8A-4147-A177-3AD203B41FA5}">
                      <a16:colId xmlns:a16="http://schemas.microsoft.com/office/drawing/2014/main" val="20000"/>
                    </a:ext>
                  </a:extLst>
                </a:gridCol>
                <a:gridCol w="825425">
                  <a:extLst>
                    <a:ext uri="{9D8B030D-6E8A-4147-A177-3AD203B41FA5}">
                      <a16:colId xmlns:a16="http://schemas.microsoft.com/office/drawing/2014/main" val="20001"/>
                    </a:ext>
                  </a:extLst>
                </a:gridCol>
                <a:gridCol w="825425">
                  <a:extLst>
                    <a:ext uri="{9D8B030D-6E8A-4147-A177-3AD203B41FA5}">
                      <a16:colId xmlns:a16="http://schemas.microsoft.com/office/drawing/2014/main" val="20002"/>
                    </a:ext>
                  </a:extLst>
                </a:gridCol>
                <a:gridCol w="825425">
                  <a:extLst>
                    <a:ext uri="{9D8B030D-6E8A-4147-A177-3AD203B41FA5}">
                      <a16:colId xmlns:a16="http://schemas.microsoft.com/office/drawing/2014/main" val="20003"/>
                    </a:ext>
                  </a:extLst>
                </a:gridCol>
                <a:gridCol w="825425">
                  <a:extLst>
                    <a:ext uri="{9D8B030D-6E8A-4147-A177-3AD203B41FA5}">
                      <a16:colId xmlns:a16="http://schemas.microsoft.com/office/drawing/2014/main" val="20004"/>
                    </a:ext>
                  </a:extLst>
                </a:gridCol>
                <a:gridCol w="825425">
                  <a:extLst>
                    <a:ext uri="{9D8B030D-6E8A-4147-A177-3AD203B41FA5}">
                      <a16:colId xmlns:a16="http://schemas.microsoft.com/office/drawing/2014/main" val="20005"/>
                    </a:ext>
                  </a:extLst>
                </a:gridCol>
                <a:gridCol w="825425">
                  <a:extLst>
                    <a:ext uri="{9D8B030D-6E8A-4147-A177-3AD203B41FA5}">
                      <a16:colId xmlns:a16="http://schemas.microsoft.com/office/drawing/2014/main" val="20006"/>
                    </a:ext>
                  </a:extLst>
                </a:gridCol>
              </a:tblGrid>
              <a:tr h="405903">
                <a:tc gridSpan="7">
                  <a:txBody>
                    <a:bodyPr/>
                    <a:lstStyle/>
                    <a:p>
                      <a:pPr marL="0" marR="126364" indent="0" algn="ctr" defTabSz="914400" rtl="0" eaLnBrk="1" fontAlgn="auto" latinLnBrk="0" hangingPunct="1">
                        <a:lnSpc>
                          <a:spcPct val="100000"/>
                        </a:lnSpc>
                        <a:spcBef>
                          <a:spcPts val="480"/>
                        </a:spcBef>
                        <a:spcAft>
                          <a:spcPts val="0"/>
                        </a:spcAft>
                        <a:buClrTx/>
                        <a:buSzTx/>
                        <a:buFontTx/>
                        <a:buNone/>
                        <a:tabLst/>
                        <a:defRPr/>
                      </a:pPr>
                      <a:r>
                        <a:rPr lang="en-US" sz="1800" b="1" kern="1200" baseline="0" dirty="0">
                          <a:solidFill>
                            <a:schemeClr val="lt1"/>
                          </a:solidFill>
                          <a:latin typeface="+mn-lt"/>
                          <a:ea typeface="+mn-ea"/>
                          <a:cs typeface="+mn-cs"/>
                        </a:rPr>
                        <a:t>Throwing a Die</a:t>
                      </a:r>
                    </a:p>
                  </a:txBody>
                  <a:tcPr marL="0" marR="0" marT="60960" marB="0" anchor="ctr" anchorCtr="1"/>
                </a:tc>
                <a:tc hMerge="1">
                  <a:txBody>
                    <a:bodyPr/>
                    <a:lstStyle/>
                    <a:p>
                      <a:pPr marL="26034" algn="ctr">
                        <a:lnSpc>
                          <a:spcPct val="100000"/>
                        </a:lnSpc>
                        <a:spcBef>
                          <a:spcPts val="415"/>
                        </a:spcBef>
                      </a:pPr>
                      <a:endParaRPr sz="1100">
                        <a:latin typeface="STIX"/>
                        <a:cs typeface="STIX"/>
                      </a:endParaRPr>
                    </a:p>
                  </a:txBody>
                  <a:tcPr marL="0" marR="0" marT="5270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307F56"/>
                      </a:solidFill>
                      <a:prstDash val="solid"/>
                    </a:lnT>
                    <a:lnB w="12700">
                      <a:solidFill>
                        <a:srgbClr val="6A6A71"/>
                      </a:solidFill>
                      <a:prstDash val="solid"/>
                    </a:lnB>
                  </a:tcPr>
                </a:tc>
                <a:tc hMerge="1">
                  <a:txBody>
                    <a:bodyPr/>
                    <a:lstStyle/>
                    <a:p>
                      <a:pPr marL="25400" algn="ctr">
                        <a:lnSpc>
                          <a:spcPct val="100000"/>
                        </a:lnSpc>
                        <a:spcBef>
                          <a:spcPts val="415"/>
                        </a:spcBef>
                      </a:pPr>
                      <a:endParaRPr sz="1100">
                        <a:latin typeface="STIX"/>
                        <a:cs typeface="STIX"/>
                      </a:endParaRPr>
                    </a:p>
                  </a:txBody>
                  <a:tcPr marL="0" marR="0" marT="5270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307F56"/>
                      </a:solidFill>
                      <a:prstDash val="solid"/>
                    </a:lnT>
                    <a:lnB w="12700">
                      <a:solidFill>
                        <a:srgbClr val="6A6A71"/>
                      </a:solidFill>
                      <a:prstDash val="solid"/>
                    </a:lnB>
                  </a:tcPr>
                </a:tc>
                <a:tc hMerge="1">
                  <a:txBody>
                    <a:bodyPr/>
                    <a:lstStyle/>
                    <a:p>
                      <a:pPr marL="25400" algn="ctr">
                        <a:lnSpc>
                          <a:spcPct val="100000"/>
                        </a:lnSpc>
                        <a:spcBef>
                          <a:spcPts val="415"/>
                        </a:spcBef>
                      </a:pPr>
                      <a:endParaRPr sz="1100">
                        <a:latin typeface="STIX"/>
                        <a:cs typeface="STIX"/>
                      </a:endParaRPr>
                    </a:p>
                  </a:txBody>
                  <a:tcPr marL="0" marR="0" marT="5270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307F56"/>
                      </a:solidFill>
                      <a:prstDash val="solid"/>
                    </a:lnT>
                    <a:lnB w="12700">
                      <a:solidFill>
                        <a:srgbClr val="6A6A71"/>
                      </a:solidFill>
                      <a:prstDash val="solid"/>
                    </a:lnB>
                  </a:tcPr>
                </a:tc>
                <a:tc hMerge="1">
                  <a:txBody>
                    <a:bodyPr/>
                    <a:lstStyle/>
                    <a:p>
                      <a:pPr marL="25400" algn="ctr">
                        <a:lnSpc>
                          <a:spcPct val="100000"/>
                        </a:lnSpc>
                        <a:spcBef>
                          <a:spcPts val="415"/>
                        </a:spcBef>
                      </a:pPr>
                      <a:endParaRPr sz="1100">
                        <a:latin typeface="STIX"/>
                        <a:cs typeface="STIX"/>
                      </a:endParaRPr>
                    </a:p>
                  </a:txBody>
                  <a:tcPr marL="0" marR="0" marT="5270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307F56"/>
                      </a:solidFill>
                      <a:prstDash val="solid"/>
                    </a:lnT>
                    <a:lnB w="12700">
                      <a:solidFill>
                        <a:srgbClr val="6A6A71"/>
                      </a:solidFill>
                      <a:prstDash val="solid"/>
                    </a:lnB>
                  </a:tcPr>
                </a:tc>
                <a:tc hMerge="1">
                  <a:txBody>
                    <a:bodyPr/>
                    <a:lstStyle/>
                    <a:p>
                      <a:pPr marL="24765" algn="ctr">
                        <a:lnSpc>
                          <a:spcPct val="100000"/>
                        </a:lnSpc>
                        <a:spcBef>
                          <a:spcPts val="415"/>
                        </a:spcBef>
                      </a:pPr>
                      <a:endParaRPr sz="1100">
                        <a:latin typeface="STIX"/>
                        <a:cs typeface="STIX"/>
                      </a:endParaRPr>
                    </a:p>
                  </a:txBody>
                  <a:tcPr marL="0" marR="0" marT="5270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307F56"/>
                      </a:solidFill>
                      <a:prstDash val="solid"/>
                    </a:lnT>
                    <a:lnB w="12700">
                      <a:solidFill>
                        <a:srgbClr val="6A6A71"/>
                      </a:solidFill>
                      <a:prstDash val="solid"/>
                    </a:lnB>
                  </a:tcPr>
                </a:tc>
                <a:tc hMerge="1">
                  <a:txBody>
                    <a:bodyPr/>
                    <a:lstStyle/>
                    <a:p>
                      <a:pPr marL="248285">
                        <a:lnSpc>
                          <a:spcPct val="100000"/>
                        </a:lnSpc>
                        <a:spcBef>
                          <a:spcPts val="415"/>
                        </a:spcBef>
                      </a:pPr>
                      <a:endParaRPr sz="1100" dirty="0">
                        <a:latin typeface="STIX"/>
                        <a:cs typeface="STIX"/>
                      </a:endParaRPr>
                    </a:p>
                  </a:txBody>
                  <a:tcPr marL="0" marR="0" marT="52705" marB="0">
                    <a:lnL w="12700" cap="flat" cmpd="sng" algn="ctr">
                      <a:solidFill>
                        <a:srgbClr val="6A6A71"/>
                      </a:solidFill>
                      <a:prstDash val="solid"/>
                      <a:round/>
                      <a:headEnd type="none" w="med" len="med"/>
                      <a:tailEnd type="none" w="med" len="med"/>
                    </a:lnL>
                    <a:lnT w="28575">
                      <a:solidFill>
                        <a:srgbClr val="307F56"/>
                      </a:solidFill>
                      <a:prstDash val="solid"/>
                    </a:lnT>
                    <a:lnB w="12700">
                      <a:solidFill>
                        <a:srgbClr val="6A6A71"/>
                      </a:solidFill>
                      <a:prstDash val="solid"/>
                    </a:lnB>
                  </a:tcPr>
                </a:tc>
                <a:extLst>
                  <a:ext uri="{0D108BD9-81ED-4DB2-BD59-A6C34878D82A}">
                    <a16:rowId xmlns:a16="http://schemas.microsoft.com/office/drawing/2014/main" val="10000"/>
                  </a:ext>
                </a:extLst>
              </a:tr>
              <a:tr h="395150">
                <a:tc>
                  <a:txBody>
                    <a:bodyPr/>
                    <a:lstStyle/>
                    <a:p>
                      <a:pPr marR="126364" algn="ctr">
                        <a:lnSpc>
                          <a:spcPct val="100000"/>
                        </a:lnSpc>
                        <a:spcBef>
                          <a:spcPts val="480"/>
                        </a:spcBef>
                      </a:pPr>
                      <a:r>
                        <a:rPr sz="1800" i="1" dirty="0">
                          <a:solidFill>
                            <a:srgbClr val="000000"/>
                          </a:solidFill>
                        </a:rPr>
                        <a:t>x</a:t>
                      </a:r>
                      <a:endParaRPr sz="1800" i="1" dirty="0">
                        <a:solidFill>
                          <a:srgbClr val="000000"/>
                        </a:solidFill>
                        <a:latin typeface="Roboto Condensed"/>
                        <a:cs typeface="Roboto Condensed"/>
                      </a:endParaRPr>
                    </a:p>
                  </a:txBody>
                  <a:tcPr marL="0" marR="0" marT="60960" marB="0" anchor="ctr" anchorCtr="1"/>
                </a:tc>
                <a:tc>
                  <a:txBody>
                    <a:bodyPr/>
                    <a:lstStyle/>
                    <a:p>
                      <a:pPr marL="26034" algn="ctr">
                        <a:lnSpc>
                          <a:spcPct val="100000"/>
                        </a:lnSpc>
                        <a:spcBef>
                          <a:spcPts val="415"/>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tc>
                  <a:txBody>
                    <a:bodyPr/>
                    <a:lstStyle/>
                    <a:p>
                      <a:pPr marL="25400" algn="ctr">
                        <a:lnSpc>
                          <a:spcPct val="100000"/>
                        </a:lnSpc>
                        <a:spcBef>
                          <a:spcPts val="415"/>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tc>
                  <a:txBody>
                    <a:bodyPr/>
                    <a:lstStyle/>
                    <a:p>
                      <a:pPr marL="25400" algn="ctr">
                        <a:lnSpc>
                          <a:spcPct val="100000"/>
                        </a:lnSpc>
                        <a:spcBef>
                          <a:spcPts val="415"/>
                        </a:spcBef>
                      </a:pPr>
                      <a:r>
                        <a:rPr sz="1800" dirty="0">
                          <a:solidFill>
                            <a:srgbClr val="000000"/>
                          </a:solidFill>
                        </a:rPr>
                        <a:t>3</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tc>
                  <a:txBody>
                    <a:bodyPr/>
                    <a:lstStyle/>
                    <a:p>
                      <a:pPr marL="25400" algn="ctr">
                        <a:lnSpc>
                          <a:spcPct val="100000"/>
                        </a:lnSpc>
                        <a:spcBef>
                          <a:spcPts val="415"/>
                        </a:spcBef>
                      </a:pPr>
                      <a:r>
                        <a:rPr lang="en-IN" sz="1800" dirty="0">
                          <a:solidFill>
                            <a:srgbClr val="000000"/>
                          </a:solidFill>
                        </a:rPr>
                        <a:t>∙∙∙</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tc>
                  <a:txBody>
                    <a:bodyPr/>
                    <a:lstStyle/>
                    <a:p>
                      <a:pPr marL="24765" algn="ctr">
                        <a:lnSpc>
                          <a:spcPct val="100000"/>
                        </a:lnSpc>
                        <a:spcBef>
                          <a:spcPts val="415"/>
                        </a:spcBef>
                      </a:pPr>
                      <a:r>
                        <a:rPr lang="en-US" sz="1800" dirty="0">
                          <a:solidFill>
                            <a:srgbClr val="000000"/>
                          </a:solidFill>
                        </a:rPr>
                        <a:t>19</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tc>
                  <a:txBody>
                    <a:bodyPr/>
                    <a:lstStyle/>
                    <a:p>
                      <a:pPr marL="0" indent="0" algn="ctr">
                        <a:lnSpc>
                          <a:spcPct val="100000"/>
                        </a:lnSpc>
                        <a:spcBef>
                          <a:spcPts val="415"/>
                        </a:spcBef>
                      </a:pPr>
                      <a:r>
                        <a:rPr lang="en-US" sz="1800" dirty="0">
                          <a:solidFill>
                            <a:srgbClr val="000000"/>
                          </a:solidFill>
                        </a:rPr>
                        <a:t>20</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extLst>
                  <a:ext uri="{0D108BD9-81ED-4DB2-BD59-A6C34878D82A}">
                    <a16:rowId xmlns:a16="http://schemas.microsoft.com/office/drawing/2014/main" val="10001"/>
                  </a:ext>
                </a:extLst>
              </a:tr>
              <a:tr h="722946">
                <a:tc>
                  <a:txBody>
                    <a:bodyPr/>
                    <a:lstStyle/>
                    <a:p>
                      <a:pPr marR="126364" algn="ctr">
                        <a:lnSpc>
                          <a:spcPct val="100000"/>
                        </a:lnSpc>
                        <a:spcBef>
                          <a:spcPts val="925"/>
                        </a:spcBef>
                      </a:pPr>
                      <a:r>
                        <a:rPr sz="1800" i="1" dirty="0">
                          <a:solidFill>
                            <a:srgbClr val="000000"/>
                          </a:solidFill>
                        </a:rPr>
                        <a:t>P</a:t>
                      </a:r>
                      <a:r>
                        <a:rPr sz="1800" dirty="0">
                          <a:solidFill>
                            <a:srgbClr val="000000"/>
                          </a:solidFill>
                        </a:rPr>
                        <a:t>(</a:t>
                      </a:r>
                      <a:r>
                        <a:rPr sz="1800" i="1" dirty="0">
                          <a:solidFill>
                            <a:srgbClr val="000000"/>
                          </a:solidFill>
                        </a:rPr>
                        <a:t>X</a:t>
                      </a:r>
                      <a:r>
                        <a:rPr sz="1800" dirty="0">
                          <a:solidFill>
                            <a:srgbClr val="000000"/>
                          </a:solidFill>
                        </a:rPr>
                        <a:t> =</a:t>
                      </a:r>
                      <a:r>
                        <a:rPr sz="1800" spc="-85" dirty="0">
                          <a:solidFill>
                            <a:srgbClr val="000000"/>
                          </a:solidFill>
                        </a:rPr>
                        <a:t> </a:t>
                      </a:r>
                      <a:r>
                        <a:rPr sz="1800" i="1" dirty="0">
                          <a:solidFill>
                            <a:srgbClr val="000000"/>
                          </a:solidFill>
                        </a:rPr>
                        <a:t>x</a:t>
                      </a:r>
                      <a:r>
                        <a:rPr sz="1800" dirty="0">
                          <a:solidFill>
                            <a:srgbClr val="000000"/>
                          </a:solidFill>
                        </a:rPr>
                        <a:t>)</a:t>
                      </a:r>
                      <a:endParaRPr sz="1800" dirty="0">
                        <a:solidFill>
                          <a:srgbClr val="000000"/>
                        </a:solidFill>
                        <a:latin typeface="Roboto Condensed"/>
                        <a:cs typeface="Roboto Condensed"/>
                      </a:endParaRPr>
                    </a:p>
                  </a:txBody>
                  <a:tcPr marL="0" marR="0" marT="117475" marB="0" anchor="ctr" anchorCtr="1"/>
                </a:tc>
                <a:tc>
                  <a:txBody>
                    <a:bodyPr/>
                    <a:lstStyle/>
                    <a:p>
                      <a:pPr marL="13970" algn="ctr">
                        <a:lnSpc>
                          <a:spcPct val="100000"/>
                        </a:lnSpc>
                        <a:spcBef>
                          <a:spcPts val="310"/>
                        </a:spcBef>
                      </a:pPr>
                      <a:endParaRPr sz="1800" dirty="0">
                        <a:solidFill>
                          <a:srgbClr val="000000"/>
                        </a:solidFill>
                        <a:latin typeface="Calibri" panose="020F0502020204030204" pitchFamily="34" charset="0"/>
                        <a:cs typeface="Calibri" panose="020F0502020204030204" pitchFamily="34" charset="0"/>
                      </a:endParaRPr>
                    </a:p>
                  </a:txBody>
                  <a:tcPr marL="0" marR="0" marT="39370" marB="0" anchor="ctr" anchorCtr="1"/>
                </a:tc>
                <a:tc>
                  <a:txBody>
                    <a:bodyPr/>
                    <a:lstStyle/>
                    <a:p>
                      <a:pPr marL="13970" algn="ctr">
                        <a:lnSpc>
                          <a:spcPct val="100000"/>
                        </a:lnSpc>
                        <a:spcBef>
                          <a:spcPts val="310"/>
                        </a:spcBef>
                      </a:pPr>
                      <a:endParaRPr sz="1800" dirty="0">
                        <a:solidFill>
                          <a:srgbClr val="000000"/>
                        </a:solidFill>
                        <a:latin typeface="Calibri" panose="020F0502020204030204" pitchFamily="34" charset="0"/>
                        <a:cs typeface="Calibri" panose="020F0502020204030204" pitchFamily="34" charset="0"/>
                      </a:endParaRPr>
                    </a:p>
                  </a:txBody>
                  <a:tcPr marL="0" marR="0" marT="39370" marB="0" anchor="ctr" anchorCtr="1"/>
                </a:tc>
                <a:tc>
                  <a:txBody>
                    <a:bodyPr/>
                    <a:lstStyle/>
                    <a:p>
                      <a:pPr marL="13335" algn="ctr">
                        <a:lnSpc>
                          <a:spcPct val="100000"/>
                        </a:lnSpc>
                        <a:spcBef>
                          <a:spcPts val="310"/>
                        </a:spcBef>
                      </a:pPr>
                      <a:endParaRPr sz="1800" dirty="0">
                        <a:solidFill>
                          <a:srgbClr val="000000"/>
                        </a:solidFill>
                        <a:latin typeface="Calibri" panose="020F0502020204030204" pitchFamily="34" charset="0"/>
                        <a:cs typeface="Calibri" panose="020F0502020204030204" pitchFamily="34" charset="0"/>
                      </a:endParaRPr>
                    </a:p>
                  </a:txBody>
                  <a:tcPr marL="0" marR="0" marT="39370" marB="0" anchor="ctr" anchorCtr="1"/>
                </a:tc>
                <a:tc>
                  <a:txBody>
                    <a:bodyPr/>
                    <a:lstStyle/>
                    <a:p>
                      <a:pPr marL="13335" algn="ctr">
                        <a:lnSpc>
                          <a:spcPct val="100000"/>
                        </a:lnSpc>
                        <a:spcBef>
                          <a:spcPts val="310"/>
                        </a:spcBef>
                      </a:pPr>
                      <a:endParaRPr sz="1800" dirty="0">
                        <a:solidFill>
                          <a:srgbClr val="000000"/>
                        </a:solidFill>
                        <a:latin typeface="Calibri" panose="020F0502020204030204" pitchFamily="34" charset="0"/>
                        <a:cs typeface="Calibri" panose="020F0502020204030204" pitchFamily="34" charset="0"/>
                      </a:endParaRPr>
                    </a:p>
                  </a:txBody>
                  <a:tcPr marL="0" marR="0" marT="39370" marB="0" anchor="ctr" anchorCtr="1"/>
                </a:tc>
                <a:tc>
                  <a:txBody>
                    <a:bodyPr/>
                    <a:lstStyle/>
                    <a:p>
                      <a:pPr marL="12700" algn="ctr">
                        <a:lnSpc>
                          <a:spcPct val="100000"/>
                        </a:lnSpc>
                        <a:spcBef>
                          <a:spcPts val="310"/>
                        </a:spcBef>
                      </a:pPr>
                      <a:endParaRPr sz="1800" dirty="0">
                        <a:solidFill>
                          <a:srgbClr val="000000"/>
                        </a:solidFill>
                        <a:latin typeface="Calibri" panose="020F0502020204030204" pitchFamily="34" charset="0"/>
                        <a:cs typeface="Calibri" panose="020F0502020204030204" pitchFamily="34" charset="0"/>
                      </a:endParaRPr>
                    </a:p>
                  </a:txBody>
                  <a:tcPr marL="0" marR="0" marT="39370" marB="0" anchor="ctr" anchorCtr="1"/>
                </a:tc>
                <a:tc>
                  <a:txBody>
                    <a:bodyPr/>
                    <a:lstStyle/>
                    <a:p>
                      <a:pPr marL="0" indent="0" algn="ctr">
                        <a:lnSpc>
                          <a:spcPct val="100000"/>
                        </a:lnSpc>
                        <a:spcBef>
                          <a:spcPts val="310"/>
                        </a:spcBef>
                      </a:pPr>
                      <a:endParaRPr sz="1800" dirty="0">
                        <a:solidFill>
                          <a:srgbClr val="000000"/>
                        </a:solidFill>
                        <a:latin typeface="Calibri" panose="020F0502020204030204" pitchFamily="34" charset="0"/>
                        <a:cs typeface="Calibri" panose="020F0502020204030204" pitchFamily="34" charset="0"/>
                      </a:endParaRPr>
                    </a:p>
                  </a:txBody>
                  <a:tcPr marL="0" marR="0" marT="39370" marB="0" anchor="ctr" anchorCtr="1"/>
                </a:tc>
                <a:extLst>
                  <a:ext uri="{0D108BD9-81ED-4DB2-BD59-A6C34878D82A}">
                    <a16:rowId xmlns:a16="http://schemas.microsoft.com/office/drawing/2014/main" val="10002"/>
                  </a:ext>
                </a:extLst>
              </a:tr>
            </a:tbl>
          </a:graphicData>
        </a:graphic>
      </p:graphicFrame>
      <p:graphicFrame>
        <p:nvGraphicFramePr>
          <p:cNvPr id="4" name="Object 3">
            <a:extLst>
              <a:ext uri="{FF2B5EF4-FFF2-40B4-BE49-F238E27FC236}">
                <a16:creationId xmlns:a16="http://schemas.microsoft.com/office/drawing/2014/main" id="{BE907DD7-B336-57D8-A845-2131B07C95C0}"/>
              </a:ext>
            </a:extLst>
          </p:cNvPr>
          <p:cNvGraphicFramePr>
            <a:graphicFrameLocks noChangeAspect="1"/>
          </p:cNvGraphicFramePr>
          <p:nvPr>
            <p:extLst>
              <p:ext uri="{D42A27DB-BD31-4B8C-83A1-F6EECF244321}">
                <p14:modId xmlns:p14="http://schemas.microsoft.com/office/powerpoint/2010/main" val="3068545576"/>
              </p:ext>
            </p:extLst>
          </p:nvPr>
        </p:nvGraphicFramePr>
        <p:xfrm>
          <a:off x="2996890" y="4333875"/>
          <a:ext cx="279689" cy="542925"/>
        </p:xfrm>
        <a:graphic>
          <a:graphicData uri="http://schemas.openxmlformats.org/presentationml/2006/ole">
            <mc:AlternateContent xmlns:mc="http://schemas.openxmlformats.org/markup-compatibility/2006">
              <mc:Choice xmlns:v="urn:schemas-microsoft-com:vml" Requires="v">
                <p:oleObj name="Equation" r:id="rId4" imgW="431640" imgH="838080" progId="Equation.DSMT4">
                  <p:embed/>
                </p:oleObj>
              </mc:Choice>
              <mc:Fallback>
                <p:oleObj name="Equation" r:id="rId4" imgW="431640" imgH="838080" progId="Equation.DSMT4">
                  <p:embed/>
                  <p:pic>
                    <p:nvPicPr>
                      <p:cNvPr id="0" name=""/>
                      <p:cNvPicPr/>
                      <p:nvPr/>
                    </p:nvPicPr>
                    <p:blipFill>
                      <a:blip r:embed="rId5"/>
                      <a:stretch>
                        <a:fillRect/>
                      </a:stretch>
                    </p:blipFill>
                    <p:spPr>
                      <a:xfrm>
                        <a:off x="2996890" y="4333875"/>
                        <a:ext cx="279689" cy="54292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1D4D380D-5563-209C-12D5-BCF5FFF16E50}"/>
              </a:ext>
            </a:extLst>
          </p:cNvPr>
          <p:cNvGraphicFramePr>
            <a:graphicFrameLocks noChangeAspect="1"/>
          </p:cNvGraphicFramePr>
          <p:nvPr>
            <p:extLst>
              <p:ext uri="{D42A27DB-BD31-4B8C-83A1-F6EECF244321}">
                <p14:modId xmlns:p14="http://schemas.microsoft.com/office/powerpoint/2010/main" val="2080112385"/>
              </p:ext>
            </p:extLst>
          </p:nvPr>
        </p:nvGraphicFramePr>
        <p:xfrm>
          <a:off x="3816360" y="4352461"/>
          <a:ext cx="279689" cy="542925"/>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4" name="Object 3">
                        <a:extLst>
                          <a:ext uri="{FF2B5EF4-FFF2-40B4-BE49-F238E27FC236}">
                            <a16:creationId xmlns:a16="http://schemas.microsoft.com/office/drawing/2014/main" id="{BE907DD7-B336-57D8-A845-2131B07C95C0}"/>
                          </a:ext>
                        </a:extLst>
                      </p:cNvPr>
                      <p:cNvPicPr/>
                      <p:nvPr/>
                    </p:nvPicPr>
                    <p:blipFill>
                      <a:blip r:embed="rId5"/>
                      <a:stretch>
                        <a:fillRect/>
                      </a:stretch>
                    </p:blipFill>
                    <p:spPr>
                      <a:xfrm>
                        <a:off x="3816360" y="4352461"/>
                        <a:ext cx="279689" cy="54292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CE75B942-9C1D-F785-AA16-E33194A2EA0C}"/>
              </a:ext>
            </a:extLst>
          </p:cNvPr>
          <p:cNvGraphicFramePr>
            <a:graphicFrameLocks noChangeAspect="1"/>
          </p:cNvGraphicFramePr>
          <p:nvPr>
            <p:extLst>
              <p:ext uri="{D42A27DB-BD31-4B8C-83A1-F6EECF244321}">
                <p14:modId xmlns:p14="http://schemas.microsoft.com/office/powerpoint/2010/main" val="1023007235"/>
              </p:ext>
            </p:extLst>
          </p:nvPr>
        </p:nvGraphicFramePr>
        <p:xfrm>
          <a:off x="4650059" y="4356177"/>
          <a:ext cx="279689" cy="542925"/>
        </p:xfrm>
        <a:graphic>
          <a:graphicData uri="http://schemas.openxmlformats.org/presentationml/2006/ole">
            <mc:AlternateContent xmlns:mc="http://schemas.openxmlformats.org/markup-compatibility/2006">
              <mc:Choice xmlns:v="urn:schemas-microsoft-com:vml" Requires="v">
                <p:oleObj name="Equation" r:id="rId7" imgW="431640" imgH="838080" progId="Equation.DSMT4">
                  <p:embed/>
                </p:oleObj>
              </mc:Choice>
              <mc:Fallback>
                <p:oleObj name="Equation" r:id="rId7" imgW="431640" imgH="838080" progId="Equation.DSMT4">
                  <p:embed/>
                  <p:pic>
                    <p:nvPicPr>
                      <p:cNvPr id="6" name="Object 5">
                        <a:extLst>
                          <a:ext uri="{FF2B5EF4-FFF2-40B4-BE49-F238E27FC236}">
                            <a16:creationId xmlns:a16="http://schemas.microsoft.com/office/drawing/2014/main" id="{1D4D380D-5563-209C-12D5-BCF5FFF16E50}"/>
                          </a:ext>
                        </a:extLst>
                      </p:cNvPr>
                      <p:cNvPicPr/>
                      <p:nvPr/>
                    </p:nvPicPr>
                    <p:blipFill>
                      <a:blip r:embed="rId5"/>
                      <a:stretch>
                        <a:fillRect/>
                      </a:stretch>
                    </p:blipFill>
                    <p:spPr>
                      <a:xfrm>
                        <a:off x="4650059" y="4356177"/>
                        <a:ext cx="279689" cy="542925"/>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2DBAB786-5749-34CC-7B9C-A3E063165F19}"/>
              </a:ext>
            </a:extLst>
          </p:cNvPr>
          <p:cNvGraphicFramePr>
            <a:graphicFrameLocks noChangeAspect="1"/>
          </p:cNvGraphicFramePr>
          <p:nvPr>
            <p:extLst>
              <p:ext uri="{D42A27DB-BD31-4B8C-83A1-F6EECF244321}">
                <p14:modId xmlns:p14="http://schemas.microsoft.com/office/powerpoint/2010/main" val="1174187924"/>
              </p:ext>
            </p:extLst>
          </p:nvPr>
        </p:nvGraphicFramePr>
        <p:xfrm>
          <a:off x="5469146" y="4352459"/>
          <a:ext cx="279689" cy="542925"/>
        </p:xfrm>
        <a:graphic>
          <a:graphicData uri="http://schemas.openxmlformats.org/presentationml/2006/ole">
            <mc:AlternateContent xmlns:mc="http://schemas.openxmlformats.org/markup-compatibility/2006">
              <mc:Choice xmlns:v="urn:schemas-microsoft-com:vml" Requires="v">
                <p:oleObj name="Equation" r:id="rId8" imgW="431640" imgH="838080" progId="Equation.DSMT4">
                  <p:embed/>
                </p:oleObj>
              </mc:Choice>
              <mc:Fallback>
                <p:oleObj name="Equation" r:id="rId8" imgW="431640" imgH="838080" progId="Equation.DSMT4">
                  <p:embed/>
                  <p:pic>
                    <p:nvPicPr>
                      <p:cNvPr id="7" name="Object 6">
                        <a:extLst>
                          <a:ext uri="{FF2B5EF4-FFF2-40B4-BE49-F238E27FC236}">
                            <a16:creationId xmlns:a16="http://schemas.microsoft.com/office/drawing/2014/main" id="{CE75B942-9C1D-F785-AA16-E33194A2EA0C}"/>
                          </a:ext>
                        </a:extLst>
                      </p:cNvPr>
                      <p:cNvPicPr/>
                      <p:nvPr/>
                    </p:nvPicPr>
                    <p:blipFill>
                      <a:blip r:embed="rId5"/>
                      <a:stretch>
                        <a:fillRect/>
                      </a:stretch>
                    </p:blipFill>
                    <p:spPr>
                      <a:xfrm>
                        <a:off x="5469146" y="4352459"/>
                        <a:ext cx="279689" cy="542925"/>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4B160886-8EE3-15ED-9F1E-4EF2A5E0FF22}"/>
              </a:ext>
            </a:extLst>
          </p:cNvPr>
          <p:cNvGraphicFramePr>
            <a:graphicFrameLocks noChangeAspect="1"/>
          </p:cNvGraphicFramePr>
          <p:nvPr>
            <p:extLst>
              <p:ext uri="{D42A27DB-BD31-4B8C-83A1-F6EECF244321}">
                <p14:modId xmlns:p14="http://schemas.microsoft.com/office/powerpoint/2010/main" val="381193551"/>
              </p:ext>
            </p:extLst>
          </p:nvPr>
        </p:nvGraphicFramePr>
        <p:xfrm>
          <a:off x="6272709" y="4352459"/>
          <a:ext cx="279689" cy="542925"/>
        </p:xfrm>
        <a:graphic>
          <a:graphicData uri="http://schemas.openxmlformats.org/presentationml/2006/ole">
            <mc:AlternateContent xmlns:mc="http://schemas.openxmlformats.org/markup-compatibility/2006">
              <mc:Choice xmlns:v="urn:schemas-microsoft-com:vml" Requires="v">
                <p:oleObj name="Equation" r:id="rId9" imgW="431640" imgH="838080" progId="Equation.DSMT4">
                  <p:embed/>
                </p:oleObj>
              </mc:Choice>
              <mc:Fallback>
                <p:oleObj name="Equation" r:id="rId9" imgW="431640" imgH="838080" progId="Equation.DSMT4">
                  <p:embed/>
                  <p:pic>
                    <p:nvPicPr>
                      <p:cNvPr id="8" name="Object 7">
                        <a:extLst>
                          <a:ext uri="{FF2B5EF4-FFF2-40B4-BE49-F238E27FC236}">
                            <a16:creationId xmlns:a16="http://schemas.microsoft.com/office/drawing/2014/main" id="{2DBAB786-5749-34CC-7B9C-A3E063165F19}"/>
                          </a:ext>
                        </a:extLst>
                      </p:cNvPr>
                      <p:cNvPicPr/>
                      <p:nvPr/>
                    </p:nvPicPr>
                    <p:blipFill>
                      <a:blip r:embed="rId5"/>
                      <a:stretch>
                        <a:fillRect/>
                      </a:stretch>
                    </p:blipFill>
                    <p:spPr>
                      <a:xfrm>
                        <a:off x="6272709" y="4352459"/>
                        <a:ext cx="279689" cy="542925"/>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7AFED290-5289-CE49-7764-F6C3836CC94E}"/>
              </a:ext>
            </a:extLst>
          </p:cNvPr>
          <p:cNvGraphicFramePr>
            <a:graphicFrameLocks noChangeAspect="1"/>
          </p:cNvGraphicFramePr>
          <p:nvPr>
            <p:extLst>
              <p:ext uri="{D42A27DB-BD31-4B8C-83A1-F6EECF244321}">
                <p14:modId xmlns:p14="http://schemas.microsoft.com/office/powerpoint/2010/main" val="45602217"/>
              </p:ext>
            </p:extLst>
          </p:nvPr>
        </p:nvGraphicFramePr>
        <p:xfrm>
          <a:off x="7086528" y="4349554"/>
          <a:ext cx="279689" cy="542925"/>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9" name="Object 8">
                        <a:extLst>
                          <a:ext uri="{FF2B5EF4-FFF2-40B4-BE49-F238E27FC236}">
                            <a16:creationId xmlns:a16="http://schemas.microsoft.com/office/drawing/2014/main" id="{4B160886-8EE3-15ED-9F1E-4EF2A5E0FF22}"/>
                          </a:ext>
                        </a:extLst>
                      </p:cNvPr>
                      <p:cNvPicPr/>
                      <p:nvPr/>
                    </p:nvPicPr>
                    <p:blipFill>
                      <a:blip r:embed="rId5"/>
                      <a:stretch>
                        <a:fillRect/>
                      </a:stretch>
                    </p:blipFill>
                    <p:spPr>
                      <a:xfrm>
                        <a:off x="7086528" y="4349554"/>
                        <a:ext cx="279689" cy="542925"/>
                      </a:xfrm>
                      <a:prstGeom prst="rect">
                        <a:avLst/>
                      </a:prstGeom>
                    </p:spPr>
                  </p:pic>
                </p:oleObj>
              </mc:Fallback>
            </mc:AlternateContent>
          </a:graphicData>
        </a:graphic>
      </p:graphicFrame>
    </p:spTree>
    <p:extLst>
      <p:ext uri="{BB962C8B-B14F-4D97-AF65-F5344CB8AC3E}">
        <p14:creationId xmlns:p14="http://schemas.microsoft.com/office/powerpoint/2010/main" val="4017140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7.3.2: Determining the Probability Distribution of Delivery Time</a:t>
            </a:r>
          </a:p>
        </p:txBody>
      </p:sp>
      <p:sp>
        <p:nvSpPr>
          <p:cNvPr id="3" name="Content Placeholder 2"/>
          <p:cNvSpPr>
            <a:spLocks noGrp="1"/>
          </p:cNvSpPr>
          <p:nvPr>
            <p:ph idx="1"/>
          </p:nvPr>
        </p:nvSpPr>
        <p:spPr/>
        <p:txBody>
          <a:bodyPr/>
          <a:lstStyle/>
          <a:p>
            <a:r>
              <a:rPr lang="en-US" dirty="0"/>
              <a:t>Suppose a purchasing agent has just received a pricing and delivery schedule from a new vendor. The delivery schedule was quoted as 1 to 4 weeks. The purchasing agent wishes to construct a probability distribution for the time until delivery.</a:t>
            </a:r>
          </a:p>
          <a:p>
            <a:r>
              <a:rPr lang="en-US" b="1" dirty="0"/>
              <a:t>Solution</a:t>
            </a:r>
          </a:p>
          <a:p>
            <a:r>
              <a:rPr lang="en-US" dirty="0"/>
              <a:t>Without any prior information, the agent believes any time frame is as likely as any other. Hence, the number of weeks until delivery will be assumed to be a uniform distribution.</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7.3.2: Determining the Probability Distribution of Delivery Time (cont.)</a:t>
            </a:r>
          </a:p>
        </p:txBody>
      </p:sp>
      <p:sp>
        <p:nvSpPr>
          <p:cNvPr id="3" name="Content Placeholder 2"/>
          <p:cNvSpPr>
            <a:spLocks noGrp="1"/>
          </p:cNvSpPr>
          <p:nvPr>
            <p:ph idx="1"/>
          </p:nvPr>
        </p:nvSpPr>
        <p:spPr/>
        <p:txBody>
          <a:bodyPr/>
          <a:lstStyle/>
          <a:p>
            <a:r>
              <a:rPr lang="en-US" dirty="0"/>
              <a:t>Therefore, the probability distribution of the random variable </a:t>
            </a:r>
            <a:r>
              <a:rPr lang="en-US" i="1" dirty="0"/>
              <a:t>X</a:t>
            </a:r>
            <a:r>
              <a:rPr lang="en-US" dirty="0"/>
              <a:t> = the number of weeks until delivery is as shown in the following table.</a:t>
            </a:r>
          </a:p>
          <a:p>
            <a:endParaRPr lang="en-US" dirty="0"/>
          </a:p>
          <a:p>
            <a:endParaRPr lang="en-US" dirty="0"/>
          </a:p>
          <a:p>
            <a:endParaRPr lang="en-US" dirty="0"/>
          </a:p>
          <a:p>
            <a:r>
              <a:rPr lang="en-US" dirty="0"/>
              <a:t>Over time the purchasing agent will undoubtedly revise the distribution as more information is gathered about the company’s delivery schedule.</a:t>
            </a:r>
          </a:p>
        </p:txBody>
      </p:sp>
      <p:graphicFrame>
        <p:nvGraphicFramePr>
          <p:cNvPr id="4" name="object 3"/>
          <p:cNvGraphicFramePr>
            <a:graphicFrameLocks noGrp="1"/>
          </p:cNvGraphicFramePr>
          <p:nvPr>
            <p:extLst>
              <p:ext uri="{D42A27DB-BD31-4B8C-83A1-F6EECF244321}">
                <p14:modId xmlns:p14="http://schemas.microsoft.com/office/powerpoint/2010/main" val="1876858954"/>
              </p:ext>
            </p:extLst>
          </p:nvPr>
        </p:nvGraphicFramePr>
        <p:xfrm>
          <a:off x="2242990" y="2667000"/>
          <a:ext cx="4386410" cy="1524000"/>
        </p:xfrm>
        <a:graphic>
          <a:graphicData uri="http://schemas.openxmlformats.org/drawingml/2006/table">
            <a:tbl>
              <a:tblPr firstRow="1" bandRow="1">
                <a:tableStyleId>{5C22544A-7EE6-4342-B048-85BDC9FD1C3A}</a:tableStyleId>
              </a:tblPr>
              <a:tblGrid>
                <a:gridCol w="1144365">
                  <a:extLst>
                    <a:ext uri="{9D8B030D-6E8A-4147-A177-3AD203B41FA5}">
                      <a16:colId xmlns:a16="http://schemas.microsoft.com/office/drawing/2014/main" val="20000"/>
                    </a:ext>
                  </a:extLst>
                </a:gridCol>
                <a:gridCol w="812650">
                  <a:extLst>
                    <a:ext uri="{9D8B030D-6E8A-4147-A177-3AD203B41FA5}">
                      <a16:colId xmlns:a16="http://schemas.microsoft.com/office/drawing/2014/main" val="20001"/>
                    </a:ext>
                  </a:extLst>
                </a:gridCol>
                <a:gridCol w="812649">
                  <a:extLst>
                    <a:ext uri="{9D8B030D-6E8A-4147-A177-3AD203B41FA5}">
                      <a16:colId xmlns:a16="http://schemas.microsoft.com/office/drawing/2014/main" val="20002"/>
                    </a:ext>
                  </a:extLst>
                </a:gridCol>
                <a:gridCol w="804096">
                  <a:extLst>
                    <a:ext uri="{9D8B030D-6E8A-4147-A177-3AD203B41FA5}">
                      <a16:colId xmlns:a16="http://schemas.microsoft.com/office/drawing/2014/main" val="20003"/>
                    </a:ext>
                  </a:extLst>
                </a:gridCol>
                <a:gridCol w="812650">
                  <a:extLst>
                    <a:ext uri="{9D8B030D-6E8A-4147-A177-3AD203B41FA5}">
                      <a16:colId xmlns:a16="http://schemas.microsoft.com/office/drawing/2014/main" val="20004"/>
                    </a:ext>
                  </a:extLst>
                </a:gridCol>
              </a:tblGrid>
              <a:tr h="405903">
                <a:tc gridSpan="5">
                  <a:txBody>
                    <a:bodyPr/>
                    <a:lstStyle/>
                    <a:p>
                      <a:pPr marL="0" marR="126364" indent="0" algn="ctr" defTabSz="914400" rtl="0" eaLnBrk="1" fontAlgn="auto" latinLnBrk="0" hangingPunct="1">
                        <a:lnSpc>
                          <a:spcPct val="100000"/>
                        </a:lnSpc>
                        <a:spcBef>
                          <a:spcPts val="480"/>
                        </a:spcBef>
                        <a:spcAft>
                          <a:spcPts val="0"/>
                        </a:spcAft>
                        <a:buClrTx/>
                        <a:buSzTx/>
                        <a:buFontTx/>
                        <a:buNone/>
                        <a:tabLst/>
                        <a:defRPr/>
                      </a:pPr>
                      <a:r>
                        <a:rPr lang="en-US" sz="1800" b="1" kern="1200" baseline="0" dirty="0">
                          <a:solidFill>
                            <a:schemeClr val="lt1"/>
                          </a:solidFill>
                          <a:latin typeface="+mn-lt"/>
                          <a:ea typeface="+mn-ea"/>
                          <a:cs typeface="+mn-cs"/>
                        </a:rPr>
                        <a:t>Delivery Distribution</a:t>
                      </a:r>
                    </a:p>
                  </a:txBody>
                  <a:tcPr marL="0" marR="0" marT="60960" marB="0" anchor="ctr" anchorCtr="1"/>
                </a:tc>
                <a:tc hMerge="1">
                  <a:txBody>
                    <a:bodyPr/>
                    <a:lstStyle/>
                    <a:p>
                      <a:pPr marL="26034" algn="ctr">
                        <a:lnSpc>
                          <a:spcPct val="100000"/>
                        </a:lnSpc>
                        <a:spcBef>
                          <a:spcPts val="415"/>
                        </a:spcBef>
                      </a:pPr>
                      <a:endParaRPr sz="1100">
                        <a:latin typeface="STIX"/>
                        <a:cs typeface="STIX"/>
                      </a:endParaRPr>
                    </a:p>
                  </a:txBody>
                  <a:tcPr marL="0" marR="0" marT="5270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307F56"/>
                      </a:solidFill>
                      <a:prstDash val="solid"/>
                    </a:lnT>
                    <a:lnB w="12700">
                      <a:solidFill>
                        <a:srgbClr val="6A6A71"/>
                      </a:solidFill>
                      <a:prstDash val="solid"/>
                    </a:lnB>
                  </a:tcPr>
                </a:tc>
                <a:tc hMerge="1">
                  <a:txBody>
                    <a:bodyPr/>
                    <a:lstStyle/>
                    <a:p>
                      <a:pPr marL="25400" algn="ctr">
                        <a:lnSpc>
                          <a:spcPct val="100000"/>
                        </a:lnSpc>
                        <a:spcBef>
                          <a:spcPts val="415"/>
                        </a:spcBef>
                      </a:pPr>
                      <a:endParaRPr sz="1100">
                        <a:latin typeface="STIX"/>
                        <a:cs typeface="STIX"/>
                      </a:endParaRPr>
                    </a:p>
                  </a:txBody>
                  <a:tcPr marL="0" marR="0" marT="5270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307F56"/>
                      </a:solidFill>
                      <a:prstDash val="solid"/>
                    </a:lnT>
                    <a:lnB w="12700">
                      <a:solidFill>
                        <a:srgbClr val="6A6A71"/>
                      </a:solidFill>
                      <a:prstDash val="solid"/>
                    </a:lnB>
                  </a:tcPr>
                </a:tc>
                <a:tc hMerge="1">
                  <a:txBody>
                    <a:bodyPr/>
                    <a:lstStyle/>
                    <a:p>
                      <a:pPr marL="25400" algn="ctr">
                        <a:lnSpc>
                          <a:spcPct val="100000"/>
                        </a:lnSpc>
                        <a:spcBef>
                          <a:spcPts val="415"/>
                        </a:spcBef>
                      </a:pPr>
                      <a:endParaRPr sz="1100">
                        <a:latin typeface="STIX"/>
                        <a:cs typeface="STIX"/>
                      </a:endParaRPr>
                    </a:p>
                  </a:txBody>
                  <a:tcPr marL="0" marR="0" marT="5270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307F56"/>
                      </a:solidFill>
                      <a:prstDash val="solid"/>
                    </a:lnT>
                    <a:lnB w="12700">
                      <a:solidFill>
                        <a:srgbClr val="6A6A71"/>
                      </a:solidFill>
                      <a:prstDash val="solid"/>
                    </a:lnB>
                  </a:tcPr>
                </a:tc>
                <a:tc hMerge="1">
                  <a:txBody>
                    <a:bodyPr/>
                    <a:lstStyle/>
                    <a:p>
                      <a:pPr marL="25400" algn="ctr">
                        <a:lnSpc>
                          <a:spcPct val="100000"/>
                        </a:lnSpc>
                        <a:spcBef>
                          <a:spcPts val="415"/>
                        </a:spcBef>
                      </a:pPr>
                      <a:endParaRPr sz="1100">
                        <a:latin typeface="STIX"/>
                        <a:cs typeface="STIX"/>
                      </a:endParaRPr>
                    </a:p>
                  </a:txBody>
                  <a:tcPr marL="0" marR="0" marT="5270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307F56"/>
                      </a:solidFill>
                      <a:prstDash val="solid"/>
                    </a:lnT>
                    <a:lnB w="12700">
                      <a:solidFill>
                        <a:srgbClr val="6A6A71"/>
                      </a:solidFill>
                      <a:prstDash val="solid"/>
                    </a:lnB>
                  </a:tcPr>
                </a:tc>
                <a:extLst>
                  <a:ext uri="{0D108BD9-81ED-4DB2-BD59-A6C34878D82A}">
                    <a16:rowId xmlns:a16="http://schemas.microsoft.com/office/drawing/2014/main" val="10000"/>
                  </a:ext>
                </a:extLst>
              </a:tr>
              <a:tr h="395151">
                <a:tc>
                  <a:txBody>
                    <a:bodyPr/>
                    <a:lstStyle/>
                    <a:p>
                      <a:pPr marR="126364" algn="ctr">
                        <a:lnSpc>
                          <a:spcPct val="100000"/>
                        </a:lnSpc>
                        <a:spcBef>
                          <a:spcPts val="480"/>
                        </a:spcBef>
                      </a:pPr>
                      <a:r>
                        <a:rPr sz="1800" b="1" i="1" dirty="0">
                          <a:solidFill>
                            <a:srgbClr val="000000"/>
                          </a:solidFill>
                        </a:rPr>
                        <a:t>x</a:t>
                      </a:r>
                      <a:endParaRPr sz="1800" b="1" i="1" dirty="0">
                        <a:solidFill>
                          <a:srgbClr val="000000"/>
                        </a:solidFill>
                        <a:latin typeface="Roboto Condensed"/>
                        <a:cs typeface="Roboto Condensed"/>
                      </a:endParaRPr>
                    </a:p>
                  </a:txBody>
                  <a:tcPr marL="0" marR="0" marT="60960" marB="0" anchor="ctr" anchorCtr="1"/>
                </a:tc>
                <a:tc>
                  <a:txBody>
                    <a:bodyPr/>
                    <a:lstStyle/>
                    <a:p>
                      <a:pPr marL="26034" algn="ctr">
                        <a:lnSpc>
                          <a:spcPct val="100000"/>
                        </a:lnSpc>
                        <a:spcBef>
                          <a:spcPts val="415"/>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tc>
                  <a:txBody>
                    <a:bodyPr/>
                    <a:lstStyle/>
                    <a:p>
                      <a:pPr marL="25400" algn="ctr">
                        <a:lnSpc>
                          <a:spcPct val="100000"/>
                        </a:lnSpc>
                        <a:spcBef>
                          <a:spcPts val="415"/>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tc>
                  <a:txBody>
                    <a:bodyPr/>
                    <a:lstStyle/>
                    <a:p>
                      <a:pPr marL="25400" algn="ctr">
                        <a:lnSpc>
                          <a:spcPct val="100000"/>
                        </a:lnSpc>
                        <a:spcBef>
                          <a:spcPts val="415"/>
                        </a:spcBef>
                      </a:pPr>
                      <a:r>
                        <a:rPr sz="1800" dirty="0">
                          <a:solidFill>
                            <a:srgbClr val="000000"/>
                          </a:solidFill>
                        </a:rPr>
                        <a:t>3</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tc>
                  <a:txBody>
                    <a:bodyPr/>
                    <a:lstStyle/>
                    <a:p>
                      <a:pPr marL="25400" algn="ctr">
                        <a:lnSpc>
                          <a:spcPct val="100000"/>
                        </a:lnSpc>
                        <a:spcBef>
                          <a:spcPts val="415"/>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52705" marB="0" anchor="ctr" anchorCtr="1"/>
                </a:tc>
                <a:extLst>
                  <a:ext uri="{0D108BD9-81ED-4DB2-BD59-A6C34878D82A}">
                    <a16:rowId xmlns:a16="http://schemas.microsoft.com/office/drawing/2014/main" val="10001"/>
                  </a:ext>
                </a:extLst>
              </a:tr>
              <a:tr h="722946">
                <a:tc>
                  <a:txBody>
                    <a:bodyPr/>
                    <a:lstStyle/>
                    <a:p>
                      <a:pPr marR="126364" algn="ctr">
                        <a:lnSpc>
                          <a:spcPct val="100000"/>
                        </a:lnSpc>
                        <a:spcBef>
                          <a:spcPts val="925"/>
                        </a:spcBef>
                      </a:pPr>
                      <a:r>
                        <a:rPr sz="1800" b="1" i="1" dirty="0">
                          <a:solidFill>
                            <a:srgbClr val="000000"/>
                          </a:solidFill>
                        </a:rPr>
                        <a:t>P</a:t>
                      </a:r>
                      <a:r>
                        <a:rPr sz="1800" b="1" dirty="0">
                          <a:solidFill>
                            <a:srgbClr val="000000"/>
                          </a:solidFill>
                        </a:rPr>
                        <a:t>(</a:t>
                      </a:r>
                      <a:r>
                        <a:rPr sz="1800" b="1" i="1" dirty="0">
                          <a:solidFill>
                            <a:srgbClr val="000000"/>
                          </a:solidFill>
                        </a:rPr>
                        <a:t>X</a:t>
                      </a:r>
                      <a:r>
                        <a:rPr sz="1800" b="1" dirty="0">
                          <a:solidFill>
                            <a:srgbClr val="000000"/>
                          </a:solidFill>
                        </a:rPr>
                        <a:t> =</a:t>
                      </a:r>
                      <a:r>
                        <a:rPr sz="1800" b="1" spc="-85" dirty="0">
                          <a:solidFill>
                            <a:srgbClr val="000000"/>
                          </a:solidFill>
                        </a:rPr>
                        <a:t> </a:t>
                      </a:r>
                      <a:r>
                        <a:rPr sz="1800" b="1" i="1" dirty="0">
                          <a:solidFill>
                            <a:srgbClr val="000000"/>
                          </a:solidFill>
                        </a:rPr>
                        <a:t>x</a:t>
                      </a:r>
                      <a:r>
                        <a:rPr sz="1800" b="1" dirty="0">
                          <a:solidFill>
                            <a:srgbClr val="000000"/>
                          </a:solidFill>
                        </a:rPr>
                        <a:t>)</a:t>
                      </a:r>
                      <a:endParaRPr sz="1800" b="1" dirty="0">
                        <a:solidFill>
                          <a:srgbClr val="000000"/>
                        </a:solidFill>
                        <a:latin typeface="Roboto Condensed"/>
                        <a:cs typeface="Roboto Condensed"/>
                      </a:endParaRPr>
                    </a:p>
                  </a:txBody>
                  <a:tcPr marL="0" marR="0" marT="117475" marB="0" anchor="ctr" anchorCtr="1"/>
                </a:tc>
                <a:tc>
                  <a:txBody>
                    <a:bodyPr/>
                    <a:lstStyle/>
                    <a:p>
                      <a:pPr marL="13970" algn="ctr">
                        <a:lnSpc>
                          <a:spcPct val="100000"/>
                        </a:lnSpc>
                        <a:spcBef>
                          <a:spcPts val="310"/>
                        </a:spcBef>
                      </a:pPr>
                      <a:endParaRPr sz="1800" dirty="0">
                        <a:solidFill>
                          <a:srgbClr val="000000"/>
                        </a:solidFill>
                        <a:latin typeface="+mj-lt"/>
                        <a:cs typeface="Calibri" panose="020F0502020204030204" pitchFamily="34" charset="0"/>
                      </a:endParaRPr>
                    </a:p>
                  </a:txBody>
                  <a:tcPr marL="0" marR="0" marT="39370" marB="0" anchor="ctr" anchorCtr="1"/>
                </a:tc>
                <a:tc>
                  <a:txBody>
                    <a:bodyPr/>
                    <a:lstStyle/>
                    <a:p>
                      <a:pPr marL="13970" algn="ctr">
                        <a:lnSpc>
                          <a:spcPct val="100000"/>
                        </a:lnSpc>
                        <a:spcBef>
                          <a:spcPts val="310"/>
                        </a:spcBef>
                      </a:pPr>
                      <a:endParaRPr sz="1800" dirty="0">
                        <a:solidFill>
                          <a:srgbClr val="000000"/>
                        </a:solidFill>
                        <a:latin typeface="Calibri" panose="020F0502020204030204" pitchFamily="34" charset="0"/>
                        <a:cs typeface="Calibri" panose="020F0502020204030204" pitchFamily="34" charset="0"/>
                      </a:endParaRPr>
                    </a:p>
                  </a:txBody>
                  <a:tcPr marL="0" marR="0" marT="39370" marB="0" anchor="ctr" anchorCtr="1"/>
                </a:tc>
                <a:tc>
                  <a:txBody>
                    <a:bodyPr/>
                    <a:lstStyle/>
                    <a:p>
                      <a:pPr marL="13335" algn="ctr">
                        <a:lnSpc>
                          <a:spcPct val="100000"/>
                        </a:lnSpc>
                        <a:spcBef>
                          <a:spcPts val="310"/>
                        </a:spcBef>
                      </a:pPr>
                      <a:endParaRPr sz="1800" dirty="0">
                        <a:solidFill>
                          <a:srgbClr val="000000"/>
                        </a:solidFill>
                        <a:latin typeface="Calibri" panose="020F0502020204030204" pitchFamily="34" charset="0"/>
                        <a:cs typeface="Calibri" panose="020F0502020204030204" pitchFamily="34" charset="0"/>
                      </a:endParaRPr>
                    </a:p>
                  </a:txBody>
                  <a:tcPr marL="0" marR="0" marT="39370" marB="0" anchor="ctr" anchorCtr="1"/>
                </a:tc>
                <a:tc>
                  <a:txBody>
                    <a:bodyPr/>
                    <a:lstStyle/>
                    <a:p>
                      <a:pPr marL="13335" algn="ctr">
                        <a:lnSpc>
                          <a:spcPct val="100000"/>
                        </a:lnSpc>
                        <a:spcBef>
                          <a:spcPts val="310"/>
                        </a:spcBef>
                      </a:pPr>
                      <a:endParaRPr sz="1800" dirty="0">
                        <a:solidFill>
                          <a:srgbClr val="000000"/>
                        </a:solidFill>
                        <a:latin typeface="Calibri" panose="020F0502020204030204" pitchFamily="34" charset="0"/>
                        <a:cs typeface="Calibri" panose="020F0502020204030204" pitchFamily="34" charset="0"/>
                      </a:endParaRPr>
                    </a:p>
                  </a:txBody>
                  <a:tcPr marL="0" marR="0" marT="39370" marB="0" anchor="ctr" anchorCtr="1"/>
                </a:tc>
                <a:extLst>
                  <a:ext uri="{0D108BD9-81ED-4DB2-BD59-A6C34878D82A}">
                    <a16:rowId xmlns:a16="http://schemas.microsoft.com/office/drawing/2014/main" val="10002"/>
                  </a:ext>
                </a:extLst>
              </a:tr>
            </a:tbl>
          </a:graphicData>
        </a:graphic>
      </p:graphicFrame>
      <p:graphicFrame>
        <p:nvGraphicFramePr>
          <p:cNvPr id="5" name="Object 4">
            <a:extLst>
              <a:ext uri="{FF2B5EF4-FFF2-40B4-BE49-F238E27FC236}">
                <a16:creationId xmlns:a16="http://schemas.microsoft.com/office/drawing/2014/main" id="{6603C389-19D2-73B3-1BCC-2714020FCE63}"/>
              </a:ext>
            </a:extLst>
          </p:cNvPr>
          <p:cNvGraphicFramePr>
            <a:graphicFrameLocks noChangeAspect="1"/>
          </p:cNvGraphicFramePr>
          <p:nvPr>
            <p:extLst>
              <p:ext uri="{D42A27DB-BD31-4B8C-83A1-F6EECF244321}">
                <p14:modId xmlns:p14="http://schemas.microsoft.com/office/powerpoint/2010/main" val="3798998400"/>
              </p:ext>
            </p:extLst>
          </p:nvPr>
        </p:nvGraphicFramePr>
        <p:xfrm>
          <a:off x="3706813" y="3567113"/>
          <a:ext cx="180975" cy="534987"/>
        </p:xfrm>
        <a:graphic>
          <a:graphicData uri="http://schemas.openxmlformats.org/presentationml/2006/ole">
            <mc:AlternateContent xmlns:mc="http://schemas.openxmlformats.org/markup-compatibility/2006">
              <mc:Choice xmlns:v="urn:schemas-microsoft-com:vml" Requires="v">
                <p:oleObj name="Equation" r:id="rId2" imgW="279360" imgH="825480" progId="Equation.DSMT4">
                  <p:embed/>
                </p:oleObj>
              </mc:Choice>
              <mc:Fallback>
                <p:oleObj name="Equation" r:id="rId2" imgW="279360" imgH="825480" progId="Equation.DSMT4">
                  <p:embed/>
                  <p:pic>
                    <p:nvPicPr>
                      <p:cNvPr id="4" name="Object 3">
                        <a:extLst>
                          <a:ext uri="{FF2B5EF4-FFF2-40B4-BE49-F238E27FC236}">
                            <a16:creationId xmlns:a16="http://schemas.microsoft.com/office/drawing/2014/main" id="{BE907DD7-B336-57D8-A845-2131B07C95C0}"/>
                          </a:ext>
                        </a:extLst>
                      </p:cNvPr>
                      <p:cNvPicPr/>
                      <p:nvPr/>
                    </p:nvPicPr>
                    <p:blipFill>
                      <a:blip r:embed="rId3"/>
                      <a:stretch>
                        <a:fillRect/>
                      </a:stretch>
                    </p:blipFill>
                    <p:spPr>
                      <a:xfrm>
                        <a:off x="3706813" y="3567113"/>
                        <a:ext cx="180975" cy="534987"/>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A2A558AD-3BDC-7F74-AADE-7E8CFBF33381}"/>
              </a:ext>
            </a:extLst>
          </p:cNvPr>
          <p:cNvGraphicFramePr>
            <a:graphicFrameLocks noChangeAspect="1"/>
          </p:cNvGraphicFramePr>
          <p:nvPr>
            <p:extLst>
              <p:ext uri="{D42A27DB-BD31-4B8C-83A1-F6EECF244321}">
                <p14:modId xmlns:p14="http://schemas.microsoft.com/office/powerpoint/2010/main" val="1836680427"/>
              </p:ext>
            </p:extLst>
          </p:nvPr>
        </p:nvGraphicFramePr>
        <p:xfrm>
          <a:off x="4526116" y="3566160"/>
          <a:ext cx="180975" cy="534987"/>
        </p:xfrm>
        <a:graphic>
          <a:graphicData uri="http://schemas.openxmlformats.org/presentationml/2006/ole">
            <mc:AlternateContent xmlns:mc="http://schemas.openxmlformats.org/markup-compatibility/2006">
              <mc:Choice xmlns:v="urn:schemas-microsoft-com:vml" Requires="v">
                <p:oleObj name="Equation" r:id="rId4" imgW="279360" imgH="825480" progId="Equation.DSMT4">
                  <p:embed/>
                </p:oleObj>
              </mc:Choice>
              <mc:Fallback>
                <p:oleObj name="Equation" r:id="rId4" imgW="279360" imgH="825480" progId="Equation.DSMT4">
                  <p:embed/>
                  <p:pic>
                    <p:nvPicPr>
                      <p:cNvPr id="5" name="Object 4">
                        <a:extLst>
                          <a:ext uri="{FF2B5EF4-FFF2-40B4-BE49-F238E27FC236}">
                            <a16:creationId xmlns:a16="http://schemas.microsoft.com/office/drawing/2014/main" id="{6603C389-19D2-73B3-1BCC-2714020FCE63}"/>
                          </a:ext>
                        </a:extLst>
                      </p:cNvPr>
                      <p:cNvPicPr/>
                      <p:nvPr/>
                    </p:nvPicPr>
                    <p:blipFill>
                      <a:blip r:embed="rId3"/>
                      <a:stretch>
                        <a:fillRect/>
                      </a:stretch>
                    </p:blipFill>
                    <p:spPr>
                      <a:xfrm>
                        <a:off x="4526116" y="3566160"/>
                        <a:ext cx="180975" cy="53498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B5CEEBF3-724A-8440-C0D8-A21A927231EC}"/>
              </a:ext>
            </a:extLst>
          </p:cNvPr>
          <p:cNvGraphicFramePr>
            <a:graphicFrameLocks noChangeAspect="1"/>
          </p:cNvGraphicFramePr>
          <p:nvPr>
            <p:extLst>
              <p:ext uri="{D42A27DB-BD31-4B8C-83A1-F6EECF244321}">
                <p14:modId xmlns:p14="http://schemas.microsoft.com/office/powerpoint/2010/main" val="1540029371"/>
              </p:ext>
            </p:extLst>
          </p:nvPr>
        </p:nvGraphicFramePr>
        <p:xfrm>
          <a:off x="5345417" y="3566160"/>
          <a:ext cx="180975" cy="534987"/>
        </p:xfrm>
        <a:graphic>
          <a:graphicData uri="http://schemas.openxmlformats.org/presentationml/2006/ole">
            <mc:AlternateContent xmlns:mc="http://schemas.openxmlformats.org/markup-compatibility/2006">
              <mc:Choice xmlns:v="urn:schemas-microsoft-com:vml" Requires="v">
                <p:oleObj name="Equation" r:id="rId5" imgW="279360" imgH="825480" progId="Equation.DSMT4">
                  <p:embed/>
                </p:oleObj>
              </mc:Choice>
              <mc:Fallback>
                <p:oleObj name="Equation" r:id="rId5" imgW="279360" imgH="825480" progId="Equation.DSMT4">
                  <p:embed/>
                  <p:pic>
                    <p:nvPicPr>
                      <p:cNvPr id="6" name="Object 5">
                        <a:extLst>
                          <a:ext uri="{FF2B5EF4-FFF2-40B4-BE49-F238E27FC236}">
                            <a16:creationId xmlns:a16="http://schemas.microsoft.com/office/drawing/2014/main" id="{A2A558AD-3BDC-7F74-AADE-7E8CFBF33381}"/>
                          </a:ext>
                        </a:extLst>
                      </p:cNvPr>
                      <p:cNvPicPr/>
                      <p:nvPr/>
                    </p:nvPicPr>
                    <p:blipFill>
                      <a:blip r:embed="rId3"/>
                      <a:stretch>
                        <a:fillRect/>
                      </a:stretch>
                    </p:blipFill>
                    <p:spPr>
                      <a:xfrm>
                        <a:off x="5345417" y="3566160"/>
                        <a:ext cx="180975" cy="534987"/>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49A19FAC-9AB4-51C0-59E7-577C2FD9F687}"/>
              </a:ext>
            </a:extLst>
          </p:cNvPr>
          <p:cNvGraphicFramePr>
            <a:graphicFrameLocks noChangeAspect="1"/>
          </p:cNvGraphicFramePr>
          <p:nvPr>
            <p:extLst>
              <p:ext uri="{D42A27DB-BD31-4B8C-83A1-F6EECF244321}">
                <p14:modId xmlns:p14="http://schemas.microsoft.com/office/powerpoint/2010/main" val="1540029371"/>
              </p:ext>
            </p:extLst>
          </p:nvPr>
        </p:nvGraphicFramePr>
        <p:xfrm>
          <a:off x="6164718" y="3566160"/>
          <a:ext cx="180975" cy="534987"/>
        </p:xfrm>
        <a:graphic>
          <a:graphicData uri="http://schemas.openxmlformats.org/presentationml/2006/ole">
            <mc:AlternateContent xmlns:mc="http://schemas.openxmlformats.org/markup-compatibility/2006">
              <mc:Choice xmlns:v="urn:schemas-microsoft-com:vml" Requires="v">
                <p:oleObj name="Equation" r:id="rId6" imgW="279360" imgH="825480" progId="Equation.DSMT4">
                  <p:embed/>
                </p:oleObj>
              </mc:Choice>
              <mc:Fallback>
                <p:oleObj name="Equation" r:id="rId6" imgW="279360" imgH="825480" progId="Equation.DSMT4">
                  <p:embed/>
                  <p:pic>
                    <p:nvPicPr>
                      <p:cNvPr id="7" name="Object 6">
                        <a:extLst>
                          <a:ext uri="{FF2B5EF4-FFF2-40B4-BE49-F238E27FC236}">
                            <a16:creationId xmlns:a16="http://schemas.microsoft.com/office/drawing/2014/main" id="{B5CEEBF3-724A-8440-C0D8-A21A927231EC}"/>
                          </a:ext>
                        </a:extLst>
                      </p:cNvPr>
                      <p:cNvPicPr/>
                      <p:nvPr/>
                    </p:nvPicPr>
                    <p:blipFill>
                      <a:blip r:embed="rId3"/>
                      <a:stretch>
                        <a:fillRect/>
                      </a:stretch>
                    </p:blipFill>
                    <p:spPr>
                      <a:xfrm>
                        <a:off x="6164718" y="3566160"/>
                        <a:ext cx="180975" cy="534987"/>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Expected Value and Variance of a Discrete Uniform Distribution</a:t>
            </a:r>
          </a:p>
        </p:txBody>
      </p:sp>
      <p:sp>
        <p:nvSpPr>
          <p:cNvPr id="3" name="Content Placeholder 2"/>
          <p:cNvSpPr>
            <a:spLocks noGrp="1"/>
          </p:cNvSpPr>
          <p:nvPr>
            <p:ph idx="1"/>
          </p:nvPr>
        </p:nvSpPr>
        <p:spPr/>
        <p:txBody>
          <a:bodyPr/>
          <a:lstStyle/>
          <a:p>
            <a:r>
              <a:rPr lang="en-US" dirty="0"/>
              <a:t>When we assume that </a:t>
            </a:r>
            <a:r>
              <a:rPr lang="en-US" i="1" dirty="0"/>
              <a:t>X</a:t>
            </a:r>
            <a:r>
              <a:rPr lang="en-US" dirty="0"/>
              <a:t> is a discrete uniform random variable whose values are consecutive integers starting at </a:t>
            </a:r>
            <a:r>
              <a:rPr lang="en-US" i="1" dirty="0"/>
              <a:t>a</a:t>
            </a:r>
            <a:r>
              <a:rPr lang="en-US" dirty="0"/>
              <a:t> and ending at </a:t>
            </a:r>
            <a:r>
              <a:rPr lang="en-US" i="1" dirty="0"/>
              <a:t>b</a:t>
            </a:r>
            <a:r>
              <a:rPr lang="en-US" dirty="0"/>
              <a:t>, where </a:t>
            </a:r>
            <a:r>
              <a:rPr lang="en-US" i="1" dirty="0"/>
              <a:t>a</a:t>
            </a:r>
            <a:r>
              <a:rPr lang="en-US" dirty="0"/>
              <a:t> &lt; </a:t>
            </a:r>
            <a:r>
              <a:rPr lang="en-US" i="1" dirty="0"/>
              <a:t>b</a:t>
            </a:r>
            <a:r>
              <a:rPr lang="en-US" dirty="0"/>
              <a:t>, and that the random variable </a:t>
            </a:r>
            <a:r>
              <a:rPr lang="en-US" i="1" dirty="0"/>
              <a:t>X</a:t>
            </a:r>
            <a:r>
              <a:rPr lang="en-US" dirty="0"/>
              <a:t> is equally likely to assume any of the integers in the interval [</a:t>
            </a:r>
            <a:r>
              <a:rPr lang="en-US" i="1" dirty="0"/>
              <a:t>a</a:t>
            </a:r>
            <a:r>
              <a:rPr lang="en-US" dirty="0"/>
              <a:t>, </a:t>
            </a:r>
            <a:r>
              <a:rPr lang="en-US" i="1" dirty="0"/>
              <a:t>b</a:t>
            </a:r>
            <a:r>
              <a:rPr lang="en-US" dirty="0"/>
              <a:t>], then the calculation for the expected value of </a:t>
            </a:r>
            <a:r>
              <a:rPr lang="en-US" i="1" dirty="0"/>
              <a:t>X</a:t>
            </a:r>
            <a:r>
              <a:rPr lang="en-US" dirty="0"/>
              <a:t> is similar to finding the midpoint of the interval. Note, that </a:t>
            </a:r>
            <a:r>
              <a:rPr lang="en-US" i="1" dirty="0"/>
              <a:t>a</a:t>
            </a:r>
            <a:r>
              <a:rPr lang="en-US" dirty="0"/>
              <a:t> and </a:t>
            </a:r>
            <a:r>
              <a:rPr lang="en-US" i="1" dirty="0"/>
              <a:t>b</a:t>
            </a:r>
            <a:r>
              <a:rPr lang="en-US" dirty="0"/>
              <a:t> are referred to as the parameters of the discrete uniform distribution.</a:t>
            </a:r>
            <a:endParaRPr lang="en-US" b="1" dirty="0"/>
          </a:p>
        </p:txBody>
      </p:sp>
    </p:spTree>
    <p:extLst>
      <p:ext uri="{BB962C8B-B14F-4D97-AF65-F5344CB8AC3E}">
        <p14:creationId xmlns:p14="http://schemas.microsoft.com/office/powerpoint/2010/main" val="2888870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Expected Value of a Discrete Uniform Random Variable</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expected value </a:t>
            </a:r>
            <a:r>
              <a:rPr lang="en-US" dirty="0">
                <a:solidFill>
                  <a:srgbClr val="000000"/>
                </a:solidFill>
              </a:rPr>
              <a:t>of a discrete uniform random variable can be computed using the expression. </a:t>
            </a:r>
          </a:p>
          <a:p>
            <a:endParaRPr lang="en-US" dirty="0">
              <a:solidFill>
                <a:srgbClr val="000000"/>
              </a:solidFill>
            </a:endParaRPr>
          </a:p>
          <a:p>
            <a:endParaRPr lang="en-US" dirty="0">
              <a:solidFill>
                <a:srgbClr val="000000"/>
              </a:solidFill>
            </a:endParaRPr>
          </a:p>
          <a:p>
            <a:r>
              <a:rPr lang="en-US" dirty="0">
                <a:solidFill>
                  <a:srgbClr val="000000"/>
                </a:solidFill>
              </a:rPr>
              <a:t>where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the parameters of the discrete uniform distribution.</a:t>
            </a:r>
          </a:p>
        </p:txBody>
      </p:sp>
      <p:graphicFrame>
        <p:nvGraphicFramePr>
          <p:cNvPr id="3" name="Object 2">
            <a:extLst>
              <a:ext uri="{FF2B5EF4-FFF2-40B4-BE49-F238E27FC236}">
                <a16:creationId xmlns:a16="http://schemas.microsoft.com/office/drawing/2014/main" id="{4E4D2655-31C0-7244-AAFE-EF04B1215F35}"/>
              </a:ext>
            </a:extLst>
          </p:cNvPr>
          <p:cNvGraphicFramePr>
            <a:graphicFrameLocks noChangeAspect="1"/>
          </p:cNvGraphicFramePr>
          <p:nvPr>
            <p:extLst>
              <p:ext uri="{D42A27DB-BD31-4B8C-83A1-F6EECF244321}">
                <p14:modId xmlns:p14="http://schemas.microsoft.com/office/powerpoint/2010/main" val="2981080480"/>
              </p:ext>
            </p:extLst>
          </p:nvPr>
        </p:nvGraphicFramePr>
        <p:xfrm>
          <a:off x="3048000" y="2335504"/>
          <a:ext cx="2349500" cy="825500"/>
        </p:xfrm>
        <a:graphic>
          <a:graphicData uri="http://schemas.openxmlformats.org/presentationml/2006/ole">
            <mc:AlternateContent xmlns:mc="http://schemas.openxmlformats.org/markup-compatibility/2006">
              <mc:Choice xmlns:v="urn:schemas-microsoft-com:vml" Requires="v">
                <p:oleObj name="Equation" r:id="rId2" imgW="2349360" imgH="825480" progId="Equation.DSMT4">
                  <p:embed/>
                </p:oleObj>
              </mc:Choice>
              <mc:Fallback>
                <p:oleObj name="Equation" r:id="rId2" imgW="2349360" imgH="825480" progId="Equation.DSMT4">
                  <p:embed/>
                  <p:pic>
                    <p:nvPicPr>
                      <p:cNvPr id="0" name=""/>
                      <p:cNvPicPr/>
                      <p:nvPr/>
                    </p:nvPicPr>
                    <p:blipFill>
                      <a:blip r:embed="rId3"/>
                      <a:stretch>
                        <a:fillRect/>
                      </a:stretch>
                    </p:blipFill>
                    <p:spPr>
                      <a:xfrm>
                        <a:off x="3048000" y="2335504"/>
                        <a:ext cx="2349500" cy="825500"/>
                      </a:xfrm>
                      <a:prstGeom prst="rect">
                        <a:avLst/>
                      </a:prstGeom>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Expected Value and Variance of a Discrete Uniform Distribution (cont.)</a:t>
            </a:r>
          </a:p>
        </p:txBody>
      </p:sp>
      <p:sp>
        <p:nvSpPr>
          <p:cNvPr id="3" name="Content Placeholder 2"/>
          <p:cNvSpPr>
            <a:spLocks noGrp="1"/>
          </p:cNvSpPr>
          <p:nvPr>
            <p:ph idx="1"/>
          </p:nvPr>
        </p:nvSpPr>
        <p:spPr/>
        <p:txBody>
          <a:bodyPr/>
          <a:lstStyle/>
          <a:p>
            <a:r>
              <a:rPr lang="en-US" dirty="0"/>
              <a:t>The variance and standard deviation for a discrete uniform random variable is also straightforward to calculate. For a given set of parameters </a:t>
            </a:r>
            <a:r>
              <a:rPr lang="en-US" i="1" dirty="0"/>
              <a:t>a</a:t>
            </a:r>
            <a:r>
              <a:rPr lang="en-US" dirty="0"/>
              <a:t> and </a:t>
            </a:r>
            <a:r>
              <a:rPr lang="en-US" i="1" dirty="0"/>
              <a:t>b</a:t>
            </a:r>
            <a:r>
              <a:rPr lang="en-US" dirty="0"/>
              <a:t>, the formula </a:t>
            </a:r>
            <a:r>
              <a:rPr lang="en-US" i="1" dirty="0"/>
              <a:t>n</a:t>
            </a:r>
            <a:r>
              <a:rPr lang="en-US" dirty="0"/>
              <a:t> = </a:t>
            </a:r>
            <a:r>
              <a:rPr lang="en-US" i="1" dirty="0"/>
              <a:t>b</a:t>
            </a:r>
            <a:r>
              <a:rPr lang="en-US" dirty="0"/>
              <a:t>−</a:t>
            </a:r>
            <a:r>
              <a:rPr lang="en-US" i="1" dirty="0"/>
              <a:t>a</a:t>
            </a:r>
            <a:r>
              <a:rPr lang="en-US" dirty="0"/>
              <a:t>+1 counts the number of consecutive integers in the interval [</a:t>
            </a:r>
            <a:r>
              <a:rPr lang="en-US" i="1" dirty="0"/>
              <a:t>a</a:t>
            </a:r>
            <a:r>
              <a:rPr lang="en-US" dirty="0"/>
              <a:t>, </a:t>
            </a:r>
            <a:r>
              <a:rPr lang="en-US" i="1" dirty="0"/>
              <a:t>b</a:t>
            </a:r>
            <a:r>
              <a:rPr lang="en-US" dirty="0"/>
              <a:t>].</a:t>
            </a:r>
            <a:endParaRPr lang="en-US" b="1" dirty="0"/>
          </a:p>
        </p:txBody>
      </p:sp>
    </p:spTree>
    <p:extLst>
      <p:ext uri="{BB962C8B-B14F-4D97-AF65-F5344CB8AC3E}">
        <p14:creationId xmlns:p14="http://schemas.microsoft.com/office/powerpoint/2010/main" val="3158273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1346</TotalTime>
  <Words>618</Words>
  <Application>Microsoft Office PowerPoint</Application>
  <PresentationFormat>On-screen Show (4:3)</PresentationFormat>
  <Paragraphs>54</Paragraphs>
  <Slides>10</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10</vt:i4>
      </vt:variant>
    </vt:vector>
  </HeadingPairs>
  <TitlesOfParts>
    <vt:vector size="16" baseType="lpstr">
      <vt:lpstr>Arial</vt:lpstr>
      <vt:lpstr>Roboto Condensed</vt:lpstr>
      <vt:lpstr>Calibri</vt:lpstr>
      <vt:lpstr>Office Theme</vt:lpstr>
      <vt:lpstr>Equation</vt:lpstr>
      <vt:lpstr>MathType 6.0 Equation</vt:lpstr>
      <vt:lpstr>Section 7.3</vt:lpstr>
      <vt:lpstr>The Discrete Uniform Distribution</vt:lpstr>
      <vt:lpstr>Example 7.3.1: Determining the Probability Distribution of Throwing a Die</vt:lpstr>
      <vt:lpstr>Example 7.3.1: Determining the Probability Distribution of Throwing a Die (cont.)</vt:lpstr>
      <vt:lpstr>Example 7.3.2: Determining the Probability Distribution of Delivery Time</vt:lpstr>
      <vt:lpstr>Example 7.3.2: Determining the Probability Distribution of Delivery Time (cont.)</vt:lpstr>
      <vt:lpstr>The Expected Value and Variance of a Discrete Uniform Distribution</vt:lpstr>
      <vt:lpstr>Formula: Expected Value of a Discrete Uniform Random Variable</vt:lpstr>
      <vt:lpstr>The Expected Value and Variance of a Discrete Uniform Distribution (cont.)</vt:lpstr>
      <vt:lpstr>Formula: Variance and Standard Deviation of a Discrete Uniform Random Variable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sujana</cp:lastModifiedBy>
  <cp:revision>198</cp:revision>
  <dcterms:created xsi:type="dcterms:W3CDTF">2013-04-26T14:43:13Z</dcterms:created>
  <dcterms:modified xsi:type="dcterms:W3CDTF">2024-02-09T06:43:38Z</dcterms:modified>
</cp:coreProperties>
</file>