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handoutMasterIdLst>
    <p:handoutMasterId r:id="rId20"/>
  </p:handoutMasterIdLst>
  <p:sldIdLst>
    <p:sldId id="256" r:id="rId2"/>
    <p:sldId id="286" r:id="rId3"/>
    <p:sldId id="311" r:id="rId4"/>
    <p:sldId id="321" r:id="rId5"/>
    <p:sldId id="313" r:id="rId6"/>
    <p:sldId id="287" r:id="rId7"/>
    <p:sldId id="288" r:id="rId8"/>
    <p:sldId id="314" r:id="rId9"/>
    <p:sldId id="322" r:id="rId10"/>
    <p:sldId id="315" r:id="rId11"/>
    <p:sldId id="316" r:id="rId12"/>
    <p:sldId id="323" r:id="rId13"/>
    <p:sldId id="317" r:id="rId14"/>
    <p:sldId id="289" r:id="rId15"/>
    <p:sldId id="319" r:id="rId16"/>
    <p:sldId id="318" r:id="rId17"/>
    <p:sldId id="320" r:id="rId18"/>
  </p:sldIdLst>
  <p:sldSz cx="9144000" cy="6858000" type="screen4x3"/>
  <p:notesSz cx="6858000" cy="9144000"/>
  <p:embeddedFontLst>
    <p:embeddedFont>
      <p:font typeface="Cambria Math" panose="02040503050406030204" pitchFamily="18" charset="0"/>
      <p:regular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4"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86" d="100"/>
          <a:sy n="86" d="100"/>
        </p:scale>
        <p:origin x="1716"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2/9/2024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2/9/2024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6.bin"/><Relationship Id="rId1" Type="http://schemas.openxmlformats.org/officeDocument/2006/relationships/slideLayout" Target="../slideLayouts/slideLayout2.xml"/><Relationship Id="rId5" Type="http://schemas.openxmlformats.org/officeDocument/2006/relationships/image" Target="../media/image8.wmf"/><Relationship Id="rId4" Type="http://schemas.openxmlformats.org/officeDocument/2006/relationships/oleObject" Target="../embeddings/oleObject7.bin"/></Relationships>
</file>

<file path=ppt/slides/_rels/slide11.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oleObject" Target="../embeddings/oleObject8.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5.wmf"/><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2.wmf"/><Relationship Id="rId11" Type="http://schemas.openxmlformats.org/officeDocument/2006/relationships/oleObject" Target="../embeddings/oleObject13.bin"/><Relationship Id="rId5" Type="http://schemas.openxmlformats.org/officeDocument/2006/relationships/oleObject" Target="../embeddings/oleObject10.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2.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18.wmf"/><Relationship Id="rId12" Type="http://schemas.openxmlformats.org/officeDocument/2006/relationships/oleObject" Target="../embeddings/oleObject19.bin"/><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20.wmf"/><Relationship Id="rId5" Type="http://schemas.openxmlformats.org/officeDocument/2006/relationships/image" Target="../media/image17.wmf"/><Relationship Id="rId15" Type="http://schemas.openxmlformats.org/officeDocument/2006/relationships/image" Target="../media/image22.w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19.wmf"/><Relationship Id="rId14" Type="http://schemas.openxmlformats.org/officeDocument/2006/relationships/oleObject" Target="../embeddings/oleObject20.bin"/></Relationships>
</file>

<file path=ppt/slides/_rels/slide16.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oleObject" Target="../embeddings/oleObject21.bin"/><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25.bin"/><Relationship Id="rId13" Type="http://schemas.openxmlformats.org/officeDocument/2006/relationships/image" Target="../media/image29.wmf"/><Relationship Id="rId3" Type="http://schemas.openxmlformats.org/officeDocument/2006/relationships/image" Target="../media/image24.wmf"/><Relationship Id="rId7" Type="http://schemas.openxmlformats.org/officeDocument/2006/relationships/image" Target="../media/image26.wmf"/><Relationship Id="rId12" Type="http://schemas.openxmlformats.org/officeDocument/2006/relationships/oleObject" Target="../embeddings/oleObject27.bin"/><Relationship Id="rId17" Type="http://schemas.openxmlformats.org/officeDocument/2006/relationships/image" Target="../media/image31.wmf"/><Relationship Id="rId2" Type="http://schemas.openxmlformats.org/officeDocument/2006/relationships/oleObject" Target="../embeddings/oleObject22.bin"/><Relationship Id="rId16"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24.bin"/><Relationship Id="rId11" Type="http://schemas.openxmlformats.org/officeDocument/2006/relationships/image" Target="../media/image28.wmf"/><Relationship Id="rId5" Type="http://schemas.openxmlformats.org/officeDocument/2006/relationships/image" Target="../media/image25.wmf"/><Relationship Id="rId15" Type="http://schemas.openxmlformats.org/officeDocument/2006/relationships/image" Target="../media/image30.wmf"/><Relationship Id="rId10" Type="http://schemas.openxmlformats.org/officeDocument/2006/relationships/oleObject" Target="../embeddings/oleObject26.bin"/><Relationship Id="rId4" Type="http://schemas.openxmlformats.org/officeDocument/2006/relationships/oleObject" Target="../embeddings/oleObject23.bin"/><Relationship Id="rId9" Type="http://schemas.openxmlformats.org/officeDocument/2006/relationships/image" Target="../media/image27.wmf"/><Relationship Id="rId14" Type="http://schemas.openxmlformats.org/officeDocument/2006/relationships/oleObject" Target="../embeddings/oleObject28.bin"/></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4.bin"/><Relationship Id="rId1" Type="http://schemas.openxmlformats.org/officeDocument/2006/relationships/slideLayout" Target="../slideLayouts/slideLayout2.xml"/><Relationship Id="rId5" Type="http://schemas.openxmlformats.org/officeDocument/2006/relationships/image" Target="../media/image6.wmf"/><Relationship Id="rId4"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Expected Value and Variance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Variance and Standard Deviation of a Discrete Random Variable</a:t>
            </a:r>
          </a:p>
        </p:txBody>
      </p:sp>
      <p:sp>
        <p:nvSpPr>
          <p:cNvPr id="4" name="Content Placeholder 2"/>
          <p:cNvSpPr>
            <a:spLocks noGrp="1"/>
          </p:cNvSpPr>
          <p:nvPr>
            <p:ph idx="1"/>
          </p:nvPr>
        </p:nvSpPr>
        <p:spPr>
          <a:xfrm>
            <a:off x="457200" y="1280160"/>
            <a:ext cx="8229600" cy="3970318"/>
          </a:xfrm>
          <a:solidFill>
            <a:srgbClr val="FFFFCC"/>
          </a:solidFill>
          <a:ln w="28575">
            <a:solidFill>
              <a:srgbClr val="000000"/>
            </a:solidFill>
          </a:ln>
        </p:spPr>
        <p:txBody>
          <a:bodyPr>
            <a:spAutoFit/>
          </a:bodyPr>
          <a:lstStyle/>
          <a:p>
            <a:r>
              <a:rPr lang="en-US" dirty="0">
                <a:solidFill>
                  <a:srgbClr val="000000"/>
                </a:solidFill>
              </a:rPr>
              <a:t>The</a:t>
            </a:r>
            <a:r>
              <a:rPr lang="en-US" dirty="0"/>
              <a:t> </a:t>
            </a:r>
            <a:r>
              <a:rPr lang="en-US" b="1" dirty="0">
                <a:solidFill>
                  <a:srgbClr val="C00000"/>
                </a:solidFill>
              </a:rPr>
              <a:t>variance of a discrete random variable </a:t>
            </a:r>
            <a:r>
              <a:rPr lang="en-US" b="1" i="1" dirty="0">
                <a:solidFill>
                  <a:srgbClr val="C00000"/>
                </a:solidFill>
              </a:rPr>
              <a:t>X</a:t>
            </a:r>
            <a:r>
              <a:rPr lang="en-US" dirty="0"/>
              <a:t> </a:t>
            </a:r>
            <a:r>
              <a:rPr lang="en-US" dirty="0">
                <a:solidFill>
                  <a:srgbClr val="000000"/>
                </a:solidFill>
              </a:rPr>
              <a:t>is given by the following formula. </a:t>
            </a:r>
          </a:p>
          <a:p>
            <a:endParaRPr lang="en-US" dirty="0">
              <a:solidFill>
                <a:srgbClr val="000000"/>
              </a:solidFill>
            </a:endParaRPr>
          </a:p>
          <a:p>
            <a:endParaRPr lang="en-US" dirty="0">
              <a:solidFill>
                <a:srgbClr val="000000"/>
              </a:solidFill>
            </a:endParaRPr>
          </a:p>
          <a:p>
            <a:r>
              <a:rPr lang="en-US" dirty="0">
                <a:solidFill>
                  <a:srgbClr val="000000"/>
                </a:solidFill>
              </a:rPr>
              <a:t>The</a:t>
            </a:r>
            <a:r>
              <a:rPr lang="en-US" dirty="0"/>
              <a:t> </a:t>
            </a:r>
            <a:r>
              <a:rPr lang="en-US" b="1" dirty="0">
                <a:solidFill>
                  <a:srgbClr val="C00000"/>
                </a:solidFill>
              </a:rPr>
              <a:t>standard deviation of a discrete random variable </a:t>
            </a:r>
            <a:r>
              <a:rPr lang="en-US" b="1" i="1" dirty="0">
                <a:solidFill>
                  <a:srgbClr val="C00000"/>
                </a:solidFill>
              </a:rPr>
              <a:t>X </a:t>
            </a:r>
            <a:r>
              <a:rPr lang="en-US" dirty="0">
                <a:solidFill>
                  <a:srgbClr val="000000"/>
                </a:solidFill>
              </a:rPr>
              <a:t>is therefore,</a:t>
            </a:r>
          </a:p>
          <a:p>
            <a:r>
              <a:rPr lang="en-US" dirty="0">
                <a:solidFill>
                  <a:srgbClr val="000000"/>
                </a:solidFill>
              </a:rPr>
              <a:t> </a:t>
            </a:r>
          </a:p>
          <a:p>
            <a:endParaRPr lang="en-US" dirty="0">
              <a:solidFill>
                <a:srgbClr val="000000"/>
              </a:solidFill>
            </a:endParaRPr>
          </a:p>
        </p:txBody>
      </p:sp>
      <p:graphicFrame>
        <p:nvGraphicFramePr>
          <p:cNvPr id="6" name="Object 5">
            <a:extLst>
              <a:ext uri="{FF2B5EF4-FFF2-40B4-BE49-F238E27FC236}">
                <a16:creationId xmlns:a16="http://schemas.microsoft.com/office/drawing/2014/main" id="{05B2B9F0-E3CB-AED9-33AC-C08677C35A69}"/>
              </a:ext>
            </a:extLst>
          </p:cNvPr>
          <p:cNvGraphicFramePr>
            <a:graphicFrameLocks noChangeAspect="1"/>
          </p:cNvGraphicFramePr>
          <p:nvPr>
            <p:extLst>
              <p:ext uri="{D42A27DB-BD31-4B8C-83A1-F6EECF244321}">
                <p14:modId xmlns:p14="http://schemas.microsoft.com/office/powerpoint/2010/main" val="1196019369"/>
              </p:ext>
            </p:extLst>
          </p:nvPr>
        </p:nvGraphicFramePr>
        <p:xfrm>
          <a:off x="1981200" y="2362200"/>
          <a:ext cx="4432300" cy="685800"/>
        </p:xfrm>
        <a:graphic>
          <a:graphicData uri="http://schemas.openxmlformats.org/presentationml/2006/ole">
            <mc:AlternateContent xmlns:mc="http://schemas.openxmlformats.org/markup-compatibility/2006">
              <mc:Choice xmlns:v="urn:schemas-microsoft-com:vml" Requires="v">
                <p:oleObj name="Equation" r:id="rId2" imgW="4431960" imgH="685800" progId="Equation.DSMT4">
                  <p:embed/>
                </p:oleObj>
              </mc:Choice>
              <mc:Fallback>
                <p:oleObj name="Equation" r:id="rId2" imgW="4431960" imgH="685800" progId="Equation.DSMT4">
                  <p:embed/>
                  <p:pic>
                    <p:nvPicPr>
                      <p:cNvPr id="5" name="Object 4">
                        <a:extLst>
                          <a:ext uri="{FF2B5EF4-FFF2-40B4-BE49-F238E27FC236}">
                            <a16:creationId xmlns:a16="http://schemas.microsoft.com/office/drawing/2014/main" id="{1DA406F0-DC83-A994-5ABD-1347E9F23F7D}"/>
                          </a:ext>
                        </a:extLst>
                      </p:cNvPr>
                      <p:cNvPicPr/>
                      <p:nvPr/>
                    </p:nvPicPr>
                    <p:blipFill>
                      <a:blip r:embed="rId3"/>
                      <a:stretch>
                        <a:fillRect/>
                      </a:stretch>
                    </p:blipFill>
                    <p:spPr>
                      <a:xfrm>
                        <a:off x="1981200" y="2362200"/>
                        <a:ext cx="4432300" cy="6858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26555D42-6B47-8A12-602E-E6530E40F3DC}"/>
              </a:ext>
            </a:extLst>
          </p:cNvPr>
          <p:cNvGraphicFramePr>
            <a:graphicFrameLocks noChangeAspect="1"/>
          </p:cNvGraphicFramePr>
          <p:nvPr>
            <p:extLst>
              <p:ext uri="{D42A27DB-BD31-4B8C-83A1-F6EECF244321}">
                <p14:modId xmlns:p14="http://schemas.microsoft.com/office/powerpoint/2010/main" val="1925015484"/>
              </p:ext>
            </p:extLst>
          </p:nvPr>
        </p:nvGraphicFramePr>
        <p:xfrm>
          <a:off x="1936750" y="4160838"/>
          <a:ext cx="4521200" cy="673100"/>
        </p:xfrm>
        <a:graphic>
          <a:graphicData uri="http://schemas.openxmlformats.org/presentationml/2006/ole">
            <mc:AlternateContent xmlns:mc="http://schemas.openxmlformats.org/markup-compatibility/2006">
              <mc:Choice xmlns:v="urn:schemas-microsoft-com:vml" Requires="v">
                <p:oleObj name="Equation" r:id="rId4" imgW="4520880" imgH="672840" progId="Equation.DSMT4">
                  <p:embed/>
                </p:oleObj>
              </mc:Choice>
              <mc:Fallback>
                <p:oleObj name="Equation" r:id="rId4" imgW="4520880" imgH="672840" progId="Equation.DSMT4">
                  <p:embed/>
                  <p:pic>
                    <p:nvPicPr>
                      <p:cNvPr id="6" name="Object 5">
                        <a:extLst>
                          <a:ext uri="{FF2B5EF4-FFF2-40B4-BE49-F238E27FC236}">
                            <a16:creationId xmlns:a16="http://schemas.microsoft.com/office/drawing/2014/main" id="{05B2B9F0-E3CB-AED9-33AC-C08677C35A69}"/>
                          </a:ext>
                        </a:extLst>
                      </p:cNvPr>
                      <p:cNvPicPr/>
                      <p:nvPr/>
                    </p:nvPicPr>
                    <p:blipFill>
                      <a:blip r:embed="rId5"/>
                      <a:stretch>
                        <a:fillRect/>
                      </a:stretch>
                    </p:blipFill>
                    <p:spPr>
                      <a:xfrm>
                        <a:off x="1936750" y="4160838"/>
                        <a:ext cx="4521200" cy="673100"/>
                      </a:xfrm>
                      <a:prstGeom prst="rect">
                        <a:avLst/>
                      </a:prstGeom>
                    </p:spPr>
                  </p:pic>
                </p:oleObj>
              </mc:Fallback>
            </mc:AlternateContent>
          </a:graphicData>
        </a:graphic>
      </p:graphicFrame>
    </p:spTree>
    <p:extLst>
      <p:ext uri="{BB962C8B-B14F-4D97-AF65-F5344CB8AC3E}">
        <p14:creationId xmlns:p14="http://schemas.microsoft.com/office/powerpoint/2010/main" val="3362684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2"/>
          <p:cNvSpPr>
            <a:spLocks noGrp="1"/>
          </p:cNvSpPr>
          <p:nvPr>
            <p:ph idx="1"/>
          </p:nvPr>
        </p:nvSpPr>
        <p:spPr>
          <a:xfrm>
            <a:off x="457200" y="1280160"/>
            <a:ext cx="8229600" cy="2936188"/>
          </a:xfrm>
          <a:noFill/>
          <a:ln w="28575">
            <a:solidFill>
              <a:srgbClr val="FF0000"/>
            </a:solidFill>
          </a:ln>
        </p:spPr>
        <p:txBody>
          <a:bodyPr wrap="square">
            <a:spAutoFit/>
          </a:bodyPr>
          <a:lstStyle/>
          <a:p>
            <a:r>
              <a:rPr lang="en-US" dirty="0">
                <a:solidFill>
                  <a:srgbClr val="000000"/>
                </a:solidFill>
              </a:rPr>
              <a:t>Sometimes it is easier to compute the variance of a discrete random variable using the computational formula</a:t>
            </a:r>
          </a:p>
          <a:p>
            <a:endParaRPr lang="en-US" dirty="0">
              <a:solidFill>
                <a:srgbClr val="000000"/>
              </a:solidFill>
            </a:endParaRPr>
          </a:p>
          <a:p>
            <a:endParaRPr lang="en-US" dirty="0">
              <a:solidFill>
                <a:srgbClr val="000000"/>
              </a:solidFill>
            </a:endParaRPr>
          </a:p>
          <a:p>
            <a:r>
              <a:rPr lang="pt-BR" dirty="0">
                <a:solidFill>
                  <a:srgbClr val="000000"/>
                </a:solidFill>
              </a:rPr>
              <a:t>Both formulas are equivalent.</a:t>
            </a:r>
            <a:endParaRPr lang="en-US" dirty="0">
              <a:solidFill>
                <a:srgbClr val="000000"/>
              </a:solidFill>
            </a:endParaRPr>
          </a:p>
        </p:txBody>
      </p:sp>
      <p:graphicFrame>
        <p:nvGraphicFramePr>
          <p:cNvPr id="9218" name="Object 2"/>
          <p:cNvGraphicFramePr>
            <a:graphicFrameLocks noChangeAspect="1"/>
          </p:cNvGraphicFramePr>
          <p:nvPr>
            <p:extLst>
              <p:ext uri="{D42A27DB-BD31-4B8C-83A1-F6EECF244321}">
                <p14:modId xmlns:p14="http://schemas.microsoft.com/office/powerpoint/2010/main" val="2811803781"/>
              </p:ext>
            </p:extLst>
          </p:nvPr>
        </p:nvGraphicFramePr>
        <p:xfrm>
          <a:off x="2057400" y="2667000"/>
          <a:ext cx="4419600" cy="584200"/>
        </p:xfrm>
        <a:graphic>
          <a:graphicData uri="http://schemas.openxmlformats.org/presentationml/2006/ole">
            <mc:AlternateContent xmlns:mc="http://schemas.openxmlformats.org/markup-compatibility/2006">
              <mc:Choice xmlns:v="urn:schemas-microsoft-com:vml" Requires="v">
                <p:oleObj name="Equation" r:id="rId2" imgW="4419360" imgH="583920" progId="Equation.DSMT4">
                  <p:embed/>
                </p:oleObj>
              </mc:Choice>
              <mc:Fallback>
                <p:oleObj name="Equation" r:id="rId2" imgW="4419360" imgH="583920" progId="Equation.DSMT4">
                  <p:embed/>
                  <p:pic>
                    <p:nvPicPr>
                      <p:cNvPr id="9218" name="Object 2"/>
                      <p:cNvPicPr>
                        <a:picLocks noChangeAspect="1" noChangeArrowheads="1"/>
                      </p:cNvPicPr>
                      <p:nvPr/>
                    </p:nvPicPr>
                    <p:blipFill>
                      <a:blip r:embed="rId3"/>
                      <a:srcRect/>
                      <a:stretch>
                        <a:fillRect/>
                      </a:stretch>
                    </p:blipFill>
                    <p:spPr bwMode="auto">
                      <a:xfrm>
                        <a:off x="2057400" y="2667000"/>
                        <a:ext cx="44196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221017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Variance of a Discrete Random Variable</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pPr>
                  <a:lnSpc>
                    <a:spcPct val="150000"/>
                  </a:lnSpc>
                </a:pPr>
                <a:r>
                  <a:rPr lang="en-US" dirty="0"/>
                  <a:t>Once again, the variance can be considered an average. In this case it is the weighted average of the squared deviations about the mean. This is very similar to the computations for the sample variance  </a:t>
                </a:r>
                <a14:m>
                  <m:oMath xmlns:m="http://schemas.openxmlformats.org/officeDocument/2006/math">
                    <m:r>
                      <a:rPr lang="en-US" b="0" i="1" smtClean="0">
                        <a:solidFill>
                          <a:srgbClr val="836967"/>
                        </a:solidFill>
                        <a:latin typeface="Cambria Math" panose="02040503050406030204" pitchFamily="18" charset="0"/>
                      </a:rPr>
                      <m:t> </m:t>
                    </m:r>
                  </m:oMath>
                </a14:m>
                <a:r>
                  <a:rPr lang="en-US" dirty="0"/>
                  <a:t>      and population variance          given by                         and 		 , respectively. The larger the variance the more variability in the outcomes.</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r="-1630" b="-2400"/>
                </a:stretch>
              </a:blipFill>
            </p:spPr>
            <p:txBody>
              <a:bodyPr/>
              <a:lstStyle/>
              <a:p>
                <a:r>
                  <a:rPr lang="en-IN">
                    <a:noFill/>
                  </a:rPr>
                  <a:t> </a:t>
                </a:r>
              </a:p>
            </p:txBody>
          </p:sp>
        </mc:Fallback>
      </mc:AlternateContent>
      <p:graphicFrame>
        <p:nvGraphicFramePr>
          <p:cNvPr id="5" name="Object 4">
            <a:extLst>
              <a:ext uri="{FF2B5EF4-FFF2-40B4-BE49-F238E27FC236}">
                <a16:creationId xmlns:a16="http://schemas.microsoft.com/office/drawing/2014/main" id="{1907C5AD-DEF3-0F58-2396-46383BBFDCD6}"/>
              </a:ext>
            </a:extLst>
          </p:cNvPr>
          <p:cNvGraphicFramePr>
            <a:graphicFrameLocks noChangeAspect="1"/>
          </p:cNvGraphicFramePr>
          <p:nvPr>
            <p:extLst>
              <p:ext uri="{D42A27DB-BD31-4B8C-83A1-F6EECF244321}">
                <p14:modId xmlns:p14="http://schemas.microsoft.com/office/powerpoint/2010/main" val="1631782151"/>
              </p:ext>
            </p:extLst>
          </p:nvPr>
        </p:nvGraphicFramePr>
        <p:xfrm>
          <a:off x="6092438" y="3322444"/>
          <a:ext cx="596900" cy="584200"/>
        </p:xfrm>
        <a:graphic>
          <a:graphicData uri="http://schemas.openxmlformats.org/presentationml/2006/ole">
            <mc:AlternateContent xmlns:mc="http://schemas.openxmlformats.org/markup-compatibility/2006">
              <mc:Choice xmlns:v="urn:schemas-microsoft-com:vml" Requires="v">
                <p:oleObj name="Equation" r:id="rId3" imgW="596880" imgH="583920" progId="Equation.DSMT4">
                  <p:embed/>
                </p:oleObj>
              </mc:Choice>
              <mc:Fallback>
                <p:oleObj name="Equation" r:id="rId3" imgW="596880" imgH="583920" progId="Equation.DSMT4">
                  <p:embed/>
                  <p:pic>
                    <p:nvPicPr>
                      <p:cNvPr id="0" name=""/>
                      <p:cNvPicPr/>
                      <p:nvPr/>
                    </p:nvPicPr>
                    <p:blipFill>
                      <a:blip r:embed="rId4"/>
                      <a:stretch>
                        <a:fillRect/>
                      </a:stretch>
                    </p:blipFill>
                    <p:spPr>
                      <a:xfrm>
                        <a:off x="6092438" y="3322444"/>
                        <a:ext cx="596900" cy="5842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DB18BC90-6AA0-2811-47BC-9C3E6CEFC744}"/>
              </a:ext>
            </a:extLst>
          </p:cNvPr>
          <p:cNvGraphicFramePr>
            <a:graphicFrameLocks noChangeAspect="1"/>
          </p:cNvGraphicFramePr>
          <p:nvPr>
            <p:extLst>
              <p:ext uri="{D42A27DB-BD31-4B8C-83A1-F6EECF244321}">
                <p14:modId xmlns:p14="http://schemas.microsoft.com/office/powerpoint/2010/main" val="3513816017"/>
              </p:ext>
            </p:extLst>
          </p:nvPr>
        </p:nvGraphicFramePr>
        <p:xfrm>
          <a:off x="3524096" y="3954347"/>
          <a:ext cx="660400" cy="584200"/>
        </p:xfrm>
        <a:graphic>
          <a:graphicData uri="http://schemas.openxmlformats.org/presentationml/2006/ole">
            <mc:AlternateContent xmlns:mc="http://schemas.openxmlformats.org/markup-compatibility/2006">
              <mc:Choice xmlns:v="urn:schemas-microsoft-com:vml" Requires="v">
                <p:oleObj name="Equation" r:id="rId5" imgW="660240" imgH="583920" progId="Equation.DSMT4">
                  <p:embed/>
                </p:oleObj>
              </mc:Choice>
              <mc:Fallback>
                <p:oleObj name="Equation" r:id="rId5" imgW="660240" imgH="583920" progId="Equation.DSMT4">
                  <p:embed/>
                  <p:pic>
                    <p:nvPicPr>
                      <p:cNvPr id="5" name="Object 4">
                        <a:extLst>
                          <a:ext uri="{FF2B5EF4-FFF2-40B4-BE49-F238E27FC236}">
                            <a16:creationId xmlns:a16="http://schemas.microsoft.com/office/drawing/2014/main" id="{1907C5AD-DEF3-0F58-2396-46383BBFDCD6}"/>
                          </a:ext>
                        </a:extLst>
                      </p:cNvPr>
                      <p:cNvPicPr/>
                      <p:nvPr/>
                    </p:nvPicPr>
                    <p:blipFill>
                      <a:blip r:embed="rId6"/>
                      <a:stretch>
                        <a:fillRect/>
                      </a:stretch>
                    </p:blipFill>
                    <p:spPr>
                      <a:xfrm>
                        <a:off x="3524096" y="3954347"/>
                        <a:ext cx="660400" cy="5842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689CE44D-CDC5-1FC6-56F1-2ACFD51BDC44}"/>
              </a:ext>
            </a:extLst>
          </p:cNvPr>
          <p:cNvGraphicFramePr>
            <a:graphicFrameLocks noChangeAspect="1"/>
          </p:cNvGraphicFramePr>
          <p:nvPr>
            <p:extLst>
              <p:ext uri="{D42A27DB-BD31-4B8C-83A1-F6EECF244321}">
                <p14:modId xmlns:p14="http://schemas.microsoft.com/office/powerpoint/2010/main" val="3012045237"/>
              </p:ext>
            </p:extLst>
          </p:nvPr>
        </p:nvGraphicFramePr>
        <p:xfrm>
          <a:off x="2471545" y="3203807"/>
          <a:ext cx="914400" cy="336550"/>
        </p:xfrm>
        <a:graphic>
          <a:graphicData uri="http://schemas.openxmlformats.org/presentationml/2006/ole">
            <mc:AlternateContent xmlns:mc="http://schemas.openxmlformats.org/markup-compatibility/2006">
              <mc:Choice xmlns:v="urn:schemas-microsoft-com:vml" Requires="v">
                <p:oleObj name="Equation" r:id="rId7" imgW="914400" imgH="336960" progId="Equation.DSMT4">
                  <p:embed/>
                </p:oleObj>
              </mc:Choice>
              <mc:Fallback>
                <p:oleObj name="Equation" r:id="rId7" imgW="914400" imgH="336960" progId="Equation.DSMT4">
                  <p:embed/>
                  <p:pic>
                    <p:nvPicPr>
                      <p:cNvPr id="6" name="Object 5">
                        <a:extLst>
                          <a:ext uri="{FF2B5EF4-FFF2-40B4-BE49-F238E27FC236}">
                            <a16:creationId xmlns:a16="http://schemas.microsoft.com/office/drawing/2014/main" id="{BC476F0B-5FE4-1E12-77FC-B941A4701D11}"/>
                          </a:ext>
                        </a:extLst>
                      </p:cNvPr>
                      <p:cNvPicPr/>
                      <p:nvPr/>
                    </p:nvPicPr>
                    <p:blipFill>
                      <a:blip r:embed="rId8"/>
                      <a:stretch>
                        <a:fillRect/>
                      </a:stretch>
                    </p:blipFill>
                    <p:spPr>
                      <a:xfrm>
                        <a:off x="2471545" y="3203807"/>
                        <a:ext cx="914400" cy="33655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EBB6F686-FD3B-299B-E7F9-EF97C7259C31}"/>
              </a:ext>
            </a:extLst>
          </p:cNvPr>
          <p:cNvGraphicFramePr>
            <a:graphicFrameLocks noChangeAspect="1"/>
          </p:cNvGraphicFramePr>
          <p:nvPr>
            <p:extLst>
              <p:ext uri="{D42A27DB-BD31-4B8C-83A1-F6EECF244321}">
                <p14:modId xmlns:p14="http://schemas.microsoft.com/office/powerpoint/2010/main" val="2559538873"/>
              </p:ext>
            </p:extLst>
          </p:nvPr>
        </p:nvGraphicFramePr>
        <p:xfrm>
          <a:off x="5504519" y="3755792"/>
          <a:ext cx="1966797" cy="917034"/>
        </p:xfrm>
        <a:graphic>
          <a:graphicData uri="http://schemas.openxmlformats.org/presentationml/2006/ole">
            <mc:AlternateContent xmlns:mc="http://schemas.openxmlformats.org/markup-compatibility/2006">
              <mc:Choice xmlns:v="urn:schemas-microsoft-com:vml" Requires="v">
                <p:oleObj name="Equation" r:id="rId9" imgW="2070000" imgH="965160" progId="Equation.DSMT4">
                  <p:embed/>
                </p:oleObj>
              </mc:Choice>
              <mc:Fallback>
                <p:oleObj name="Equation" r:id="rId9" imgW="2070000" imgH="965160" progId="Equation.DSMT4">
                  <p:embed/>
                  <p:pic>
                    <p:nvPicPr>
                      <p:cNvPr id="0" name=""/>
                      <p:cNvPicPr/>
                      <p:nvPr/>
                    </p:nvPicPr>
                    <p:blipFill>
                      <a:blip r:embed="rId10"/>
                      <a:stretch>
                        <a:fillRect/>
                      </a:stretch>
                    </p:blipFill>
                    <p:spPr>
                      <a:xfrm>
                        <a:off x="5504519" y="3755792"/>
                        <a:ext cx="1966797" cy="917034"/>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9B7E88CB-8067-44D3-48F4-4E77EB728AA3}"/>
              </a:ext>
            </a:extLst>
          </p:cNvPr>
          <p:cNvGraphicFramePr>
            <a:graphicFrameLocks noChangeAspect="1"/>
          </p:cNvGraphicFramePr>
          <p:nvPr>
            <p:extLst>
              <p:ext uri="{D42A27DB-BD31-4B8C-83A1-F6EECF244321}">
                <p14:modId xmlns:p14="http://schemas.microsoft.com/office/powerpoint/2010/main" val="2478836596"/>
              </p:ext>
            </p:extLst>
          </p:nvPr>
        </p:nvGraphicFramePr>
        <p:xfrm>
          <a:off x="525463" y="4425950"/>
          <a:ext cx="1973262" cy="893763"/>
        </p:xfrm>
        <a:graphic>
          <a:graphicData uri="http://schemas.openxmlformats.org/presentationml/2006/ole">
            <mc:AlternateContent xmlns:mc="http://schemas.openxmlformats.org/markup-compatibility/2006">
              <mc:Choice xmlns:v="urn:schemas-microsoft-com:vml" Requires="v">
                <p:oleObj name="Equation" r:id="rId11" imgW="2133360" imgH="965160" progId="Equation.DSMT4">
                  <p:embed/>
                </p:oleObj>
              </mc:Choice>
              <mc:Fallback>
                <p:oleObj name="Equation" r:id="rId11" imgW="2133360" imgH="965160" progId="Equation.DSMT4">
                  <p:embed/>
                  <p:pic>
                    <p:nvPicPr>
                      <p:cNvPr id="9" name="Object 8">
                        <a:extLst>
                          <a:ext uri="{FF2B5EF4-FFF2-40B4-BE49-F238E27FC236}">
                            <a16:creationId xmlns:a16="http://schemas.microsoft.com/office/drawing/2014/main" id="{EBB6F686-FD3B-299B-E7F9-EF97C7259C31}"/>
                          </a:ext>
                        </a:extLst>
                      </p:cNvPr>
                      <p:cNvPicPr/>
                      <p:nvPr/>
                    </p:nvPicPr>
                    <p:blipFill>
                      <a:blip r:embed="rId12"/>
                      <a:stretch>
                        <a:fillRect/>
                      </a:stretch>
                    </p:blipFill>
                    <p:spPr>
                      <a:xfrm>
                        <a:off x="525463" y="4425950"/>
                        <a:ext cx="1973262" cy="893763"/>
                      </a:xfrm>
                      <a:prstGeom prst="rect">
                        <a:avLst/>
                      </a:prstGeom>
                    </p:spPr>
                  </p:pic>
                </p:oleObj>
              </mc:Fallback>
            </mc:AlternateContent>
          </a:graphicData>
        </a:graphic>
      </p:graphicFrame>
    </p:spTree>
    <p:extLst>
      <p:ext uri="{BB962C8B-B14F-4D97-AF65-F5344CB8AC3E}">
        <p14:creationId xmlns:p14="http://schemas.microsoft.com/office/powerpoint/2010/main" val="3445582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2"/>
          <p:cNvSpPr>
            <a:spLocks noGrp="1"/>
          </p:cNvSpPr>
          <p:nvPr>
            <p:ph idx="1"/>
          </p:nvPr>
        </p:nvSpPr>
        <p:spPr>
          <a:xfrm>
            <a:off x="457200" y="1280160"/>
            <a:ext cx="8229600" cy="954107"/>
          </a:xfrm>
          <a:noFill/>
          <a:ln w="28575">
            <a:solidFill>
              <a:srgbClr val="FF0000"/>
            </a:solidFill>
          </a:ln>
        </p:spPr>
        <p:txBody>
          <a:bodyPr wrap="square">
            <a:spAutoFit/>
          </a:bodyPr>
          <a:lstStyle/>
          <a:p>
            <a:r>
              <a:rPr lang="en-US" dirty="0">
                <a:solidFill>
                  <a:srgbClr val="000000"/>
                </a:solidFill>
              </a:rPr>
              <a:t>Recall that </a:t>
            </a:r>
            <a:r>
              <a:rPr lang="en-US" i="1" dirty="0">
                <a:solidFill>
                  <a:srgbClr val="000000"/>
                </a:solidFill>
              </a:rPr>
              <a:t>n</a:t>
            </a:r>
            <a:r>
              <a:rPr lang="en-US" dirty="0">
                <a:solidFill>
                  <a:srgbClr val="000000"/>
                </a:solidFill>
              </a:rPr>
              <a:t> is the size of the sample and </a:t>
            </a:r>
            <a:r>
              <a:rPr lang="en-US" i="1" dirty="0">
                <a:solidFill>
                  <a:srgbClr val="000000"/>
                </a:solidFill>
              </a:rPr>
              <a:t>N</a:t>
            </a:r>
            <a:r>
              <a:rPr lang="en-US" dirty="0">
                <a:solidFill>
                  <a:srgbClr val="000000"/>
                </a:solidFill>
              </a:rPr>
              <a:t> is the size of the population.</a:t>
            </a:r>
          </a:p>
        </p:txBody>
      </p:sp>
    </p:spTree>
    <p:extLst>
      <p:ext uri="{BB962C8B-B14F-4D97-AF65-F5344CB8AC3E}">
        <p14:creationId xmlns:p14="http://schemas.microsoft.com/office/powerpoint/2010/main" val="20348977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7.2.3: Determining the Variance of a Random Variable</a:t>
            </a:r>
          </a:p>
        </p:txBody>
      </p:sp>
      <p:sp>
        <p:nvSpPr>
          <p:cNvPr id="3" name="Content Placeholder 2"/>
          <p:cNvSpPr>
            <a:spLocks noGrp="1"/>
          </p:cNvSpPr>
          <p:nvPr>
            <p:ph idx="1"/>
          </p:nvPr>
        </p:nvSpPr>
        <p:spPr>
          <a:xfrm>
            <a:off x="457200" y="1280160"/>
            <a:ext cx="8229600" cy="4739640"/>
          </a:xfrm>
        </p:spPr>
        <p:txBody>
          <a:bodyPr/>
          <a:lstStyle/>
          <a:p>
            <a:r>
              <a:rPr lang="en-US" dirty="0"/>
              <a:t>The process for determining the variances for the random variables described in Example 7.2.2 is given in the tables below. </a:t>
            </a:r>
          </a:p>
          <a:p>
            <a:endParaRPr lang="en-US"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7.2.3: Determining the Variance of a Random Variable (cont.)</a:t>
            </a:r>
          </a:p>
        </p:txBody>
      </p:sp>
      <p:sp>
        <p:nvSpPr>
          <p:cNvPr id="3" name="Content Placeholder 2"/>
          <p:cNvSpPr>
            <a:spLocks noGrp="1"/>
          </p:cNvSpPr>
          <p:nvPr>
            <p:ph idx="1"/>
          </p:nvPr>
        </p:nvSpPr>
        <p:spPr>
          <a:xfrm>
            <a:off x="457200" y="1143000"/>
            <a:ext cx="8229600" cy="5334000"/>
          </a:xfrm>
        </p:spPr>
        <p:txBody>
          <a:bodyPr>
            <a:normAutofit/>
          </a:bodyPr>
          <a:lstStyle/>
          <a:p>
            <a:r>
              <a:rPr lang="en-US" b="1" dirty="0"/>
              <a:t>Solution</a:t>
            </a:r>
          </a:p>
          <a:p>
            <a:endParaRPr lang="en-US" dirty="0"/>
          </a:p>
          <a:p>
            <a:endParaRPr lang="en-US" dirty="0"/>
          </a:p>
          <a:p>
            <a:endParaRPr lang="en-US" dirty="0"/>
          </a:p>
          <a:p>
            <a:endParaRPr lang="en-US" dirty="0"/>
          </a:p>
          <a:p>
            <a:endParaRPr lang="en-US" dirty="0"/>
          </a:p>
          <a:p>
            <a:endParaRPr lang="en-US" dirty="0"/>
          </a:p>
        </p:txBody>
      </p:sp>
      <p:graphicFrame>
        <p:nvGraphicFramePr>
          <p:cNvPr id="4" name="object 3"/>
          <p:cNvGraphicFramePr>
            <a:graphicFrameLocks noGrp="1"/>
          </p:cNvGraphicFramePr>
          <p:nvPr>
            <p:extLst>
              <p:ext uri="{D42A27DB-BD31-4B8C-83A1-F6EECF244321}">
                <p14:modId xmlns:p14="http://schemas.microsoft.com/office/powerpoint/2010/main" val="767255958"/>
              </p:ext>
            </p:extLst>
          </p:nvPr>
        </p:nvGraphicFramePr>
        <p:xfrm>
          <a:off x="914399" y="1835544"/>
          <a:ext cx="7315201" cy="3948912"/>
        </p:xfrm>
        <a:graphic>
          <a:graphicData uri="http://schemas.openxmlformats.org/drawingml/2006/table">
            <a:tbl>
              <a:tblPr firstRow="1" bandRow="1">
                <a:tableStyleId>{5C22544A-7EE6-4342-B048-85BDC9FD1C3A}</a:tableStyleId>
              </a:tblPr>
              <a:tblGrid>
                <a:gridCol w="1703949">
                  <a:extLst>
                    <a:ext uri="{9D8B030D-6E8A-4147-A177-3AD203B41FA5}">
                      <a16:colId xmlns:a16="http://schemas.microsoft.com/office/drawing/2014/main" val="20000"/>
                    </a:ext>
                  </a:extLst>
                </a:gridCol>
                <a:gridCol w="1703949">
                  <a:extLst>
                    <a:ext uri="{9D8B030D-6E8A-4147-A177-3AD203B41FA5}">
                      <a16:colId xmlns:a16="http://schemas.microsoft.com/office/drawing/2014/main" val="1476967887"/>
                    </a:ext>
                  </a:extLst>
                </a:gridCol>
                <a:gridCol w="3907303">
                  <a:extLst>
                    <a:ext uri="{9D8B030D-6E8A-4147-A177-3AD203B41FA5}">
                      <a16:colId xmlns:a16="http://schemas.microsoft.com/office/drawing/2014/main" val="20002"/>
                    </a:ext>
                  </a:extLst>
                </a:gridCol>
              </a:tblGrid>
              <a:tr h="464144">
                <a:tc gridSpan="3">
                  <a:txBody>
                    <a:bodyPr/>
                    <a:lstStyle/>
                    <a:p>
                      <a:pPr marL="0" marR="24130" indent="0" algn="ctr" defTabSz="914400" rtl="0" eaLnBrk="1" fontAlgn="auto" latinLnBrk="0" hangingPunct="1">
                        <a:lnSpc>
                          <a:spcPct val="100000"/>
                        </a:lnSpc>
                        <a:spcBef>
                          <a:spcPts val="434"/>
                        </a:spcBef>
                        <a:spcAft>
                          <a:spcPts val="0"/>
                        </a:spcAft>
                        <a:buClrTx/>
                        <a:buSzTx/>
                        <a:buFontTx/>
                        <a:buNone/>
                        <a:tabLst/>
                        <a:defRPr/>
                      </a:pPr>
                      <a:r>
                        <a:rPr lang="en-US" sz="2000" b="1" kern="1200" baseline="0" dirty="0">
                          <a:solidFill>
                            <a:schemeClr val="lt1"/>
                          </a:solidFill>
                          <a:latin typeface="+mn-lt"/>
                          <a:ea typeface="+mn-ea"/>
                          <a:cs typeface="+mn-cs"/>
                        </a:rPr>
                        <a:t>Variance of Option A</a:t>
                      </a:r>
                    </a:p>
                  </a:txBody>
                  <a:tcPr marL="0" marR="0" marT="55244" marB="0"/>
                </a:tc>
                <a:tc hMerge="1">
                  <a:txBody>
                    <a:bodyPr/>
                    <a:lstStyle/>
                    <a:p>
                      <a:endParaRPr lang="en-IN"/>
                    </a:p>
                  </a:txBody>
                  <a:tcPr/>
                </a:tc>
                <a:tc hMerge="1">
                  <a:txBody>
                    <a:bodyPr/>
                    <a:lstStyle/>
                    <a:p>
                      <a:pPr marL="547370">
                        <a:lnSpc>
                          <a:spcPct val="100000"/>
                        </a:lnSpc>
                        <a:spcBef>
                          <a:spcPts val="434"/>
                        </a:spcBef>
                      </a:pPr>
                      <a:endParaRPr sz="1000" dirty="0">
                        <a:latin typeface="Roboto Condensed"/>
                        <a:cs typeface="Roboto Condensed"/>
                      </a:endParaRPr>
                    </a:p>
                  </a:txBody>
                  <a:tcPr marL="0" marR="0" marT="55244" marB="0"/>
                </a:tc>
                <a:extLst>
                  <a:ext uri="{0D108BD9-81ED-4DB2-BD59-A6C34878D82A}">
                    <a16:rowId xmlns:a16="http://schemas.microsoft.com/office/drawing/2014/main" val="10000"/>
                  </a:ext>
                </a:extLst>
              </a:tr>
              <a:tr h="424851">
                <a:tc gridSpan="3">
                  <a:txBody>
                    <a:bodyPr/>
                    <a:lstStyle/>
                    <a:p>
                      <a:pPr marR="24130" algn="ctr">
                        <a:lnSpc>
                          <a:spcPct val="100000"/>
                        </a:lnSpc>
                        <a:spcBef>
                          <a:spcPts val="434"/>
                        </a:spcBef>
                      </a:pPr>
                      <a:r>
                        <a:rPr lang="en-US" sz="1800" b="1" i="0" dirty="0">
                          <a:solidFill>
                            <a:srgbClr val="000000"/>
                          </a:solidFill>
                          <a:latin typeface="+mj-lt"/>
                          <a:cs typeface="Roboto Condensed"/>
                        </a:rPr>
                        <a:t>Option A</a:t>
                      </a:r>
                      <a:endParaRPr sz="1800" b="1" i="0" dirty="0">
                        <a:solidFill>
                          <a:srgbClr val="000000"/>
                        </a:solidFill>
                        <a:latin typeface="+mj-lt"/>
                        <a:cs typeface="Roboto Condensed"/>
                      </a:endParaRPr>
                    </a:p>
                  </a:txBody>
                  <a:tcPr marL="0" marR="0" marT="55244" marB="0"/>
                </a:tc>
                <a:tc hMerge="1">
                  <a:txBody>
                    <a:bodyPr/>
                    <a:lstStyle/>
                    <a:p>
                      <a:endParaRPr lang="en-IN"/>
                    </a:p>
                  </a:txBody>
                  <a:tcPr/>
                </a:tc>
                <a:tc hMerge="1">
                  <a:txBody>
                    <a:bodyPr/>
                    <a:lstStyle/>
                    <a:p>
                      <a:pPr marL="547370" algn="ctr">
                        <a:lnSpc>
                          <a:spcPct val="100000"/>
                        </a:lnSpc>
                        <a:spcBef>
                          <a:spcPts val="434"/>
                        </a:spcBef>
                      </a:pPr>
                      <a:r>
                        <a:rPr lang="en-US" sz="1800" b="1" i="0" dirty="0">
                          <a:solidFill>
                            <a:srgbClr val="000000"/>
                          </a:solidFill>
                          <a:latin typeface="+mj-lt"/>
                          <a:cs typeface="Roboto Condensed"/>
                        </a:rPr>
                        <a:t>Option B</a:t>
                      </a:r>
                      <a:endParaRPr sz="1800" b="1" i="0" dirty="0">
                        <a:solidFill>
                          <a:srgbClr val="000000"/>
                        </a:solidFill>
                        <a:latin typeface="+mj-lt"/>
                        <a:cs typeface="Roboto Condensed"/>
                      </a:endParaRPr>
                    </a:p>
                  </a:txBody>
                  <a:tcPr marL="0" marR="0" marT="55244" marB="0"/>
                </a:tc>
                <a:extLst>
                  <a:ext uri="{0D108BD9-81ED-4DB2-BD59-A6C34878D82A}">
                    <a16:rowId xmlns:a16="http://schemas.microsoft.com/office/drawing/2014/main" val="10001"/>
                  </a:ext>
                </a:extLst>
              </a:tr>
              <a:tr h="437131">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Profit (Dollars)</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Probability</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a:lnSpc>
                          <a:spcPct val="100000"/>
                        </a:lnSpc>
                      </a:pPr>
                      <a:endParaRPr lang="en-US"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3531843411"/>
                  </a:ext>
                </a:extLst>
              </a:tr>
              <a:tr h="437131">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─2000</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0.2</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a:lnSpc>
                          <a:spcPct val="100000"/>
                        </a:lnSpc>
                      </a:pPr>
                      <a:endParaRPr lang="en-US"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3695528358"/>
                  </a:ext>
                </a:extLst>
              </a:tr>
              <a:tr h="437131">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0</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0.1</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a:lnSpc>
                          <a:spcPct val="100000"/>
                        </a:lnSpc>
                      </a:pPr>
                      <a:endParaRPr lang="en-US"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3422566336"/>
                  </a:ext>
                </a:extLst>
              </a:tr>
              <a:tr h="437131">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1000</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0.3</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a:lnSpc>
                          <a:spcPct val="100000"/>
                        </a:lnSpc>
                      </a:pPr>
                      <a:endParaRPr lang="en-US"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700380160"/>
                  </a:ext>
                </a:extLst>
              </a:tr>
              <a:tr h="437131">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2000</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0.3</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a:lnSpc>
                          <a:spcPct val="100000"/>
                        </a:lnSpc>
                      </a:pPr>
                      <a:endParaRPr lang="en-US"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1701129750"/>
                  </a:ext>
                </a:extLst>
              </a:tr>
              <a:tr h="437131">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4000</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0.1</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a:lnSpc>
                          <a:spcPct val="100000"/>
                        </a:lnSpc>
                      </a:pPr>
                      <a:endParaRPr lang="en-US"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211345124"/>
                  </a:ext>
                </a:extLst>
              </a:tr>
              <a:tr h="437131">
                <a:tc>
                  <a:txBody>
                    <a:bodyPr/>
                    <a:lstStyle/>
                    <a:p>
                      <a:pPr marL="0" marR="24130" algn="ctr" defTabSz="914400" rtl="0" eaLnBrk="1" latinLnBrk="0" hangingPunct="1">
                        <a:lnSpc>
                          <a:spcPct val="100000"/>
                        </a:lnSpc>
                        <a:spcBef>
                          <a:spcPts val="175"/>
                        </a:spcBef>
                      </a:pP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marL="0" marR="24130" algn="ctr" defTabSz="914400" rtl="0" eaLnBrk="1" latinLnBrk="0" hangingPunct="1">
                        <a:lnSpc>
                          <a:spcPct val="100000"/>
                        </a:lnSpc>
                        <a:spcBef>
                          <a:spcPts val="175"/>
                        </a:spcBef>
                      </a:pPr>
                      <a:r>
                        <a:rPr lang="en-US" sz="1800" b="1" kern="1200" dirty="0">
                          <a:solidFill>
                            <a:srgbClr val="000000"/>
                          </a:solidFill>
                          <a:latin typeface="+mj-lt"/>
                          <a:ea typeface="+mn-ea"/>
                          <a:cs typeface="Calibri" panose="020F0502020204030204" pitchFamily="34" charset="0"/>
                        </a:rPr>
                        <a:t>Total</a:t>
                      </a:r>
                      <a:endParaRPr sz="1800" b="1" kern="1200" dirty="0">
                        <a:solidFill>
                          <a:srgbClr val="000000"/>
                        </a:solidFill>
                        <a:latin typeface="+mj-lt"/>
                        <a:ea typeface="+mn-ea"/>
                        <a:cs typeface="Calibri" panose="020F0502020204030204" pitchFamily="34" charset="0"/>
                      </a:endParaRPr>
                    </a:p>
                  </a:txBody>
                  <a:tcPr marL="0" marR="0" marT="64769" marB="0"/>
                </a:tc>
                <a:tc>
                  <a:txBody>
                    <a:bodyPr/>
                    <a:lstStyle/>
                    <a:p>
                      <a:pPr>
                        <a:lnSpc>
                          <a:spcPct val="100000"/>
                        </a:lnSpc>
                      </a:pPr>
                      <a:endParaRPr lang="en-US"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210694583"/>
                  </a:ext>
                </a:extLst>
              </a:tr>
            </a:tbl>
          </a:graphicData>
        </a:graphic>
      </p:graphicFrame>
      <p:graphicFrame>
        <p:nvGraphicFramePr>
          <p:cNvPr id="6" name="Object 5">
            <a:extLst>
              <a:ext uri="{FF2B5EF4-FFF2-40B4-BE49-F238E27FC236}">
                <a16:creationId xmlns:a16="http://schemas.microsoft.com/office/drawing/2014/main" id="{2FAB82FF-9FF8-4A8A-D45F-4A0EDE7F113C}"/>
              </a:ext>
            </a:extLst>
          </p:cNvPr>
          <p:cNvGraphicFramePr>
            <a:graphicFrameLocks noChangeAspect="1"/>
          </p:cNvGraphicFramePr>
          <p:nvPr>
            <p:extLst>
              <p:ext uri="{D42A27DB-BD31-4B8C-83A1-F6EECF244321}">
                <p14:modId xmlns:p14="http://schemas.microsoft.com/office/powerpoint/2010/main" val="4259293175"/>
              </p:ext>
            </p:extLst>
          </p:nvPr>
        </p:nvGraphicFramePr>
        <p:xfrm>
          <a:off x="5710021" y="2270163"/>
          <a:ext cx="1376796" cy="417786"/>
        </p:xfrm>
        <a:graphic>
          <a:graphicData uri="http://schemas.openxmlformats.org/presentationml/2006/ole">
            <mc:AlternateContent xmlns:mc="http://schemas.openxmlformats.org/markup-compatibility/2006">
              <mc:Choice xmlns:v="urn:schemas-microsoft-com:vml" Requires="v">
                <p:oleObj name="Equation" r:id="rId2" imgW="1841400" imgH="558720" progId="Equation.DSMT4">
                  <p:embed/>
                </p:oleObj>
              </mc:Choice>
              <mc:Fallback>
                <p:oleObj name="Equation" r:id="rId2" imgW="1841400" imgH="558720" progId="Equation.DSMT4">
                  <p:embed/>
                  <p:pic>
                    <p:nvPicPr>
                      <p:cNvPr id="0" name=""/>
                      <p:cNvPicPr/>
                      <p:nvPr/>
                    </p:nvPicPr>
                    <p:blipFill>
                      <a:blip r:embed="rId3"/>
                      <a:stretch>
                        <a:fillRect/>
                      </a:stretch>
                    </p:blipFill>
                    <p:spPr>
                      <a:xfrm>
                        <a:off x="5710021" y="2270163"/>
                        <a:ext cx="1376796" cy="417786"/>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6040BD04-4991-8DF9-9EA3-2E0A5F8F7D99}"/>
              </a:ext>
            </a:extLst>
          </p:cNvPr>
          <p:cNvGraphicFramePr>
            <a:graphicFrameLocks noChangeAspect="1"/>
          </p:cNvGraphicFramePr>
          <p:nvPr>
            <p:extLst>
              <p:ext uri="{D42A27DB-BD31-4B8C-83A1-F6EECF244321}">
                <p14:modId xmlns:p14="http://schemas.microsoft.com/office/powerpoint/2010/main" val="3883871996"/>
              </p:ext>
            </p:extLst>
          </p:nvPr>
        </p:nvGraphicFramePr>
        <p:xfrm>
          <a:off x="4845049" y="2778531"/>
          <a:ext cx="3106737" cy="392806"/>
        </p:xfrm>
        <a:graphic>
          <a:graphicData uri="http://schemas.openxmlformats.org/presentationml/2006/ole">
            <mc:AlternateContent xmlns:mc="http://schemas.openxmlformats.org/markup-compatibility/2006">
              <mc:Choice xmlns:v="urn:schemas-microsoft-com:vml" Requires="v">
                <p:oleObj name="Equation" r:id="rId4" imgW="4419360" imgH="558720" progId="Equation.DSMT4">
                  <p:embed/>
                </p:oleObj>
              </mc:Choice>
              <mc:Fallback>
                <p:oleObj name="Equation" r:id="rId4" imgW="4419360" imgH="558720" progId="Equation.DSMT4">
                  <p:embed/>
                  <p:pic>
                    <p:nvPicPr>
                      <p:cNvPr id="0" name=""/>
                      <p:cNvPicPr/>
                      <p:nvPr/>
                    </p:nvPicPr>
                    <p:blipFill>
                      <a:blip r:embed="rId5"/>
                      <a:stretch>
                        <a:fillRect/>
                      </a:stretch>
                    </p:blipFill>
                    <p:spPr>
                      <a:xfrm>
                        <a:off x="4845049" y="2778531"/>
                        <a:ext cx="3106737" cy="392806"/>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864EAA0A-DA32-F1CC-FCDA-C14373DE5551}"/>
              </a:ext>
            </a:extLst>
          </p:cNvPr>
          <p:cNvGraphicFramePr>
            <a:graphicFrameLocks noChangeAspect="1"/>
          </p:cNvGraphicFramePr>
          <p:nvPr>
            <p:extLst>
              <p:ext uri="{D42A27DB-BD31-4B8C-83A1-F6EECF244321}">
                <p14:modId xmlns:p14="http://schemas.microsoft.com/office/powerpoint/2010/main" val="2177959978"/>
              </p:ext>
            </p:extLst>
          </p:nvPr>
        </p:nvGraphicFramePr>
        <p:xfrm>
          <a:off x="5181600" y="3171337"/>
          <a:ext cx="2266950" cy="393700"/>
        </p:xfrm>
        <a:graphic>
          <a:graphicData uri="http://schemas.openxmlformats.org/presentationml/2006/ole">
            <mc:AlternateContent xmlns:mc="http://schemas.openxmlformats.org/markup-compatibility/2006">
              <mc:Choice xmlns:v="urn:schemas-microsoft-com:vml" Requires="v">
                <p:oleObj name="Equation" r:id="rId6" imgW="3225600" imgH="558720" progId="Equation.DSMT4">
                  <p:embed/>
                </p:oleObj>
              </mc:Choice>
              <mc:Fallback>
                <p:oleObj name="Equation" r:id="rId6" imgW="3225600" imgH="558720" progId="Equation.DSMT4">
                  <p:embed/>
                  <p:pic>
                    <p:nvPicPr>
                      <p:cNvPr id="7" name="Object 6">
                        <a:extLst>
                          <a:ext uri="{FF2B5EF4-FFF2-40B4-BE49-F238E27FC236}">
                            <a16:creationId xmlns:a16="http://schemas.microsoft.com/office/drawing/2014/main" id="{6040BD04-4991-8DF9-9EA3-2E0A5F8F7D99}"/>
                          </a:ext>
                        </a:extLst>
                      </p:cNvPr>
                      <p:cNvPicPr/>
                      <p:nvPr/>
                    </p:nvPicPr>
                    <p:blipFill>
                      <a:blip r:embed="rId7"/>
                      <a:stretch>
                        <a:fillRect/>
                      </a:stretch>
                    </p:blipFill>
                    <p:spPr>
                      <a:xfrm>
                        <a:off x="5181600" y="3171337"/>
                        <a:ext cx="2266950" cy="393700"/>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EBF759D1-08E9-F355-057E-B07482282C33}"/>
              </a:ext>
            </a:extLst>
          </p:cNvPr>
          <p:cNvGraphicFramePr>
            <a:graphicFrameLocks noChangeAspect="1"/>
          </p:cNvGraphicFramePr>
          <p:nvPr>
            <p:extLst>
              <p:ext uri="{D42A27DB-BD31-4B8C-83A1-F6EECF244321}">
                <p14:modId xmlns:p14="http://schemas.microsoft.com/office/powerpoint/2010/main" val="2656128727"/>
              </p:ext>
            </p:extLst>
          </p:nvPr>
        </p:nvGraphicFramePr>
        <p:xfrm>
          <a:off x="5144293" y="3615713"/>
          <a:ext cx="2508250" cy="393700"/>
        </p:xfrm>
        <a:graphic>
          <a:graphicData uri="http://schemas.openxmlformats.org/presentationml/2006/ole">
            <mc:AlternateContent xmlns:mc="http://schemas.openxmlformats.org/markup-compatibility/2006">
              <mc:Choice xmlns:v="urn:schemas-microsoft-com:vml" Requires="v">
                <p:oleObj name="Equation" r:id="rId8" imgW="3568680" imgH="558720" progId="Equation.DSMT4">
                  <p:embed/>
                </p:oleObj>
              </mc:Choice>
              <mc:Fallback>
                <p:oleObj name="Equation" r:id="rId8" imgW="3568680" imgH="558720" progId="Equation.DSMT4">
                  <p:embed/>
                  <p:pic>
                    <p:nvPicPr>
                      <p:cNvPr id="11" name="Object 10">
                        <a:extLst>
                          <a:ext uri="{FF2B5EF4-FFF2-40B4-BE49-F238E27FC236}">
                            <a16:creationId xmlns:a16="http://schemas.microsoft.com/office/drawing/2014/main" id="{864EAA0A-DA32-F1CC-FCDA-C14373DE5551}"/>
                          </a:ext>
                        </a:extLst>
                      </p:cNvPr>
                      <p:cNvPicPr/>
                      <p:nvPr/>
                    </p:nvPicPr>
                    <p:blipFill>
                      <a:blip r:embed="rId9"/>
                      <a:stretch>
                        <a:fillRect/>
                      </a:stretch>
                    </p:blipFill>
                    <p:spPr>
                      <a:xfrm>
                        <a:off x="5144293" y="3615713"/>
                        <a:ext cx="2508250" cy="393700"/>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B4EE8B97-8986-9296-9A97-0F407F186CB2}"/>
              </a:ext>
            </a:extLst>
          </p:cNvPr>
          <p:cNvGraphicFramePr>
            <a:graphicFrameLocks noChangeAspect="1"/>
          </p:cNvGraphicFramePr>
          <p:nvPr>
            <p:extLst>
              <p:ext uri="{D42A27DB-BD31-4B8C-83A1-F6EECF244321}">
                <p14:modId xmlns:p14="http://schemas.microsoft.com/office/powerpoint/2010/main" val="1879201243"/>
              </p:ext>
            </p:extLst>
          </p:nvPr>
        </p:nvGraphicFramePr>
        <p:xfrm>
          <a:off x="4993888" y="4056354"/>
          <a:ext cx="2757488" cy="393700"/>
        </p:xfrm>
        <a:graphic>
          <a:graphicData uri="http://schemas.openxmlformats.org/presentationml/2006/ole">
            <mc:AlternateContent xmlns:mc="http://schemas.openxmlformats.org/markup-compatibility/2006">
              <mc:Choice xmlns:v="urn:schemas-microsoft-com:vml" Requires="v">
                <p:oleObj name="Equation" r:id="rId10" imgW="3924000" imgH="558720" progId="Equation.DSMT4">
                  <p:embed/>
                </p:oleObj>
              </mc:Choice>
              <mc:Fallback>
                <p:oleObj name="Equation" r:id="rId10" imgW="3924000" imgH="558720" progId="Equation.DSMT4">
                  <p:embed/>
                  <p:pic>
                    <p:nvPicPr>
                      <p:cNvPr id="12" name="Object 11">
                        <a:extLst>
                          <a:ext uri="{FF2B5EF4-FFF2-40B4-BE49-F238E27FC236}">
                            <a16:creationId xmlns:a16="http://schemas.microsoft.com/office/drawing/2014/main" id="{EBF759D1-08E9-F355-057E-B07482282C33}"/>
                          </a:ext>
                        </a:extLst>
                      </p:cNvPr>
                      <p:cNvPicPr/>
                      <p:nvPr/>
                    </p:nvPicPr>
                    <p:blipFill>
                      <a:blip r:embed="rId11"/>
                      <a:stretch>
                        <a:fillRect/>
                      </a:stretch>
                    </p:blipFill>
                    <p:spPr>
                      <a:xfrm>
                        <a:off x="4993888" y="4056354"/>
                        <a:ext cx="2757488" cy="393700"/>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AEAC419B-B08B-D5CD-BC68-1830247F9EC9}"/>
              </a:ext>
            </a:extLst>
          </p:cNvPr>
          <p:cNvGraphicFramePr>
            <a:graphicFrameLocks noChangeAspect="1"/>
          </p:cNvGraphicFramePr>
          <p:nvPr>
            <p:extLst>
              <p:ext uri="{D42A27DB-BD31-4B8C-83A1-F6EECF244321}">
                <p14:modId xmlns:p14="http://schemas.microsoft.com/office/powerpoint/2010/main" val="4011477684"/>
              </p:ext>
            </p:extLst>
          </p:nvPr>
        </p:nvGraphicFramePr>
        <p:xfrm>
          <a:off x="4975303" y="4487200"/>
          <a:ext cx="2767012" cy="393700"/>
        </p:xfrm>
        <a:graphic>
          <a:graphicData uri="http://schemas.openxmlformats.org/presentationml/2006/ole">
            <mc:AlternateContent xmlns:mc="http://schemas.openxmlformats.org/markup-compatibility/2006">
              <mc:Choice xmlns:v="urn:schemas-microsoft-com:vml" Requires="v">
                <p:oleObj name="Equation" r:id="rId12" imgW="3936960" imgH="558720" progId="Equation.DSMT4">
                  <p:embed/>
                </p:oleObj>
              </mc:Choice>
              <mc:Fallback>
                <p:oleObj name="Equation" r:id="rId12" imgW="3936960" imgH="558720" progId="Equation.DSMT4">
                  <p:embed/>
                  <p:pic>
                    <p:nvPicPr>
                      <p:cNvPr id="13" name="Object 12">
                        <a:extLst>
                          <a:ext uri="{FF2B5EF4-FFF2-40B4-BE49-F238E27FC236}">
                            <a16:creationId xmlns:a16="http://schemas.microsoft.com/office/drawing/2014/main" id="{B4EE8B97-8986-9296-9A97-0F407F186CB2}"/>
                          </a:ext>
                        </a:extLst>
                      </p:cNvPr>
                      <p:cNvPicPr/>
                      <p:nvPr/>
                    </p:nvPicPr>
                    <p:blipFill>
                      <a:blip r:embed="rId13"/>
                      <a:stretch>
                        <a:fillRect/>
                      </a:stretch>
                    </p:blipFill>
                    <p:spPr>
                      <a:xfrm>
                        <a:off x="4975303" y="4487200"/>
                        <a:ext cx="2767012" cy="393700"/>
                      </a:xfrm>
                      <a:prstGeom prst="rect">
                        <a:avLst/>
                      </a:prstGeom>
                    </p:spPr>
                  </p:pic>
                </p:oleObj>
              </mc:Fallback>
            </mc:AlternateContent>
          </a:graphicData>
        </a:graphic>
      </p:graphicFrame>
      <p:graphicFrame>
        <p:nvGraphicFramePr>
          <p:cNvPr id="15" name="Object 14">
            <a:extLst>
              <a:ext uri="{FF2B5EF4-FFF2-40B4-BE49-F238E27FC236}">
                <a16:creationId xmlns:a16="http://schemas.microsoft.com/office/drawing/2014/main" id="{6AC76598-DBA5-00D5-24A2-06DDB39703AA}"/>
              </a:ext>
            </a:extLst>
          </p:cNvPr>
          <p:cNvGraphicFramePr>
            <a:graphicFrameLocks noChangeAspect="1"/>
          </p:cNvGraphicFramePr>
          <p:nvPr>
            <p:extLst>
              <p:ext uri="{D42A27DB-BD31-4B8C-83A1-F6EECF244321}">
                <p14:modId xmlns:p14="http://schemas.microsoft.com/office/powerpoint/2010/main" val="3958962590"/>
              </p:ext>
            </p:extLst>
          </p:nvPr>
        </p:nvGraphicFramePr>
        <p:xfrm>
          <a:off x="5216603" y="4941513"/>
          <a:ext cx="2284412" cy="349250"/>
        </p:xfrm>
        <a:graphic>
          <a:graphicData uri="http://schemas.openxmlformats.org/presentationml/2006/ole">
            <mc:AlternateContent xmlns:mc="http://schemas.openxmlformats.org/markup-compatibility/2006">
              <mc:Choice xmlns:v="urn:schemas-microsoft-com:vml" Requires="v">
                <p:oleObj name="Equation" r:id="rId14" imgW="3251160" imgH="495000" progId="Equation.DSMT4">
                  <p:embed/>
                </p:oleObj>
              </mc:Choice>
              <mc:Fallback>
                <p:oleObj name="Equation" r:id="rId14" imgW="3251160" imgH="495000" progId="Equation.DSMT4">
                  <p:embed/>
                  <p:pic>
                    <p:nvPicPr>
                      <p:cNvPr id="14" name="Object 13">
                        <a:extLst>
                          <a:ext uri="{FF2B5EF4-FFF2-40B4-BE49-F238E27FC236}">
                            <a16:creationId xmlns:a16="http://schemas.microsoft.com/office/drawing/2014/main" id="{AEAC419B-B08B-D5CD-BC68-1830247F9EC9}"/>
                          </a:ext>
                        </a:extLst>
                      </p:cNvPr>
                      <p:cNvPicPr/>
                      <p:nvPr/>
                    </p:nvPicPr>
                    <p:blipFill>
                      <a:blip r:embed="rId15"/>
                      <a:stretch>
                        <a:fillRect/>
                      </a:stretch>
                    </p:blipFill>
                    <p:spPr>
                      <a:xfrm>
                        <a:off x="5216603" y="4941513"/>
                        <a:ext cx="2284412" cy="349250"/>
                      </a:xfrm>
                      <a:prstGeom prst="rect">
                        <a:avLst/>
                      </a:prstGeom>
                    </p:spPr>
                  </p:pic>
                </p:oleObj>
              </mc:Fallback>
            </mc:AlternateContent>
          </a:graphicData>
        </a:graphic>
      </p:graphicFrame>
    </p:spTree>
    <p:extLst>
      <p:ext uri="{BB962C8B-B14F-4D97-AF65-F5344CB8AC3E}">
        <p14:creationId xmlns:p14="http://schemas.microsoft.com/office/powerpoint/2010/main" val="2839273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7.2.3: Determining the Variance of a Random Variable (cont.)</a:t>
            </a:r>
          </a:p>
        </p:txBody>
      </p:sp>
      <p:sp>
        <p:nvSpPr>
          <p:cNvPr id="3" name="Content Placeholder 2"/>
          <p:cNvSpPr>
            <a:spLocks noGrp="1"/>
          </p:cNvSpPr>
          <p:nvPr>
            <p:ph idx="1"/>
          </p:nvPr>
        </p:nvSpPr>
        <p:spPr>
          <a:xfrm>
            <a:off x="457200" y="1280160"/>
            <a:ext cx="8229600" cy="4739640"/>
          </a:xfrm>
        </p:spPr>
        <p:txBody>
          <a:bodyPr/>
          <a:lstStyle/>
          <a:p>
            <a:r>
              <a:rPr lang="en-US" dirty="0"/>
              <a:t>The standard deviation is computed by taking the square root of the variance. In this instance, the standard deviation of Option A is given by </a:t>
            </a:r>
          </a:p>
          <a:p>
            <a:endParaRPr lang="en-US" dirty="0"/>
          </a:p>
        </p:txBody>
      </p:sp>
      <p:graphicFrame>
        <p:nvGraphicFramePr>
          <p:cNvPr id="4" name="Object 3">
            <a:extLst>
              <a:ext uri="{FF2B5EF4-FFF2-40B4-BE49-F238E27FC236}">
                <a16:creationId xmlns:a16="http://schemas.microsoft.com/office/drawing/2014/main" id="{C22E8F48-2B3C-0F0A-1569-BA129E276CA0}"/>
              </a:ext>
            </a:extLst>
          </p:cNvPr>
          <p:cNvGraphicFramePr>
            <a:graphicFrameLocks noChangeAspect="1"/>
          </p:cNvGraphicFramePr>
          <p:nvPr>
            <p:extLst>
              <p:ext uri="{D42A27DB-BD31-4B8C-83A1-F6EECF244321}">
                <p14:modId xmlns:p14="http://schemas.microsoft.com/office/powerpoint/2010/main" val="4110479096"/>
              </p:ext>
            </p:extLst>
          </p:nvPr>
        </p:nvGraphicFramePr>
        <p:xfrm>
          <a:off x="685800" y="2811656"/>
          <a:ext cx="7607300" cy="596900"/>
        </p:xfrm>
        <a:graphic>
          <a:graphicData uri="http://schemas.openxmlformats.org/presentationml/2006/ole">
            <mc:AlternateContent xmlns:mc="http://schemas.openxmlformats.org/markup-compatibility/2006">
              <mc:Choice xmlns:v="urn:schemas-microsoft-com:vml" Requires="v">
                <p:oleObj name="Equation" r:id="rId2" imgW="7607160" imgH="596880" progId="Equation.DSMT4">
                  <p:embed/>
                </p:oleObj>
              </mc:Choice>
              <mc:Fallback>
                <p:oleObj name="Equation" r:id="rId2" imgW="7607160" imgH="596880" progId="Equation.DSMT4">
                  <p:embed/>
                  <p:pic>
                    <p:nvPicPr>
                      <p:cNvPr id="0" name=""/>
                      <p:cNvPicPr/>
                      <p:nvPr/>
                    </p:nvPicPr>
                    <p:blipFill>
                      <a:blip r:embed="rId3"/>
                      <a:stretch>
                        <a:fillRect/>
                      </a:stretch>
                    </p:blipFill>
                    <p:spPr>
                      <a:xfrm>
                        <a:off x="685800" y="2811656"/>
                        <a:ext cx="7607300" cy="596900"/>
                      </a:xfrm>
                      <a:prstGeom prst="rect">
                        <a:avLst/>
                      </a:prstGeom>
                    </p:spPr>
                  </p:pic>
                </p:oleObj>
              </mc:Fallback>
            </mc:AlternateContent>
          </a:graphicData>
        </a:graphic>
      </p:graphicFrame>
    </p:spTree>
    <p:extLst>
      <p:ext uri="{BB962C8B-B14F-4D97-AF65-F5344CB8AC3E}">
        <p14:creationId xmlns:p14="http://schemas.microsoft.com/office/powerpoint/2010/main" val="2000143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7.2.3: Determining the Variance of a Random Variable (cont.)</a:t>
            </a:r>
          </a:p>
        </p:txBody>
      </p:sp>
      <p:sp>
        <p:nvSpPr>
          <p:cNvPr id="3" name="Content Placeholder 2"/>
          <p:cNvSpPr>
            <a:spLocks noGrp="1"/>
          </p:cNvSpPr>
          <p:nvPr>
            <p:ph idx="1"/>
          </p:nvPr>
        </p:nvSpPr>
        <p:spPr>
          <a:xfrm>
            <a:off x="457200" y="1143000"/>
            <a:ext cx="8229600" cy="5334000"/>
          </a:xfrm>
        </p:spPr>
        <p:txBody>
          <a:bodyPr>
            <a:normAutofit/>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The standard deviation of Option B is given by</a:t>
            </a:r>
          </a:p>
          <a:p>
            <a:r>
              <a:rPr lang="en-US" dirty="0"/>
              <a:t>Standard Deviation = </a:t>
            </a:r>
          </a:p>
        </p:txBody>
      </p:sp>
      <p:graphicFrame>
        <p:nvGraphicFramePr>
          <p:cNvPr id="4" name="object 3"/>
          <p:cNvGraphicFramePr>
            <a:graphicFrameLocks noGrp="1"/>
          </p:cNvGraphicFramePr>
          <p:nvPr>
            <p:extLst>
              <p:ext uri="{D42A27DB-BD31-4B8C-83A1-F6EECF244321}">
                <p14:modId xmlns:p14="http://schemas.microsoft.com/office/powerpoint/2010/main" val="3169241261"/>
              </p:ext>
            </p:extLst>
          </p:nvPr>
        </p:nvGraphicFramePr>
        <p:xfrm>
          <a:off x="914399" y="1197369"/>
          <a:ext cx="7315201" cy="3532269"/>
        </p:xfrm>
        <a:graphic>
          <a:graphicData uri="http://schemas.openxmlformats.org/drawingml/2006/table">
            <a:tbl>
              <a:tblPr firstRow="1" bandRow="1">
                <a:tableStyleId>{5C22544A-7EE6-4342-B048-85BDC9FD1C3A}</a:tableStyleId>
              </a:tblPr>
              <a:tblGrid>
                <a:gridCol w="1703949">
                  <a:extLst>
                    <a:ext uri="{9D8B030D-6E8A-4147-A177-3AD203B41FA5}">
                      <a16:colId xmlns:a16="http://schemas.microsoft.com/office/drawing/2014/main" val="20000"/>
                    </a:ext>
                  </a:extLst>
                </a:gridCol>
                <a:gridCol w="1703949">
                  <a:extLst>
                    <a:ext uri="{9D8B030D-6E8A-4147-A177-3AD203B41FA5}">
                      <a16:colId xmlns:a16="http://schemas.microsoft.com/office/drawing/2014/main" val="1476967887"/>
                    </a:ext>
                  </a:extLst>
                </a:gridCol>
                <a:gridCol w="3907303">
                  <a:extLst>
                    <a:ext uri="{9D8B030D-6E8A-4147-A177-3AD203B41FA5}">
                      <a16:colId xmlns:a16="http://schemas.microsoft.com/office/drawing/2014/main" val="20002"/>
                    </a:ext>
                  </a:extLst>
                </a:gridCol>
              </a:tblGrid>
              <a:tr h="415173">
                <a:tc gridSpan="3">
                  <a:txBody>
                    <a:bodyPr/>
                    <a:lstStyle/>
                    <a:p>
                      <a:pPr marL="0" marR="24130" indent="0" algn="ctr" defTabSz="914400" rtl="0" eaLnBrk="1" fontAlgn="auto" latinLnBrk="0" hangingPunct="1">
                        <a:lnSpc>
                          <a:spcPct val="100000"/>
                        </a:lnSpc>
                        <a:spcBef>
                          <a:spcPts val="434"/>
                        </a:spcBef>
                        <a:spcAft>
                          <a:spcPts val="0"/>
                        </a:spcAft>
                        <a:buClrTx/>
                        <a:buSzTx/>
                        <a:buFontTx/>
                        <a:buNone/>
                        <a:tabLst/>
                        <a:defRPr/>
                      </a:pPr>
                      <a:r>
                        <a:rPr lang="en-US" sz="2000" b="1" kern="1200" baseline="0" dirty="0">
                          <a:solidFill>
                            <a:schemeClr val="lt1"/>
                          </a:solidFill>
                          <a:latin typeface="+mn-lt"/>
                          <a:ea typeface="+mn-ea"/>
                          <a:cs typeface="+mn-cs"/>
                        </a:rPr>
                        <a:t>Variance of Option B</a:t>
                      </a:r>
                    </a:p>
                  </a:txBody>
                  <a:tcPr marL="0" marR="0" marT="55244" marB="0"/>
                </a:tc>
                <a:tc hMerge="1">
                  <a:txBody>
                    <a:bodyPr/>
                    <a:lstStyle/>
                    <a:p>
                      <a:endParaRPr lang="en-IN"/>
                    </a:p>
                  </a:txBody>
                  <a:tcPr/>
                </a:tc>
                <a:tc hMerge="1">
                  <a:txBody>
                    <a:bodyPr/>
                    <a:lstStyle/>
                    <a:p>
                      <a:pPr marL="547370">
                        <a:lnSpc>
                          <a:spcPct val="100000"/>
                        </a:lnSpc>
                        <a:spcBef>
                          <a:spcPts val="434"/>
                        </a:spcBef>
                      </a:pPr>
                      <a:endParaRPr sz="1000" dirty="0">
                        <a:latin typeface="Roboto Condensed"/>
                        <a:cs typeface="Roboto Condensed"/>
                      </a:endParaRPr>
                    </a:p>
                  </a:txBody>
                  <a:tcPr marL="0" marR="0" marT="55244" marB="0"/>
                </a:tc>
                <a:extLst>
                  <a:ext uri="{0D108BD9-81ED-4DB2-BD59-A6C34878D82A}">
                    <a16:rowId xmlns:a16="http://schemas.microsoft.com/office/drawing/2014/main" val="10000"/>
                  </a:ext>
                </a:extLst>
              </a:tr>
              <a:tr h="380026">
                <a:tc gridSpan="3">
                  <a:txBody>
                    <a:bodyPr/>
                    <a:lstStyle/>
                    <a:p>
                      <a:pPr marR="24130" algn="ctr">
                        <a:lnSpc>
                          <a:spcPct val="100000"/>
                        </a:lnSpc>
                        <a:spcBef>
                          <a:spcPts val="434"/>
                        </a:spcBef>
                      </a:pPr>
                      <a:r>
                        <a:rPr lang="en-US" sz="1800" b="1" i="0" dirty="0">
                          <a:solidFill>
                            <a:srgbClr val="000000"/>
                          </a:solidFill>
                          <a:latin typeface="+mj-lt"/>
                          <a:cs typeface="Roboto Condensed"/>
                        </a:rPr>
                        <a:t>Option B</a:t>
                      </a:r>
                      <a:endParaRPr sz="1800" b="1" i="0" dirty="0">
                        <a:solidFill>
                          <a:srgbClr val="000000"/>
                        </a:solidFill>
                        <a:latin typeface="+mj-lt"/>
                        <a:cs typeface="Roboto Condensed"/>
                      </a:endParaRPr>
                    </a:p>
                  </a:txBody>
                  <a:tcPr marL="0" marR="0" marT="55244" marB="0"/>
                </a:tc>
                <a:tc hMerge="1">
                  <a:txBody>
                    <a:bodyPr/>
                    <a:lstStyle/>
                    <a:p>
                      <a:endParaRPr lang="en-IN"/>
                    </a:p>
                  </a:txBody>
                  <a:tcPr/>
                </a:tc>
                <a:tc hMerge="1">
                  <a:txBody>
                    <a:bodyPr/>
                    <a:lstStyle/>
                    <a:p>
                      <a:pPr marL="547370" algn="ctr">
                        <a:lnSpc>
                          <a:spcPct val="100000"/>
                        </a:lnSpc>
                        <a:spcBef>
                          <a:spcPts val="434"/>
                        </a:spcBef>
                      </a:pPr>
                      <a:r>
                        <a:rPr lang="en-US" sz="1800" b="1" i="0" dirty="0">
                          <a:solidFill>
                            <a:srgbClr val="000000"/>
                          </a:solidFill>
                          <a:latin typeface="+mj-lt"/>
                          <a:cs typeface="Roboto Condensed"/>
                        </a:rPr>
                        <a:t>Option B</a:t>
                      </a:r>
                      <a:endParaRPr sz="1800" b="1" i="0" dirty="0">
                        <a:solidFill>
                          <a:srgbClr val="000000"/>
                        </a:solidFill>
                        <a:latin typeface="+mj-lt"/>
                        <a:cs typeface="Roboto Condensed"/>
                      </a:endParaRPr>
                    </a:p>
                  </a:txBody>
                  <a:tcPr marL="0" marR="0" marT="55244" marB="0"/>
                </a:tc>
                <a:extLst>
                  <a:ext uri="{0D108BD9-81ED-4DB2-BD59-A6C34878D82A}">
                    <a16:rowId xmlns:a16="http://schemas.microsoft.com/office/drawing/2014/main" val="10001"/>
                  </a:ext>
                </a:extLst>
              </a:tr>
              <a:tr h="391010">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Profit (Dollars)</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Probability</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a:lnSpc>
                          <a:spcPct val="100000"/>
                        </a:lnSpc>
                      </a:pPr>
                      <a:endParaRPr lang="en-US"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3531843411"/>
                  </a:ext>
                </a:extLst>
              </a:tr>
              <a:tr h="391010">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─3000</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0.2</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a:lnSpc>
                          <a:spcPct val="100000"/>
                        </a:lnSpc>
                      </a:pPr>
                      <a:endParaRPr lang="en-US"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3695528358"/>
                  </a:ext>
                </a:extLst>
              </a:tr>
              <a:tr h="391010">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n-lt"/>
                          <a:ea typeface="+mn-ea"/>
                          <a:cs typeface="Calibri" panose="020F0502020204030204" pitchFamily="34" charset="0"/>
                        </a:rPr>
                        <a:t>─</a:t>
                      </a:r>
                      <a:r>
                        <a:rPr lang="en-US" sz="1800" kern="1200" dirty="0">
                          <a:solidFill>
                            <a:srgbClr val="000000"/>
                          </a:solidFill>
                          <a:latin typeface="+mj-lt"/>
                          <a:ea typeface="+mn-ea"/>
                          <a:cs typeface="Calibri" panose="020F0502020204030204" pitchFamily="34" charset="0"/>
                        </a:rPr>
                        <a:t>1000</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0.1</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a:lnSpc>
                          <a:spcPct val="100000"/>
                        </a:lnSpc>
                      </a:pPr>
                      <a:endParaRPr lang="en-US"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3422566336"/>
                  </a:ext>
                </a:extLst>
              </a:tr>
              <a:tr h="391010">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2000</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0.2</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a:lnSpc>
                          <a:spcPct val="100000"/>
                        </a:lnSpc>
                      </a:pPr>
                      <a:endParaRPr lang="en-US"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700380160"/>
                  </a:ext>
                </a:extLst>
              </a:tr>
              <a:tr h="391010">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3000</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0.3</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a:lnSpc>
                          <a:spcPct val="100000"/>
                        </a:lnSpc>
                      </a:pPr>
                      <a:endParaRPr lang="en-US"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1701129750"/>
                  </a:ext>
                </a:extLst>
              </a:tr>
              <a:tr h="391010">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4000</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marL="0" marR="24130" algn="ctr" defTabSz="914400" rtl="0" eaLnBrk="1" latinLnBrk="0" hangingPunct="1">
                        <a:lnSpc>
                          <a:spcPct val="100000"/>
                        </a:lnSpc>
                        <a:spcBef>
                          <a:spcPts val="175"/>
                        </a:spcBef>
                      </a:pPr>
                      <a:r>
                        <a:rPr lang="en-US" sz="1800" kern="1200" dirty="0">
                          <a:solidFill>
                            <a:srgbClr val="000000"/>
                          </a:solidFill>
                          <a:latin typeface="+mj-lt"/>
                          <a:ea typeface="+mn-ea"/>
                          <a:cs typeface="Calibri" panose="020F0502020204030204" pitchFamily="34" charset="0"/>
                        </a:rPr>
                        <a:t>0.2</a:t>
                      </a: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a:lnSpc>
                          <a:spcPct val="100000"/>
                        </a:lnSpc>
                      </a:pPr>
                      <a:endParaRPr lang="en-US"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211345124"/>
                  </a:ext>
                </a:extLst>
              </a:tr>
              <a:tr h="391010">
                <a:tc>
                  <a:txBody>
                    <a:bodyPr/>
                    <a:lstStyle/>
                    <a:p>
                      <a:pPr marL="0" marR="24130" algn="ctr" defTabSz="914400" rtl="0" eaLnBrk="1" latinLnBrk="0" hangingPunct="1">
                        <a:lnSpc>
                          <a:spcPct val="100000"/>
                        </a:lnSpc>
                        <a:spcBef>
                          <a:spcPts val="175"/>
                        </a:spcBef>
                      </a:pPr>
                      <a:endParaRPr sz="1800" kern="1200" dirty="0">
                        <a:solidFill>
                          <a:srgbClr val="000000"/>
                        </a:solidFill>
                        <a:latin typeface="+mj-lt"/>
                        <a:ea typeface="+mn-ea"/>
                        <a:cs typeface="Calibri" panose="020F0502020204030204" pitchFamily="34" charset="0"/>
                      </a:endParaRPr>
                    </a:p>
                  </a:txBody>
                  <a:tcPr marL="0" marR="0" marT="64769" marB="0"/>
                </a:tc>
                <a:tc>
                  <a:txBody>
                    <a:bodyPr/>
                    <a:lstStyle/>
                    <a:p>
                      <a:pPr marL="0" marR="24130" algn="ctr" defTabSz="914400" rtl="0" eaLnBrk="1" latinLnBrk="0" hangingPunct="1">
                        <a:lnSpc>
                          <a:spcPct val="100000"/>
                        </a:lnSpc>
                        <a:spcBef>
                          <a:spcPts val="175"/>
                        </a:spcBef>
                      </a:pPr>
                      <a:r>
                        <a:rPr lang="en-US" sz="1800" b="1" kern="1200" dirty="0">
                          <a:solidFill>
                            <a:srgbClr val="000000"/>
                          </a:solidFill>
                          <a:latin typeface="+mj-lt"/>
                          <a:ea typeface="+mn-ea"/>
                          <a:cs typeface="Calibri" panose="020F0502020204030204" pitchFamily="34" charset="0"/>
                        </a:rPr>
                        <a:t>Total</a:t>
                      </a:r>
                      <a:endParaRPr sz="1800" b="1" kern="1200" dirty="0">
                        <a:solidFill>
                          <a:srgbClr val="000000"/>
                        </a:solidFill>
                        <a:latin typeface="+mj-lt"/>
                        <a:ea typeface="+mn-ea"/>
                        <a:cs typeface="Calibri" panose="020F0502020204030204" pitchFamily="34" charset="0"/>
                      </a:endParaRPr>
                    </a:p>
                  </a:txBody>
                  <a:tcPr marL="0" marR="0" marT="64769" marB="0"/>
                </a:tc>
                <a:tc>
                  <a:txBody>
                    <a:bodyPr/>
                    <a:lstStyle/>
                    <a:p>
                      <a:pPr>
                        <a:lnSpc>
                          <a:spcPct val="100000"/>
                        </a:lnSpc>
                      </a:pPr>
                      <a:endParaRPr lang="en-US"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210694583"/>
                  </a:ext>
                </a:extLst>
              </a:tr>
            </a:tbl>
          </a:graphicData>
        </a:graphic>
      </p:graphicFrame>
      <p:graphicFrame>
        <p:nvGraphicFramePr>
          <p:cNvPr id="6" name="Object 5">
            <a:extLst>
              <a:ext uri="{FF2B5EF4-FFF2-40B4-BE49-F238E27FC236}">
                <a16:creationId xmlns:a16="http://schemas.microsoft.com/office/drawing/2014/main" id="{2FAB82FF-9FF8-4A8A-D45F-4A0EDE7F113C}"/>
              </a:ext>
            </a:extLst>
          </p:cNvPr>
          <p:cNvGraphicFramePr>
            <a:graphicFrameLocks noChangeAspect="1"/>
          </p:cNvGraphicFramePr>
          <p:nvPr>
            <p:extLst>
              <p:ext uri="{D42A27DB-BD31-4B8C-83A1-F6EECF244321}">
                <p14:modId xmlns:p14="http://schemas.microsoft.com/office/powerpoint/2010/main" val="1231908633"/>
              </p:ext>
            </p:extLst>
          </p:nvPr>
        </p:nvGraphicFramePr>
        <p:xfrm>
          <a:off x="5643346" y="1952830"/>
          <a:ext cx="1376796" cy="417786"/>
        </p:xfrm>
        <a:graphic>
          <a:graphicData uri="http://schemas.openxmlformats.org/presentationml/2006/ole">
            <mc:AlternateContent xmlns:mc="http://schemas.openxmlformats.org/markup-compatibility/2006">
              <mc:Choice xmlns:v="urn:schemas-microsoft-com:vml" Requires="v">
                <p:oleObj name="Equation" r:id="rId2" imgW="1841400" imgH="558720" progId="Equation.DSMT4">
                  <p:embed/>
                </p:oleObj>
              </mc:Choice>
              <mc:Fallback>
                <p:oleObj name="Equation" r:id="rId2" imgW="1841400" imgH="558720" progId="Equation.DSMT4">
                  <p:embed/>
                  <p:pic>
                    <p:nvPicPr>
                      <p:cNvPr id="6" name="Object 5">
                        <a:extLst>
                          <a:ext uri="{FF2B5EF4-FFF2-40B4-BE49-F238E27FC236}">
                            <a16:creationId xmlns:a16="http://schemas.microsoft.com/office/drawing/2014/main" id="{2FAB82FF-9FF8-4A8A-D45F-4A0EDE7F113C}"/>
                          </a:ext>
                        </a:extLst>
                      </p:cNvPr>
                      <p:cNvPicPr/>
                      <p:nvPr/>
                    </p:nvPicPr>
                    <p:blipFill>
                      <a:blip r:embed="rId3"/>
                      <a:stretch>
                        <a:fillRect/>
                      </a:stretch>
                    </p:blipFill>
                    <p:spPr>
                      <a:xfrm>
                        <a:off x="5643346" y="1952830"/>
                        <a:ext cx="1376796" cy="417786"/>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6040BD04-4991-8DF9-9EA3-2E0A5F8F7D99}"/>
              </a:ext>
            </a:extLst>
          </p:cNvPr>
          <p:cNvGraphicFramePr>
            <a:graphicFrameLocks noChangeAspect="1"/>
          </p:cNvGraphicFramePr>
          <p:nvPr>
            <p:extLst>
              <p:ext uri="{D42A27DB-BD31-4B8C-83A1-F6EECF244321}">
                <p14:modId xmlns:p14="http://schemas.microsoft.com/office/powerpoint/2010/main" val="564880221"/>
              </p:ext>
            </p:extLst>
          </p:nvPr>
        </p:nvGraphicFramePr>
        <p:xfrm>
          <a:off x="4728891" y="2381933"/>
          <a:ext cx="3232150" cy="392112"/>
        </p:xfrm>
        <a:graphic>
          <a:graphicData uri="http://schemas.openxmlformats.org/presentationml/2006/ole">
            <mc:AlternateContent xmlns:mc="http://schemas.openxmlformats.org/markup-compatibility/2006">
              <mc:Choice xmlns:v="urn:schemas-microsoft-com:vml" Requires="v">
                <p:oleObj name="Equation" r:id="rId4" imgW="4597200" imgH="558720" progId="Equation.DSMT4">
                  <p:embed/>
                </p:oleObj>
              </mc:Choice>
              <mc:Fallback>
                <p:oleObj name="Equation" r:id="rId4" imgW="4597200" imgH="558720" progId="Equation.DSMT4">
                  <p:embed/>
                  <p:pic>
                    <p:nvPicPr>
                      <p:cNvPr id="7" name="Object 6">
                        <a:extLst>
                          <a:ext uri="{FF2B5EF4-FFF2-40B4-BE49-F238E27FC236}">
                            <a16:creationId xmlns:a16="http://schemas.microsoft.com/office/drawing/2014/main" id="{6040BD04-4991-8DF9-9EA3-2E0A5F8F7D99}"/>
                          </a:ext>
                        </a:extLst>
                      </p:cNvPr>
                      <p:cNvPicPr/>
                      <p:nvPr/>
                    </p:nvPicPr>
                    <p:blipFill>
                      <a:blip r:embed="rId5"/>
                      <a:stretch>
                        <a:fillRect/>
                      </a:stretch>
                    </p:blipFill>
                    <p:spPr>
                      <a:xfrm>
                        <a:off x="4728891" y="2381933"/>
                        <a:ext cx="3232150" cy="392112"/>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864EAA0A-DA32-F1CC-FCDA-C14373DE5551}"/>
              </a:ext>
            </a:extLst>
          </p:cNvPr>
          <p:cNvGraphicFramePr>
            <a:graphicFrameLocks noChangeAspect="1"/>
          </p:cNvGraphicFramePr>
          <p:nvPr>
            <p:extLst>
              <p:ext uri="{D42A27DB-BD31-4B8C-83A1-F6EECF244321}">
                <p14:modId xmlns:p14="http://schemas.microsoft.com/office/powerpoint/2010/main" val="1885960715"/>
              </p:ext>
            </p:extLst>
          </p:nvPr>
        </p:nvGraphicFramePr>
        <p:xfrm>
          <a:off x="4814094" y="2802244"/>
          <a:ext cx="3035300" cy="393700"/>
        </p:xfrm>
        <a:graphic>
          <a:graphicData uri="http://schemas.openxmlformats.org/presentationml/2006/ole">
            <mc:AlternateContent xmlns:mc="http://schemas.openxmlformats.org/markup-compatibility/2006">
              <mc:Choice xmlns:v="urn:schemas-microsoft-com:vml" Requires="v">
                <p:oleObj name="Equation" r:id="rId6" imgW="4317840" imgH="558720" progId="Equation.DSMT4">
                  <p:embed/>
                </p:oleObj>
              </mc:Choice>
              <mc:Fallback>
                <p:oleObj name="Equation" r:id="rId6" imgW="4317840" imgH="558720" progId="Equation.DSMT4">
                  <p:embed/>
                  <p:pic>
                    <p:nvPicPr>
                      <p:cNvPr id="11" name="Object 10">
                        <a:extLst>
                          <a:ext uri="{FF2B5EF4-FFF2-40B4-BE49-F238E27FC236}">
                            <a16:creationId xmlns:a16="http://schemas.microsoft.com/office/drawing/2014/main" id="{864EAA0A-DA32-F1CC-FCDA-C14373DE5551}"/>
                          </a:ext>
                        </a:extLst>
                      </p:cNvPr>
                      <p:cNvPicPr/>
                      <p:nvPr/>
                    </p:nvPicPr>
                    <p:blipFill>
                      <a:blip r:embed="rId7"/>
                      <a:stretch>
                        <a:fillRect/>
                      </a:stretch>
                    </p:blipFill>
                    <p:spPr>
                      <a:xfrm>
                        <a:off x="4814094" y="2802244"/>
                        <a:ext cx="3035300" cy="393700"/>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EBF759D1-08E9-F355-057E-B07482282C33}"/>
              </a:ext>
            </a:extLst>
          </p:cNvPr>
          <p:cNvGraphicFramePr>
            <a:graphicFrameLocks noChangeAspect="1"/>
          </p:cNvGraphicFramePr>
          <p:nvPr>
            <p:extLst>
              <p:ext uri="{D42A27DB-BD31-4B8C-83A1-F6EECF244321}">
                <p14:modId xmlns:p14="http://schemas.microsoft.com/office/powerpoint/2010/main" val="3118804626"/>
              </p:ext>
            </p:extLst>
          </p:nvPr>
        </p:nvGraphicFramePr>
        <p:xfrm>
          <a:off x="4994275" y="3151562"/>
          <a:ext cx="2757488" cy="393700"/>
        </p:xfrm>
        <a:graphic>
          <a:graphicData uri="http://schemas.openxmlformats.org/presentationml/2006/ole">
            <mc:AlternateContent xmlns:mc="http://schemas.openxmlformats.org/markup-compatibility/2006">
              <mc:Choice xmlns:v="urn:schemas-microsoft-com:vml" Requires="v">
                <p:oleObj name="Equation" r:id="rId8" imgW="3924000" imgH="558720" progId="Equation.DSMT4">
                  <p:embed/>
                </p:oleObj>
              </mc:Choice>
              <mc:Fallback>
                <p:oleObj name="Equation" r:id="rId8" imgW="3924000" imgH="558720" progId="Equation.DSMT4">
                  <p:embed/>
                  <p:pic>
                    <p:nvPicPr>
                      <p:cNvPr id="12" name="Object 11">
                        <a:extLst>
                          <a:ext uri="{FF2B5EF4-FFF2-40B4-BE49-F238E27FC236}">
                            <a16:creationId xmlns:a16="http://schemas.microsoft.com/office/drawing/2014/main" id="{EBF759D1-08E9-F355-057E-B07482282C33}"/>
                          </a:ext>
                        </a:extLst>
                      </p:cNvPr>
                      <p:cNvPicPr/>
                      <p:nvPr/>
                    </p:nvPicPr>
                    <p:blipFill>
                      <a:blip r:embed="rId9"/>
                      <a:stretch>
                        <a:fillRect/>
                      </a:stretch>
                    </p:blipFill>
                    <p:spPr>
                      <a:xfrm>
                        <a:off x="4994275" y="3151562"/>
                        <a:ext cx="2757488" cy="393700"/>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B4EE8B97-8986-9296-9A97-0F407F186CB2}"/>
              </a:ext>
            </a:extLst>
          </p:cNvPr>
          <p:cNvGraphicFramePr>
            <a:graphicFrameLocks noChangeAspect="1"/>
          </p:cNvGraphicFramePr>
          <p:nvPr>
            <p:extLst>
              <p:ext uri="{D42A27DB-BD31-4B8C-83A1-F6EECF244321}">
                <p14:modId xmlns:p14="http://schemas.microsoft.com/office/powerpoint/2010/main" val="2106697354"/>
              </p:ext>
            </p:extLst>
          </p:nvPr>
        </p:nvGraphicFramePr>
        <p:xfrm>
          <a:off x="4958556" y="3594270"/>
          <a:ext cx="2890838" cy="393700"/>
        </p:xfrm>
        <a:graphic>
          <a:graphicData uri="http://schemas.openxmlformats.org/presentationml/2006/ole">
            <mc:AlternateContent xmlns:mc="http://schemas.openxmlformats.org/markup-compatibility/2006">
              <mc:Choice xmlns:v="urn:schemas-microsoft-com:vml" Requires="v">
                <p:oleObj name="Equation" r:id="rId10" imgW="4114800" imgH="558720" progId="Equation.DSMT4">
                  <p:embed/>
                </p:oleObj>
              </mc:Choice>
              <mc:Fallback>
                <p:oleObj name="Equation" r:id="rId10" imgW="4114800" imgH="558720" progId="Equation.DSMT4">
                  <p:embed/>
                  <p:pic>
                    <p:nvPicPr>
                      <p:cNvPr id="13" name="Object 12">
                        <a:extLst>
                          <a:ext uri="{FF2B5EF4-FFF2-40B4-BE49-F238E27FC236}">
                            <a16:creationId xmlns:a16="http://schemas.microsoft.com/office/drawing/2014/main" id="{B4EE8B97-8986-9296-9A97-0F407F186CB2}"/>
                          </a:ext>
                        </a:extLst>
                      </p:cNvPr>
                      <p:cNvPicPr/>
                      <p:nvPr/>
                    </p:nvPicPr>
                    <p:blipFill>
                      <a:blip r:embed="rId11"/>
                      <a:stretch>
                        <a:fillRect/>
                      </a:stretch>
                    </p:blipFill>
                    <p:spPr>
                      <a:xfrm>
                        <a:off x="4958556" y="3594270"/>
                        <a:ext cx="2890838" cy="393700"/>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AEAC419B-B08B-D5CD-BC68-1830247F9EC9}"/>
              </a:ext>
            </a:extLst>
          </p:cNvPr>
          <p:cNvGraphicFramePr>
            <a:graphicFrameLocks noChangeAspect="1"/>
          </p:cNvGraphicFramePr>
          <p:nvPr>
            <p:extLst>
              <p:ext uri="{D42A27DB-BD31-4B8C-83A1-F6EECF244321}">
                <p14:modId xmlns:p14="http://schemas.microsoft.com/office/powerpoint/2010/main" val="2145057266"/>
              </p:ext>
            </p:extLst>
          </p:nvPr>
        </p:nvGraphicFramePr>
        <p:xfrm>
          <a:off x="4814094" y="3987970"/>
          <a:ext cx="3079750" cy="393700"/>
        </p:xfrm>
        <a:graphic>
          <a:graphicData uri="http://schemas.openxmlformats.org/presentationml/2006/ole">
            <mc:AlternateContent xmlns:mc="http://schemas.openxmlformats.org/markup-compatibility/2006">
              <mc:Choice xmlns:v="urn:schemas-microsoft-com:vml" Requires="v">
                <p:oleObj name="Equation" r:id="rId12" imgW="4381200" imgH="558720" progId="Equation.DSMT4">
                  <p:embed/>
                </p:oleObj>
              </mc:Choice>
              <mc:Fallback>
                <p:oleObj name="Equation" r:id="rId12" imgW="4381200" imgH="558720" progId="Equation.DSMT4">
                  <p:embed/>
                  <p:pic>
                    <p:nvPicPr>
                      <p:cNvPr id="14" name="Object 13">
                        <a:extLst>
                          <a:ext uri="{FF2B5EF4-FFF2-40B4-BE49-F238E27FC236}">
                            <a16:creationId xmlns:a16="http://schemas.microsoft.com/office/drawing/2014/main" id="{AEAC419B-B08B-D5CD-BC68-1830247F9EC9}"/>
                          </a:ext>
                        </a:extLst>
                      </p:cNvPr>
                      <p:cNvPicPr/>
                      <p:nvPr/>
                    </p:nvPicPr>
                    <p:blipFill>
                      <a:blip r:embed="rId13"/>
                      <a:stretch>
                        <a:fillRect/>
                      </a:stretch>
                    </p:blipFill>
                    <p:spPr>
                      <a:xfrm>
                        <a:off x="4814094" y="3987970"/>
                        <a:ext cx="3079750" cy="393700"/>
                      </a:xfrm>
                      <a:prstGeom prst="rect">
                        <a:avLst/>
                      </a:prstGeom>
                    </p:spPr>
                  </p:pic>
                </p:oleObj>
              </mc:Fallback>
            </mc:AlternateContent>
          </a:graphicData>
        </a:graphic>
      </p:graphicFrame>
      <p:graphicFrame>
        <p:nvGraphicFramePr>
          <p:cNvPr id="15" name="Object 14">
            <a:extLst>
              <a:ext uri="{FF2B5EF4-FFF2-40B4-BE49-F238E27FC236}">
                <a16:creationId xmlns:a16="http://schemas.microsoft.com/office/drawing/2014/main" id="{6AC76598-DBA5-00D5-24A2-06DDB39703AA}"/>
              </a:ext>
            </a:extLst>
          </p:cNvPr>
          <p:cNvGraphicFramePr>
            <a:graphicFrameLocks noChangeAspect="1"/>
          </p:cNvGraphicFramePr>
          <p:nvPr>
            <p:extLst>
              <p:ext uri="{D42A27DB-BD31-4B8C-83A1-F6EECF244321}">
                <p14:modId xmlns:p14="http://schemas.microsoft.com/office/powerpoint/2010/main" val="531348746"/>
              </p:ext>
            </p:extLst>
          </p:nvPr>
        </p:nvGraphicFramePr>
        <p:xfrm>
          <a:off x="5189538" y="4379747"/>
          <a:ext cx="2284412" cy="349250"/>
        </p:xfrm>
        <a:graphic>
          <a:graphicData uri="http://schemas.openxmlformats.org/presentationml/2006/ole">
            <mc:AlternateContent xmlns:mc="http://schemas.openxmlformats.org/markup-compatibility/2006">
              <mc:Choice xmlns:v="urn:schemas-microsoft-com:vml" Requires="v">
                <p:oleObj name="Equation" r:id="rId14" imgW="3251160" imgH="495000" progId="Equation.DSMT4">
                  <p:embed/>
                </p:oleObj>
              </mc:Choice>
              <mc:Fallback>
                <p:oleObj name="Equation" r:id="rId14" imgW="3251160" imgH="495000" progId="Equation.DSMT4">
                  <p:embed/>
                  <p:pic>
                    <p:nvPicPr>
                      <p:cNvPr id="15" name="Object 14">
                        <a:extLst>
                          <a:ext uri="{FF2B5EF4-FFF2-40B4-BE49-F238E27FC236}">
                            <a16:creationId xmlns:a16="http://schemas.microsoft.com/office/drawing/2014/main" id="{6AC76598-DBA5-00D5-24A2-06DDB39703AA}"/>
                          </a:ext>
                        </a:extLst>
                      </p:cNvPr>
                      <p:cNvPicPr/>
                      <p:nvPr/>
                    </p:nvPicPr>
                    <p:blipFill>
                      <a:blip r:embed="rId15"/>
                      <a:stretch>
                        <a:fillRect/>
                      </a:stretch>
                    </p:blipFill>
                    <p:spPr>
                      <a:xfrm>
                        <a:off x="5189538" y="4379747"/>
                        <a:ext cx="2284412" cy="34925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7EC8C348-042C-E3F4-42D7-43FB0CB7EF59}"/>
              </a:ext>
            </a:extLst>
          </p:cNvPr>
          <p:cNvGraphicFramePr>
            <a:graphicFrameLocks noChangeAspect="1"/>
          </p:cNvGraphicFramePr>
          <p:nvPr>
            <p:extLst>
              <p:ext uri="{D42A27DB-BD31-4B8C-83A1-F6EECF244321}">
                <p14:modId xmlns:p14="http://schemas.microsoft.com/office/powerpoint/2010/main" val="2317487876"/>
              </p:ext>
            </p:extLst>
          </p:nvPr>
        </p:nvGraphicFramePr>
        <p:xfrm>
          <a:off x="3870310" y="5282645"/>
          <a:ext cx="3149600" cy="495300"/>
        </p:xfrm>
        <a:graphic>
          <a:graphicData uri="http://schemas.openxmlformats.org/presentationml/2006/ole">
            <mc:AlternateContent xmlns:mc="http://schemas.openxmlformats.org/markup-compatibility/2006">
              <mc:Choice xmlns:v="urn:schemas-microsoft-com:vml" Requires="v">
                <p:oleObj name="Equation" r:id="rId16" imgW="3149280" imgH="495000" progId="Equation.DSMT4">
                  <p:embed/>
                </p:oleObj>
              </mc:Choice>
              <mc:Fallback>
                <p:oleObj name="Equation" r:id="rId16" imgW="3149280" imgH="495000" progId="Equation.DSMT4">
                  <p:embed/>
                  <p:pic>
                    <p:nvPicPr>
                      <p:cNvPr id="0" name=""/>
                      <p:cNvPicPr/>
                      <p:nvPr/>
                    </p:nvPicPr>
                    <p:blipFill>
                      <a:blip r:embed="rId17"/>
                      <a:stretch>
                        <a:fillRect/>
                      </a:stretch>
                    </p:blipFill>
                    <p:spPr>
                      <a:xfrm>
                        <a:off x="3870310" y="5282645"/>
                        <a:ext cx="3149600" cy="495300"/>
                      </a:xfrm>
                      <a:prstGeom prst="rect">
                        <a:avLst/>
                      </a:prstGeom>
                    </p:spPr>
                  </p:pic>
                </p:oleObj>
              </mc:Fallback>
            </mc:AlternateContent>
          </a:graphicData>
        </a:graphic>
      </p:graphicFrame>
    </p:spTree>
    <p:extLst>
      <p:ext uri="{BB962C8B-B14F-4D97-AF65-F5344CB8AC3E}">
        <p14:creationId xmlns:p14="http://schemas.microsoft.com/office/powerpoint/2010/main" val="1054952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Expected Value</a:t>
            </a:r>
          </a:p>
        </p:txBody>
      </p:sp>
      <p:sp>
        <p:nvSpPr>
          <p:cNvPr id="4"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expected value </a:t>
            </a:r>
            <a:r>
              <a:rPr lang="en-US" dirty="0">
                <a:solidFill>
                  <a:srgbClr val="000000"/>
                </a:solidFill>
              </a:rPr>
              <a:t>of a discrete random variable </a:t>
            </a:r>
            <a:r>
              <a:rPr lang="en-US" i="1" dirty="0">
                <a:solidFill>
                  <a:srgbClr val="000000"/>
                </a:solidFill>
              </a:rPr>
              <a:t>X</a:t>
            </a:r>
            <a:r>
              <a:rPr lang="en-US" dirty="0">
                <a:solidFill>
                  <a:srgbClr val="000000"/>
                </a:solidFill>
              </a:rPr>
              <a:t> is the mean of the random variable </a:t>
            </a:r>
            <a:r>
              <a:rPr lang="en-US" i="1" dirty="0">
                <a:solidFill>
                  <a:srgbClr val="000000"/>
                </a:solidFill>
              </a:rPr>
              <a:t>X</a:t>
            </a:r>
            <a:r>
              <a:rPr lang="en-US" dirty="0">
                <a:solidFill>
                  <a:srgbClr val="000000"/>
                </a:solidFill>
              </a:rPr>
              <a:t>. It is denoted </a:t>
            </a:r>
            <a:r>
              <a:rPr lang="en-US" i="1" dirty="0">
                <a:solidFill>
                  <a:srgbClr val="000000"/>
                </a:solidFill>
              </a:rPr>
              <a:t>E</a:t>
            </a:r>
            <a:r>
              <a:rPr lang="en-US" dirty="0">
                <a:solidFill>
                  <a:srgbClr val="000000"/>
                </a:solidFill>
              </a:rPr>
              <a:t>(</a:t>
            </a:r>
            <a:r>
              <a:rPr lang="en-US" i="1" dirty="0">
                <a:solidFill>
                  <a:srgbClr val="000000"/>
                </a:solidFill>
              </a:rPr>
              <a:t>X</a:t>
            </a:r>
            <a:r>
              <a:rPr lang="en-US" dirty="0">
                <a:solidFill>
                  <a:srgbClr val="000000"/>
                </a:solidFill>
              </a:rPr>
              <a:t>) and is given by computing the following expression</a:t>
            </a:r>
          </a:p>
          <a:p>
            <a:endParaRPr lang="en-US" dirty="0">
              <a:solidFill>
                <a:srgbClr val="000000"/>
              </a:solidFill>
            </a:endParaRPr>
          </a:p>
          <a:p>
            <a:r>
              <a:rPr lang="en-US" dirty="0">
                <a:solidFill>
                  <a:srgbClr val="000000"/>
                </a:solidFill>
              </a:rPr>
              <a:t>where </a:t>
            </a:r>
          </a:p>
          <a:p>
            <a:endParaRPr lang="en-US" dirty="0">
              <a:solidFill>
                <a:srgbClr val="000000"/>
              </a:solidFill>
            </a:endParaRPr>
          </a:p>
        </p:txBody>
      </p:sp>
      <p:graphicFrame>
        <p:nvGraphicFramePr>
          <p:cNvPr id="3" name="Object 2">
            <a:extLst>
              <a:ext uri="{FF2B5EF4-FFF2-40B4-BE49-F238E27FC236}">
                <a16:creationId xmlns:a16="http://schemas.microsoft.com/office/drawing/2014/main" id="{EADA9517-0811-86B0-1FBF-75A4479A9C5C}"/>
              </a:ext>
            </a:extLst>
          </p:cNvPr>
          <p:cNvGraphicFramePr>
            <a:graphicFrameLocks noChangeAspect="1"/>
          </p:cNvGraphicFramePr>
          <p:nvPr>
            <p:extLst>
              <p:ext uri="{D42A27DB-BD31-4B8C-83A1-F6EECF244321}">
                <p14:modId xmlns:p14="http://schemas.microsoft.com/office/powerpoint/2010/main" val="1333605959"/>
              </p:ext>
            </p:extLst>
          </p:nvPr>
        </p:nvGraphicFramePr>
        <p:xfrm>
          <a:off x="2479288" y="2555565"/>
          <a:ext cx="3251200" cy="558800"/>
        </p:xfrm>
        <a:graphic>
          <a:graphicData uri="http://schemas.openxmlformats.org/presentationml/2006/ole">
            <mc:AlternateContent xmlns:mc="http://schemas.openxmlformats.org/markup-compatibility/2006">
              <mc:Choice xmlns:v="urn:schemas-microsoft-com:vml" Requires="v">
                <p:oleObj name="Equation" r:id="rId2" imgW="3251160" imgH="558720" progId="Equation.DSMT4">
                  <p:embed/>
                </p:oleObj>
              </mc:Choice>
              <mc:Fallback>
                <p:oleObj name="Equation" r:id="rId2" imgW="3251160" imgH="558720" progId="Equation.DSMT4">
                  <p:embed/>
                  <p:pic>
                    <p:nvPicPr>
                      <p:cNvPr id="0" name=""/>
                      <p:cNvPicPr/>
                      <p:nvPr/>
                    </p:nvPicPr>
                    <p:blipFill>
                      <a:blip r:embed="rId3"/>
                      <a:stretch>
                        <a:fillRect/>
                      </a:stretch>
                    </p:blipFill>
                    <p:spPr>
                      <a:xfrm>
                        <a:off x="2479288" y="2555565"/>
                        <a:ext cx="3251200" cy="5588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20FA1FA6-73D9-24A7-E1E5-6298763859A3}"/>
              </a:ext>
            </a:extLst>
          </p:cNvPr>
          <p:cNvGraphicFramePr>
            <a:graphicFrameLocks noChangeAspect="1"/>
          </p:cNvGraphicFramePr>
          <p:nvPr>
            <p:extLst>
              <p:ext uri="{D42A27DB-BD31-4B8C-83A1-F6EECF244321}">
                <p14:modId xmlns:p14="http://schemas.microsoft.com/office/powerpoint/2010/main" val="4145011405"/>
              </p:ext>
            </p:extLst>
          </p:nvPr>
        </p:nvGraphicFramePr>
        <p:xfrm>
          <a:off x="1585641" y="3195831"/>
          <a:ext cx="2362200" cy="482600"/>
        </p:xfrm>
        <a:graphic>
          <a:graphicData uri="http://schemas.openxmlformats.org/presentationml/2006/ole">
            <mc:AlternateContent xmlns:mc="http://schemas.openxmlformats.org/markup-compatibility/2006">
              <mc:Choice xmlns:v="urn:schemas-microsoft-com:vml" Requires="v">
                <p:oleObj name="Equation" r:id="rId4" imgW="2361960" imgH="482400" progId="Equation.DSMT4">
                  <p:embed/>
                </p:oleObj>
              </mc:Choice>
              <mc:Fallback>
                <p:oleObj name="Equation" r:id="rId4" imgW="2361960" imgH="482400" progId="Equation.DSMT4">
                  <p:embed/>
                  <p:pic>
                    <p:nvPicPr>
                      <p:cNvPr id="0" name=""/>
                      <p:cNvPicPr/>
                      <p:nvPr/>
                    </p:nvPicPr>
                    <p:blipFill>
                      <a:blip r:embed="rId5"/>
                      <a:stretch>
                        <a:fillRect/>
                      </a:stretch>
                    </p:blipFill>
                    <p:spPr>
                      <a:xfrm>
                        <a:off x="1585641" y="3195831"/>
                        <a:ext cx="2362200" cy="482600"/>
                      </a:xfrm>
                      <a:prstGeom prst="rect">
                        <a:avLst/>
                      </a:prstGeom>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7.2.1: Determining the Expected Number of Wins for a Racehorse</a:t>
            </a:r>
          </a:p>
        </p:txBody>
      </p:sp>
      <p:sp>
        <p:nvSpPr>
          <p:cNvPr id="3" name="Content Placeholder 2"/>
          <p:cNvSpPr>
            <a:spLocks noGrp="1"/>
          </p:cNvSpPr>
          <p:nvPr>
            <p:ph idx="1"/>
          </p:nvPr>
        </p:nvSpPr>
        <p:spPr/>
        <p:txBody>
          <a:bodyPr>
            <a:normAutofit/>
          </a:bodyPr>
          <a:lstStyle/>
          <a:p>
            <a:r>
              <a:rPr lang="en-US" dirty="0"/>
              <a:t>The following table shows the probability distribution of the number of wins for a racehorse in a year. </a:t>
            </a:r>
          </a:p>
          <a:p>
            <a:endParaRPr lang="en-US" dirty="0"/>
          </a:p>
          <a:p>
            <a:endParaRPr lang="en-US" dirty="0"/>
          </a:p>
          <a:p>
            <a:endParaRPr lang="en-US" dirty="0"/>
          </a:p>
          <a:p>
            <a:r>
              <a:rPr lang="en-US" dirty="0"/>
              <a:t>Determine the expected number of wins per year for the horse. </a:t>
            </a:r>
          </a:p>
          <a:p>
            <a:endParaRPr lang="en-US" dirty="0"/>
          </a:p>
        </p:txBody>
      </p:sp>
      <p:graphicFrame>
        <p:nvGraphicFramePr>
          <p:cNvPr id="4" name="Table 3">
            <a:extLst>
              <a:ext uri="{FF2B5EF4-FFF2-40B4-BE49-F238E27FC236}">
                <a16:creationId xmlns:a16="http://schemas.microsoft.com/office/drawing/2014/main" id="{F12E0236-9782-3DB8-0CBC-83D203DF52AE}"/>
              </a:ext>
            </a:extLst>
          </p:cNvPr>
          <p:cNvGraphicFramePr>
            <a:graphicFrameLocks noGrp="1"/>
          </p:cNvGraphicFramePr>
          <p:nvPr/>
        </p:nvGraphicFramePr>
        <p:xfrm>
          <a:off x="838200" y="2438400"/>
          <a:ext cx="7162800" cy="792480"/>
        </p:xfrm>
        <a:graphic>
          <a:graphicData uri="http://schemas.openxmlformats.org/drawingml/2006/table">
            <a:tbl>
              <a:tblPr bandRow="1">
                <a:tableStyleId>{5C22544A-7EE6-4342-B048-85BDC9FD1C3A}</a:tableStyleId>
              </a:tblPr>
              <a:tblGrid>
                <a:gridCol w="25146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838200">
                  <a:extLst>
                    <a:ext uri="{9D8B030D-6E8A-4147-A177-3AD203B41FA5}">
                      <a16:colId xmlns:a16="http://schemas.microsoft.com/office/drawing/2014/main" val="20005"/>
                    </a:ext>
                  </a:extLst>
                </a:gridCol>
              </a:tblGrid>
              <a:tr h="299720">
                <a:tc>
                  <a:txBody>
                    <a:bodyPr/>
                    <a:lstStyle/>
                    <a:p>
                      <a:pPr algn="ctr"/>
                      <a:r>
                        <a:rPr lang="en-US" sz="2000" b="1" dirty="0">
                          <a:solidFill>
                            <a:srgbClr val="000000"/>
                          </a:solidFill>
                        </a:rPr>
                        <a:t>Number of Wins, </a:t>
                      </a:r>
                      <a:r>
                        <a:rPr lang="en-US" sz="2000" b="1" i="1" dirty="0">
                          <a:solidFill>
                            <a:srgbClr val="000000"/>
                          </a:solidFill>
                        </a:rPr>
                        <a:t>x</a:t>
                      </a:r>
                    </a:p>
                  </a:txBody>
                  <a:tcPr/>
                </a:tc>
                <a:tc>
                  <a:txBody>
                    <a:bodyPr/>
                    <a:lstStyle/>
                    <a:p>
                      <a:pPr marL="0" algn="ctr" defTabSz="914400" rtl="0" eaLnBrk="1" latinLnBrk="0" hangingPunct="1"/>
                      <a:r>
                        <a:rPr lang="en-US" sz="2000" b="0" kern="1200" dirty="0">
                          <a:solidFill>
                            <a:srgbClr val="000000"/>
                          </a:solidFill>
                          <a:latin typeface="+mn-lt"/>
                          <a:ea typeface="+mn-ea"/>
                          <a:cs typeface="+mn-cs"/>
                        </a:rPr>
                        <a:t>0</a:t>
                      </a:r>
                    </a:p>
                  </a:txBody>
                  <a:tcPr/>
                </a:tc>
                <a:tc>
                  <a:txBody>
                    <a:bodyPr/>
                    <a:lstStyle/>
                    <a:p>
                      <a:pPr marL="0" algn="ctr" defTabSz="914400" rtl="0" eaLnBrk="1" latinLnBrk="0" hangingPunct="1"/>
                      <a:r>
                        <a:rPr lang="en-US" sz="2000" b="0" kern="1200" dirty="0">
                          <a:solidFill>
                            <a:srgbClr val="000000"/>
                          </a:solidFill>
                          <a:latin typeface="+mn-lt"/>
                          <a:ea typeface="+mn-ea"/>
                          <a:cs typeface="+mn-cs"/>
                        </a:rPr>
                        <a:t>1</a:t>
                      </a:r>
                    </a:p>
                  </a:txBody>
                  <a:tcPr/>
                </a:tc>
                <a:tc>
                  <a:txBody>
                    <a:bodyPr/>
                    <a:lstStyle/>
                    <a:p>
                      <a:pPr marL="0" algn="ctr" defTabSz="914400" rtl="0" eaLnBrk="1" latinLnBrk="0" hangingPunct="1"/>
                      <a:r>
                        <a:rPr lang="en-US" sz="2000" b="0" kern="1200" dirty="0">
                          <a:solidFill>
                            <a:srgbClr val="000000"/>
                          </a:solidFill>
                          <a:latin typeface="+mn-lt"/>
                          <a:ea typeface="+mn-ea"/>
                          <a:cs typeface="+mn-cs"/>
                        </a:rPr>
                        <a:t>2</a:t>
                      </a:r>
                    </a:p>
                  </a:txBody>
                  <a:tcPr/>
                </a:tc>
                <a:tc>
                  <a:txBody>
                    <a:bodyPr/>
                    <a:lstStyle/>
                    <a:p>
                      <a:pPr marL="0" algn="ctr" defTabSz="914400" rtl="0" eaLnBrk="1" latinLnBrk="0" hangingPunct="1"/>
                      <a:r>
                        <a:rPr lang="en-US" sz="2000" b="0" kern="1200" dirty="0">
                          <a:solidFill>
                            <a:srgbClr val="000000"/>
                          </a:solidFill>
                          <a:latin typeface="+mn-lt"/>
                          <a:ea typeface="+mn-ea"/>
                          <a:cs typeface="+mn-cs"/>
                        </a:rPr>
                        <a:t>3</a:t>
                      </a:r>
                    </a:p>
                  </a:txBody>
                  <a:tcPr/>
                </a:tc>
                <a:tc>
                  <a:txBody>
                    <a:bodyPr/>
                    <a:lstStyle/>
                    <a:p>
                      <a:pPr marL="0" algn="ctr" defTabSz="914400" rtl="0" eaLnBrk="1" latinLnBrk="0" hangingPunct="1"/>
                      <a:r>
                        <a:rPr lang="en-US" sz="2000" b="0" kern="1200" dirty="0">
                          <a:solidFill>
                            <a:srgbClr val="000000"/>
                          </a:solidFill>
                          <a:latin typeface="+mn-lt"/>
                          <a:ea typeface="+mn-ea"/>
                          <a:cs typeface="+mn-cs"/>
                        </a:rPr>
                        <a:t>4</a:t>
                      </a:r>
                    </a:p>
                  </a:txBody>
                  <a:tcPr/>
                </a:tc>
                <a:extLst>
                  <a:ext uri="{0D108BD9-81ED-4DB2-BD59-A6C34878D82A}">
                    <a16:rowId xmlns:a16="http://schemas.microsoft.com/office/drawing/2014/main" val="10001"/>
                  </a:ext>
                </a:extLst>
              </a:tr>
              <a:tr h="299720">
                <a:tc>
                  <a:txBody>
                    <a:bodyPr/>
                    <a:lstStyle/>
                    <a:p>
                      <a:pPr algn="ctr"/>
                      <a:r>
                        <a:rPr lang="en-US" sz="2000" b="1" i="1" dirty="0">
                          <a:solidFill>
                            <a:srgbClr val="000000"/>
                          </a:solidFill>
                        </a:rPr>
                        <a:t>p</a:t>
                      </a:r>
                      <a:r>
                        <a:rPr lang="en-US" sz="2000" b="1" dirty="0">
                          <a:solidFill>
                            <a:srgbClr val="000000"/>
                          </a:solidFill>
                        </a:rPr>
                        <a:t>(</a:t>
                      </a:r>
                      <a:r>
                        <a:rPr lang="en-US" sz="2000" b="1" i="1" dirty="0">
                          <a:solidFill>
                            <a:srgbClr val="000000"/>
                          </a:solidFill>
                        </a:rPr>
                        <a:t>x</a:t>
                      </a:r>
                      <a:r>
                        <a:rPr lang="en-US" sz="2000" b="1" dirty="0">
                          <a:solidFill>
                            <a:srgbClr val="000000"/>
                          </a:solidFill>
                        </a:rPr>
                        <a:t>)</a:t>
                      </a:r>
                    </a:p>
                  </a:txBody>
                  <a:tcPr/>
                </a:tc>
                <a:tc>
                  <a:txBody>
                    <a:bodyPr/>
                    <a:lstStyle/>
                    <a:p>
                      <a:pPr algn="ctr"/>
                      <a:r>
                        <a:rPr lang="en-US" sz="2000" dirty="0">
                          <a:solidFill>
                            <a:srgbClr val="000000"/>
                          </a:solidFill>
                        </a:rPr>
                        <a:t>0.2</a:t>
                      </a:r>
                    </a:p>
                  </a:txBody>
                  <a:tcPr/>
                </a:tc>
                <a:tc>
                  <a:txBody>
                    <a:bodyPr/>
                    <a:lstStyle/>
                    <a:p>
                      <a:pPr algn="ctr"/>
                      <a:r>
                        <a:rPr lang="en-US" sz="2000" dirty="0">
                          <a:solidFill>
                            <a:srgbClr val="000000"/>
                          </a:solidFill>
                        </a:rPr>
                        <a:t>0.1</a:t>
                      </a:r>
                    </a:p>
                  </a:txBody>
                  <a:tcPr/>
                </a:tc>
                <a:tc>
                  <a:txBody>
                    <a:bodyPr/>
                    <a:lstStyle/>
                    <a:p>
                      <a:pPr algn="ctr"/>
                      <a:r>
                        <a:rPr lang="en-US" sz="2000" dirty="0">
                          <a:solidFill>
                            <a:srgbClr val="000000"/>
                          </a:solidFill>
                        </a:rPr>
                        <a:t>0.3</a:t>
                      </a:r>
                    </a:p>
                  </a:txBody>
                  <a:tcPr/>
                </a:tc>
                <a:tc>
                  <a:txBody>
                    <a:bodyPr/>
                    <a:lstStyle/>
                    <a:p>
                      <a:pPr algn="ctr"/>
                      <a:r>
                        <a:rPr lang="en-US" sz="2000" dirty="0">
                          <a:solidFill>
                            <a:srgbClr val="000000"/>
                          </a:solidFill>
                        </a:rPr>
                        <a:t>0.2</a:t>
                      </a:r>
                    </a:p>
                  </a:txBody>
                  <a:tcPr/>
                </a:tc>
                <a:tc>
                  <a:txBody>
                    <a:bodyPr/>
                    <a:lstStyle/>
                    <a:p>
                      <a:pPr algn="ctr"/>
                      <a:r>
                        <a:rPr lang="en-US" sz="2000" dirty="0">
                          <a:solidFill>
                            <a:srgbClr val="000000"/>
                          </a:solidFill>
                        </a:rPr>
                        <a:t>0.2</a:t>
                      </a:r>
                    </a:p>
                  </a:txBody>
                  <a:tcPr/>
                </a:tc>
                <a:extLst>
                  <a:ext uri="{0D108BD9-81ED-4DB2-BD59-A6C34878D82A}">
                    <a16:rowId xmlns:a16="http://schemas.microsoft.com/office/drawing/2014/main" val="10002"/>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7.2.1: Determining the Expected Number of Wins for a Racehorse (cont.)</a:t>
            </a:r>
          </a:p>
        </p:txBody>
      </p:sp>
      <p:sp>
        <p:nvSpPr>
          <p:cNvPr id="3" name="Content Placeholder 2"/>
          <p:cNvSpPr>
            <a:spLocks noGrp="1"/>
          </p:cNvSpPr>
          <p:nvPr>
            <p:ph idx="1"/>
          </p:nvPr>
        </p:nvSpPr>
        <p:spPr/>
        <p:txBody>
          <a:bodyPr>
            <a:normAutofit/>
          </a:bodyPr>
          <a:lstStyle/>
          <a:p>
            <a:r>
              <a:rPr lang="en-US" sz="2800" b="1" dirty="0"/>
              <a:t>Solution</a:t>
            </a:r>
          </a:p>
          <a:p>
            <a:r>
              <a:rPr lang="en-US" sz="2800" dirty="0"/>
              <a:t>Use the expected value formula to calculate the expected number of wins by forming a third column of the table as follows.</a:t>
            </a:r>
            <a:r>
              <a:rPr lang="en-US" dirty="0"/>
              <a:t> </a:t>
            </a:r>
          </a:p>
          <a:p>
            <a:endParaRPr lang="en-US" dirty="0"/>
          </a:p>
          <a:p>
            <a:endParaRPr lang="en-US" dirty="0"/>
          </a:p>
        </p:txBody>
      </p:sp>
    </p:spTree>
    <p:extLst>
      <p:ext uri="{BB962C8B-B14F-4D97-AF65-F5344CB8AC3E}">
        <p14:creationId xmlns:p14="http://schemas.microsoft.com/office/powerpoint/2010/main" val="2778321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7.2.1: Determining the Expected Number of Wins for a Racehorse (cont.)</a:t>
            </a:r>
          </a:p>
        </p:txBody>
      </p:sp>
      <p:sp>
        <p:nvSpPr>
          <p:cNvPr id="3" name="Content Placeholder 2"/>
          <p:cNvSpPr>
            <a:spLocks noGrp="1"/>
          </p:cNvSpPr>
          <p:nvPr>
            <p:ph idx="1"/>
          </p:nvPr>
        </p:nvSpPr>
        <p:spPr/>
        <p:txBody>
          <a:bodyPr>
            <a:normAutofit fontScale="25000" lnSpcReduction="20000"/>
          </a:bodyPr>
          <a:lstStyle/>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endParaRPr lang="en-US" sz="3000" dirty="0"/>
          </a:p>
          <a:p>
            <a:r>
              <a:rPr lang="en-US" sz="11200" dirty="0"/>
              <a:t>In the long run, the expected number of wins per year from this distribution should average about 2.1.</a:t>
            </a:r>
          </a:p>
          <a:p>
            <a:endParaRPr lang="en-US" sz="11200" dirty="0"/>
          </a:p>
          <a:p>
            <a:endParaRPr lang="en-US" dirty="0"/>
          </a:p>
          <a:p>
            <a:endParaRPr lang="en-US" dirty="0"/>
          </a:p>
          <a:p>
            <a:endParaRPr lang="en-US" dirty="0"/>
          </a:p>
          <a:p>
            <a:endParaRPr lang="en-US" dirty="0"/>
          </a:p>
          <a:p>
            <a:r>
              <a:rPr lang="en-US" dirty="0"/>
              <a:t> </a:t>
            </a:r>
          </a:p>
          <a:p>
            <a:endParaRPr lang="en-US" dirty="0"/>
          </a:p>
        </p:txBody>
      </p:sp>
      <p:graphicFrame>
        <p:nvGraphicFramePr>
          <p:cNvPr id="5" name="Object 4">
            <a:extLst>
              <a:ext uri="{FF2B5EF4-FFF2-40B4-BE49-F238E27FC236}">
                <a16:creationId xmlns:a16="http://schemas.microsoft.com/office/drawing/2014/main" id="{ADFF84D9-332C-93EC-4AA7-F2FE0808B9A7}"/>
              </a:ext>
            </a:extLst>
          </p:cNvPr>
          <p:cNvGraphicFramePr>
            <a:graphicFrameLocks noChangeAspect="1"/>
          </p:cNvGraphicFramePr>
          <p:nvPr/>
        </p:nvGraphicFramePr>
        <p:xfrm>
          <a:off x="457200" y="4312177"/>
          <a:ext cx="8001000" cy="517407"/>
        </p:xfrm>
        <a:graphic>
          <a:graphicData uri="http://schemas.openxmlformats.org/presentationml/2006/ole">
            <mc:AlternateContent xmlns:mc="http://schemas.openxmlformats.org/markup-compatibility/2006">
              <mc:Choice xmlns:v="urn:schemas-microsoft-com:vml" Requires="v">
                <p:oleObj name="Equation" r:id="rId2" imgW="9651960" imgH="558720" progId="Equation.DSMT4">
                  <p:embed/>
                </p:oleObj>
              </mc:Choice>
              <mc:Fallback>
                <p:oleObj name="Equation" r:id="rId2" imgW="9651960" imgH="558720" progId="Equation.DSMT4">
                  <p:embed/>
                  <p:pic>
                    <p:nvPicPr>
                      <p:cNvPr id="5" name="Object 4">
                        <a:extLst>
                          <a:ext uri="{FF2B5EF4-FFF2-40B4-BE49-F238E27FC236}">
                            <a16:creationId xmlns:a16="http://schemas.microsoft.com/office/drawing/2014/main" id="{ADFF84D9-332C-93EC-4AA7-F2FE0808B9A7}"/>
                          </a:ext>
                        </a:extLst>
                      </p:cNvPr>
                      <p:cNvPicPr/>
                      <p:nvPr/>
                    </p:nvPicPr>
                    <p:blipFill>
                      <a:blip r:embed="rId3"/>
                      <a:stretch>
                        <a:fillRect/>
                      </a:stretch>
                    </p:blipFill>
                    <p:spPr>
                      <a:xfrm>
                        <a:off x="457200" y="4312177"/>
                        <a:ext cx="8001000" cy="517407"/>
                      </a:xfrm>
                      <a:prstGeom prst="rect">
                        <a:avLst/>
                      </a:prstGeom>
                    </p:spPr>
                  </p:pic>
                </p:oleObj>
              </mc:Fallback>
            </mc:AlternateContent>
          </a:graphicData>
        </a:graphic>
      </p:graphicFrame>
      <p:graphicFrame>
        <p:nvGraphicFramePr>
          <p:cNvPr id="7" name="object 3">
            <a:extLst>
              <a:ext uri="{FF2B5EF4-FFF2-40B4-BE49-F238E27FC236}">
                <a16:creationId xmlns:a16="http://schemas.microsoft.com/office/drawing/2014/main" id="{DC20B449-ADE2-1C3B-C5B7-9BB6C427EAB5}"/>
              </a:ext>
            </a:extLst>
          </p:cNvPr>
          <p:cNvGraphicFramePr>
            <a:graphicFrameLocks noGrp="1"/>
          </p:cNvGraphicFramePr>
          <p:nvPr/>
        </p:nvGraphicFramePr>
        <p:xfrm>
          <a:off x="1349298" y="1148212"/>
          <a:ext cx="6248399" cy="2971792"/>
        </p:xfrm>
        <a:graphic>
          <a:graphicData uri="http://schemas.openxmlformats.org/drawingml/2006/table">
            <a:tbl>
              <a:tblPr firstRow="1" bandRow="1">
                <a:tableStyleId>{5C22544A-7EE6-4342-B048-85BDC9FD1C3A}</a:tableStyleId>
              </a:tblPr>
              <a:tblGrid>
                <a:gridCol w="2034389">
                  <a:extLst>
                    <a:ext uri="{9D8B030D-6E8A-4147-A177-3AD203B41FA5}">
                      <a16:colId xmlns:a16="http://schemas.microsoft.com/office/drawing/2014/main" val="20000"/>
                    </a:ext>
                  </a:extLst>
                </a:gridCol>
                <a:gridCol w="1937206">
                  <a:extLst>
                    <a:ext uri="{9D8B030D-6E8A-4147-A177-3AD203B41FA5}">
                      <a16:colId xmlns:a16="http://schemas.microsoft.com/office/drawing/2014/main" val="20001"/>
                    </a:ext>
                  </a:extLst>
                </a:gridCol>
                <a:gridCol w="2276804">
                  <a:extLst>
                    <a:ext uri="{9D8B030D-6E8A-4147-A177-3AD203B41FA5}">
                      <a16:colId xmlns:a16="http://schemas.microsoft.com/office/drawing/2014/main" val="20002"/>
                    </a:ext>
                  </a:extLst>
                </a:gridCol>
              </a:tblGrid>
              <a:tr h="0">
                <a:tc gridSpan="3">
                  <a:txBody>
                    <a:bodyPr/>
                    <a:lstStyle/>
                    <a:p>
                      <a:pPr marL="0" marR="24130" indent="0" algn="ctr" defTabSz="914400" rtl="0" eaLnBrk="1" fontAlgn="auto" latinLnBrk="0" hangingPunct="1">
                        <a:lnSpc>
                          <a:spcPct val="100000"/>
                        </a:lnSpc>
                        <a:spcBef>
                          <a:spcPts val="434"/>
                        </a:spcBef>
                        <a:spcAft>
                          <a:spcPts val="0"/>
                        </a:spcAft>
                        <a:buClrTx/>
                        <a:buSzTx/>
                        <a:buFontTx/>
                        <a:buNone/>
                        <a:tabLst/>
                        <a:defRPr/>
                      </a:pPr>
                      <a:r>
                        <a:rPr lang="en-US" sz="2000" b="1" kern="1200" baseline="0" dirty="0">
                          <a:solidFill>
                            <a:schemeClr val="lt1"/>
                          </a:solidFill>
                          <a:latin typeface="+mn-lt"/>
                          <a:ea typeface="+mn-ea"/>
                          <a:cs typeface="+mn-cs"/>
                        </a:rPr>
                        <a:t>Calculating a Racehorse’s Expected Number of Wins per Year</a:t>
                      </a:r>
                    </a:p>
                  </a:txBody>
                  <a:tcPr marL="0" marR="0" marT="55244" marB="0"/>
                </a:tc>
                <a:tc hMerge="1">
                  <a:txBody>
                    <a:bodyPr/>
                    <a:lstStyle/>
                    <a:p>
                      <a:pPr algn="ctr">
                        <a:lnSpc>
                          <a:spcPct val="100000"/>
                        </a:lnSpc>
                        <a:spcBef>
                          <a:spcPts val="434"/>
                        </a:spcBef>
                      </a:pPr>
                      <a:endParaRPr sz="1000">
                        <a:latin typeface="Roboto Condensed"/>
                        <a:cs typeface="Roboto Condensed"/>
                      </a:endParaRPr>
                    </a:p>
                  </a:txBody>
                  <a:tcPr marL="0" marR="0" marT="55244" marB="0"/>
                </a:tc>
                <a:tc hMerge="1">
                  <a:txBody>
                    <a:bodyPr/>
                    <a:lstStyle/>
                    <a:p>
                      <a:pPr marL="547370">
                        <a:lnSpc>
                          <a:spcPct val="100000"/>
                        </a:lnSpc>
                        <a:spcBef>
                          <a:spcPts val="434"/>
                        </a:spcBef>
                      </a:pPr>
                      <a:endParaRPr sz="1000" dirty="0">
                        <a:latin typeface="Roboto Condensed"/>
                        <a:cs typeface="Roboto Condensed"/>
                      </a:endParaRPr>
                    </a:p>
                  </a:txBody>
                  <a:tcPr marL="0" marR="0" marT="55244" marB="0"/>
                </a:tc>
                <a:extLst>
                  <a:ext uri="{0D108BD9-81ED-4DB2-BD59-A6C34878D82A}">
                    <a16:rowId xmlns:a16="http://schemas.microsoft.com/office/drawing/2014/main" val="10000"/>
                  </a:ext>
                </a:extLst>
              </a:tr>
              <a:tr h="233045">
                <a:tc>
                  <a:txBody>
                    <a:bodyPr/>
                    <a:lstStyle/>
                    <a:p>
                      <a:pPr marR="24130" algn="ctr">
                        <a:lnSpc>
                          <a:spcPct val="100000"/>
                        </a:lnSpc>
                        <a:spcBef>
                          <a:spcPts val="434"/>
                        </a:spcBef>
                      </a:pPr>
                      <a:r>
                        <a:rPr lang="en-IN" sz="1800" b="1" i="1" dirty="0">
                          <a:solidFill>
                            <a:srgbClr val="000000"/>
                          </a:solidFill>
                          <a:latin typeface="+mj-lt"/>
                        </a:rPr>
                        <a:t>x</a:t>
                      </a:r>
                      <a:endParaRPr sz="1800" b="1" i="1" dirty="0">
                        <a:solidFill>
                          <a:srgbClr val="000000"/>
                        </a:solidFill>
                        <a:latin typeface="+mj-lt"/>
                        <a:cs typeface="Roboto Condensed"/>
                      </a:endParaRPr>
                    </a:p>
                  </a:txBody>
                  <a:tcPr marL="0" marR="0" marT="55244" marB="0"/>
                </a:tc>
                <a:tc>
                  <a:txBody>
                    <a:bodyPr/>
                    <a:lstStyle/>
                    <a:p>
                      <a:pPr algn="ctr">
                        <a:lnSpc>
                          <a:spcPct val="100000"/>
                        </a:lnSpc>
                        <a:spcBef>
                          <a:spcPts val="434"/>
                        </a:spcBef>
                      </a:pPr>
                      <a:r>
                        <a:rPr lang="en-US" sz="1800" b="1" i="1" dirty="0">
                          <a:solidFill>
                            <a:srgbClr val="000000"/>
                          </a:solidFill>
                          <a:latin typeface="+mj-lt"/>
                        </a:rPr>
                        <a:t>p</a:t>
                      </a:r>
                      <a:r>
                        <a:rPr sz="1800" b="1" dirty="0">
                          <a:solidFill>
                            <a:srgbClr val="000000"/>
                          </a:solidFill>
                          <a:latin typeface="+mj-lt"/>
                        </a:rPr>
                        <a:t>(</a:t>
                      </a:r>
                      <a:r>
                        <a:rPr sz="1800" b="1" spc="-10" dirty="0">
                          <a:solidFill>
                            <a:srgbClr val="000000"/>
                          </a:solidFill>
                          <a:latin typeface="+mj-lt"/>
                        </a:rPr>
                        <a:t> </a:t>
                      </a:r>
                      <a:r>
                        <a:rPr sz="1800" b="1" i="1" dirty="0">
                          <a:solidFill>
                            <a:srgbClr val="000000"/>
                          </a:solidFill>
                          <a:latin typeface="+mj-lt"/>
                        </a:rPr>
                        <a:t>x</a:t>
                      </a:r>
                      <a:r>
                        <a:rPr sz="1800" b="1" spc="-75" dirty="0">
                          <a:solidFill>
                            <a:srgbClr val="000000"/>
                          </a:solidFill>
                          <a:latin typeface="+mj-lt"/>
                        </a:rPr>
                        <a:t> </a:t>
                      </a:r>
                      <a:r>
                        <a:rPr sz="1800" b="1" dirty="0">
                          <a:solidFill>
                            <a:srgbClr val="000000"/>
                          </a:solidFill>
                          <a:latin typeface="+mj-lt"/>
                        </a:rPr>
                        <a:t>)</a:t>
                      </a:r>
                      <a:endParaRPr sz="1800" b="1" dirty="0">
                        <a:solidFill>
                          <a:srgbClr val="000000"/>
                        </a:solidFill>
                        <a:latin typeface="+mj-lt"/>
                        <a:cs typeface="Roboto Condensed"/>
                      </a:endParaRPr>
                    </a:p>
                  </a:txBody>
                  <a:tcPr marL="0" marR="0" marT="55244" marB="0"/>
                </a:tc>
                <a:tc>
                  <a:txBody>
                    <a:bodyPr/>
                    <a:lstStyle/>
                    <a:p>
                      <a:pPr algn="ctr">
                        <a:lnSpc>
                          <a:spcPct val="100000"/>
                        </a:lnSpc>
                        <a:spcBef>
                          <a:spcPts val="434"/>
                        </a:spcBef>
                      </a:pPr>
                      <a:r>
                        <a:rPr lang="en-US" sz="1800" b="1" i="1" kern="1200" dirty="0" err="1">
                          <a:solidFill>
                            <a:srgbClr val="000000"/>
                          </a:solidFill>
                          <a:latin typeface="+mn-lt"/>
                          <a:ea typeface="+mn-ea"/>
                          <a:cs typeface="+mn-cs"/>
                        </a:rPr>
                        <a:t>x∙p</a:t>
                      </a:r>
                      <a:r>
                        <a:rPr lang="en-US" sz="1800" b="1" kern="1200" dirty="0">
                          <a:solidFill>
                            <a:srgbClr val="000000"/>
                          </a:solidFill>
                          <a:latin typeface="+mn-lt"/>
                          <a:ea typeface="+mn-ea"/>
                          <a:cs typeface="+mn-cs"/>
                        </a:rPr>
                        <a:t>(</a:t>
                      </a:r>
                      <a:r>
                        <a:rPr lang="en-US" sz="1800" b="1" kern="1200" spc="-10" dirty="0">
                          <a:solidFill>
                            <a:srgbClr val="000000"/>
                          </a:solidFill>
                          <a:latin typeface="+mn-lt"/>
                          <a:ea typeface="+mn-ea"/>
                          <a:cs typeface="+mn-cs"/>
                        </a:rPr>
                        <a:t> </a:t>
                      </a:r>
                      <a:r>
                        <a:rPr lang="en-US" sz="1800" b="1" i="1" kern="1200" dirty="0">
                          <a:solidFill>
                            <a:srgbClr val="000000"/>
                          </a:solidFill>
                          <a:latin typeface="+mn-lt"/>
                          <a:ea typeface="+mn-ea"/>
                          <a:cs typeface="+mn-cs"/>
                        </a:rPr>
                        <a:t>x</a:t>
                      </a:r>
                      <a:r>
                        <a:rPr lang="en-US" sz="1800" b="1" kern="1200" spc="-75" dirty="0">
                          <a:solidFill>
                            <a:srgbClr val="000000"/>
                          </a:solidFill>
                          <a:latin typeface="+mn-lt"/>
                          <a:ea typeface="+mn-ea"/>
                          <a:cs typeface="+mn-cs"/>
                        </a:rPr>
                        <a:t> </a:t>
                      </a:r>
                      <a:r>
                        <a:rPr lang="en-US" sz="1800" b="1" kern="1200" dirty="0">
                          <a:solidFill>
                            <a:srgbClr val="000000"/>
                          </a:solidFill>
                          <a:latin typeface="+mn-lt"/>
                          <a:ea typeface="+mn-ea"/>
                          <a:cs typeface="+mn-cs"/>
                        </a:rPr>
                        <a:t>)</a:t>
                      </a:r>
                      <a:endParaRPr lang="en-US" sz="1800" b="1" kern="1200" dirty="0">
                        <a:solidFill>
                          <a:srgbClr val="000000"/>
                        </a:solidFill>
                        <a:latin typeface="+mn-lt"/>
                        <a:ea typeface="+mn-ea"/>
                        <a:cs typeface="Roboto Condensed"/>
                      </a:endParaRPr>
                    </a:p>
                  </a:txBody>
                  <a:tcPr marL="0" marR="0" marT="55244" marB="0"/>
                </a:tc>
                <a:extLst>
                  <a:ext uri="{0D108BD9-81ED-4DB2-BD59-A6C34878D82A}">
                    <a16:rowId xmlns:a16="http://schemas.microsoft.com/office/drawing/2014/main" val="10001"/>
                  </a:ext>
                </a:extLst>
              </a:tr>
              <a:tr h="233045">
                <a:tc>
                  <a:txBody>
                    <a:bodyPr/>
                    <a:lstStyle/>
                    <a:p>
                      <a:pPr marR="24130" algn="ctr">
                        <a:lnSpc>
                          <a:spcPct val="100000"/>
                        </a:lnSpc>
                        <a:spcBef>
                          <a:spcPts val="434"/>
                        </a:spcBef>
                      </a:pPr>
                      <a:r>
                        <a:rPr lang="en-US" sz="1800" b="0" i="0" dirty="0">
                          <a:solidFill>
                            <a:srgbClr val="000000"/>
                          </a:solidFill>
                          <a:latin typeface="+mj-lt"/>
                          <a:cs typeface="Roboto Condensed"/>
                        </a:rPr>
                        <a:t>0</a:t>
                      </a:r>
                      <a:endParaRPr sz="1800" b="0" i="0" dirty="0">
                        <a:solidFill>
                          <a:srgbClr val="000000"/>
                        </a:solidFill>
                        <a:latin typeface="+mj-lt"/>
                        <a:cs typeface="Roboto Condensed"/>
                      </a:endParaRPr>
                    </a:p>
                  </a:txBody>
                  <a:tcPr marL="0" marR="0" marT="55244" marB="0"/>
                </a:tc>
                <a:tc>
                  <a:txBody>
                    <a:bodyPr/>
                    <a:lstStyle/>
                    <a:p>
                      <a:pPr algn="ctr">
                        <a:lnSpc>
                          <a:spcPct val="100000"/>
                        </a:lnSpc>
                        <a:spcBef>
                          <a:spcPts val="434"/>
                        </a:spcBef>
                      </a:pPr>
                      <a:r>
                        <a:rPr lang="en-US" sz="1800" b="0" i="0" dirty="0">
                          <a:solidFill>
                            <a:srgbClr val="000000"/>
                          </a:solidFill>
                          <a:latin typeface="+mj-lt"/>
                          <a:cs typeface="Roboto Condensed"/>
                        </a:rPr>
                        <a:t>0.2</a:t>
                      </a:r>
                      <a:endParaRPr sz="1800" b="0" i="0" dirty="0">
                        <a:solidFill>
                          <a:srgbClr val="000000"/>
                        </a:solidFill>
                        <a:latin typeface="+mj-lt"/>
                        <a:cs typeface="Roboto Condensed"/>
                      </a:endParaRPr>
                    </a:p>
                  </a:txBody>
                  <a:tcPr marL="0" marR="0" marT="55244" marB="0"/>
                </a:tc>
                <a:tc>
                  <a:txBody>
                    <a:bodyPr/>
                    <a:lstStyle/>
                    <a:p>
                      <a:pPr algn="ctr">
                        <a:lnSpc>
                          <a:spcPct val="100000"/>
                        </a:lnSpc>
                        <a:spcBef>
                          <a:spcPts val="434"/>
                        </a:spcBef>
                      </a:pPr>
                      <a:r>
                        <a:rPr lang="en-US" sz="1800" b="0" i="0" kern="1200" dirty="0">
                          <a:solidFill>
                            <a:srgbClr val="000000"/>
                          </a:solidFill>
                          <a:latin typeface="+mn-lt"/>
                          <a:ea typeface="+mn-ea"/>
                          <a:cs typeface="Roboto Condensed"/>
                        </a:rPr>
                        <a:t>0</a:t>
                      </a:r>
                    </a:p>
                  </a:txBody>
                  <a:tcPr marL="0" marR="0" marT="55244" marB="0"/>
                </a:tc>
                <a:extLst>
                  <a:ext uri="{0D108BD9-81ED-4DB2-BD59-A6C34878D82A}">
                    <a16:rowId xmlns:a16="http://schemas.microsoft.com/office/drawing/2014/main" val="2232411662"/>
                  </a:ext>
                </a:extLst>
              </a:tr>
              <a:tr h="233045">
                <a:tc>
                  <a:txBody>
                    <a:bodyPr/>
                    <a:lstStyle/>
                    <a:p>
                      <a:pPr marR="24130" algn="ctr">
                        <a:lnSpc>
                          <a:spcPct val="100000"/>
                        </a:lnSpc>
                        <a:spcBef>
                          <a:spcPts val="434"/>
                        </a:spcBef>
                      </a:pPr>
                      <a:r>
                        <a:rPr lang="en-US" sz="1800" b="0" i="0" dirty="0">
                          <a:solidFill>
                            <a:srgbClr val="000000"/>
                          </a:solidFill>
                          <a:latin typeface="+mj-lt"/>
                          <a:cs typeface="Roboto Condensed"/>
                        </a:rPr>
                        <a:t>1</a:t>
                      </a:r>
                      <a:endParaRPr sz="1800" b="0" i="0" dirty="0">
                        <a:solidFill>
                          <a:srgbClr val="000000"/>
                        </a:solidFill>
                        <a:latin typeface="+mj-lt"/>
                        <a:cs typeface="Roboto Condensed"/>
                      </a:endParaRPr>
                    </a:p>
                  </a:txBody>
                  <a:tcPr marL="0" marR="0" marT="55244" marB="0"/>
                </a:tc>
                <a:tc>
                  <a:txBody>
                    <a:bodyPr/>
                    <a:lstStyle/>
                    <a:p>
                      <a:pPr algn="ctr">
                        <a:lnSpc>
                          <a:spcPct val="100000"/>
                        </a:lnSpc>
                        <a:spcBef>
                          <a:spcPts val="434"/>
                        </a:spcBef>
                      </a:pPr>
                      <a:r>
                        <a:rPr lang="en-US" sz="1800" b="0" i="0" dirty="0">
                          <a:solidFill>
                            <a:srgbClr val="000000"/>
                          </a:solidFill>
                          <a:latin typeface="+mj-lt"/>
                          <a:cs typeface="Roboto Condensed"/>
                        </a:rPr>
                        <a:t>0.1</a:t>
                      </a:r>
                      <a:endParaRPr sz="1800" b="0" i="0" dirty="0">
                        <a:solidFill>
                          <a:srgbClr val="000000"/>
                        </a:solidFill>
                        <a:latin typeface="+mj-lt"/>
                        <a:cs typeface="Roboto Condensed"/>
                      </a:endParaRPr>
                    </a:p>
                  </a:txBody>
                  <a:tcPr marL="0" marR="0" marT="55244" marB="0"/>
                </a:tc>
                <a:tc>
                  <a:txBody>
                    <a:bodyPr/>
                    <a:lstStyle/>
                    <a:p>
                      <a:pPr algn="ctr">
                        <a:lnSpc>
                          <a:spcPct val="100000"/>
                        </a:lnSpc>
                        <a:spcBef>
                          <a:spcPts val="434"/>
                        </a:spcBef>
                      </a:pPr>
                      <a:r>
                        <a:rPr lang="en-US" sz="1800" b="0" i="0" kern="1200" dirty="0">
                          <a:solidFill>
                            <a:srgbClr val="000000"/>
                          </a:solidFill>
                          <a:latin typeface="+mn-lt"/>
                          <a:ea typeface="+mn-ea"/>
                          <a:cs typeface="Roboto Condensed"/>
                        </a:rPr>
                        <a:t>0.1</a:t>
                      </a:r>
                    </a:p>
                  </a:txBody>
                  <a:tcPr marL="0" marR="0" marT="55244" marB="0"/>
                </a:tc>
                <a:extLst>
                  <a:ext uri="{0D108BD9-81ED-4DB2-BD59-A6C34878D82A}">
                    <a16:rowId xmlns:a16="http://schemas.microsoft.com/office/drawing/2014/main" val="3287733232"/>
                  </a:ext>
                </a:extLst>
              </a:tr>
              <a:tr h="233045">
                <a:tc>
                  <a:txBody>
                    <a:bodyPr/>
                    <a:lstStyle/>
                    <a:p>
                      <a:pPr marR="24130" algn="ctr">
                        <a:lnSpc>
                          <a:spcPct val="100000"/>
                        </a:lnSpc>
                        <a:spcBef>
                          <a:spcPts val="434"/>
                        </a:spcBef>
                      </a:pPr>
                      <a:r>
                        <a:rPr lang="en-US" sz="1800" b="0" i="0" dirty="0">
                          <a:solidFill>
                            <a:srgbClr val="000000"/>
                          </a:solidFill>
                          <a:latin typeface="+mj-lt"/>
                          <a:cs typeface="Roboto Condensed"/>
                        </a:rPr>
                        <a:t>2</a:t>
                      </a:r>
                      <a:endParaRPr sz="1800" b="0" i="0" dirty="0">
                        <a:solidFill>
                          <a:srgbClr val="000000"/>
                        </a:solidFill>
                        <a:latin typeface="+mj-lt"/>
                        <a:cs typeface="Roboto Condensed"/>
                      </a:endParaRPr>
                    </a:p>
                  </a:txBody>
                  <a:tcPr marL="0" marR="0" marT="55244" marB="0"/>
                </a:tc>
                <a:tc>
                  <a:txBody>
                    <a:bodyPr/>
                    <a:lstStyle/>
                    <a:p>
                      <a:pPr algn="ctr">
                        <a:lnSpc>
                          <a:spcPct val="100000"/>
                        </a:lnSpc>
                        <a:spcBef>
                          <a:spcPts val="434"/>
                        </a:spcBef>
                      </a:pPr>
                      <a:r>
                        <a:rPr lang="en-US" sz="1800" b="0" i="0" dirty="0">
                          <a:solidFill>
                            <a:srgbClr val="000000"/>
                          </a:solidFill>
                          <a:latin typeface="+mj-lt"/>
                          <a:cs typeface="Roboto Condensed"/>
                        </a:rPr>
                        <a:t>0.3</a:t>
                      </a:r>
                      <a:endParaRPr sz="1800" b="0" i="0" dirty="0">
                        <a:solidFill>
                          <a:srgbClr val="000000"/>
                        </a:solidFill>
                        <a:latin typeface="+mj-lt"/>
                        <a:cs typeface="Roboto Condensed"/>
                      </a:endParaRPr>
                    </a:p>
                  </a:txBody>
                  <a:tcPr marL="0" marR="0" marT="55244" marB="0"/>
                </a:tc>
                <a:tc>
                  <a:txBody>
                    <a:bodyPr/>
                    <a:lstStyle/>
                    <a:p>
                      <a:pPr algn="ctr">
                        <a:lnSpc>
                          <a:spcPct val="100000"/>
                        </a:lnSpc>
                        <a:spcBef>
                          <a:spcPts val="434"/>
                        </a:spcBef>
                      </a:pPr>
                      <a:r>
                        <a:rPr lang="en-US" sz="1800" b="0" i="0" kern="1200" dirty="0">
                          <a:solidFill>
                            <a:srgbClr val="000000"/>
                          </a:solidFill>
                          <a:latin typeface="+mn-lt"/>
                          <a:ea typeface="+mn-ea"/>
                          <a:cs typeface="Roboto Condensed"/>
                        </a:rPr>
                        <a:t>0.6</a:t>
                      </a:r>
                    </a:p>
                  </a:txBody>
                  <a:tcPr marL="0" marR="0" marT="55244" marB="0"/>
                </a:tc>
                <a:extLst>
                  <a:ext uri="{0D108BD9-81ED-4DB2-BD59-A6C34878D82A}">
                    <a16:rowId xmlns:a16="http://schemas.microsoft.com/office/drawing/2014/main" val="3605350348"/>
                  </a:ext>
                </a:extLst>
              </a:tr>
              <a:tr h="233045">
                <a:tc>
                  <a:txBody>
                    <a:bodyPr/>
                    <a:lstStyle/>
                    <a:p>
                      <a:pPr marR="24130" algn="ctr">
                        <a:lnSpc>
                          <a:spcPct val="100000"/>
                        </a:lnSpc>
                        <a:spcBef>
                          <a:spcPts val="434"/>
                        </a:spcBef>
                      </a:pPr>
                      <a:r>
                        <a:rPr lang="en-US" sz="1800" b="0" i="0" dirty="0">
                          <a:solidFill>
                            <a:srgbClr val="000000"/>
                          </a:solidFill>
                          <a:latin typeface="+mj-lt"/>
                          <a:cs typeface="Roboto Condensed"/>
                        </a:rPr>
                        <a:t>3</a:t>
                      </a:r>
                      <a:endParaRPr sz="1800" b="0" i="0" dirty="0">
                        <a:solidFill>
                          <a:srgbClr val="000000"/>
                        </a:solidFill>
                        <a:latin typeface="+mj-lt"/>
                        <a:cs typeface="Roboto Condensed"/>
                      </a:endParaRPr>
                    </a:p>
                  </a:txBody>
                  <a:tcPr marL="0" marR="0" marT="55244" marB="0"/>
                </a:tc>
                <a:tc>
                  <a:txBody>
                    <a:bodyPr/>
                    <a:lstStyle/>
                    <a:p>
                      <a:pPr algn="ctr">
                        <a:lnSpc>
                          <a:spcPct val="100000"/>
                        </a:lnSpc>
                        <a:spcBef>
                          <a:spcPts val="434"/>
                        </a:spcBef>
                      </a:pPr>
                      <a:r>
                        <a:rPr lang="en-US" sz="1800" b="0" i="0" dirty="0">
                          <a:solidFill>
                            <a:srgbClr val="000000"/>
                          </a:solidFill>
                          <a:latin typeface="+mj-lt"/>
                          <a:cs typeface="Roboto Condensed"/>
                        </a:rPr>
                        <a:t>0.2</a:t>
                      </a:r>
                      <a:endParaRPr sz="1800" b="0" i="0" dirty="0">
                        <a:solidFill>
                          <a:srgbClr val="000000"/>
                        </a:solidFill>
                        <a:latin typeface="+mj-lt"/>
                        <a:cs typeface="Roboto Condensed"/>
                      </a:endParaRPr>
                    </a:p>
                  </a:txBody>
                  <a:tcPr marL="0" marR="0" marT="55244" marB="0"/>
                </a:tc>
                <a:tc>
                  <a:txBody>
                    <a:bodyPr/>
                    <a:lstStyle/>
                    <a:p>
                      <a:pPr algn="ctr">
                        <a:lnSpc>
                          <a:spcPct val="100000"/>
                        </a:lnSpc>
                        <a:spcBef>
                          <a:spcPts val="434"/>
                        </a:spcBef>
                      </a:pPr>
                      <a:r>
                        <a:rPr lang="en-US" sz="1800" b="0" i="0" kern="1200" dirty="0">
                          <a:solidFill>
                            <a:srgbClr val="000000"/>
                          </a:solidFill>
                          <a:latin typeface="+mn-lt"/>
                          <a:ea typeface="+mn-ea"/>
                          <a:cs typeface="Roboto Condensed"/>
                        </a:rPr>
                        <a:t>0.6</a:t>
                      </a:r>
                    </a:p>
                  </a:txBody>
                  <a:tcPr marL="0" marR="0" marT="55244" marB="0"/>
                </a:tc>
                <a:extLst>
                  <a:ext uri="{0D108BD9-81ED-4DB2-BD59-A6C34878D82A}">
                    <a16:rowId xmlns:a16="http://schemas.microsoft.com/office/drawing/2014/main" val="1208889320"/>
                  </a:ext>
                </a:extLst>
              </a:tr>
              <a:tr h="233045">
                <a:tc>
                  <a:txBody>
                    <a:bodyPr/>
                    <a:lstStyle/>
                    <a:p>
                      <a:pPr marR="24130" algn="ctr">
                        <a:lnSpc>
                          <a:spcPct val="100000"/>
                        </a:lnSpc>
                        <a:spcBef>
                          <a:spcPts val="434"/>
                        </a:spcBef>
                      </a:pPr>
                      <a:r>
                        <a:rPr lang="en-US" sz="1800" b="0" i="0" dirty="0">
                          <a:solidFill>
                            <a:srgbClr val="000000"/>
                          </a:solidFill>
                          <a:latin typeface="+mj-lt"/>
                          <a:cs typeface="Roboto Condensed"/>
                        </a:rPr>
                        <a:t>4</a:t>
                      </a:r>
                      <a:endParaRPr sz="1800" b="0" i="0" dirty="0">
                        <a:solidFill>
                          <a:srgbClr val="000000"/>
                        </a:solidFill>
                        <a:latin typeface="+mj-lt"/>
                        <a:cs typeface="Roboto Condensed"/>
                      </a:endParaRPr>
                    </a:p>
                  </a:txBody>
                  <a:tcPr marL="0" marR="0" marT="55244" marB="0"/>
                </a:tc>
                <a:tc>
                  <a:txBody>
                    <a:bodyPr/>
                    <a:lstStyle/>
                    <a:p>
                      <a:pPr algn="ctr">
                        <a:lnSpc>
                          <a:spcPct val="100000"/>
                        </a:lnSpc>
                        <a:spcBef>
                          <a:spcPts val="434"/>
                        </a:spcBef>
                      </a:pPr>
                      <a:r>
                        <a:rPr lang="en-US" sz="1800" b="0" i="0" dirty="0">
                          <a:solidFill>
                            <a:srgbClr val="000000"/>
                          </a:solidFill>
                          <a:latin typeface="+mj-lt"/>
                          <a:cs typeface="Roboto Condensed"/>
                        </a:rPr>
                        <a:t>0.2</a:t>
                      </a:r>
                      <a:endParaRPr sz="1800" b="0" i="0" dirty="0">
                        <a:solidFill>
                          <a:srgbClr val="000000"/>
                        </a:solidFill>
                        <a:latin typeface="+mj-lt"/>
                        <a:cs typeface="Roboto Condensed"/>
                      </a:endParaRPr>
                    </a:p>
                  </a:txBody>
                  <a:tcPr marL="0" marR="0" marT="55244" marB="0"/>
                </a:tc>
                <a:tc>
                  <a:txBody>
                    <a:bodyPr/>
                    <a:lstStyle/>
                    <a:p>
                      <a:pPr algn="ctr">
                        <a:lnSpc>
                          <a:spcPct val="100000"/>
                        </a:lnSpc>
                        <a:spcBef>
                          <a:spcPts val="434"/>
                        </a:spcBef>
                      </a:pPr>
                      <a:r>
                        <a:rPr lang="en-US" sz="1800" b="0" i="0" kern="1200" dirty="0">
                          <a:solidFill>
                            <a:srgbClr val="000000"/>
                          </a:solidFill>
                          <a:latin typeface="+mn-lt"/>
                          <a:ea typeface="+mn-ea"/>
                          <a:cs typeface="Roboto Condensed"/>
                        </a:rPr>
                        <a:t>0.8</a:t>
                      </a:r>
                    </a:p>
                  </a:txBody>
                  <a:tcPr marL="0" marR="0" marT="55244" marB="0"/>
                </a:tc>
                <a:extLst>
                  <a:ext uri="{0D108BD9-81ED-4DB2-BD59-A6C34878D82A}">
                    <a16:rowId xmlns:a16="http://schemas.microsoft.com/office/drawing/2014/main" val="3531458490"/>
                  </a:ext>
                </a:extLst>
              </a:tr>
              <a:tr h="233045">
                <a:tc gridSpan="2">
                  <a:txBody>
                    <a:bodyPr/>
                    <a:lstStyle/>
                    <a:p>
                      <a:pPr marR="24130" algn="ctr">
                        <a:lnSpc>
                          <a:spcPct val="100000"/>
                        </a:lnSpc>
                        <a:spcBef>
                          <a:spcPts val="434"/>
                        </a:spcBef>
                      </a:pPr>
                      <a:r>
                        <a:rPr lang="en-US" sz="1800" b="1" i="0" dirty="0">
                          <a:solidFill>
                            <a:srgbClr val="000000"/>
                          </a:solidFill>
                          <a:latin typeface="+mj-lt"/>
                          <a:cs typeface="Roboto Condensed"/>
                        </a:rPr>
                        <a:t>Total</a:t>
                      </a:r>
                      <a:endParaRPr sz="1800" b="1" i="0" dirty="0">
                        <a:solidFill>
                          <a:srgbClr val="000000"/>
                        </a:solidFill>
                        <a:latin typeface="+mj-lt"/>
                        <a:cs typeface="Roboto Condensed"/>
                      </a:endParaRPr>
                    </a:p>
                  </a:txBody>
                  <a:tcPr marL="0" marR="0" marT="55244" marB="0"/>
                </a:tc>
                <a:tc hMerge="1">
                  <a:txBody>
                    <a:bodyPr/>
                    <a:lstStyle/>
                    <a:p>
                      <a:pPr algn="ctr">
                        <a:lnSpc>
                          <a:spcPct val="100000"/>
                        </a:lnSpc>
                        <a:spcBef>
                          <a:spcPts val="434"/>
                        </a:spcBef>
                      </a:pPr>
                      <a:endParaRPr sz="1800" b="0" i="0" dirty="0">
                        <a:solidFill>
                          <a:srgbClr val="000000"/>
                        </a:solidFill>
                        <a:latin typeface="+mj-lt"/>
                        <a:cs typeface="Roboto Condensed"/>
                      </a:endParaRPr>
                    </a:p>
                  </a:txBody>
                  <a:tcPr marL="0" marR="0" marT="55244" marB="0"/>
                </a:tc>
                <a:tc>
                  <a:txBody>
                    <a:bodyPr/>
                    <a:lstStyle/>
                    <a:p>
                      <a:pPr algn="ctr">
                        <a:lnSpc>
                          <a:spcPct val="100000"/>
                        </a:lnSpc>
                        <a:spcBef>
                          <a:spcPts val="434"/>
                        </a:spcBef>
                      </a:pPr>
                      <a:r>
                        <a:rPr lang="en-US" sz="1800" b="1" i="1" kern="1200" dirty="0">
                          <a:solidFill>
                            <a:srgbClr val="000000"/>
                          </a:solidFill>
                          <a:latin typeface="+mn-lt"/>
                          <a:ea typeface="+mn-ea"/>
                          <a:cs typeface="Roboto Condensed"/>
                        </a:rPr>
                        <a:t>E</a:t>
                      </a:r>
                      <a:r>
                        <a:rPr lang="en-US" sz="1800" b="1" i="0" kern="1200" dirty="0">
                          <a:solidFill>
                            <a:srgbClr val="000000"/>
                          </a:solidFill>
                          <a:latin typeface="+mn-lt"/>
                          <a:ea typeface="+mn-ea"/>
                          <a:cs typeface="Roboto Condensed"/>
                        </a:rPr>
                        <a:t>(</a:t>
                      </a:r>
                      <a:r>
                        <a:rPr lang="en-US" sz="1800" b="1" i="1" kern="1200" dirty="0">
                          <a:solidFill>
                            <a:srgbClr val="000000"/>
                          </a:solidFill>
                          <a:latin typeface="+mn-lt"/>
                          <a:ea typeface="+mn-ea"/>
                          <a:cs typeface="Roboto Condensed"/>
                        </a:rPr>
                        <a:t>X</a:t>
                      </a:r>
                      <a:r>
                        <a:rPr lang="en-US" sz="1800" b="1" i="0" kern="1200" dirty="0">
                          <a:solidFill>
                            <a:srgbClr val="000000"/>
                          </a:solidFill>
                          <a:latin typeface="+mn-lt"/>
                          <a:ea typeface="+mn-ea"/>
                          <a:cs typeface="Roboto Condensed"/>
                        </a:rPr>
                        <a:t>) = 2.1</a:t>
                      </a:r>
                    </a:p>
                  </a:txBody>
                  <a:tcPr marL="0" marR="0" marT="55244" marB="0"/>
                </a:tc>
                <a:extLst>
                  <a:ext uri="{0D108BD9-81ED-4DB2-BD59-A6C34878D82A}">
                    <a16:rowId xmlns:a16="http://schemas.microsoft.com/office/drawing/2014/main" val="635557855"/>
                  </a:ext>
                </a:extLst>
              </a:tr>
            </a:tbl>
          </a:graphicData>
        </a:graphic>
      </p:graphicFrame>
    </p:spTree>
    <p:extLst>
      <p:ext uri="{BB962C8B-B14F-4D97-AF65-F5344CB8AC3E}">
        <p14:creationId xmlns:p14="http://schemas.microsoft.com/office/powerpoint/2010/main" val="3812855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5" end="3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7.2.2: Comparing Alternatives Using Expected Values</a:t>
            </a:r>
          </a:p>
        </p:txBody>
      </p:sp>
      <p:sp>
        <p:nvSpPr>
          <p:cNvPr id="3" name="Content Placeholder 2"/>
          <p:cNvSpPr>
            <a:spLocks noGrp="1"/>
          </p:cNvSpPr>
          <p:nvPr>
            <p:ph idx="1"/>
          </p:nvPr>
        </p:nvSpPr>
        <p:spPr/>
        <p:txBody>
          <a:bodyPr>
            <a:normAutofit/>
          </a:bodyPr>
          <a:lstStyle/>
          <a:p>
            <a:r>
              <a:rPr lang="en-US" dirty="0"/>
              <a:t>Suppose you are confronted with two investment alternatives that possess uncertain outcomes described by the probability distributions given in the table below. Which option should you choose? </a:t>
            </a:r>
          </a:p>
          <a:p>
            <a:r>
              <a:rPr lang="en-US" b="1" dirty="0"/>
              <a:t>Solution</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7.2.2: Comparing Alternatives Using Expected Values (cont.)</a:t>
            </a:r>
          </a:p>
        </p:txBody>
      </p:sp>
      <p:sp>
        <p:nvSpPr>
          <p:cNvPr id="3" name="Content Placeholder 2"/>
          <p:cNvSpPr>
            <a:spLocks noGrp="1"/>
          </p:cNvSpPr>
          <p:nvPr>
            <p:ph idx="1"/>
          </p:nvPr>
        </p:nvSpPr>
        <p:spPr>
          <a:xfrm>
            <a:off x="457200" y="1143000"/>
            <a:ext cx="8229600" cy="5334000"/>
          </a:xfrm>
        </p:spPr>
        <p:txBody>
          <a:bodyPr>
            <a:normAutofit/>
          </a:bodyPr>
          <a:lstStyle/>
          <a:p>
            <a:r>
              <a:rPr lang="en-US" dirty="0"/>
              <a:t> </a:t>
            </a:r>
          </a:p>
        </p:txBody>
      </p:sp>
      <p:graphicFrame>
        <p:nvGraphicFramePr>
          <p:cNvPr id="4" name="object 3"/>
          <p:cNvGraphicFramePr>
            <a:graphicFrameLocks noGrp="1"/>
          </p:cNvGraphicFramePr>
          <p:nvPr>
            <p:extLst>
              <p:ext uri="{D42A27DB-BD31-4B8C-83A1-F6EECF244321}">
                <p14:modId xmlns:p14="http://schemas.microsoft.com/office/powerpoint/2010/main" val="4118396034"/>
              </p:ext>
            </p:extLst>
          </p:nvPr>
        </p:nvGraphicFramePr>
        <p:xfrm>
          <a:off x="1371600" y="1097280"/>
          <a:ext cx="6553199" cy="4781086"/>
        </p:xfrm>
        <a:graphic>
          <a:graphicData uri="http://schemas.openxmlformats.org/drawingml/2006/table">
            <a:tbl>
              <a:tblPr firstRow="1" bandRow="1">
                <a:tableStyleId>{5C22544A-7EE6-4342-B048-85BDC9FD1C3A}</a:tableStyleId>
              </a:tblPr>
              <a:tblGrid>
                <a:gridCol w="1563805">
                  <a:extLst>
                    <a:ext uri="{9D8B030D-6E8A-4147-A177-3AD203B41FA5}">
                      <a16:colId xmlns:a16="http://schemas.microsoft.com/office/drawing/2014/main" val="20000"/>
                    </a:ext>
                  </a:extLst>
                </a:gridCol>
                <a:gridCol w="1489102">
                  <a:extLst>
                    <a:ext uri="{9D8B030D-6E8A-4147-A177-3AD203B41FA5}">
                      <a16:colId xmlns:a16="http://schemas.microsoft.com/office/drawing/2014/main" val="20001"/>
                    </a:ext>
                  </a:extLst>
                </a:gridCol>
                <a:gridCol w="1750146">
                  <a:extLst>
                    <a:ext uri="{9D8B030D-6E8A-4147-A177-3AD203B41FA5}">
                      <a16:colId xmlns:a16="http://schemas.microsoft.com/office/drawing/2014/main" val="20002"/>
                    </a:ext>
                  </a:extLst>
                </a:gridCol>
                <a:gridCol w="1750146">
                  <a:extLst>
                    <a:ext uri="{9D8B030D-6E8A-4147-A177-3AD203B41FA5}">
                      <a16:colId xmlns:a16="http://schemas.microsoft.com/office/drawing/2014/main" val="2692103045"/>
                    </a:ext>
                  </a:extLst>
                </a:gridCol>
              </a:tblGrid>
              <a:tr h="395144">
                <a:tc gridSpan="4">
                  <a:txBody>
                    <a:bodyPr/>
                    <a:lstStyle/>
                    <a:p>
                      <a:pPr marL="0" marR="24130" indent="0" algn="ctr" defTabSz="914400" rtl="0" eaLnBrk="1" fontAlgn="auto" latinLnBrk="0" hangingPunct="1">
                        <a:lnSpc>
                          <a:spcPct val="100000"/>
                        </a:lnSpc>
                        <a:spcBef>
                          <a:spcPts val="434"/>
                        </a:spcBef>
                        <a:spcAft>
                          <a:spcPts val="0"/>
                        </a:spcAft>
                        <a:buClrTx/>
                        <a:buSzTx/>
                        <a:buFontTx/>
                        <a:buNone/>
                        <a:tabLst/>
                        <a:defRPr/>
                      </a:pPr>
                      <a:r>
                        <a:rPr lang="en-US" sz="2000" b="1" kern="1200" baseline="0" dirty="0">
                          <a:solidFill>
                            <a:schemeClr val="lt1"/>
                          </a:solidFill>
                          <a:latin typeface="+mn-lt"/>
                          <a:ea typeface="+mn-ea"/>
                          <a:cs typeface="+mn-cs"/>
                        </a:rPr>
                        <a:t>Investment Alternatives</a:t>
                      </a:r>
                    </a:p>
                  </a:txBody>
                  <a:tcPr marL="0" marR="0" marT="55244" marB="0"/>
                </a:tc>
                <a:tc hMerge="1">
                  <a:txBody>
                    <a:bodyPr/>
                    <a:lstStyle/>
                    <a:p>
                      <a:pPr algn="ctr">
                        <a:lnSpc>
                          <a:spcPct val="100000"/>
                        </a:lnSpc>
                        <a:spcBef>
                          <a:spcPts val="434"/>
                        </a:spcBef>
                      </a:pPr>
                      <a:endParaRPr sz="1000">
                        <a:latin typeface="Roboto Condensed"/>
                        <a:cs typeface="Roboto Condensed"/>
                      </a:endParaRPr>
                    </a:p>
                  </a:txBody>
                  <a:tcPr marL="0" marR="0" marT="55244" marB="0"/>
                </a:tc>
                <a:tc hMerge="1">
                  <a:txBody>
                    <a:bodyPr/>
                    <a:lstStyle/>
                    <a:p>
                      <a:pPr marL="547370">
                        <a:lnSpc>
                          <a:spcPct val="100000"/>
                        </a:lnSpc>
                        <a:spcBef>
                          <a:spcPts val="434"/>
                        </a:spcBef>
                      </a:pPr>
                      <a:endParaRPr sz="1000" dirty="0">
                        <a:latin typeface="Roboto Condensed"/>
                        <a:cs typeface="Roboto Condensed"/>
                      </a:endParaRPr>
                    </a:p>
                  </a:txBody>
                  <a:tcPr marL="0" marR="0" marT="55244" marB="0"/>
                </a:tc>
                <a:tc hMerge="1">
                  <a:txBody>
                    <a:bodyPr/>
                    <a:lstStyle/>
                    <a:p>
                      <a:pPr marL="0" marR="24130" indent="0" algn="ctr" defTabSz="914400" rtl="0" eaLnBrk="1" fontAlgn="auto" latinLnBrk="0" hangingPunct="1">
                        <a:lnSpc>
                          <a:spcPct val="100000"/>
                        </a:lnSpc>
                        <a:spcBef>
                          <a:spcPts val="434"/>
                        </a:spcBef>
                        <a:spcAft>
                          <a:spcPts val="0"/>
                        </a:spcAft>
                        <a:buClrTx/>
                        <a:buSzTx/>
                        <a:buFontTx/>
                        <a:buNone/>
                        <a:tabLst/>
                        <a:defRPr/>
                      </a:pPr>
                      <a:endParaRPr lang="en-US" sz="2000" b="1" kern="1200" baseline="0" dirty="0">
                        <a:solidFill>
                          <a:schemeClr val="lt1"/>
                        </a:solidFill>
                        <a:latin typeface="+mn-lt"/>
                        <a:ea typeface="+mn-ea"/>
                        <a:cs typeface="+mn-cs"/>
                      </a:endParaRPr>
                    </a:p>
                  </a:txBody>
                  <a:tcPr marL="0" marR="0" marT="55244" marB="0"/>
                </a:tc>
                <a:extLst>
                  <a:ext uri="{0D108BD9-81ED-4DB2-BD59-A6C34878D82A}">
                    <a16:rowId xmlns:a16="http://schemas.microsoft.com/office/drawing/2014/main" val="10000"/>
                  </a:ext>
                </a:extLst>
              </a:tr>
              <a:tr h="190788">
                <a:tc gridSpan="2">
                  <a:txBody>
                    <a:bodyPr/>
                    <a:lstStyle/>
                    <a:p>
                      <a:pPr marR="24130" algn="ctr">
                        <a:lnSpc>
                          <a:spcPct val="100000"/>
                        </a:lnSpc>
                        <a:spcBef>
                          <a:spcPts val="434"/>
                        </a:spcBef>
                      </a:pPr>
                      <a:r>
                        <a:rPr lang="en-US" sz="1800" b="1" i="0" dirty="0">
                          <a:solidFill>
                            <a:srgbClr val="000000"/>
                          </a:solidFill>
                          <a:latin typeface="+mj-lt"/>
                          <a:cs typeface="Roboto Condensed"/>
                        </a:rPr>
                        <a:t>Option A</a:t>
                      </a:r>
                      <a:endParaRPr sz="1800" b="1" i="0" dirty="0">
                        <a:solidFill>
                          <a:srgbClr val="000000"/>
                        </a:solidFill>
                        <a:latin typeface="+mj-lt"/>
                        <a:cs typeface="Roboto Condensed"/>
                      </a:endParaRPr>
                    </a:p>
                  </a:txBody>
                  <a:tcPr marL="0" marR="0" marT="55244" marB="0"/>
                </a:tc>
                <a:tc hMerge="1">
                  <a:txBody>
                    <a:bodyPr/>
                    <a:lstStyle/>
                    <a:p>
                      <a:pPr algn="ctr">
                        <a:lnSpc>
                          <a:spcPct val="100000"/>
                        </a:lnSpc>
                        <a:spcBef>
                          <a:spcPts val="434"/>
                        </a:spcBef>
                      </a:pPr>
                      <a:endParaRPr sz="1800" b="1" dirty="0">
                        <a:solidFill>
                          <a:srgbClr val="000000"/>
                        </a:solidFill>
                        <a:latin typeface="+mj-lt"/>
                        <a:cs typeface="Roboto Condensed"/>
                      </a:endParaRPr>
                    </a:p>
                  </a:txBody>
                  <a:tcPr marL="0" marR="0" marT="55244" marB="0"/>
                </a:tc>
                <a:tc gridSpan="2">
                  <a:txBody>
                    <a:bodyPr/>
                    <a:lstStyle/>
                    <a:p>
                      <a:pPr marL="547370" algn="ctr">
                        <a:lnSpc>
                          <a:spcPct val="100000"/>
                        </a:lnSpc>
                        <a:spcBef>
                          <a:spcPts val="434"/>
                        </a:spcBef>
                      </a:pPr>
                      <a:r>
                        <a:rPr lang="en-US" sz="1800" b="1" i="0" dirty="0">
                          <a:solidFill>
                            <a:srgbClr val="000000"/>
                          </a:solidFill>
                          <a:latin typeface="+mj-lt"/>
                          <a:cs typeface="Roboto Condensed"/>
                        </a:rPr>
                        <a:t>Option B</a:t>
                      </a:r>
                      <a:endParaRPr sz="1800" b="1" i="0" dirty="0">
                        <a:solidFill>
                          <a:srgbClr val="000000"/>
                        </a:solidFill>
                        <a:latin typeface="+mj-lt"/>
                        <a:cs typeface="Roboto Condensed"/>
                      </a:endParaRPr>
                    </a:p>
                  </a:txBody>
                  <a:tcPr marL="0" marR="0" marT="55244" marB="0"/>
                </a:tc>
                <a:tc hMerge="1">
                  <a:txBody>
                    <a:bodyPr/>
                    <a:lstStyle/>
                    <a:p>
                      <a:pPr marL="547370">
                        <a:lnSpc>
                          <a:spcPct val="100000"/>
                        </a:lnSpc>
                        <a:spcBef>
                          <a:spcPts val="434"/>
                        </a:spcBef>
                      </a:pPr>
                      <a:endParaRPr sz="1800" b="1" dirty="0">
                        <a:solidFill>
                          <a:srgbClr val="000000"/>
                        </a:solidFill>
                        <a:latin typeface="+mj-lt"/>
                        <a:cs typeface="Roboto Condensed"/>
                      </a:endParaRPr>
                    </a:p>
                  </a:txBody>
                  <a:tcPr marL="0" marR="0" marT="55244" marB="0"/>
                </a:tc>
                <a:extLst>
                  <a:ext uri="{0D108BD9-81ED-4DB2-BD59-A6C34878D82A}">
                    <a16:rowId xmlns:a16="http://schemas.microsoft.com/office/drawing/2014/main" val="10001"/>
                  </a:ext>
                </a:extLst>
              </a:tr>
              <a:tr h="270676">
                <a:tc>
                  <a:txBody>
                    <a:bodyPr/>
                    <a:lstStyle/>
                    <a:p>
                      <a:pPr marR="24130" algn="ctr">
                        <a:lnSpc>
                          <a:spcPct val="100000"/>
                        </a:lnSpc>
                        <a:spcBef>
                          <a:spcPts val="710"/>
                        </a:spcBef>
                      </a:pPr>
                      <a:r>
                        <a:rPr lang="en-US" sz="1800" dirty="0">
                          <a:solidFill>
                            <a:srgbClr val="000000"/>
                          </a:solidFill>
                          <a:latin typeface="+mj-lt"/>
                          <a:cs typeface="Calibri" panose="020F0502020204030204" pitchFamily="34" charset="0"/>
                        </a:rPr>
                        <a:t>Profit (Dollars)</a:t>
                      </a:r>
                      <a:endParaRPr sz="1800" dirty="0">
                        <a:solidFill>
                          <a:srgbClr val="000000"/>
                        </a:solidFill>
                        <a:latin typeface="+mj-lt"/>
                        <a:cs typeface="Calibri" panose="020F0502020204030204" pitchFamily="34" charset="0"/>
                      </a:endParaRPr>
                    </a:p>
                  </a:txBody>
                  <a:tcPr marL="0" marR="0" marT="90170" marB="0" anchor="ctr" anchorCtr="1"/>
                </a:tc>
                <a:tc>
                  <a:txBody>
                    <a:bodyPr/>
                    <a:lstStyle/>
                    <a:p>
                      <a:pPr algn="ctr">
                        <a:lnSpc>
                          <a:spcPct val="100000"/>
                        </a:lnSpc>
                        <a:spcBef>
                          <a:spcPts val="175"/>
                        </a:spcBef>
                      </a:pPr>
                      <a:r>
                        <a:rPr lang="en-US" sz="1800" dirty="0">
                          <a:solidFill>
                            <a:srgbClr val="000000"/>
                          </a:solidFill>
                          <a:latin typeface="+mj-lt"/>
                          <a:cs typeface="Calibri" panose="020F0502020204030204" pitchFamily="34" charset="0"/>
                        </a:rPr>
                        <a:t>Probability</a:t>
                      </a:r>
                      <a:endParaRPr sz="1800" dirty="0">
                        <a:solidFill>
                          <a:srgbClr val="000000"/>
                        </a:solidFill>
                        <a:latin typeface="+mj-lt"/>
                        <a:cs typeface="Calibri" panose="020F0502020204030204" pitchFamily="34" charset="0"/>
                      </a:endParaRPr>
                    </a:p>
                  </a:txBody>
                  <a:tcPr marL="0" marR="0" marT="22225" marB="0" anchor="ctr" anchorCtr="1"/>
                </a:tc>
                <a:tc>
                  <a:txBody>
                    <a:bodyPr/>
                    <a:lstStyle/>
                    <a:p>
                      <a:pPr marL="50165" algn="ctr">
                        <a:lnSpc>
                          <a:spcPct val="100000"/>
                        </a:lnSpc>
                        <a:spcBef>
                          <a:spcPts val="710"/>
                        </a:spcBef>
                      </a:pPr>
                      <a:r>
                        <a:rPr lang="en-US" sz="1800" dirty="0">
                          <a:solidFill>
                            <a:srgbClr val="000000"/>
                          </a:solidFill>
                          <a:latin typeface="+mj-lt"/>
                          <a:cs typeface="Calibri" panose="020F0502020204030204" pitchFamily="34" charset="0"/>
                        </a:rPr>
                        <a:t>Profit (Dollars)</a:t>
                      </a:r>
                      <a:endParaRPr sz="1800" dirty="0">
                        <a:solidFill>
                          <a:srgbClr val="000000"/>
                        </a:solidFill>
                        <a:latin typeface="+mj-lt"/>
                        <a:cs typeface="Calibri" panose="020F0502020204030204" pitchFamily="34" charset="0"/>
                      </a:endParaRPr>
                    </a:p>
                  </a:txBody>
                  <a:tcPr marL="0" marR="0" marT="90170" marB="0" anchor="ctr" anchorCtr="1"/>
                </a:tc>
                <a:tc>
                  <a:txBody>
                    <a:bodyPr/>
                    <a:lstStyle/>
                    <a:p>
                      <a:pPr marL="50165" algn="ctr">
                        <a:lnSpc>
                          <a:spcPct val="100000"/>
                        </a:lnSpc>
                        <a:spcBef>
                          <a:spcPts val="710"/>
                        </a:spcBef>
                      </a:pPr>
                      <a:r>
                        <a:rPr lang="en-US" sz="1800" dirty="0">
                          <a:solidFill>
                            <a:srgbClr val="000000"/>
                          </a:solidFill>
                          <a:latin typeface="+mj-lt"/>
                          <a:cs typeface="Calibri" panose="020F0502020204030204" pitchFamily="34" charset="0"/>
                        </a:rPr>
                        <a:t>Probability</a:t>
                      </a:r>
                      <a:endParaRPr sz="1800" dirty="0">
                        <a:solidFill>
                          <a:srgbClr val="000000"/>
                        </a:solidFill>
                        <a:latin typeface="+mj-lt"/>
                        <a:cs typeface="Calibri" panose="020F0502020204030204" pitchFamily="34" charset="0"/>
                      </a:endParaRPr>
                    </a:p>
                  </a:txBody>
                  <a:tcPr marL="0" marR="0" marT="90170" marB="0" anchor="ctr" anchorCtr="1"/>
                </a:tc>
                <a:extLst>
                  <a:ext uri="{0D108BD9-81ED-4DB2-BD59-A6C34878D82A}">
                    <a16:rowId xmlns:a16="http://schemas.microsoft.com/office/drawing/2014/main" val="10002"/>
                  </a:ext>
                </a:extLst>
              </a:tr>
              <a:tr h="0">
                <a:tc>
                  <a:txBody>
                    <a:bodyPr/>
                    <a:lstStyle/>
                    <a:p>
                      <a:pPr marR="24130" algn="ctr">
                        <a:lnSpc>
                          <a:spcPct val="100000"/>
                        </a:lnSpc>
                        <a:spcBef>
                          <a:spcPts val="710"/>
                        </a:spcBef>
                      </a:pPr>
                      <a:r>
                        <a:rPr lang="en-US" sz="1800" dirty="0">
                          <a:solidFill>
                            <a:srgbClr val="000000"/>
                          </a:solidFill>
                          <a:latin typeface="+mj-lt"/>
                          <a:cs typeface="Calibri" panose="020F0502020204030204" pitchFamily="34" charset="0"/>
                        </a:rPr>
                        <a:t>─2000</a:t>
                      </a:r>
                      <a:endParaRPr sz="1800" dirty="0">
                        <a:solidFill>
                          <a:srgbClr val="000000"/>
                        </a:solidFill>
                        <a:latin typeface="+mj-lt"/>
                        <a:cs typeface="Calibri" panose="020F0502020204030204" pitchFamily="34" charset="0"/>
                      </a:endParaRPr>
                    </a:p>
                  </a:txBody>
                  <a:tcPr marL="0" marR="0" marT="90170" marB="0" anchor="ctr" anchorCtr="1"/>
                </a:tc>
                <a:tc>
                  <a:txBody>
                    <a:bodyPr/>
                    <a:lstStyle/>
                    <a:p>
                      <a:pPr algn="ctr">
                        <a:lnSpc>
                          <a:spcPct val="100000"/>
                        </a:lnSpc>
                        <a:spcBef>
                          <a:spcPts val="190"/>
                        </a:spcBef>
                      </a:pPr>
                      <a:r>
                        <a:rPr lang="en-US" sz="1800" dirty="0">
                          <a:solidFill>
                            <a:srgbClr val="000000"/>
                          </a:solidFill>
                          <a:latin typeface="+mj-lt"/>
                          <a:cs typeface="Calibri" panose="020F0502020204030204" pitchFamily="34" charset="0"/>
                        </a:rPr>
                        <a:t>0.2</a:t>
                      </a:r>
                      <a:endParaRPr sz="1800" dirty="0">
                        <a:solidFill>
                          <a:srgbClr val="000000"/>
                        </a:solidFill>
                        <a:latin typeface="+mj-lt"/>
                        <a:cs typeface="Calibri" panose="020F0502020204030204" pitchFamily="34" charset="0"/>
                      </a:endParaRPr>
                    </a:p>
                  </a:txBody>
                  <a:tcPr marL="0" marR="0" marT="24130" marB="0" anchor="ctr" anchorCtr="1"/>
                </a:tc>
                <a:tc>
                  <a:txBody>
                    <a:bodyPr/>
                    <a:lstStyle/>
                    <a:p>
                      <a:pPr marL="50165">
                        <a:lnSpc>
                          <a:spcPct val="100000"/>
                        </a:lnSpc>
                        <a:spcBef>
                          <a:spcPts val="710"/>
                        </a:spcBef>
                      </a:pPr>
                      <a:r>
                        <a:rPr lang="en-US" sz="1800" kern="1200" dirty="0">
                          <a:solidFill>
                            <a:srgbClr val="000000"/>
                          </a:solidFill>
                          <a:latin typeface="+mn-lt"/>
                          <a:ea typeface="+mn-ea"/>
                          <a:cs typeface="Calibri" panose="020F0502020204030204" pitchFamily="34" charset="0"/>
                        </a:rPr>
                        <a:t>─</a:t>
                      </a:r>
                      <a:r>
                        <a:rPr lang="en-US" sz="1800" dirty="0">
                          <a:solidFill>
                            <a:srgbClr val="000000"/>
                          </a:solidFill>
                          <a:latin typeface="+mj-lt"/>
                          <a:cs typeface="Calibri" panose="020F0502020204030204" pitchFamily="34" charset="0"/>
                        </a:rPr>
                        <a:t>3000</a:t>
                      </a:r>
                      <a:endParaRPr sz="1800" dirty="0">
                        <a:solidFill>
                          <a:srgbClr val="000000"/>
                        </a:solidFill>
                        <a:latin typeface="+mj-lt"/>
                        <a:cs typeface="Calibri" panose="020F0502020204030204" pitchFamily="34" charset="0"/>
                      </a:endParaRPr>
                    </a:p>
                  </a:txBody>
                  <a:tcPr marL="0" marR="0" marT="90170" marB="0" anchor="ctr" anchorCtr="1"/>
                </a:tc>
                <a:tc>
                  <a:txBody>
                    <a:bodyPr/>
                    <a:lstStyle/>
                    <a:p>
                      <a:pPr marL="50165">
                        <a:lnSpc>
                          <a:spcPct val="100000"/>
                        </a:lnSpc>
                        <a:spcBef>
                          <a:spcPts val="710"/>
                        </a:spcBef>
                      </a:pPr>
                      <a:r>
                        <a:rPr lang="en-US" sz="1800" dirty="0">
                          <a:solidFill>
                            <a:srgbClr val="000000"/>
                          </a:solidFill>
                          <a:latin typeface="+mj-lt"/>
                          <a:cs typeface="Calibri" panose="020F0502020204030204" pitchFamily="34" charset="0"/>
                        </a:rPr>
                        <a:t>0.2</a:t>
                      </a:r>
                      <a:endParaRPr sz="1800" dirty="0">
                        <a:solidFill>
                          <a:srgbClr val="000000"/>
                        </a:solidFill>
                        <a:latin typeface="+mj-lt"/>
                        <a:cs typeface="Calibri" panose="020F0502020204030204" pitchFamily="34" charset="0"/>
                      </a:endParaRPr>
                    </a:p>
                  </a:txBody>
                  <a:tcPr marL="0" marR="0" marT="90170" marB="0" anchor="ctr" anchorCtr="1"/>
                </a:tc>
                <a:extLst>
                  <a:ext uri="{0D108BD9-81ED-4DB2-BD59-A6C34878D82A}">
                    <a16:rowId xmlns:a16="http://schemas.microsoft.com/office/drawing/2014/main" val="10003"/>
                  </a:ext>
                </a:extLst>
              </a:tr>
              <a:tr h="0">
                <a:tc>
                  <a:txBody>
                    <a:bodyPr/>
                    <a:lstStyle/>
                    <a:p>
                      <a:pPr marR="24130" algn="ctr">
                        <a:lnSpc>
                          <a:spcPct val="100000"/>
                        </a:lnSpc>
                        <a:spcBef>
                          <a:spcPts val="710"/>
                        </a:spcBef>
                      </a:pPr>
                      <a:r>
                        <a:rPr lang="en-US" sz="1800" dirty="0">
                          <a:solidFill>
                            <a:srgbClr val="000000"/>
                          </a:solidFill>
                          <a:latin typeface="+mj-lt"/>
                          <a:cs typeface="Calibri" panose="020F0502020204030204" pitchFamily="34" charset="0"/>
                        </a:rPr>
                        <a:t>0</a:t>
                      </a:r>
                      <a:endParaRPr sz="1800" dirty="0">
                        <a:solidFill>
                          <a:srgbClr val="000000"/>
                        </a:solidFill>
                        <a:latin typeface="+mj-lt"/>
                        <a:cs typeface="Calibri" panose="020F0502020204030204" pitchFamily="34" charset="0"/>
                      </a:endParaRPr>
                    </a:p>
                  </a:txBody>
                  <a:tcPr marL="0" marR="0" marT="90170" marB="0" anchor="ctr" anchorCtr="1"/>
                </a:tc>
                <a:tc>
                  <a:txBody>
                    <a:bodyPr/>
                    <a:lstStyle/>
                    <a:p>
                      <a:pPr marL="12700" algn="ctr">
                        <a:lnSpc>
                          <a:spcPct val="100000"/>
                        </a:lnSpc>
                        <a:spcBef>
                          <a:spcPts val="195"/>
                        </a:spcBef>
                      </a:pPr>
                      <a:r>
                        <a:rPr lang="en-US" sz="1800" dirty="0">
                          <a:solidFill>
                            <a:srgbClr val="000000"/>
                          </a:solidFill>
                          <a:latin typeface="+mj-lt"/>
                          <a:cs typeface="Calibri" panose="020F0502020204030204" pitchFamily="34" charset="0"/>
                        </a:rPr>
                        <a:t>0.1</a:t>
                      </a:r>
                      <a:endParaRPr sz="1800" dirty="0">
                        <a:solidFill>
                          <a:srgbClr val="000000"/>
                        </a:solidFill>
                        <a:latin typeface="+mj-lt"/>
                        <a:cs typeface="Calibri" panose="020F0502020204030204" pitchFamily="34" charset="0"/>
                      </a:endParaRPr>
                    </a:p>
                  </a:txBody>
                  <a:tcPr marL="0" marR="0" marT="24765" marB="0" anchor="ctr" anchorCtr="1"/>
                </a:tc>
                <a:tc>
                  <a:txBody>
                    <a:bodyPr/>
                    <a:lstStyle/>
                    <a:p>
                      <a:pPr marL="50165">
                        <a:lnSpc>
                          <a:spcPct val="100000"/>
                        </a:lnSpc>
                        <a:spcBef>
                          <a:spcPts val="710"/>
                        </a:spcBef>
                      </a:pPr>
                      <a:r>
                        <a:rPr lang="en-US" sz="1800" kern="1200" dirty="0">
                          <a:solidFill>
                            <a:srgbClr val="000000"/>
                          </a:solidFill>
                          <a:latin typeface="+mn-lt"/>
                          <a:ea typeface="+mn-ea"/>
                          <a:cs typeface="Calibri" panose="020F0502020204030204" pitchFamily="34" charset="0"/>
                        </a:rPr>
                        <a:t>─</a:t>
                      </a:r>
                      <a:r>
                        <a:rPr lang="en-US" sz="1800" dirty="0">
                          <a:solidFill>
                            <a:srgbClr val="000000"/>
                          </a:solidFill>
                          <a:latin typeface="+mj-lt"/>
                          <a:cs typeface="Calibri" panose="020F0502020204030204" pitchFamily="34" charset="0"/>
                        </a:rPr>
                        <a:t>1000</a:t>
                      </a:r>
                      <a:endParaRPr sz="1800" dirty="0">
                        <a:solidFill>
                          <a:srgbClr val="000000"/>
                        </a:solidFill>
                        <a:latin typeface="+mj-lt"/>
                        <a:cs typeface="Calibri" panose="020F0502020204030204" pitchFamily="34" charset="0"/>
                      </a:endParaRPr>
                    </a:p>
                  </a:txBody>
                  <a:tcPr marL="0" marR="0" marT="90170" marB="0" anchor="ctr" anchorCtr="1"/>
                </a:tc>
                <a:tc>
                  <a:txBody>
                    <a:bodyPr/>
                    <a:lstStyle/>
                    <a:p>
                      <a:pPr marL="50165">
                        <a:lnSpc>
                          <a:spcPct val="100000"/>
                        </a:lnSpc>
                        <a:spcBef>
                          <a:spcPts val="710"/>
                        </a:spcBef>
                      </a:pPr>
                      <a:r>
                        <a:rPr lang="en-US" sz="1800" dirty="0">
                          <a:solidFill>
                            <a:srgbClr val="000000"/>
                          </a:solidFill>
                          <a:latin typeface="+mj-lt"/>
                          <a:cs typeface="Calibri" panose="020F0502020204030204" pitchFamily="34" charset="0"/>
                        </a:rPr>
                        <a:t>0.1</a:t>
                      </a:r>
                      <a:endParaRPr sz="1800" dirty="0">
                        <a:solidFill>
                          <a:srgbClr val="000000"/>
                        </a:solidFill>
                        <a:latin typeface="+mj-lt"/>
                        <a:cs typeface="Calibri" panose="020F0502020204030204" pitchFamily="34" charset="0"/>
                      </a:endParaRPr>
                    </a:p>
                  </a:txBody>
                  <a:tcPr marL="0" marR="0" marT="90170" marB="0" anchor="ctr" anchorCtr="1"/>
                </a:tc>
                <a:extLst>
                  <a:ext uri="{0D108BD9-81ED-4DB2-BD59-A6C34878D82A}">
                    <a16:rowId xmlns:a16="http://schemas.microsoft.com/office/drawing/2014/main" val="10004"/>
                  </a:ext>
                </a:extLst>
              </a:tr>
              <a:tr h="0">
                <a:tc>
                  <a:txBody>
                    <a:bodyPr/>
                    <a:lstStyle/>
                    <a:p>
                      <a:pPr marR="24130" algn="ctr">
                        <a:lnSpc>
                          <a:spcPct val="100000"/>
                        </a:lnSpc>
                        <a:spcBef>
                          <a:spcPts val="710"/>
                        </a:spcBef>
                      </a:pPr>
                      <a:r>
                        <a:rPr lang="en-US" sz="1800" dirty="0">
                          <a:solidFill>
                            <a:srgbClr val="000000"/>
                          </a:solidFill>
                          <a:latin typeface="+mj-lt"/>
                          <a:cs typeface="Calibri" panose="020F0502020204030204" pitchFamily="34" charset="0"/>
                        </a:rPr>
                        <a:t>1000</a:t>
                      </a:r>
                      <a:endParaRPr sz="1800" dirty="0">
                        <a:solidFill>
                          <a:srgbClr val="000000"/>
                        </a:solidFill>
                        <a:latin typeface="+mj-lt"/>
                        <a:cs typeface="Calibri" panose="020F0502020204030204" pitchFamily="34" charset="0"/>
                      </a:endParaRPr>
                    </a:p>
                  </a:txBody>
                  <a:tcPr marL="0" marR="0" marT="90170" marB="0" anchor="ctr" anchorCtr="1"/>
                </a:tc>
                <a:tc>
                  <a:txBody>
                    <a:bodyPr/>
                    <a:lstStyle/>
                    <a:p>
                      <a:pPr marL="7620" algn="ctr">
                        <a:lnSpc>
                          <a:spcPct val="100000"/>
                        </a:lnSpc>
                        <a:spcBef>
                          <a:spcPts val="190"/>
                        </a:spcBef>
                      </a:pPr>
                      <a:r>
                        <a:rPr lang="en-US" sz="1800" dirty="0">
                          <a:solidFill>
                            <a:srgbClr val="000000"/>
                          </a:solidFill>
                          <a:latin typeface="+mj-lt"/>
                          <a:cs typeface="Calibri" panose="020F0502020204030204" pitchFamily="34" charset="0"/>
                        </a:rPr>
                        <a:t>0.3</a:t>
                      </a:r>
                      <a:endParaRPr sz="1800" dirty="0">
                        <a:solidFill>
                          <a:srgbClr val="000000"/>
                        </a:solidFill>
                        <a:latin typeface="+mj-lt"/>
                        <a:cs typeface="Calibri" panose="020F0502020204030204" pitchFamily="34" charset="0"/>
                      </a:endParaRPr>
                    </a:p>
                  </a:txBody>
                  <a:tcPr marL="0" marR="0" marT="24130" marB="0" anchor="ctr" anchorCtr="1"/>
                </a:tc>
                <a:tc>
                  <a:txBody>
                    <a:bodyPr/>
                    <a:lstStyle/>
                    <a:p>
                      <a:pPr marL="50165">
                        <a:lnSpc>
                          <a:spcPct val="100000"/>
                        </a:lnSpc>
                        <a:spcBef>
                          <a:spcPts val="710"/>
                        </a:spcBef>
                      </a:pPr>
                      <a:r>
                        <a:rPr lang="en-US" sz="1800" dirty="0">
                          <a:solidFill>
                            <a:srgbClr val="000000"/>
                          </a:solidFill>
                          <a:latin typeface="+mj-lt"/>
                          <a:cs typeface="Calibri" panose="020F0502020204030204" pitchFamily="34" charset="0"/>
                        </a:rPr>
                        <a:t>2000</a:t>
                      </a:r>
                      <a:endParaRPr sz="1800" dirty="0">
                        <a:solidFill>
                          <a:srgbClr val="000000"/>
                        </a:solidFill>
                        <a:latin typeface="+mj-lt"/>
                        <a:cs typeface="Calibri" panose="020F0502020204030204" pitchFamily="34" charset="0"/>
                      </a:endParaRPr>
                    </a:p>
                  </a:txBody>
                  <a:tcPr marL="0" marR="0" marT="90170" marB="0" anchor="ctr" anchorCtr="1"/>
                </a:tc>
                <a:tc>
                  <a:txBody>
                    <a:bodyPr/>
                    <a:lstStyle/>
                    <a:p>
                      <a:pPr marL="50165">
                        <a:lnSpc>
                          <a:spcPct val="100000"/>
                        </a:lnSpc>
                        <a:spcBef>
                          <a:spcPts val="710"/>
                        </a:spcBef>
                      </a:pPr>
                      <a:r>
                        <a:rPr lang="en-US" sz="1800" dirty="0">
                          <a:solidFill>
                            <a:srgbClr val="000000"/>
                          </a:solidFill>
                          <a:latin typeface="+mj-lt"/>
                          <a:cs typeface="Calibri" panose="020F0502020204030204" pitchFamily="34" charset="0"/>
                        </a:rPr>
                        <a:t>0.2</a:t>
                      </a:r>
                      <a:endParaRPr sz="1800" dirty="0">
                        <a:solidFill>
                          <a:srgbClr val="000000"/>
                        </a:solidFill>
                        <a:latin typeface="+mj-lt"/>
                        <a:cs typeface="Calibri" panose="020F0502020204030204" pitchFamily="34" charset="0"/>
                      </a:endParaRPr>
                    </a:p>
                  </a:txBody>
                  <a:tcPr marL="0" marR="0" marT="90170" marB="0" anchor="ctr" anchorCtr="1"/>
                </a:tc>
                <a:extLst>
                  <a:ext uri="{0D108BD9-81ED-4DB2-BD59-A6C34878D82A}">
                    <a16:rowId xmlns:a16="http://schemas.microsoft.com/office/drawing/2014/main" val="10005"/>
                  </a:ext>
                </a:extLst>
              </a:tr>
              <a:tr h="0">
                <a:tc>
                  <a:txBody>
                    <a:bodyPr/>
                    <a:lstStyle/>
                    <a:p>
                      <a:pPr marR="24130" algn="ctr">
                        <a:lnSpc>
                          <a:spcPct val="100000"/>
                        </a:lnSpc>
                        <a:spcBef>
                          <a:spcPts val="509"/>
                        </a:spcBef>
                      </a:pPr>
                      <a:r>
                        <a:rPr lang="en-US" sz="1800" b="0" dirty="0">
                          <a:solidFill>
                            <a:srgbClr val="000000"/>
                          </a:solidFill>
                          <a:latin typeface="+mj-lt"/>
                          <a:cs typeface="Calibri" panose="020F0502020204030204" pitchFamily="34" charset="0"/>
                        </a:rPr>
                        <a:t>2000</a:t>
                      </a:r>
                      <a:endParaRPr sz="1800" b="0" dirty="0">
                        <a:solidFill>
                          <a:srgbClr val="000000"/>
                        </a:solidFill>
                        <a:latin typeface="+mj-lt"/>
                        <a:cs typeface="Calibri" panose="020F0502020204030204" pitchFamily="34" charset="0"/>
                      </a:endParaRPr>
                    </a:p>
                  </a:txBody>
                  <a:tcPr marL="0" marR="0" marT="64769" marB="0" anchor="ctr" anchorCtr="1"/>
                </a:tc>
                <a:tc>
                  <a:txBody>
                    <a:bodyPr/>
                    <a:lstStyle/>
                    <a:p>
                      <a:pPr marL="29845" algn="ctr">
                        <a:lnSpc>
                          <a:spcPts val="1814"/>
                        </a:lnSpc>
                      </a:pPr>
                      <a:r>
                        <a:rPr lang="en-US" sz="1800" b="0" dirty="0">
                          <a:solidFill>
                            <a:srgbClr val="000000"/>
                          </a:solidFill>
                          <a:latin typeface="+mj-lt"/>
                          <a:cs typeface="Calibri" panose="020F0502020204030204" pitchFamily="34" charset="0"/>
                        </a:rPr>
                        <a:t>0.3</a:t>
                      </a:r>
                      <a:endParaRPr sz="1800" b="0" dirty="0">
                        <a:solidFill>
                          <a:srgbClr val="000000"/>
                        </a:solidFill>
                        <a:latin typeface="+mj-lt"/>
                        <a:cs typeface="Calibri" panose="020F0502020204030204" pitchFamily="34" charset="0"/>
                      </a:endParaRPr>
                    </a:p>
                  </a:txBody>
                  <a:tcPr marL="0" marR="0" marT="0" marB="0" anchor="ctr" anchorCtr="1"/>
                </a:tc>
                <a:tc>
                  <a:txBody>
                    <a:bodyPr/>
                    <a:lstStyle/>
                    <a:p>
                      <a:pPr>
                        <a:lnSpc>
                          <a:spcPct val="100000"/>
                        </a:lnSpc>
                      </a:pPr>
                      <a:r>
                        <a:rPr lang="en-US" sz="1800" b="0" dirty="0">
                          <a:solidFill>
                            <a:srgbClr val="000000"/>
                          </a:solidFill>
                          <a:latin typeface="+mj-lt"/>
                          <a:cs typeface="Times New Roman"/>
                        </a:rPr>
                        <a:t>3000</a:t>
                      </a:r>
                      <a:endParaRPr sz="1800" b="0" dirty="0">
                        <a:solidFill>
                          <a:srgbClr val="000000"/>
                        </a:solidFill>
                        <a:latin typeface="+mj-lt"/>
                        <a:cs typeface="Times New Roman"/>
                      </a:endParaRPr>
                    </a:p>
                  </a:txBody>
                  <a:tcPr marL="0" marR="0" marT="0" marB="0" anchor="ctr" anchorCtr="1"/>
                </a:tc>
                <a:tc>
                  <a:txBody>
                    <a:bodyPr/>
                    <a:lstStyle/>
                    <a:p>
                      <a:pPr>
                        <a:lnSpc>
                          <a:spcPct val="100000"/>
                        </a:lnSpc>
                      </a:pPr>
                      <a:r>
                        <a:rPr lang="en-US" sz="1800" b="0" dirty="0">
                          <a:solidFill>
                            <a:srgbClr val="000000"/>
                          </a:solidFill>
                          <a:latin typeface="+mj-lt"/>
                          <a:cs typeface="Times New Roman"/>
                        </a:rPr>
                        <a:t>0.3</a:t>
                      </a:r>
                      <a:endParaRPr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10006"/>
                  </a:ext>
                </a:extLst>
              </a:tr>
              <a:tr h="0">
                <a:tc>
                  <a:txBody>
                    <a:bodyPr/>
                    <a:lstStyle/>
                    <a:p>
                      <a:pPr marR="24130" algn="ctr">
                        <a:lnSpc>
                          <a:spcPct val="100000"/>
                        </a:lnSpc>
                        <a:spcBef>
                          <a:spcPts val="509"/>
                        </a:spcBef>
                      </a:pPr>
                      <a:r>
                        <a:rPr lang="en-US" sz="1800" b="0" dirty="0">
                          <a:solidFill>
                            <a:srgbClr val="000000"/>
                          </a:solidFill>
                          <a:latin typeface="+mj-lt"/>
                          <a:cs typeface="Calibri" panose="020F0502020204030204" pitchFamily="34" charset="0"/>
                        </a:rPr>
                        <a:t>4000</a:t>
                      </a:r>
                      <a:endParaRPr sz="1800" b="0" dirty="0">
                        <a:solidFill>
                          <a:srgbClr val="000000"/>
                        </a:solidFill>
                        <a:latin typeface="+mj-lt"/>
                        <a:cs typeface="Calibri" panose="020F0502020204030204" pitchFamily="34" charset="0"/>
                      </a:endParaRPr>
                    </a:p>
                  </a:txBody>
                  <a:tcPr marL="0" marR="0" marT="64769" marB="0" anchor="ctr" anchorCtr="1"/>
                </a:tc>
                <a:tc>
                  <a:txBody>
                    <a:bodyPr/>
                    <a:lstStyle/>
                    <a:p>
                      <a:pPr marL="29845" algn="ctr">
                        <a:lnSpc>
                          <a:spcPts val="1814"/>
                        </a:lnSpc>
                      </a:pPr>
                      <a:r>
                        <a:rPr lang="en-US" sz="1800" b="0" dirty="0">
                          <a:solidFill>
                            <a:srgbClr val="000000"/>
                          </a:solidFill>
                          <a:latin typeface="+mj-lt"/>
                          <a:cs typeface="Calibri" panose="020F0502020204030204" pitchFamily="34" charset="0"/>
                        </a:rPr>
                        <a:t>0.1</a:t>
                      </a:r>
                      <a:endParaRPr sz="1800" b="0" dirty="0">
                        <a:solidFill>
                          <a:srgbClr val="000000"/>
                        </a:solidFill>
                        <a:latin typeface="+mj-lt"/>
                        <a:cs typeface="Calibri" panose="020F0502020204030204" pitchFamily="34" charset="0"/>
                      </a:endParaRPr>
                    </a:p>
                  </a:txBody>
                  <a:tcPr marL="0" marR="0" marT="0" marB="0" anchor="ctr" anchorCtr="1"/>
                </a:tc>
                <a:tc>
                  <a:txBody>
                    <a:bodyPr/>
                    <a:lstStyle/>
                    <a:p>
                      <a:pPr>
                        <a:lnSpc>
                          <a:spcPct val="100000"/>
                        </a:lnSpc>
                      </a:pPr>
                      <a:r>
                        <a:rPr lang="en-US" sz="1800" b="0" dirty="0">
                          <a:solidFill>
                            <a:srgbClr val="000000"/>
                          </a:solidFill>
                          <a:latin typeface="+mj-lt"/>
                          <a:cs typeface="Times New Roman"/>
                        </a:rPr>
                        <a:t>4000</a:t>
                      </a:r>
                      <a:endParaRPr sz="1800" b="0" dirty="0">
                        <a:solidFill>
                          <a:srgbClr val="000000"/>
                        </a:solidFill>
                        <a:latin typeface="+mj-lt"/>
                        <a:cs typeface="Times New Roman"/>
                      </a:endParaRPr>
                    </a:p>
                  </a:txBody>
                  <a:tcPr marL="0" marR="0" marT="0" marB="0" anchor="ctr" anchorCtr="1"/>
                </a:tc>
                <a:tc>
                  <a:txBody>
                    <a:bodyPr/>
                    <a:lstStyle/>
                    <a:p>
                      <a:pPr>
                        <a:lnSpc>
                          <a:spcPct val="100000"/>
                        </a:lnSpc>
                      </a:pPr>
                      <a:r>
                        <a:rPr lang="en-US" sz="1800" b="0" dirty="0">
                          <a:solidFill>
                            <a:srgbClr val="000000"/>
                          </a:solidFill>
                          <a:latin typeface="+mj-lt"/>
                          <a:cs typeface="Times New Roman"/>
                        </a:rPr>
                        <a:t>0.2</a:t>
                      </a:r>
                      <a:endParaRPr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2967843805"/>
                  </a:ext>
                </a:extLst>
              </a:tr>
              <a:tr h="499844">
                <a:tc gridSpan="2">
                  <a:txBody>
                    <a:bodyPr/>
                    <a:lstStyle/>
                    <a:p>
                      <a:pPr marR="24130" algn="l">
                        <a:lnSpc>
                          <a:spcPct val="100000"/>
                        </a:lnSpc>
                        <a:spcBef>
                          <a:spcPts val="509"/>
                        </a:spcBef>
                      </a:pPr>
                      <a:endParaRPr sz="1800" b="0" dirty="0">
                        <a:solidFill>
                          <a:srgbClr val="000000"/>
                        </a:solidFill>
                        <a:latin typeface="+mj-lt"/>
                        <a:cs typeface="Calibri" panose="020F0502020204030204" pitchFamily="34" charset="0"/>
                      </a:endParaRPr>
                    </a:p>
                  </a:txBody>
                  <a:tcPr marL="0" marR="0" marT="64769" marB="0"/>
                </a:tc>
                <a:tc hMerge="1">
                  <a:txBody>
                    <a:bodyPr/>
                    <a:lstStyle/>
                    <a:p>
                      <a:pPr marL="29845" algn="ctr">
                        <a:lnSpc>
                          <a:spcPts val="1814"/>
                        </a:lnSpc>
                      </a:pPr>
                      <a:endParaRPr sz="1800" b="0" dirty="0">
                        <a:solidFill>
                          <a:srgbClr val="000000"/>
                        </a:solidFill>
                        <a:latin typeface="+mj-lt"/>
                        <a:cs typeface="Calibri" panose="020F0502020204030204" pitchFamily="34" charset="0"/>
                      </a:endParaRPr>
                    </a:p>
                  </a:txBody>
                  <a:tcPr marL="0" marR="0" marT="0" marB="0" anchor="ctr" anchorCtr="1"/>
                </a:tc>
                <a:tc gridSpan="2">
                  <a:txBody>
                    <a:bodyPr/>
                    <a:lstStyle/>
                    <a:p>
                      <a:pPr>
                        <a:lnSpc>
                          <a:spcPct val="100000"/>
                        </a:lnSpc>
                      </a:pPr>
                      <a:endParaRPr lang="en-US" sz="1800" b="0" dirty="0">
                        <a:solidFill>
                          <a:srgbClr val="000000"/>
                        </a:solidFill>
                        <a:latin typeface="+mj-lt"/>
                        <a:cs typeface="Times New Roman"/>
                      </a:endParaRPr>
                    </a:p>
                    <a:p>
                      <a:pPr>
                        <a:lnSpc>
                          <a:spcPct val="100000"/>
                        </a:lnSpc>
                      </a:pPr>
                      <a:endParaRPr lang="en-IN" sz="1800" b="0" dirty="0">
                        <a:solidFill>
                          <a:srgbClr val="000000"/>
                        </a:solidFill>
                        <a:latin typeface="+mj-lt"/>
                        <a:cs typeface="Times New Roman"/>
                      </a:endParaRPr>
                    </a:p>
                    <a:p>
                      <a:pPr>
                        <a:lnSpc>
                          <a:spcPct val="100000"/>
                        </a:lnSpc>
                      </a:pPr>
                      <a:endParaRPr lang="en-IN" sz="1800" b="0" dirty="0">
                        <a:solidFill>
                          <a:srgbClr val="000000"/>
                        </a:solidFill>
                        <a:latin typeface="+mj-lt"/>
                        <a:cs typeface="Times New Roman"/>
                      </a:endParaRPr>
                    </a:p>
                    <a:p>
                      <a:pPr>
                        <a:lnSpc>
                          <a:spcPct val="100000"/>
                        </a:lnSpc>
                      </a:pPr>
                      <a:endParaRPr lang="en-IN" sz="1800" b="0" dirty="0">
                        <a:solidFill>
                          <a:srgbClr val="000000"/>
                        </a:solidFill>
                        <a:latin typeface="+mj-lt"/>
                        <a:cs typeface="Times New Roman"/>
                      </a:endParaRPr>
                    </a:p>
                    <a:p>
                      <a:pPr>
                        <a:lnSpc>
                          <a:spcPct val="100000"/>
                        </a:lnSpc>
                      </a:pPr>
                      <a:endParaRPr lang="en-IN" sz="1800" b="0" dirty="0">
                        <a:solidFill>
                          <a:srgbClr val="000000"/>
                        </a:solidFill>
                        <a:latin typeface="+mj-lt"/>
                        <a:cs typeface="Times New Roman"/>
                      </a:endParaRPr>
                    </a:p>
                    <a:p>
                      <a:pPr>
                        <a:lnSpc>
                          <a:spcPct val="100000"/>
                        </a:lnSpc>
                      </a:pPr>
                      <a:endParaRPr lang="en-IN" sz="1800" b="0" dirty="0">
                        <a:solidFill>
                          <a:srgbClr val="000000"/>
                        </a:solidFill>
                        <a:latin typeface="+mj-lt"/>
                        <a:cs typeface="Times New Roman"/>
                      </a:endParaRPr>
                    </a:p>
                    <a:p>
                      <a:pPr>
                        <a:lnSpc>
                          <a:spcPct val="100000"/>
                        </a:lnSpc>
                      </a:pPr>
                      <a:endParaRPr sz="1800" b="0" dirty="0">
                        <a:solidFill>
                          <a:srgbClr val="000000"/>
                        </a:solidFill>
                        <a:latin typeface="+mj-lt"/>
                        <a:cs typeface="Times New Roman"/>
                      </a:endParaRPr>
                    </a:p>
                  </a:txBody>
                  <a:tcPr marL="0" marR="0" marT="0" marB="0" anchor="ctr" anchorCtr="1"/>
                </a:tc>
                <a:tc hMerge="1">
                  <a:txBody>
                    <a:bodyPr/>
                    <a:lstStyle/>
                    <a:p>
                      <a:pPr>
                        <a:lnSpc>
                          <a:spcPct val="100000"/>
                        </a:lnSpc>
                      </a:pPr>
                      <a:endParaRPr lang="en-US" sz="1800" b="0" dirty="0">
                        <a:solidFill>
                          <a:srgbClr val="000000"/>
                        </a:solidFill>
                        <a:latin typeface="+mj-lt"/>
                        <a:cs typeface="Times New Roman"/>
                      </a:endParaRPr>
                    </a:p>
                    <a:p>
                      <a:pPr>
                        <a:lnSpc>
                          <a:spcPct val="100000"/>
                        </a:lnSpc>
                      </a:pPr>
                      <a:endParaRPr lang="en-IN" sz="1800" b="0" dirty="0">
                        <a:solidFill>
                          <a:srgbClr val="000000"/>
                        </a:solidFill>
                        <a:latin typeface="+mj-lt"/>
                        <a:cs typeface="Times New Roman"/>
                      </a:endParaRPr>
                    </a:p>
                    <a:p>
                      <a:pPr>
                        <a:lnSpc>
                          <a:spcPct val="100000"/>
                        </a:lnSpc>
                      </a:pPr>
                      <a:endParaRPr lang="en-IN" sz="1800" b="0" dirty="0">
                        <a:solidFill>
                          <a:srgbClr val="000000"/>
                        </a:solidFill>
                        <a:latin typeface="+mj-lt"/>
                        <a:cs typeface="Times New Roman"/>
                      </a:endParaRPr>
                    </a:p>
                    <a:p>
                      <a:pPr>
                        <a:lnSpc>
                          <a:spcPct val="100000"/>
                        </a:lnSpc>
                      </a:pPr>
                      <a:endParaRPr sz="1800" b="0" dirty="0">
                        <a:solidFill>
                          <a:srgbClr val="000000"/>
                        </a:solidFill>
                        <a:latin typeface="+mj-lt"/>
                        <a:cs typeface="Times New Roman"/>
                      </a:endParaRPr>
                    </a:p>
                  </a:txBody>
                  <a:tcPr marL="0" marR="0" marT="0" marB="0" anchor="ctr" anchorCtr="1"/>
                </a:tc>
                <a:extLst>
                  <a:ext uri="{0D108BD9-81ED-4DB2-BD59-A6C34878D82A}">
                    <a16:rowId xmlns:a16="http://schemas.microsoft.com/office/drawing/2014/main" val="2510966028"/>
                  </a:ext>
                </a:extLst>
              </a:tr>
            </a:tbl>
          </a:graphicData>
        </a:graphic>
      </p:graphicFrame>
      <p:graphicFrame>
        <p:nvGraphicFramePr>
          <p:cNvPr id="5" name="Object 4">
            <a:extLst>
              <a:ext uri="{FF2B5EF4-FFF2-40B4-BE49-F238E27FC236}">
                <a16:creationId xmlns:a16="http://schemas.microsoft.com/office/drawing/2014/main" id="{8ABD9821-23FD-F540-75BC-2AAA9B9B9FD6}"/>
              </a:ext>
            </a:extLst>
          </p:cNvPr>
          <p:cNvGraphicFramePr>
            <a:graphicFrameLocks noChangeAspect="1"/>
          </p:cNvGraphicFramePr>
          <p:nvPr>
            <p:extLst>
              <p:ext uri="{D42A27DB-BD31-4B8C-83A1-F6EECF244321}">
                <p14:modId xmlns:p14="http://schemas.microsoft.com/office/powerpoint/2010/main" val="847159388"/>
              </p:ext>
            </p:extLst>
          </p:nvPr>
        </p:nvGraphicFramePr>
        <p:xfrm>
          <a:off x="1600200" y="4071739"/>
          <a:ext cx="2763838" cy="1801813"/>
        </p:xfrm>
        <a:graphic>
          <a:graphicData uri="http://schemas.openxmlformats.org/presentationml/2006/ole">
            <mc:AlternateContent xmlns:mc="http://schemas.openxmlformats.org/markup-compatibility/2006">
              <mc:Choice xmlns:v="urn:schemas-microsoft-com:vml" Requires="v">
                <p:oleObj name="Equation" r:id="rId2" imgW="4305240" imgH="2806560" progId="Equation.DSMT4">
                  <p:embed/>
                </p:oleObj>
              </mc:Choice>
              <mc:Fallback>
                <p:oleObj name="Equation" r:id="rId2" imgW="4305240" imgH="2806560" progId="Equation.DSMT4">
                  <p:embed/>
                  <p:pic>
                    <p:nvPicPr>
                      <p:cNvPr id="0" name=""/>
                      <p:cNvPicPr/>
                      <p:nvPr/>
                    </p:nvPicPr>
                    <p:blipFill>
                      <a:blip r:embed="rId3"/>
                      <a:stretch>
                        <a:fillRect/>
                      </a:stretch>
                    </p:blipFill>
                    <p:spPr>
                      <a:xfrm>
                        <a:off x="1600200" y="4071739"/>
                        <a:ext cx="2763838" cy="1801813"/>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80B6B8BF-AE86-4404-5D8A-7361F1BA29F2}"/>
              </a:ext>
            </a:extLst>
          </p:cNvPr>
          <p:cNvGraphicFramePr>
            <a:graphicFrameLocks noChangeAspect="1"/>
          </p:cNvGraphicFramePr>
          <p:nvPr>
            <p:extLst>
              <p:ext uri="{D42A27DB-BD31-4B8C-83A1-F6EECF244321}">
                <p14:modId xmlns:p14="http://schemas.microsoft.com/office/powerpoint/2010/main" val="191036463"/>
              </p:ext>
            </p:extLst>
          </p:nvPr>
        </p:nvGraphicFramePr>
        <p:xfrm>
          <a:off x="4608513" y="4071938"/>
          <a:ext cx="3106737" cy="1801812"/>
        </p:xfrm>
        <a:graphic>
          <a:graphicData uri="http://schemas.openxmlformats.org/presentationml/2006/ole">
            <mc:AlternateContent xmlns:mc="http://schemas.openxmlformats.org/markup-compatibility/2006">
              <mc:Choice xmlns:v="urn:schemas-microsoft-com:vml" Requires="v">
                <p:oleObj name="Equation" r:id="rId4" imgW="4838400" imgH="2806560" progId="Equation.DSMT4">
                  <p:embed/>
                </p:oleObj>
              </mc:Choice>
              <mc:Fallback>
                <p:oleObj name="Equation" r:id="rId4" imgW="4838400" imgH="2806560" progId="Equation.DSMT4">
                  <p:embed/>
                  <p:pic>
                    <p:nvPicPr>
                      <p:cNvPr id="5" name="Object 4">
                        <a:extLst>
                          <a:ext uri="{FF2B5EF4-FFF2-40B4-BE49-F238E27FC236}">
                            <a16:creationId xmlns:a16="http://schemas.microsoft.com/office/drawing/2014/main" id="{8ABD9821-23FD-F540-75BC-2AAA9B9B9FD6}"/>
                          </a:ext>
                        </a:extLst>
                      </p:cNvPr>
                      <p:cNvPicPr/>
                      <p:nvPr/>
                    </p:nvPicPr>
                    <p:blipFill>
                      <a:blip r:embed="rId5"/>
                      <a:stretch>
                        <a:fillRect/>
                      </a:stretch>
                    </p:blipFill>
                    <p:spPr>
                      <a:xfrm>
                        <a:off x="4608513" y="4071938"/>
                        <a:ext cx="3106737" cy="1801812"/>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7.2.2: Comparing Alternatives Using Expected Values (cont.)</a:t>
            </a:r>
          </a:p>
        </p:txBody>
      </p:sp>
      <p:sp>
        <p:nvSpPr>
          <p:cNvPr id="3" name="Content Placeholder 2"/>
          <p:cNvSpPr>
            <a:spLocks noGrp="1"/>
          </p:cNvSpPr>
          <p:nvPr>
            <p:ph idx="1"/>
          </p:nvPr>
        </p:nvSpPr>
        <p:spPr/>
        <p:txBody>
          <a:bodyPr>
            <a:normAutofit/>
          </a:bodyPr>
          <a:lstStyle/>
          <a:p>
            <a:r>
              <a:rPr lang="en-US" dirty="0"/>
              <a:t>Because of the randomness of the profit variable, it is difficult to evaluate the investments by merely </a:t>
            </a:r>
            <a:r>
              <a:rPr lang="en-US" i="1" dirty="0"/>
              <a:t>eyeballing</a:t>
            </a:r>
            <a:r>
              <a:rPr lang="en-US" dirty="0"/>
              <a:t> the two distributions. However, by calculating the expected values of the two alternatives, the information in each distribution is condensed to a single value. This value characterizes the center of the distribution and facilitates comparison. The expected values of Options A and B are $900 and $1400, respectively. </a:t>
            </a:r>
          </a:p>
        </p:txBody>
      </p:sp>
    </p:spTree>
    <p:extLst>
      <p:ext uri="{BB962C8B-B14F-4D97-AF65-F5344CB8AC3E}">
        <p14:creationId xmlns:p14="http://schemas.microsoft.com/office/powerpoint/2010/main" val="2214617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7.2.2: Comparing Alternatives Using Expected Values (cont.)</a:t>
            </a:r>
          </a:p>
        </p:txBody>
      </p:sp>
      <p:sp>
        <p:nvSpPr>
          <p:cNvPr id="3" name="Content Placeholder 2"/>
          <p:cNvSpPr>
            <a:spLocks noGrp="1"/>
          </p:cNvSpPr>
          <p:nvPr>
            <p:ph idx="1"/>
          </p:nvPr>
        </p:nvSpPr>
        <p:spPr/>
        <p:txBody>
          <a:bodyPr>
            <a:normAutofit/>
          </a:bodyPr>
          <a:lstStyle/>
          <a:p>
            <a:r>
              <a:rPr lang="en-US" dirty="0"/>
              <a:t>Thus, in the long run Option B would be $500 more profitable. The phrase </a:t>
            </a:r>
            <a:r>
              <a:rPr lang="en-US" i="1" dirty="0"/>
              <a:t>in the long run</a:t>
            </a:r>
            <a:r>
              <a:rPr lang="en-US" dirty="0"/>
              <a:t> is a significant qualifier. It means that under repeated investments with the same profit and probability structure, you would receive an average profit of $1400 from Option B. But on any one investment in Option B, you may lose as much as $3000 or make as much as $4000.</a:t>
            </a:r>
          </a:p>
        </p:txBody>
      </p:sp>
    </p:spTree>
    <p:extLst>
      <p:ext uri="{BB962C8B-B14F-4D97-AF65-F5344CB8AC3E}">
        <p14:creationId xmlns:p14="http://schemas.microsoft.com/office/powerpoint/2010/main" val="1051061026"/>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2356</TotalTime>
  <Words>793</Words>
  <Application>Microsoft Office PowerPoint</Application>
  <PresentationFormat>On-screen Show (4:3)</PresentationFormat>
  <Paragraphs>191</Paragraphs>
  <Slides>17</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17</vt:i4>
      </vt:variant>
    </vt:vector>
  </HeadingPairs>
  <TitlesOfParts>
    <vt:vector size="23" baseType="lpstr">
      <vt:lpstr>Cambria Math</vt:lpstr>
      <vt:lpstr>Arial</vt:lpstr>
      <vt:lpstr>Calibri</vt:lpstr>
      <vt:lpstr>Office Theme</vt:lpstr>
      <vt:lpstr>Equation</vt:lpstr>
      <vt:lpstr>MathType 6.0 Equation</vt:lpstr>
      <vt:lpstr>Section 7.2</vt:lpstr>
      <vt:lpstr>Definition: Expected Value</vt:lpstr>
      <vt:lpstr>Example 7.2.1: Determining the Expected Number of Wins for a Racehorse</vt:lpstr>
      <vt:lpstr>Example 7.2.1: Determining the Expected Number of Wins for a Racehorse (cont.)</vt:lpstr>
      <vt:lpstr>Example 7.2.1: Determining the Expected Number of Wins for a Racehorse (cont.)</vt:lpstr>
      <vt:lpstr>Example 7.2.2: Comparing Alternatives Using Expected Values</vt:lpstr>
      <vt:lpstr>Example 7.2.2: Comparing Alternatives Using Expected Values (cont.)</vt:lpstr>
      <vt:lpstr>Example 7.2.2: Comparing Alternatives Using Expected Values (cont.)</vt:lpstr>
      <vt:lpstr>Example 7.2.2: Comparing Alternatives Using Expected Values (cont.)</vt:lpstr>
      <vt:lpstr>Definition: Variance and Standard Deviation of a Discrete Random Variable</vt:lpstr>
      <vt:lpstr>Note</vt:lpstr>
      <vt:lpstr>Variance of a Discrete Random Variable</vt:lpstr>
      <vt:lpstr>Note</vt:lpstr>
      <vt:lpstr>Example 7.2.3: Determining the Variance of a Random Variable</vt:lpstr>
      <vt:lpstr>Example 7.2.3: Determining the Variance of a Random Variable (cont.)</vt:lpstr>
      <vt:lpstr>Example 7.2.3: Determining the Variance of a Random Variable (cont.)</vt:lpstr>
      <vt:lpstr>Example 7.2.3: Determining the Variance of a Random Variable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sujana</cp:lastModifiedBy>
  <cp:revision>258</cp:revision>
  <dcterms:created xsi:type="dcterms:W3CDTF">2013-04-26T14:43:13Z</dcterms:created>
  <dcterms:modified xsi:type="dcterms:W3CDTF">2024-02-09T06:29:23Z</dcterms:modified>
</cp:coreProperties>
</file>