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307" r:id="rId3"/>
    <p:sldId id="306" r:id="rId4"/>
    <p:sldId id="286" r:id="rId5"/>
    <p:sldId id="287" r:id="rId6"/>
    <p:sldId id="288" r:id="rId7"/>
    <p:sldId id="298" r:id="rId8"/>
    <p:sldId id="289" r:id="rId9"/>
    <p:sldId id="290" r:id="rId10"/>
    <p:sldId id="291" r:id="rId11"/>
    <p:sldId id="292" r:id="rId12"/>
    <p:sldId id="294" r:id="rId13"/>
    <p:sldId id="296" r:id="rId14"/>
    <p:sldId id="293" r:id="rId15"/>
    <p:sldId id="297" r:id="rId16"/>
    <p:sldId id="305" r:id="rId17"/>
    <p:sldId id="299" r:id="rId18"/>
    <p:sldId id="300" r:id="rId19"/>
    <p:sldId id="301" r:id="rId20"/>
    <p:sldId id="302" r:id="rId21"/>
    <p:sldId id="303" r:id="rId22"/>
    <p:sldId id="308" r:id="rId23"/>
    <p:sldId id="309" r:id="rId24"/>
    <p:sldId id="310" r:id="rId25"/>
    <p:sldId id="311" r:id="rId26"/>
    <p:sldId id="312" r:id="rId27"/>
    <p:sldId id="313" r:id="rId28"/>
    <p:sldId id="314" r:id="rId29"/>
    <p:sldId id="324" r:id="rId30"/>
    <p:sldId id="316" r:id="rId31"/>
    <p:sldId id="317" r:id="rId32"/>
    <p:sldId id="318" r:id="rId33"/>
    <p:sldId id="319" r:id="rId34"/>
    <p:sldId id="321" r:id="rId35"/>
    <p:sldId id="322" r:id="rId36"/>
    <p:sldId id="320" r:id="rId37"/>
    <p:sldId id="323" r:id="rId38"/>
  </p:sldIdLst>
  <p:sldSz cx="9144000" cy="6858000" type="screen4x3"/>
  <p:notesSz cx="6858000" cy="9144000"/>
  <p:embeddedFontLst>
    <p:embeddedFont>
      <p:font typeface="Cambria Math" panose="02040503050406030204" pitchFamily="18" charset="0"/>
      <p:regular r:id="rId41"/>
    </p:embeddedFont>
    <p:embeddedFont>
      <p:font typeface="Roboto Condensed" panose="02000000000000000000" pitchFamily="2"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6111F8-A560-FDB5-A7CE-53E245947F14}" name="Allison Conger" initials="AC" userId="S-1-5-21-1482476501-413027322-842925246-3119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95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2/7/2024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2/7/2024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wmf"/><Relationship Id="rId18" Type="http://schemas.openxmlformats.org/officeDocument/2006/relationships/oleObject" Target="../embeddings/oleObject9.bin"/><Relationship Id="rId3" Type="http://schemas.openxmlformats.org/officeDocument/2006/relationships/image" Target="../media/image3.wmf"/><Relationship Id="rId21" Type="http://schemas.openxmlformats.org/officeDocument/2006/relationships/image" Target="../media/image12.wmf"/><Relationship Id="rId7" Type="http://schemas.openxmlformats.org/officeDocument/2006/relationships/image" Target="../media/image5.wmf"/><Relationship Id="rId12" Type="http://schemas.openxmlformats.org/officeDocument/2006/relationships/oleObject" Target="../embeddings/oleObject6.bin"/><Relationship Id="rId17" Type="http://schemas.openxmlformats.org/officeDocument/2006/relationships/image" Target="../media/image10.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23" Type="http://schemas.openxmlformats.org/officeDocument/2006/relationships/image" Target="../media/image13.wmf"/><Relationship Id="rId10" Type="http://schemas.openxmlformats.org/officeDocument/2006/relationships/oleObject" Target="../embeddings/oleObject5.bin"/><Relationship Id="rId19" Type="http://schemas.openxmlformats.org/officeDocument/2006/relationships/image" Target="../media/image11.wmf"/><Relationship Id="rId4" Type="http://schemas.openxmlformats.org/officeDocument/2006/relationships/oleObject" Target="../embeddings/oleObject2.bin"/><Relationship Id="rId9" Type="http://schemas.openxmlformats.org/officeDocument/2006/relationships/image" Target="../media/image6.wmf"/><Relationship Id="rId14" Type="http://schemas.openxmlformats.org/officeDocument/2006/relationships/oleObject" Target="../embeddings/oleObject7.bin"/><Relationship Id="rId22" Type="http://schemas.openxmlformats.org/officeDocument/2006/relationships/oleObject" Target="../embeddings/oleObject1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9.wmf"/><Relationship Id="rId4" Type="http://schemas.openxmlformats.org/officeDocument/2006/relationships/oleObject" Target="../embeddings/oleObject15.bin"/><Relationship Id="rId9" Type="http://schemas.openxmlformats.org/officeDocument/2006/relationships/image" Target="../media/image21.wmf"/></Relationships>
</file>

<file path=ppt/slides/_rels/slide29.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8.bin"/><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4.wmf"/></Relationships>
</file>

<file path=ppt/slides/_rels/slide31.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7.wmf"/><Relationship Id="rId4" Type="http://schemas.openxmlformats.org/officeDocument/2006/relationships/oleObject" Target="../embeddings/oleObject22.bin"/><Relationship Id="rId9" Type="http://schemas.openxmlformats.org/officeDocument/2006/relationships/image" Target="../media/image29.wmf"/></Relationships>
</file>

<file path=ppt/slides/_rels/slide34.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5.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26.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2.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Types of Random Variables and Probability Distributions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7.1.3: Identifying Random Variables (cont.)</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2"/>
            </a:pPr>
            <a:r>
              <a:rPr lang="en-US" dirty="0"/>
              <a:t> </a:t>
            </a:r>
            <a:r>
              <a:rPr lang="en-US" i="1" dirty="0"/>
              <a:t>Range of values</a:t>
            </a:r>
            <a:r>
              <a:rPr lang="en-US" dirty="0"/>
              <a:t>: Integers from 0 to some large positive number. </a:t>
            </a:r>
          </a:p>
          <a:p>
            <a:pPr marL="514350" indent="-514350">
              <a:buAutoNum type="arabicPeriod" startAt="3"/>
            </a:pPr>
            <a:r>
              <a:rPr lang="en-US" i="1" dirty="0"/>
              <a:t>Probability distribution</a:t>
            </a:r>
            <a:r>
              <a:rPr lang="en-US" dirty="0"/>
              <a:t>: Unknown, but could be estimated using the relative frequency idea from Section 6.1 in conjunction with historical data on hospital births at Sisters of Mercy.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Continuous Random Variable </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continuous random variable</a:t>
            </a:r>
            <a:r>
              <a:rPr lang="en-US" dirty="0">
                <a:solidFill>
                  <a:srgbClr val="000000"/>
                </a:solidFill>
              </a:rPr>
              <a:t> is a random variable that can assume any value on a continuous segment(s) of the real number line.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7.1.4: Identifying Random Variables</a:t>
            </a:r>
            <a:endParaRPr lang="en-US" dirty="0"/>
          </a:p>
        </p:txBody>
      </p:sp>
      <p:sp>
        <p:nvSpPr>
          <p:cNvPr id="3" name="Content Placeholder 2"/>
          <p:cNvSpPr>
            <a:spLocks noGrp="1"/>
          </p:cNvSpPr>
          <p:nvPr>
            <p:ph idx="1"/>
          </p:nvPr>
        </p:nvSpPr>
        <p:spPr/>
        <p:txBody>
          <a:bodyPr/>
          <a:lstStyle/>
          <a:p>
            <a:r>
              <a:rPr lang="en-US" b="1" dirty="0"/>
              <a:t>Random Phenomenon: </a:t>
            </a:r>
            <a:r>
              <a:rPr lang="en-US" dirty="0"/>
              <a:t>A local restaurant has an express policy that states that lunch will be served within 15 minutes of ordering, or it will be free. Obviously, the restaurant is keenly interested in not giving away its product  and in delivering on its promise of a timely lunch. But the length of time to prepare each meal varies because of the difference in preparation times of each dish, the load on the kitchen, and the experience of the chefs and waitresses.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7.1.4: Identifying Random Variables (cont.)</a:t>
            </a:r>
            <a:endParaRPr lang="en-US" dirty="0"/>
          </a:p>
        </p:txBody>
      </p:sp>
      <p:sp>
        <p:nvSpPr>
          <p:cNvPr id="3" name="Content Placeholder 2"/>
          <p:cNvSpPr>
            <a:spLocks noGrp="1"/>
          </p:cNvSpPr>
          <p:nvPr>
            <p:ph idx="1"/>
          </p:nvPr>
        </p:nvSpPr>
        <p:spPr/>
        <p:txBody>
          <a:bodyPr>
            <a:normAutofit lnSpcReduction="10000"/>
          </a:bodyPr>
          <a:lstStyle/>
          <a:p>
            <a:r>
              <a:rPr lang="en-US" dirty="0"/>
              <a:t>Since time is measured on a continuous scale and the variability of meal preparation is not predictable, the time between ordering and receiving a meal is considered to be a continuous random variable.</a:t>
            </a:r>
          </a:p>
          <a:p>
            <a:pPr marL="514350" indent="-514350">
              <a:buFont typeface="+mj-lt"/>
              <a:buAutoNum type="arabicPeriod"/>
            </a:pPr>
            <a:r>
              <a:rPr lang="en-US" dirty="0"/>
              <a:t> </a:t>
            </a:r>
            <a:r>
              <a:rPr lang="en-US" i="1" dirty="0"/>
              <a:t>Identify the random variable</a:t>
            </a:r>
            <a:r>
              <a:rPr lang="en-US" dirty="0"/>
              <a:t>: </a:t>
            </a:r>
            <a:r>
              <a:rPr lang="en-US" i="1" dirty="0"/>
              <a:t>X</a:t>
            </a:r>
            <a:r>
              <a:rPr lang="en-US" dirty="0"/>
              <a:t> = the time between ordering a meal and receiving it. </a:t>
            </a:r>
          </a:p>
          <a:p>
            <a:pPr marL="514350" indent="-514350">
              <a:buFont typeface="+mj-lt"/>
              <a:buAutoNum type="arabicPeriod" startAt="2"/>
            </a:pPr>
            <a:r>
              <a:rPr lang="en-US" dirty="0"/>
              <a:t> </a:t>
            </a:r>
            <a:r>
              <a:rPr lang="en-US" i="1" dirty="0"/>
              <a:t>Range of values</a:t>
            </a:r>
            <a:r>
              <a:rPr lang="en-US" dirty="0"/>
              <a:t>: From 0 to ∞ (infinity). Note that </a:t>
            </a:r>
            <a:r>
              <a:rPr lang="en-US" i="1" dirty="0"/>
              <a:t>X</a:t>
            </a:r>
            <a:r>
              <a:rPr lang="en-US" dirty="0"/>
              <a:t> is measured on a continuous scale. </a:t>
            </a:r>
          </a:p>
          <a:p>
            <a:pPr marL="514350" indent="-514350">
              <a:buFont typeface="+mj-lt"/>
              <a:buAutoNum type="arabicPeriod" startAt="3"/>
            </a:pPr>
            <a:r>
              <a:rPr lang="en-US" dirty="0"/>
              <a:t> </a:t>
            </a:r>
            <a:r>
              <a:rPr lang="en-US" i="1" dirty="0"/>
              <a:t>Probability density</a:t>
            </a:r>
            <a:r>
              <a:rPr lang="en-US" dirty="0"/>
              <a:t>: Unknown, but could be approximated empirically using historical data. </a:t>
            </a:r>
          </a:p>
        </p:txBody>
      </p:sp>
    </p:spTree>
    <p:extLst>
      <p:ext uri="{BB962C8B-B14F-4D97-AF65-F5344CB8AC3E}">
        <p14:creationId xmlns:p14="http://schemas.microsoft.com/office/powerpoint/2010/main" val="1481876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For continuous random variables, we specify probabilities with probability density functions. </a:t>
            </a:r>
          </a:p>
        </p:txBody>
      </p:sp>
    </p:spTree>
    <p:extLst>
      <p:ext uri="{BB962C8B-B14F-4D97-AF65-F5344CB8AC3E}">
        <p14:creationId xmlns:p14="http://schemas.microsoft.com/office/powerpoint/2010/main" val="1294563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Discrete Probability Distribution</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discrete probability distribution </a:t>
            </a:r>
            <a:r>
              <a:rPr lang="en-US" dirty="0">
                <a:solidFill>
                  <a:srgbClr val="000000"/>
                </a:solidFill>
              </a:rPr>
              <a:t>consists of all possible values of the discrete random variable along with their associated probabilities. </a:t>
            </a:r>
          </a:p>
          <a:p>
            <a:r>
              <a:rPr lang="en-US" dirty="0">
                <a:solidFill>
                  <a:srgbClr val="000000"/>
                </a:solidFill>
              </a:rPr>
              <a:t>Discrete probability distributions always have two characteristics. </a:t>
            </a:r>
          </a:p>
          <a:p>
            <a:pPr marL="514350" indent="-514350">
              <a:buFont typeface="+mj-lt"/>
              <a:buAutoNum type="arabicPeriod"/>
            </a:pPr>
            <a:r>
              <a:rPr lang="en-US" dirty="0">
                <a:solidFill>
                  <a:srgbClr val="000000"/>
                </a:solidFill>
              </a:rPr>
              <a:t>The sum of all of the probabilities must equal 1. </a:t>
            </a:r>
          </a:p>
          <a:p>
            <a:pPr marL="514350" indent="-514350">
              <a:buFont typeface="+mj-lt"/>
              <a:buAutoNum type="arabicPeriod"/>
            </a:pPr>
            <a:r>
              <a:rPr lang="en-US" dirty="0">
                <a:solidFill>
                  <a:srgbClr val="000000"/>
                </a:solidFill>
              </a:rPr>
              <a:t>The probability of any value must be between 0 and 1, inclusively. </a:t>
            </a:r>
          </a:p>
        </p:txBody>
      </p:sp>
    </p:spTree>
    <p:extLst>
      <p:ext uri="{BB962C8B-B14F-4D97-AF65-F5344CB8AC3E}">
        <p14:creationId xmlns:p14="http://schemas.microsoft.com/office/powerpoint/2010/main" val="1907554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Empirical Probability Distributions</a:t>
            </a:r>
            <a:endParaRPr lang="en-US" dirty="0"/>
          </a:p>
        </p:txBody>
      </p:sp>
      <p:sp>
        <p:nvSpPr>
          <p:cNvPr id="3" name="Content Placeholder 2"/>
          <p:cNvSpPr>
            <a:spLocks noGrp="1"/>
          </p:cNvSpPr>
          <p:nvPr>
            <p:ph idx="1"/>
          </p:nvPr>
        </p:nvSpPr>
        <p:spPr/>
        <p:txBody>
          <a:bodyPr>
            <a:normAutofit/>
          </a:bodyPr>
          <a:lstStyle/>
          <a:p>
            <a:r>
              <a:rPr lang="en-US" dirty="0"/>
              <a:t>If there are sufficient observations, an </a:t>
            </a:r>
            <a:r>
              <a:rPr lang="en-US" b="1" dirty="0"/>
              <a:t>empirical probability distribution</a:t>
            </a:r>
            <a:r>
              <a:rPr lang="en-US" dirty="0"/>
              <a:t> can be established for a discrete random variable. To create an empirical probability distribution for a discrete random variable, list the values the random variable can assume and observe the relative frequency of each unique data value in the observed data. Then create a table relating the two.</a:t>
            </a:r>
          </a:p>
          <a:p>
            <a:endParaRPr lang="en-US" dirty="0"/>
          </a:p>
        </p:txBody>
      </p:sp>
    </p:spTree>
    <p:extLst>
      <p:ext uri="{BB962C8B-B14F-4D97-AF65-F5344CB8AC3E}">
        <p14:creationId xmlns:p14="http://schemas.microsoft.com/office/powerpoint/2010/main" val="2837234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7.1.5: Using Empiricism to Determine a Probability Distribution for Hospital Admissions</a:t>
            </a:r>
            <a:endParaRPr lang="en-US" dirty="0"/>
          </a:p>
        </p:txBody>
      </p:sp>
      <p:sp>
        <p:nvSpPr>
          <p:cNvPr id="3" name="Content Placeholder 2"/>
          <p:cNvSpPr>
            <a:spLocks noGrp="1"/>
          </p:cNvSpPr>
          <p:nvPr>
            <p:ph idx="1"/>
          </p:nvPr>
        </p:nvSpPr>
        <p:spPr/>
        <p:txBody>
          <a:bodyPr/>
          <a:lstStyle/>
          <a:p>
            <a:r>
              <a:rPr lang="en-US" dirty="0"/>
              <a:t>To help define staffing needs during the past year, a hospital has tracked the number of patients admitted on Wednesdays. Find the empirical probability distribution of the number of admitted patients on Wednesdays.</a:t>
            </a:r>
          </a:p>
          <a:p>
            <a:r>
              <a:rPr lang="en-US" dirty="0"/>
              <a:t>Let </a:t>
            </a:r>
            <a:r>
              <a:rPr lang="en-US" i="1" dirty="0"/>
              <a:t>X</a:t>
            </a:r>
            <a:r>
              <a:rPr lang="en-US" dirty="0"/>
              <a:t> = the number of admitted patients on Wednesday.</a:t>
            </a:r>
          </a:p>
        </p:txBody>
      </p:sp>
    </p:spTree>
    <p:extLst>
      <p:ext uri="{BB962C8B-B14F-4D97-AF65-F5344CB8AC3E}">
        <p14:creationId xmlns:p14="http://schemas.microsoft.com/office/powerpoint/2010/main" val="1214976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Example 7.1.5: Using Empiricism to Determine a Probability Distribution for Hospital Admissions (cont.)</a:t>
            </a:r>
            <a:endParaRPr lang="en-US" sz="2800" dirty="0"/>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r>
              <a:rPr lang="en-US" b="1" dirty="0"/>
              <a:t>Step 1</a:t>
            </a:r>
            <a:r>
              <a:rPr lang="en-US" dirty="0"/>
              <a:t>: List the range of values for the random variable.</a:t>
            </a:r>
          </a:p>
          <a:p>
            <a:r>
              <a:rPr lang="en-US" dirty="0"/>
              <a:t>	     Range of </a:t>
            </a:r>
            <a:r>
              <a:rPr lang="en-US" i="1" dirty="0"/>
              <a:t>X</a:t>
            </a:r>
            <a:r>
              <a:rPr lang="en-US" dirty="0"/>
              <a:t> = {1,2,3,4,5,6,7,8,9,10,11}</a:t>
            </a:r>
          </a:p>
          <a:p>
            <a:endParaRPr lang="en-US" dirty="0"/>
          </a:p>
        </p:txBody>
      </p:sp>
      <p:graphicFrame>
        <p:nvGraphicFramePr>
          <p:cNvPr id="4" name="object 3">
            <a:extLst>
              <a:ext uri="{FF2B5EF4-FFF2-40B4-BE49-F238E27FC236}">
                <a16:creationId xmlns:a16="http://schemas.microsoft.com/office/drawing/2014/main" id="{61E837CE-AADE-CDE7-FF30-4005D792B2DE}"/>
              </a:ext>
            </a:extLst>
          </p:cNvPr>
          <p:cNvGraphicFramePr>
            <a:graphicFrameLocks noGrp="1"/>
          </p:cNvGraphicFramePr>
          <p:nvPr>
            <p:extLst>
              <p:ext uri="{D42A27DB-BD31-4B8C-83A1-F6EECF244321}">
                <p14:modId xmlns:p14="http://schemas.microsoft.com/office/powerpoint/2010/main" val="2090915468"/>
              </p:ext>
            </p:extLst>
          </p:nvPr>
        </p:nvGraphicFramePr>
        <p:xfrm>
          <a:off x="609600" y="1280160"/>
          <a:ext cx="7696195" cy="2018199"/>
        </p:xfrm>
        <a:graphic>
          <a:graphicData uri="http://schemas.openxmlformats.org/drawingml/2006/table">
            <a:tbl>
              <a:tblPr firstRow="1" bandRow="1">
                <a:tableStyleId>{5C22544A-7EE6-4342-B048-85BDC9FD1C3A}</a:tableStyleId>
              </a:tblPr>
              <a:tblGrid>
                <a:gridCol w="592015">
                  <a:extLst>
                    <a:ext uri="{9D8B030D-6E8A-4147-A177-3AD203B41FA5}">
                      <a16:colId xmlns:a16="http://schemas.microsoft.com/office/drawing/2014/main" val="2371997668"/>
                    </a:ext>
                  </a:extLst>
                </a:gridCol>
                <a:gridCol w="592015">
                  <a:extLst>
                    <a:ext uri="{9D8B030D-6E8A-4147-A177-3AD203B41FA5}">
                      <a16:colId xmlns:a16="http://schemas.microsoft.com/office/drawing/2014/main" val="1743458825"/>
                    </a:ext>
                  </a:extLst>
                </a:gridCol>
                <a:gridCol w="592015">
                  <a:extLst>
                    <a:ext uri="{9D8B030D-6E8A-4147-A177-3AD203B41FA5}">
                      <a16:colId xmlns:a16="http://schemas.microsoft.com/office/drawing/2014/main" val="67579019"/>
                    </a:ext>
                  </a:extLst>
                </a:gridCol>
                <a:gridCol w="592015">
                  <a:extLst>
                    <a:ext uri="{9D8B030D-6E8A-4147-A177-3AD203B41FA5}">
                      <a16:colId xmlns:a16="http://schemas.microsoft.com/office/drawing/2014/main" val="3063685698"/>
                    </a:ext>
                  </a:extLst>
                </a:gridCol>
                <a:gridCol w="592015">
                  <a:extLst>
                    <a:ext uri="{9D8B030D-6E8A-4147-A177-3AD203B41FA5}">
                      <a16:colId xmlns:a16="http://schemas.microsoft.com/office/drawing/2014/main" val="539853034"/>
                    </a:ext>
                  </a:extLst>
                </a:gridCol>
                <a:gridCol w="592015">
                  <a:extLst>
                    <a:ext uri="{9D8B030D-6E8A-4147-A177-3AD203B41FA5}">
                      <a16:colId xmlns:a16="http://schemas.microsoft.com/office/drawing/2014/main" val="1347770422"/>
                    </a:ext>
                  </a:extLst>
                </a:gridCol>
                <a:gridCol w="592015">
                  <a:extLst>
                    <a:ext uri="{9D8B030D-6E8A-4147-A177-3AD203B41FA5}">
                      <a16:colId xmlns:a16="http://schemas.microsoft.com/office/drawing/2014/main" val="20001"/>
                    </a:ext>
                  </a:extLst>
                </a:gridCol>
                <a:gridCol w="592015">
                  <a:extLst>
                    <a:ext uri="{9D8B030D-6E8A-4147-A177-3AD203B41FA5}">
                      <a16:colId xmlns:a16="http://schemas.microsoft.com/office/drawing/2014/main" val="20002"/>
                    </a:ext>
                  </a:extLst>
                </a:gridCol>
                <a:gridCol w="592015">
                  <a:extLst>
                    <a:ext uri="{9D8B030D-6E8A-4147-A177-3AD203B41FA5}">
                      <a16:colId xmlns:a16="http://schemas.microsoft.com/office/drawing/2014/main" val="20003"/>
                    </a:ext>
                  </a:extLst>
                </a:gridCol>
                <a:gridCol w="592015">
                  <a:extLst>
                    <a:ext uri="{9D8B030D-6E8A-4147-A177-3AD203B41FA5}">
                      <a16:colId xmlns:a16="http://schemas.microsoft.com/office/drawing/2014/main" val="20004"/>
                    </a:ext>
                  </a:extLst>
                </a:gridCol>
                <a:gridCol w="592015">
                  <a:extLst>
                    <a:ext uri="{9D8B030D-6E8A-4147-A177-3AD203B41FA5}">
                      <a16:colId xmlns:a16="http://schemas.microsoft.com/office/drawing/2014/main" val="20005"/>
                    </a:ext>
                  </a:extLst>
                </a:gridCol>
                <a:gridCol w="592015">
                  <a:extLst>
                    <a:ext uri="{9D8B030D-6E8A-4147-A177-3AD203B41FA5}">
                      <a16:colId xmlns:a16="http://schemas.microsoft.com/office/drawing/2014/main" val="4075963576"/>
                    </a:ext>
                  </a:extLst>
                </a:gridCol>
                <a:gridCol w="592015">
                  <a:extLst>
                    <a:ext uri="{9D8B030D-6E8A-4147-A177-3AD203B41FA5}">
                      <a16:colId xmlns:a16="http://schemas.microsoft.com/office/drawing/2014/main" val="20006"/>
                    </a:ext>
                  </a:extLst>
                </a:gridCol>
              </a:tblGrid>
              <a:tr h="465739">
                <a:tc gridSpan="13">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endParaRPr lang="en-IN"/>
                    </a:p>
                  </a:txBody>
                  <a:tcPr/>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388115">
                <a:tc>
                  <a:txBody>
                    <a:bodyPr/>
                    <a:lstStyle/>
                    <a:p>
                      <a:pPr algn="ctr">
                        <a:lnSpc>
                          <a:spcPct val="100000"/>
                        </a:lnSpc>
                        <a:spcBef>
                          <a:spcPts val="455"/>
                        </a:spcBef>
                      </a:pPr>
                      <a:r>
                        <a:rPr lang="en-US" sz="2000" dirty="0">
                          <a:solidFill>
                            <a:srgbClr val="000000"/>
                          </a:solidFill>
                          <a:latin typeface="+mn-lt"/>
                          <a:cs typeface="STIX"/>
                        </a:rPr>
                        <a:t>5</a:t>
                      </a: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9</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extLst>
                  <a:ext uri="{0D108BD9-81ED-4DB2-BD59-A6C34878D82A}">
                    <a16:rowId xmlns:a16="http://schemas.microsoft.com/office/drawing/2014/main" val="10001"/>
                  </a:ext>
                </a:extLst>
              </a:tr>
              <a:tr h="388115">
                <a:tc>
                  <a:txBody>
                    <a:bodyPr/>
                    <a:lstStyle/>
                    <a:p>
                      <a:pPr algn="ctr">
                        <a:lnSpc>
                          <a:spcPct val="100000"/>
                        </a:lnSpc>
                        <a:spcBef>
                          <a:spcPts val="455"/>
                        </a:spcBef>
                      </a:pPr>
                      <a:r>
                        <a:rPr lang="en-US" sz="2000" dirty="0">
                          <a:solidFill>
                            <a:srgbClr val="000000"/>
                          </a:solidFill>
                          <a:latin typeface="+mn-lt"/>
                          <a:cs typeface="STIX"/>
                        </a:rPr>
                        <a:t>11</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3</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2</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extLst>
                  <a:ext uri="{0D108BD9-81ED-4DB2-BD59-A6C34878D82A}">
                    <a16:rowId xmlns:a16="http://schemas.microsoft.com/office/drawing/2014/main" val="1070058408"/>
                  </a:ext>
                </a:extLst>
              </a:tr>
              <a:tr h="388115">
                <a:tc>
                  <a:txBody>
                    <a:bodyPr/>
                    <a:lstStyle/>
                    <a:p>
                      <a:pPr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3</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9</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9</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5</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10</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1</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10</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extLst>
                  <a:ext uri="{0D108BD9-81ED-4DB2-BD59-A6C34878D82A}">
                    <a16:rowId xmlns:a16="http://schemas.microsoft.com/office/drawing/2014/main" val="1506228382"/>
                  </a:ext>
                </a:extLst>
              </a:tr>
              <a:tr h="388115">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2</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8</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7</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3</a:t>
                      </a:r>
                      <a:endParaRPr sz="2000" dirty="0">
                        <a:solidFill>
                          <a:srgbClr val="000000"/>
                        </a:solidFill>
                        <a:latin typeface="+mn-lt"/>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4</a:t>
                      </a:r>
                      <a:endParaRPr sz="2000" dirty="0">
                        <a:solidFill>
                          <a:srgbClr val="000000"/>
                        </a:solidFill>
                        <a:latin typeface="+mn-lt"/>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cs typeface="STIX"/>
                        </a:rPr>
                        <a:t>6</a:t>
                      </a:r>
                      <a:endParaRPr sz="2000" dirty="0">
                        <a:solidFill>
                          <a:srgbClr val="000000"/>
                        </a:solidFill>
                        <a:latin typeface="+mn-lt"/>
                        <a:cs typeface="STIX"/>
                      </a:endParaRPr>
                    </a:p>
                  </a:txBody>
                  <a:tcPr marL="0" marR="0" marT="57785" marB="0"/>
                </a:tc>
                <a:extLst>
                  <a:ext uri="{0D108BD9-81ED-4DB2-BD59-A6C34878D82A}">
                    <a16:rowId xmlns:a16="http://schemas.microsoft.com/office/drawing/2014/main" val="2546271806"/>
                  </a:ext>
                </a:extLst>
              </a:tr>
            </a:tbl>
          </a:graphicData>
        </a:graphic>
      </p:graphicFrame>
    </p:spTree>
    <p:extLst>
      <p:ext uri="{BB962C8B-B14F-4D97-AF65-F5344CB8AC3E}">
        <p14:creationId xmlns:p14="http://schemas.microsoft.com/office/powerpoint/2010/main" val="364503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Example 7.1.5: Using Empiricism to Determine a Probability Distribution for Hospital Admissions (cont.)</a:t>
            </a:r>
            <a:endParaRPr lang="en-US" sz="2800" dirty="0"/>
          </a:p>
        </p:txBody>
      </p:sp>
      <p:sp>
        <p:nvSpPr>
          <p:cNvPr id="3" name="Content Placeholder 2"/>
          <p:cNvSpPr>
            <a:spLocks noGrp="1"/>
          </p:cNvSpPr>
          <p:nvPr>
            <p:ph idx="1"/>
          </p:nvPr>
        </p:nvSpPr>
        <p:spPr/>
        <p:txBody>
          <a:bodyPr/>
          <a:lstStyle/>
          <a:p>
            <a:r>
              <a:rPr lang="en-US" b="1" dirty="0"/>
              <a:t>Step 2</a:t>
            </a:r>
            <a:r>
              <a:rPr lang="en-US" dirty="0"/>
              <a:t>: Compute the relative frequency of each possible value the random variable can assume.</a:t>
            </a:r>
          </a:p>
          <a:p>
            <a:pPr>
              <a:spcBef>
                <a:spcPts val="0"/>
              </a:spcBef>
            </a:pPr>
            <a:endParaRPr lang="en-US" dirty="0"/>
          </a:p>
          <a:p>
            <a:pPr>
              <a:spcBef>
                <a:spcPts val="0"/>
              </a:spcBef>
            </a:pPr>
            <a:r>
              <a:rPr lang="en-US" i="1" dirty="0"/>
              <a:t>P</a:t>
            </a:r>
            <a:r>
              <a:rPr lang="en-US" dirty="0"/>
              <a:t>(</a:t>
            </a:r>
            <a:r>
              <a:rPr lang="en-US" i="1" dirty="0"/>
              <a:t>X</a:t>
            </a:r>
            <a:r>
              <a:rPr lang="en-US" dirty="0"/>
              <a:t>=1) = 	 </a:t>
            </a:r>
            <a:r>
              <a:rPr lang="en-US" i="1" dirty="0"/>
              <a:t>P</a:t>
            </a:r>
            <a:r>
              <a:rPr lang="en-US" dirty="0"/>
              <a:t>(</a:t>
            </a:r>
            <a:r>
              <a:rPr lang="en-US" i="1" dirty="0"/>
              <a:t>X</a:t>
            </a:r>
            <a:r>
              <a:rPr lang="en-US" dirty="0"/>
              <a:t>=2) =         </a:t>
            </a:r>
            <a:r>
              <a:rPr lang="en-US" i="1" dirty="0"/>
              <a:t>P</a:t>
            </a:r>
            <a:r>
              <a:rPr lang="en-US" dirty="0"/>
              <a:t>(</a:t>
            </a:r>
            <a:r>
              <a:rPr lang="en-US" i="1" dirty="0"/>
              <a:t>X</a:t>
            </a:r>
            <a:r>
              <a:rPr lang="en-US" dirty="0"/>
              <a:t>=3) =         </a:t>
            </a:r>
            <a:r>
              <a:rPr lang="en-US" i="1" dirty="0"/>
              <a:t>P</a:t>
            </a:r>
            <a:r>
              <a:rPr lang="en-US" dirty="0"/>
              <a:t>(</a:t>
            </a:r>
            <a:r>
              <a:rPr lang="en-US" i="1" dirty="0"/>
              <a:t>X</a:t>
            </a:r>
            <a:r>
              <a:rPr lang="en-US" dirty="0"/>
              <a:t>=4) = </a:t>
            </a:r>
          </a:p>
          <a:p>
            <a:endParaRPr lang="en-US" dirty="0"/>
          </a:p>
          <a:p>
            <a:r>
              <a:rPr lang="en-US" i="1" dirty="0"/>
              <a:t>P</a:t>
            </a:r>
            <a:r>
              <a:rPr lang="en-US" dirty="0"/>
              <a:t>(</a:t>
            </a:r>
            <a:r>
              <a:rPr lang="en-US" i="1" dirty="0"/>
              <a:t>X</a:t>
            </a:r>
            <a:r>
              <a:rPr lang="en-US" dirty="0"/>
              <a:t>=5) = 	 </a:t>
            </a:r>
            <a:r>
              <a:rPr lang="en-US" i="1" dirty="0"/>
              <a:t>P</a:t>
            </a:r>
            <a:r>
              <a:rPr lang="en-US" dirty="0"/>
              <a:t>(</a:t>
            </a:r>
            <a:r>
              <a:rPr lang="en-US" i="1" dirty="0"/>
              <a:t>X</a:t>
            </a:r>
            <a:r>
              <a:rPr lang="en-US" dirty="0"/>
              <a:t>=6) =         </a:t>
            </a:r>
            <a:r>
              <a:rPr lang="en-US" i="1" dirty="0"/>
              <a:t>P</a:t>
            </a:r>
            <a:r>
              <a:rPr lang="en-US" dirty="0"/>
              <a:t>(</a:t>
            </a:r>
            <a:r>
              <a:rPr lang="en-US" i="1" dirty="0"/>
              <a:t>X</a:t>
            </a:r>
            <a:r>
              <a:rPr lang="en-US" dirty="0"/>
              <a:t>=7) =         </a:t>
            </a:r>
            <a:r>
              <a:rPr lang="en-US" i="1" dirty="0"/>
              <a:t>P</a:t>
            </a:r>
            <a:r>
              <a:rPr lang="en-US" dirty="0"/>
              <a:t>(</a:t>
            </a:r>
            <a:r>
              <a:rPr lang="en-US" i="1" dirty="0"/>
              <a:t>X</a:t>
            </a:r>
            <a:r>
              <a:rPr lang="en-US" dirty="0"/>
              <a:t>=8) = </a:t>
            </a:r>
          </a:p>
          <a:p>
            <a:endParaRPr lang="en-US" dirty="0"/>
          </a:p>
          <a:p>
            <a:r>
              <a:rPr lang="en-US" i="1" dirty="0"/>
              <a:t>P</a:t>
            </a:r>
            <a:r>
              <a:rPr lang="en-US" dirty="0"/>
              <a:t>(</a:t>
            </a:r>
            <a:r>
              <a:rPr lang="en-US" i="1" dirty="0"/>
              <a:t>X</a:t>
            </a:r>
            <a:r>
              <a:rPr lang="en-US" dirty="0"/>
              <a:t>=9) = 	 </a:t>
            </a:r>
            <a:r>
              <a:rPr lang="en-US" i="1" dirty="0"/>
              <a:t>P</a:t>
            </a:r>
            <a:r>
              <a:rPr lang="en-US" dirty="0"/>
              <a:t>(</a:t>
            </a:r>
            <a:r>
              <a:rPr lang="en-US" i="1" dirty="0"/>
              <a:t>X</a:t>
            </a:r>
            <a:r>
              <a:rPr lang="en-US" dirty="0"/>
              <a:t>=10) =         </a:t>
            </a:r>
            <a:r>
              <a:rPr lang="en-US" i="1" dirty="0"/>
              <a:t>P</a:t>
            </a:r>
            <a:r>
              <a:rPr lang="en-US" dirty="0"/>
              <a:t>(</a:t>
            </a:r>
            <a:r>
              <a:rPr lang="en-US" i="1" dirty="0"/>
              <a:t>X</a:t>
            </a:r>
            <a:r>
              <a:rPr lang="en-US" dirty="0"/>
              <a:t>=11) =</a:t>
            </a:r>
          </a:p>
          <a:p>
            <a:endParaRPr lang="en-US" dirty="0"/>
          </a:p>
        </p:txBody>
      </p:sp>
      <p:graphicFrame>
        <p:nvGraphicFramePr>
          <p:cNvPr id="5" name="Object 4">
            <a:extLst>
              <a:ext uri="{FF2B5EF4-FFF2-40B4-BE49-F238E27FC236}">
                <a16:creationId xmlns:a16="http://schemas.microsoft.com/office/drawing/2014/main" id="{8A57BE9A-6476-8C8D-066B-2D7B4CDEDA6D}"/>
              </a:ext>
            </a:extLst>
          </p:cNvPr>
          <p:cNvGraphicFramePr>
            <a:graphicFrameLocks noChangeAspect="1"/>
          </p:cNvGraphicFramePr>
          <p:nvPr>
            <p:extLst>
              <p:ext uri="{D42A27DB-BD31-4B8C-83A1-F6EECF244321}">
                <p14:modId xmlns:p14="http://schemas.microsoft.com/office/powerpoint/2010/main" val="2829670020"/>
              </p:ext>
            </p:extLst>
          </p:nvPr>
        </p:nvGraphicFramePr>
        <p:xfrm>
          <a:off x="1791630" y="2418884"/>
          <a:ext cx="444500" cy="838200"/>
        </p:xfrm>
        <a:graphic>
          <a:graphicData uri="http://schemas.openxmlformats.org/presentationml/2006/ole">
            <mc:AlternateContent xmlns:mc="http://schemas.openxmlformats.org/markup-compatibility/2006">
              <mc:Choice xmlns:v="urn:schemas-microsoft-com:vml" Requires="v">
                <p:oleObj name="Equation" r:id="rId2" imgW="444240" imgH="838080" progId="Equation.DSMT4">
                  <p:embed/>
                </p:oleObj>
              </mc:Choice>
              <mc:Fallback>
                <p:oleObj name="Equation" r:id="rId2" imgW="444240" imgH="838080" progId="Equation.DSMT4">
                  <p:embed/>
                  <p:pic>
                    <p:nvPicPr>
                      <p:cNvPr id="0" name=""/>
                      <p:cNvPicPr/>
                      <p:nvPr/>
                    </p:nvPicPr>
                    <p:blipFill>
                      <a:blip r:embed="rId3"/>
                      <a:stretch>
                        <a:fillRect/>
                      </a:stretch>
                    </p:blipFill>
                    <p:spPr>
                      <a:xfrm>
                        <a:off x="1791630" y="2418884"/>
                        <a:ext cx="444500" cy="8382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6738764-54EB-3B01-DD7F-0DFFF1E4D2D3}"/>
              </a:ext>
            </a:extLst>
          </p:cNvPr>
          <p:cNvGraphicFramePr>
            <a:graphicFrameLocks noChangeAspect="1"/>
          </p:cNvGraphicFramePr>
          <p:nvPr>
            <p:extLst>
              <p:ext uri="{D42A27DB-BD31-4B8C-83A1-F6EECF244321}">
                <p14:modId xmlns:p14="http://schemas.microsoft.com/office/powerpoint/2010/main" val="3592087444"/>
              </p:ext>
            </p:extLst>
          </p:nvPr>
        </p:nvGraphicFramePr>
        <p:xfrm>
          <a:off x="3726366" y="2418884"/>
          <a:ext cx="444500" cy="838200"/>
        </p:xfrm>
        <a:graphic>
          <a:graphicData uri="http://schemas.openxmlformats.org/presentationml/2006/ole">
            <mc:AlternateContent xmlns:mc="http://schemas.openxmlformats.org/markup-compatibility/2006">
              <mc:Choice xmlns:v="urn:schemas-microsoft-com:vml" Requires="v">
                <p:oleObj name="Equation" r:id="rId4" imgW="444240" imgH="838080" progId="Equation.DSMT4">
                  <p:embed/>
                </p:oleObj>
              </mc:Choice>
              <mc:Fallback>
                <p:oleObj name="Equation" r:id="rId4" imgW="444240" imgH="838080" progId="Equation.DSMT4">
                  <p:embed/>
                  <p:pic>
                    <p:nvPicPr>
                      <p:cNvPr id="5" name="Object 4">
                        <a:extLst>
                          <a:ext uri="{FF2B5EF4-FFF2-40B4-BE49-F238E27FC236}">
                            <a16:creationId xmlns:a16="http://schemas.microsoft.com/office/drawing/2014/main" id="{8A57BE9A-6476-8C8D-066B-2D7B4CDEDA6D}"/>
                          </a:ext>
                        </a:extLst>
                      </p:cNvPr>
                      <p:cNvPicPr/>
                      <p:nvPr/>
                    </p:nvPicPr>
                    <p:blipFill>
                      <a:blip r:embed="rId5"/>
                      <a:stretch>
                        <a:fillRect/>
                      </a:stretch>
                    </p:blipFill>
                    <p:spPr>
                      <a:xfrm>
                        <a:off x="3726366" y="2418884"/>
                        <a:ext cx="444500" cy="8382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F3BB33F0-E71B-F05D-EBDA-0F68C0C520EB}"/>
              </a:ext>
            </a:extLst>
          </p:cNvPr>
          <p:cNvGraphicFramePr>
            <a:graphicFrameLocks noChangeAspect="1"/>
          </p:cNvGraphicFramePr>
          <p:nvPr>
            <p:extLst>
              <p:ext uri="{D42A27DB-BD31-4B8C-83A1-F6EECF244321}">
                <p14:modId xmlns:p14="http://schemas.microsoft.com/office/powerpoint/2010/main" val="3383271901"/>
              </p:ext>
            </p:extLst>
          </p:nvPr>
        </p:nvGraphicFramePr>
        <p:xfrm>
          <a:off x="5701875" y="2418884"/>
          <a:ext cx="444500" cy="838200"/>
        </p:xfrm>
        <a:graphic>
          <a:graphicData uri="http://schemas.openxmlformats.org/presentationml/2006/ole">
            <mc:AlternateContent xmlns:mc="http://schemas.openxmlformats.org/markup-compatibility/2006">
              <mc:Choice xmlns:v="urn:schemas-microsoft-com:vml" Requires="v">
                <p:oleObj name="Equation" r:id="rId6" imgW="444240" imgH="838080" progId="Equation.DSMT4">
                  <p:embed/>
                </p:oleObj>
              </mc:Choice>
              <mc:Fallback>
                <p:oleObj name="Equation" r:id="rId6" imgW="444240" imgH="838080" progId="Equation.DSMT4">
                  <p:embed/>
                  <p:pic>
                    <p:nvPicPr>
                      <p:cNvPr id="6" name="Object 5">
                        <a:extLst>
                          <a:ext uri="{FF2B5EF4-FFF2-40B4-BE49-F238E27FC236}">
                            <a16:creationId xmlns:a16="http://schemas.microsoft.com/office/drawing/2014/main" id="{A6738764-54EB-3B01-DD7F-0DFFF1E4D2D3}"/>
                          </a:ext>
                        </a:extLst>
                      </p:cNvPr>
                      <p:cNvPicPr/>
                      <p:nvPr/>
                    </p:nvPicPr>
                    <p:blipFill>
                      <a:blip r:embed="rId7"/>
                      <a:stretch>
                        <a:fillRect/>
                      </a:stretch>
                    </p:blipFill>
                    <p:spPr>
                      <a:xfrm>
                        <a:off x="5701875" y="2418884"/>
                        <a:ext cx="444500" cy="8382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709EA557-001E-6A84-79EF-EEFD6C8A32FB}"/>
              </a:ext>
            </a:extLst>
          </p:cNvPr>
          <p:cNvGraphicFramePr>
            <a:graphicFrameLocks noChangeAspect="1"/>
          </p:cNvGraphicFramePr>
          <p:nvPr>
            <p:extLst>
              <p:ext uri="{D42A27DB-BD31-4B8C-83A1-F6EECF244321}">
                <p14:modId xmlns:p14="http://schemas.microsoft.com/office/powerpoint/2010/main" val="3063161969"/>
              </p:ext>
            </p:extLst>
          </p:nvPr>
        </p:nvGraphicFramePr>
        <p:xfrm>
          <a:off x="7677384" y="2320288"/>
          <a:ext cx="444500" cy="838200"/>
        </p:xfrm>
        <a:graphic>
          <a:graphicData uri="http://schemas.openxmlformats.org/presentationml/2006/ole">
            <mc:AlternateContent xmlns:mc="http://schemas.openxmlformats.org/markup-compatibility/2006">
              <mc:Choice xmlns:v="urn:schemas-microsoft-com:vml" Requires="v">
                <p:oleObj name="Equation" r:id="rId8" imgW="444240" imgH="838080" progId="Equation.DSMT4">
                  <p:embed/>
                </p:oleObj>
              </mc:Choice>
              <mc:Fallback>
                <p:oleObj name="Equation" r:id="rId8" imgW="444240" imgH="838080" progId="Equation.DSMT4">
                  <p:embed/>
                  <p:pic>
                    <p:nvPicPr>
                      <p:cNvPr id="7" name="Object 6">
                        <a:extLst>
                          <a:ext uri="{FF2B5EF4-FFF2-40B4-BE49-F238E27FC236}">
                            <a16:creationId xmlns:a16="http://schemas.microsoft.com/office/drawing/2014/main" id="{F3BB33F0-E71B-F05D-EBDA-0F68C0C520EB}"/>
                          </a:ext>
                        </a:extLst>
                      </p:cNvPr>
                      <p:cNvPicPr/>
                      <p:nvPr/>
                    </p:nvPicPr>
                    <p:blipFill>
                      <a:blip r:embed="rId9"/>
                      <a:stretch>
                        <a:fillRect/>
                      </a:stretch>
                    </p:blipFill>
                    <p:spPr>
                      <a:xfrm>
                        <a:off x="7677384" y="2320288"/>
                        <a:ext cx="444500" cy="8382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224F8316-5AB8-165B-3CC3-AB6F37B3E56C}"/>
              </a:ext>
            </a:extLst>
          </p:cNvPr>
          <p:cNvGraphicFramePr>
            <a:graphicFrameLocks noChangeAspect="1"/>
          </p:cNvGraphicFramePr>
          <p:nvPr>
            <p:extLst>
              <p:ext uri="{D42A27DB-BD31-4B8C-83A1-F6EECF244321}">
                <p14:modId xmlns:p14="http://schemas.microsoft.com/office/powerpoint/2010/main" val="1753678516"/>
              </p:ext>
            </p:extLst>
          </p:nvPr>
        </p:nvGraphicFramePr>
        <p:xfrm>
          <a:off x="3737592" y="3405488"/>
          <a:ext cx="444500" cy="838200"/>
        </p:xfrm>
        <a:graphic>
          <a:graphicData uri="http://schemas.openxmlformats.org/presentationml/2006/ole">
            <mc:AlternateContent xmlns:mc="http://schemas.openxmlformats.org/markup-compatibility/2006">
              <mc:Choice xmlns:v="urn:schemas-microsoft-com:vml" Requires="v">
                <p:oleObj name="Equation" r:id="rId10" imgW="444240" imgH="838080" progId="Equation.DSMT4">
                  <p:embed/>
                </p:oleObj>
              </mc:Choice>
              <mc:Fallback>
                <p:oleObj name="Equation" r:id="rId10" imgW="444240" imgH="838080" progId="Equation.DSMT4">
                  <p:embed/>
                  <p:pic>
                    <p:nvPicPr>
                      <p:cNvPr id="6" name="Object 5">
                        <a:extLst>
                          <a:ext uri="{FF2B5EF4-FFF2-40B4-BE49-F238E27FC236}">
                            <a16:creationId xmlns:a16="http://schemas.microsoft.com/office/drawing/2014/main" id="{A6738764-54EB-3B01-DD7F-0DFFF1E4D2D3}"/>
                          </a:ext>
                        </a:extLst>
                      </p:cNvPr>
                      <p:cNvPicPr/>
                      <p:nvPr/>
                    </p:nvPicPr>
                    <p:blipFill>
                      <a:blip r:embed="rId11"/>
                      <a:stretch>
                        <a:fillRect/>
                      </a:stretch>
                    </p:blipFill>
                    <p:spPr>
                      <a:xfrm>
                        <a:off x="3737592" y="3405488"/>
                        <a:ext cx="444500" cy="838200"/>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037A590A-79E7-4923-5A7A-08C20257DDF3}"/>
              </a:ext>
            </a:extLst>
          </p:cNvPr>
          <p:cNvGraphicFramePr>
            <a:graphicFrameLocks noChangeAspect="1"/>
          </p:cNvGraphicFramePr>
          <p:nvPr>
            <p:extLst>
              <p:ext uri="{D42A27DB-BD31-4B8C-83A1-F6EECF244321}">
                <p14:modId xmlns:p14="http://schemas.microsoft.com/office/powerpoint/2010/main" val="1514521396"/>
              </p:ext>
            </p:extLst>
          </p:nvPr>
        </p:nvGraphicFramePr>
        <p:xfrm>
          <a:off x="5701875" y="3414781"/>
          <a:ext cx="444500" cy="838200"/>
        </p:xfrm>
        <a:graphic>
          <a:graphicData uri="http://schemas.openxmlformats.org/presentationml/2006/ole">
            <mc:AlternateContent xmlns:mc="http://schemas.openxmlformats.org/markup-compatibility/2006">
              <mc:Choice xmlns:v="urn:schemas-microsoft-com:vml" Requires="v">
                <p:oleObj name="Equation" r:id="rId12" imgW="444240" imgH="838080" progId="Equation.DSMT4">
                  <p:embed/>
                </p:oleObj>
              </mc:Choice>
              <mc:Fallback>
                <p:oleObj name="Equation" r:id="rId12" imgW="444240" imgH="838080" progId="Equation.DSMT4">
                  <p:embed/>
                  <p:pic>
                    <p:nvPicPr>
                      <p:cNvPr id="7" name="Object 6">
                        <a:extLst>
                          <a:ext uri="{FF2B5EF4-FFF2-40B4-BE49-F238E27FC236}">
                            <a16:creationId xmlns:a16="http://schemas.microsoft.com/office/drawing/2014/main" id="{F3BB33F0-E71B-F05D-EBDA-0F68C0C520EB}"/>
                          </a:ext>
                        </a:extLst>
                      </p:cNvPr>
                      <p:cNvPicPr/>
                      <p:nvPr/>
                    </p:nvPicPr>
                    <p:blipFill>
                      <a:blip r:embed="rId13"/>
                      <a:stretch>
                        <a:fillRect/>
                      </a:stretch>
                    </p:blipFill>
                    <p:spPr>
                      <a:xfrm>
                        <a:off x="5701875" y="3414781"/>
                        <a:ext cx="444500" cy="8382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47AD2C59-E295-4091-A7A2-DB85C1103A23}"/>
              </a:ext>
            </a:extLst>
          </p:cNvPr>
          <p:cNvGraphicFramePr>
            <a:graphicFrameLocks noChangeAspect="1"/>
          </p:cNvGraphicFramePr>
          <p:nvPr>
            <p:extLst>
              <p:ext uri="{D42A27DB-BD31-4B8C-83A1-F6EECF244321}">
                <p14:modId xmlns:p14="http://schemas.microsoft.com/office/powerpoint/2010/main" val="3139681933"/>
              </p:ext>
            </p:extLst>
          </p:nvPr>
        </p:nvGraphicFramePr>
        <p:xfrm>
          <a:off x="7677384" y="3371105"/>
          <a:ext cx="444500" cy="838200"/>
        </p:xfrm>
        <a:graphic>
          <a:graphicData uri="http://schemas.openxmlformats.org/presentationml/2006/ole">
            <mc:AlternateContent xmlns:mc="http://schemas.openxmlformats.org/markup-compatibility/2006">
              <mc:Choice xmlns:v="urn:schemas-microsoft-com:vml" Requires="v">
                <p:oleObj name="Equation" r:id="rId14" imgW="444240" imgH="838080" progId="Equation.DSMT4">
                  <p:embed/>
                </p:oleObj>
              </mc:Choice>
              <mc:Fallback>
                <p:oleObj name="Equation" r:id="rId14" imgW="444240" imgH="838080" progId="Equation.DSMT4">
                  <p:embed/>
                  <p:pic>
                    <p:nvPicPr>
                      <p:cNvPr id="8" name="Object 7">
                        <a:extLst>
                          <a:ext uri="{FF2B5EF4-FFF2-40B4-BE49-F238E27FC236}">
                            <a16:creationId xmlns:a16="http://schemas.microsoft.com/office/drawing/2014/main" id="{709EA557-001E-6A84-79EF-EEFD6C8A32FB}"/>
                          </a:ext>
                        </a:extLst>
                      </p:cNvPr>
                      <p:cNvPicPr/>
                      <p:nvPr/>
                    </p:nvPicPr>
                    <p:blipFill>
                      <a:blip r:embed="rId15"/>
                      <a:stretch>
                        <a:fillRect/>
                      </a:stretch>
                    </p:blipFill>
                    <p:spPr>
                      <a:xfrm>
                        <a:off x="7677384" y="3371105"/>
                        <a:ext cx="444500" cy="838200"/>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B824D258-E10A-C91F-C032-DF34A5E35348}"/>
              </a:ext>
            </a:extLst>
          </p:cNvPr>
          <p:cNvGraphicFramePr>
            <a:graphicFrameLocks noChangeAspect="1"/>
          </p:cNvGraphicFramePr>
          <p:nvPr>
            <p:extLst>
              <p:ext uri="{D42A27DB-BD31-4B8C-83A1-F6EECF244321}">
                <p14:modId xmlns:p14="http://schemas.microsoft.com/office/powerpoint/2010/main" val="786620050"/>
              </p:ext>
            </p:extLst>
          </p:nvPr>
        </p:nvGraphicFramePr>
        <p:xfrm>
          <a:off x="1791630" y="3405488"/>
          <a:ext cx="444500" cy="838200"/>
        </p:xfrm>
        <a:graphic>
          <a:graphicData uri="http://schemas.openxmlformats.org/presentationml/2006/ole">
            <mc:AlternateContent xmlns:mc="http://schemas.openxmlformats.org/markup-compatibility/2006">
              <mc:Choice xmlns:v="urn:schemas-microsoft-com:vml" Requires="v">
                <p:oleObj name="Equation" r:id="rId16" imgW="444240" imgH="838080" progId="Equation.DSMT4">
                  <p:embed/>
                </p:oleObj>
              </mc:Choice>
              <mc:Fallback>
                <p:oleObj name="Equation" r:id="rId16" imgW="444240" imgH="838080" progId="Equation.DSMT4">
                  <p:embed/>
                  <p:pic>
                    <p:nvPicPr>
                      <p:cNvPr id="5" name="Object 4">
                        <a:extLst>
                          <a:ext uri="{FF2B5EF4-FFF2-40B4-BE49-F238E27FC236}">
                            <a16:creationId xmlns:a16="http://schemas.microsoft.com/office/drawing/2014/main" id="{8A57BE9A-6476-8C8D-066B-2D7B4CDEDA6D}"/>
                          </a:ext>
                        </a:extLst>
                      </p:cNvPr>
                      <p:cNvPicPr/>
                      <p:nvPr/>
                    </p:nvPicPr>
                    <p:blipFill>
                      <a:blip r:embed="rId17"/>
                      <a:stretch>
                        <a:fillRect/>
                      </a:stretch>
                    </p:blipFill>
                    <p:spPr>
                      <a:xfrm>
                        <a:off x="1791630" y="3405488"/>
                        <a:ext cx="444500" cy="83820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B84FFBC8-1933-2D30-E473-02188CAE72EA}"/>
              </a:ext>
            </a:extLst>
          </p:cNvPr>
          <p:cNvGraphicFramePr>
            <a:graphicFrameLocks noChangeAspect="1"/>
          </p:cNvGraphicFramePr>
          <p:nvPr>
            <p:extLst>
              <p:ext uri="{D42A27DB-BD31-4B8C-83A1-F6EECF244321}">
                <p14:modId xmlns:p14="http://schemas.microsoft.com/office/powerpoint/2010/main" val="1873938164"/>
              </p:ext>
            </p:extLst>
          </p:nvPr>
        </p:nvGraphicFramePr>
        <p:xfrm>
          <a:off x="3927472" y="4501280"/>
          <a:ext cx="444500" cy="838200"/>
        </p:xfrm>
        <a:graphic>
          <a:graphicData uri="http://schemas.openxmlformats.org/presentationml/2006/ole">
            <mc:AlternateContent xmlns:mc="http://schemas.openxmlformats.org/markup-compatibility/2006">
              <mc:Choice xmlns:v="urn:schemas-microsoft-com:vml" Requires="v">
                <p:oleObj name="Equation" r:id="rId18" imgW="444240" imgH="838080" progId="Equation.DSMT4">
                  <p:embed/>
                </p:oleObj>
              </mc:Choice>
              <mc:Fallback>
                <p:oleObj name="Equation" r:id="rId18" imgW="444240" imgH="838080" progId="Equation.DSMT4">
                  <p:embed/>
                  <p:pic>
                    <p:nvPicPr>
                      <p:cNvPr id="15" name="Object 14">
                        <a:extLst>
                          <a:ext uri="{FF2B5EF4-FFF2-40B4-BE49-F238E27FC236}">
                            <a16:creationId xmlns:a16="http://schemas.microsoft.com/office/drawing/2014/main" id="{224F8316-5AB8-165B-3CC3-AB6F37B3E56C}"/>
                          </a:ext>
                        </a:extLst>
                      </p:cNvPr>
                      <p:cNvPicPr/>
                      <p:nvPr/>
                    </p:nvPicPr>
                    <p:blipFill>
                      <a:blip r:embed="rId19"/>
                      <a:stretch>
                        <a:fillRect/>
                      </a:stretch>
                    </p:blipFill>
                    <p:spPr>
                      <a:xfrm>
                        <a:off x="3927472" y="4501280"/>
                        <a:ext cx="444500" cy="838200"/>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E13D9895-8133-1285-7DC7-FDDCD200219A}"/>
              </a:ext>
            </a:extLst>
          </p:cNvPr>
          <p:cNvGraphicFramePr>
            <a:graphicFrameLocks noChangeAspect="1"/>
          </p:cNvGraphicFramePr>
          <p:nvPr>
            <p:extLst>
              <p:ext uri="{D42A27DB-BD31-4B8C-83A1-F6EECF244321}">
                <p14:modId xmlns:p14="http://schemas.microsoft.com/office/powerpoint/2010/main" val="4170306761"/>
              </p:ext>
            </p:extLst>
          </p:nvPr>
        </p:nvGraphicFramePr>
        <p:xfrm>
          <a:off x="6046587" y="4491987"/>
          <a:ext cx="444500" cy="838200"/>
        </p:xfrm>
        <a:graphic>
          <a:graphicData uri="http://schemas.openxmlformats.org/presentationml/2006/ole">
            <mc:AlternateContent xmlns:mc="http://schemas.openxmlformats.org/markup-compatibility/2006">
              <mc:Choice xmlns:v="urn:schemas-microsoft-com:vml" Requires="v">
                <p:oleObj name="Equation" r:id="rId20" imgW="444240" imgH="838080" progId="Equation.DSMT4">
                  <p:embed/>
                </p:oleObj>
              </mc:Choice>
              <mc:Fallback>
                <p:oleObj name="Equation" r:id="rId20" imgW="444240" imgH="838080" progId="Equation.DSMT4">
                  <p:embed/>
                  <p:pic>
                    <p:nvPicPr>
                      <p:cNvPr id="16" name="Object 15">
                        <a:extLst>
                          <a:ext uri="{FF2B5EF4-FFF2-40B4-BE49-F238E27FC236}">
                            <a16:creationId xmlns:a16="http://schemas.microsoft.com/office/drawing/2014/main" id="{037A590A-79E7-4923-5A7A-08C20257DDF3}"/>
                          </a:ext>
                        </a:extLst>
                      </p:cNvPr>
                      <p:cNvPicPr/>
                      <p:nvPr/>
                    </p:nvPicPr>
                    <p:blipFill>
                      <a:blip r:embed="rId21"/>
                      <a:stretch>
                        <a:fillRect/>
                      </a:stretch>
                    </p:blipFill>
                    <p:spPr>
                      <a:xfrm>
                        <a:off x="6046587" y="4491987"/>
                        <a:ext cx="444500" cy="838200"/>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AE2780B1-1DAD-5FC3-D54D-4B926510CF35}"/>
              </a:ext>
            </a:extLst>
          </p:cNvPr>
          <p:cNvGraphicFramePr>
            <a:graphicFrameLocks noChangeAspect="1"/>
          </p:cNvGraphicFramePr>
          <p:nvPr>
            <p:extLst>
              <p:ext uri="{D42A27DB-BD31-4B8C-83A1-F6EECF244321}">
                <p14:modId xmlns:p14="http://schemas.microsoft.com/office/powerpoint/2010/main" val="1998373918"/>
              </p:ext>
            </p:extLst>
          </p:nvPr>
        </p:nvGraphicFramePr>
        <p:xfrm>
          <a:off x="1808357" y="4491987"/>
          <a:ext cx="444500" cy="838200"/>
        </p:xfrm>
        <a:graphic>
          <a:graphicData uri="http://schemas.openxmlformats.org/presentationml/2006/ole">
            <mc:AlternateContent xmlns:mc="http://schemas.openxmlformats.org/markup-compatibility/2006">
              <mc:Choice xmlns:v="urn:schemas-microsoft-com:vml" Requires="v">
                <p:oleObj name="Equation" r:id="rId22" imgW="444240" imgH="838080" progId="Equation.DSMT4">
                  <p:embed/>
                </p:oleObj>
              </mc:Choice>
              <mc:Fallback>
                <p:oleObj name="Equation" r:id="rId22" imgW="444240" imgH="838080" progId="Equation.DSMT4">
                  <p:embed/>
                  <p:pic>
                    <p:nvPicPr>
                      <p:cNvPr id="18" name="Object 17">
                        <a:extLst>
                          <a:ext uri="{FF2B5EF4-FFF2-40B4-BE49-F238E27FC236}">
                            <a16:creationId xmlns:a16="http://schemas.microsoft.com/office/drawing/2014/main" id="{B824D258-E10A-C91F-C032-DF34A5E35348}"/>
                          </a:ext>
                        </a:extLst>
                      </p:cNvPr>
                      <p:cNvPicPr/>
                      <p:nvPr/>
                    </p:nvPicPr>
                    <p:blipFill>
                      <a:blip r:embed="rId23"/>
                      <a:stretch>
                        <a:fillRect/>
                      </a:stretch>
                    </p:blipFill>
                    <p:spPr>
                      <a:xfrm>
                        <a:off x="1808357" y="4491987"/>
                        <a:ext cx="444500" cy="838200"/>
                      </a:xfrm>
                      <a:prstGeom prst="rect">
                        <a:avLst/>
                      </a:prstGeom>
                    </p:spPr>
                  </p:pic>
                </p:oleObj>
              </mc:Fallback>
            </mc:AlternateContent>
          </a:graphicData>
        </a:graphic>
      </p:graphicFrame>
    </p:spTree>
    <p:extLst>
      <p:ext uri="{BB962C8B-B14F-4D97-AF65-F5344CB8AC3E}">
        <p14:creationId xmlns:p14="http://schemas.microsoft.com/office/powerpoint/2010/main" val="2538587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Random Variable</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random variable </a:t>
            </a:r>
            <a:r>
              <a:rPr lang="en-US" dirty="0">
                <a:solidFill>
                  <a:srgbClr val="000000"/>
                </a:solidFill>
              </a:rPr>
              <a:t>is a numerical outcome of a random process. </a:t>
            </a:r>
          </a:p>
        </p:txBody>
      </p:sp>
    </p:spTree>
    <p:extLst>
      <p:ext uri="{BB962C8B-B14F-4D97-AF65-F5344CB8AC3E}">
        <p14:creationId xmlns:p14="http://schemas.microsoft.com/office/powerpoint/2010/main" val="647330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Example 7.1.5: Using Empiricism to Determine a Probability Distribution for Hospital Admissions (cont.)</a:t>
            </a:r>
            <a:endParaRPr lang="en-US" sz="2800" dirty="0"/>
          </a:p>
        </p:txBody>
      </p:sp>
      <p:sp>
        <p:nvSpPr>
          <p:cNvPr id="3" name="Content Placeholder 2"/>
          <p:cNvSpPr>
            <a:spLocks noGrp="1"/>
          </p:cNvSpPr>
          <p:nvPr>
            <p:ph idx="1"/>
          </p:nvPr>
        </p:nvSpPr>
        <p:spPr/>
        <p:txBody>
          <a:bodyPr>
            <a:normAutofit lnSpcReduction="10000"/>
          </a:bodyPr>
          <a:lstStyle/>
          <a:p>
            <a:r>
              <a:rPr lang="en-US" b="1" dirty="0"/>
              <a:t>Step 3</a:t>
            </a:r>
            <a:r>
              <a:rPr lang="en-US" dirty="0"/>
              <a:t>: Make a table associating each value of the random variable with its relative frequency. This table is an empirical probability distribution.</a:t>
            </a:r>
          </a:p>
          <a:p>
            <a:endParaRPr lang="en-US" dirty="0"/>
          </a:p>
          <a:p>
            <a:endParaRPr lang="en-US" dirty="0"/>
          </a:p>
          <a:p>
            <a:endParaRPr lang="en-US" dirty="0"/>
          </a:p>
          <a:p>
            <a:endParaRPr lang="en-US" dirty="0"/>
          </a:p>
          <a:p>
            <a:r>
              <a:rPr lang="en-US" dirty="0"/>
              <a:t>Letting the data describe a probability distribution using relative frequency is empiricism at work.</a:t>
            </a:r>
          </a:p>
          <a:p>
            <a:r>
              <a:rPr lang="en-US" dirty="0"/>
              <a:t>	</a:t>
            </a:r>
          </a:p>
          <a:p>
            <a:endParaRPr lang="en-US" dirty="0"/>
          </a:p>
        </p:txBody>
      </p:sp>
      <mc:AlternateContent xmlns:mc="http://schemas.openxmlformats.org/markup-compatibility/2006" xmlns:a14="http://schemas.microsoft.com/office/drawing/2010/main">
        <mc:Choice Requires="a14">
          <p:graphicFrame>
            <p:nvGraphicFramePr>
              <p:cNvPr id="4" name="object 3">
                <a:extLst>
                  <a:ext uri="{FF2B5EF4-FFF2-40B4-BE49-F238E27FC236}">
                    <a16:creationId xmlns:a16="http://schemas.microsoft.com/office/drawing/2014/main" id="{61E837CE-AADE-CDE7-FF30-4005D792B2DE}"/>
                  </a:ext>
                </a:extLst>
              </p:cNvPr>
              <p:cNvGraphicFramePr>
                <a:graphicFrameLocks noGrp="1"/>
              </p:cNvGraphicFramePr>
              <p:nvPr>
                <p:extLst>
                  <p:ext uri="{D42A27DB-BD31-4B8C-83A1-F6EECF244321}">
                    <p14:modId xmlns:p14="http://schemas.microsoft.com/office/powerpoint/2010/main" val="170748373"/>
                  </p:ext>
                </p:extLst>
              </p:nvPr>
            </p:nvGraphicFramePr>
            <p:xfrm>
              <a:off x="434266" y="2552700"/>
              <a:ext cx="8229600" cy="17526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371997668"/>
                        </a:ext>
                      </a:extLst>
                    </a:gridCol>
                    <a:gridCol w="533400">
                      <a:extLst>
                        <a:ext uri="{9D8B030D-6E8A-4147-A177-3AD203B41FA5}">
                          <a16:colId xmlns:a16="http://schemas.microsoft.com/office/drawing/2014/main" val="1743458825"/>
                        </a:ext>
                      </a:extLst>
                    </a:gridCol>
                    <a:gridCol w="685800">
                      <a:extLst>
                        <a:ext uri="{9D8B030D-6E8A-4147-A177-3AD203B41FA5}">
                          <a16:colId xmlns:a16="http://schemas.microsoft.com/office/drawing/2014/main" val="67579019"/>
                        </a:ext>
                      </a:extLst>
                    </a:gridCol>
                    <a:gridCol w="685800">
                      <a:extLst>
                        <a:ext uri="{9D8B030D-6E8A-4147-A177-3AD203B41FA5}">
                          <a16:colId xmlns:a16="http://schemas.microsoft.com/office/drawing/2014/main" val="3063685698"/>
                        </a:ext>
                      </a:extLst>
                    </a:gridCol>
                    <a:gridCol w="685800">
                      <a:extLst>
                        <a:ext uri="{9D8B030D-6E8A-4147-A177-3AD203B41FA5}">
                          <a16:colId xmlns:a16="http://schemas.microsoft.com/office/drawing/2014/main" val="539853034"/>
                        </a:ext>
                      </a:extLst>
                    </a:gridCol>
                    <a:gridCol w="685800">
                      <a:extLst>
                        <a:ext uri="{9D8B030D-6E8A-4147-A177-3AD203B41FA5}">
                          <a16:colId xmlns:a16="http://schemas.microsoft.com/office/drawing/2014/main" val="1347770422"/>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4075963576"/>
                        </a:ext>
                      </a:extLst>
                    </a:gridCol>
                  </a:tblGrid>
                  <a:tr h="549956">
                    <a:tc gridSpan="12">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Patients Admitted on Wednesday</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endParaRPr lang="en-IN"/>
                        </a:p>
                      </a:txBody>
                      <a:tcPr/>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2</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4</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6</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7</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8</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9</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ea typeface="Cambria Math" panose="02040503050406030204" pitchFamily="18" charset="0"/>
                              <a:cs typeface="STIX"/>
                            </a:rPr>
                            <a:t>11</a:t>
                          </a:r>
                          <a:endParaRPr sz="2000" dirty="0">
                            <a:solidFill>
                              <a:srgbClr val="000000"/>
                            </a:solidFill>
                            <a:latin typeface="+mn-lt"/>
                            <a:ea typeface="Cambria Math" panose="02040503050406030204" pitchFamily="18" charset="0"/>
                            <a:cs typeface="STIX"/>
                          </a:endParaRPr>
                        </a:p>
                      </a:txBody>
                      <a:tcPr marL="0" marR="0" marT="57785" marB="0"/>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endParaRPr sz="2000" dirty="0">
                            <a:solidFill>
                              <a:srgbClr val="000000"/>
                            </a:solidFill>
                            <a:latin typeface="+mn-lt"/>
                            <a:ea typeface="Cambria Math" panose="02040503050406030204" pitchFamily="18" charset="0"/>
                            <a:cs typeface="STIX"/>
                          </a:endParaRPr>
                        </a:p>
                      </a:txBody>
                      <a:tcPr marL="0" marR="0" marT="57785" marB="0" anchor="ctr"/>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1" dirty="0" smtClean="0">
                                        <a:solidFill>
                                          <a:srgbClr val="000000"/>
                                        </a:solidFill>
                                        <a:latin typeface="Cambria Math" panose="02040503050406030204" pitchFamily="18" charset="0"/>
                                        <a:ea typeface="Cambria Math" panose="02040503050406030204" pitchFamily="18" charset="0"/>
                                      </a:rPr>
                                      <m:t>1</m:t>
                                    </m:r>
                                  </m:num>
                                  <m:den>
                                    <m:r>
                                      <a:rPr lang="en-US" sz="2000" b="0" i="1" dirty="0" smtClean="0">
                                        <a:solidFill>
                                          <a:srgbClr val="000000"/>
                                        </a:solidFill>
                                        <a:latin typeface="Cambria Math" panose="02040503050406030204" pitchFamily="18" charset="0"/>
                                        <a:ea typeface="Cambria Math" panose="02040503050406030204" pitchFamily="18" charset="0"/>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2</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3</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6</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7</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12</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8</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7</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3</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2</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tc>
                      <a:txBody>
                        <a:bodyPr/>
                        <a:lstStyle/>
                        <a:p>
                          <a:pPr marL="0" indent="0"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ctrlPr>
                                  </m:fPr>
                                  <m:num>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1</m:t>
                                    </m:r>
                                  </m:num>
                                  <m:den>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52</m:t>
                                    </m:r>
                                  </m:den>
                                </m:f>
                              </m:oMath>
                            </m:oMathPara>
                          </a14:m>
                          <a:endParaRPr sz="2000" dirty="0">
                            <a:solidFill>
                              <a:srgbClr val="000000"/>
                            </a:solidFill>
                            <a:latin typeface="+mn-lt"/>
                            <a:ea typeface="Cambria Math" panose="02040503050406030204" pitchFamily="18" charset="0"/>
                            <a:cs typeface="STIX"/>
                          </a:endParaRPr>
                        </a:p>
                      </a:txBody>
                      <a:tcPr marL="0" marR="0" marT="57785" marB="0"/>
                    </a:tc>
                    <a:extLst>
                      <a:ext uri="{0D108BD9-81ED-4DB2-BD59-A6C34878D82A}">
                        <a16:rowId xmlns:a16="http://schemas.microsoft.com/office/drawing/2014/main" val="1070058408"/>
                      </a:ext>
                    </a:extLst>
                  </a:tr>
                </a:tbl>
              </a:graphicData>
            </a:graphic>
          </p:graphicFrame>
        </mc:Choice>
        <mc:Fallback xmlns="">
          <p:graphicFrame>
            <p:nvGraphicFramePr>
              <p:cNvPr id="4" name="object 3">
                <a:extLst>
                  <a:ext uri="{FF2B5EF4-FFF2-40B4-BE49-F238E27FC236}">
                    <a16:creationId xmlns:a16="http://schemas.microsoft.com/office/drawing/2014/main" id="{61E837CE-AADE-CDE7-FF30-4005D792B2DE}"/>
                  </a:ext>
                </a:extLst>
              </p:cNvPr>
              <p:cNvGraphicFramePr>
                <a:graphicFrameLocks noGrp="1"/>
              </p:cNvGraphicFramePr>
              <p:nvPr>
                <p:extLst>
                  <p:ext uri="{D42A27DB-BD31-4B8C-83A1-F6EECF244321}">
                    <p14:modId xmlns:p14="http://schemas.microsoft.com/office/powerpoint/2010/main" val="170748373"/>
                  </p:ext>
                </p:extLst>
              </p:nvPr>
            </p:nvGraphicFramePr>
            <p:xfrm>
              <a:off x="434266" y="2552700"/>
              <a:ext cx="8229600" cy="17526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371997668"/>
                        </a:ext>
                      </a:extLst>
                    </a:gridCol>
                    <a:gridCol w="533400">
                      <a:extLst>
                        <a:ext uri="{9D8B030D-6E8A-4147-A177-3AD203B41FA5}">
                          <a16:colId xmlns:a16="http://schemas.microsoft.com/office/drawing/2014/main" val="1743458825"/>
                        </a:ext>
                      </a:extLst>
                    </a:gridCol>
                    <a:gridCol w="685800">
                      <a:extLst>
                        <a:ext uri="{9D8B030D-6E8A-4147-A177-3AD203B41FA5}">
                          <a16:colId xmlns:a16="http://schemas.microsoft.com/office/drawing/2014/main" val="67579019"/>
                        </a:ext>
                      </a:extLst>
                    </a:gridCol>
                    <a:gridCol w="685800">
                      <a:extLst>
                        <a:ext uri="{9D8B030D-6E8A-4147-A177-3AD203B41FA5}">
                          <a16:colId xmlns:a16="http://schemas.microsoft.com/office/drawing/2014/main" val="3063685698"/>
                        </a:ext>
                      </a:extLst>
                    </a:gridCol>
                    <a:gridCol w="685800">
                      <a:extLst>
                        <a:ext uri="{9D8B030D-6E8A-4147-A177-3AD203B41FA5}">
                          <a16:colId xmlns:a16="http://schemas.microsoft.com/office/drawing/2014/main" val="539853034"/>
                        </a:ext>
                      </a:extLst>
                    </a:gridCol>
                    <a:gridCol w="685800">
                      <a:extLst>
                        <a:ext uri="{9D8B030D-6E8A-4147-A177-3AD203B41FA5}">
                          <a16:colId xmlns:a16="http://schemas.microsoft.com/office/drawing/2014/main" val="1347770422"/>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685800">
                      <a:extLst>
                        <a:ext uri="{9D8B030D-6E8A-4147-A177-3AD203B41FA5}">
                          <a16:colId xmlns:a16="http://schemas.microsoft.com/office/drawing/2014/main" val="4075963576"/>
                        </a:ext>
                      </a:extLst>
                    </a:gridCol>
                  </a:tblGrid>
                  <a:tr h="549956">
                    <a:tc gridSpan="12">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Patients Admitted on Wednesday</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endParaRPr lang="en-IN"/>
                        </a:p>
                      </a:txBody>
                      <a:tcPr/>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2</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4</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6</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7</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8</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9</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marL="0" indent="0" algn="ctr">
                            <a:lnSpc>
                              <a:spcPct val="100000"/>
                            </a:lnSpc>
                            <a:spcBef>
                              <a:spcPts val="455"/>
                            </a:spcBef>
                          </a:pPr>
                          <a:r>
                            <a:rPr lang="en-US" sz="2000" dirty="0">
                              <a:solidFill>
                                <a:srgbClr val="000000"/>
                              </a:solidFill>
                              <a:latin typeface="+mn-lt"/>
                              <a:ea typeface="Cambria Math" panose="02040503050406030204" pitchFamily="18" charset="0"/>
                              <a:cs typeface="STIX"/>
                            </a:rPr>
                            <a:t>11</a:t>
                          </a:r>
                          <a:endParaRPr sz="2000" dirty="0">
                            <a:solidFill>
                              <a:srgbClr val="000000"/>
                            </a:solidFill>
                            <a:latin typeface="+mn-lt"/>
                            <a:ea typeface="Cambria Math" panose="02040503050406030204" pitchFamily="18" charset="0"/>
                            <a:cs typeface="STIX"/>
                          </a:endParaRPr>
                        </a:p>
                      </a:txBody>
                      <a:tcPr marL="0" marR="0" marT="57785" marB="0"/>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endParaRPr sz="2000" dirty="0">
                            <a:solidFill>
                              <a:srgbClr val="000000"/>
                            </a:solidFill>
                            <a:latin typeface="+mn-lt"/>
                            <a:ea typeface="Cambria Math" panose="02040503050406030204" pitchFamily="18" charset="0"/>
                            <a:cs typeface="STIX"/>
                          </a:endParaRPr>
                        </a:p>
                      </a:txBody>
                      <a:tcPr marL="0" marR="0" marT="57785" marB="0" anchor="ctr"/>
                    </a:tc>
                    <a:tc>
                      <a:txBody>
                        <a:bodyPr/>
                        <a:lstStyle/>
                        <a:p>
                          <a:endParaRPr lang="en-US"/>
                        </a:p>
                      </a:txBody>
                      <a:tcPr marL="0" marR="0" marT="57785" marB="0">
                        <a:blipFill>
                          <a:blip r:embed="rId3"/>
                          <a:stretch>
                            <a:fillRect l="-159770" t="-135772" r="-1298851" b="-1626"/>
                          </a:stretch>
                        </a:blipFill>
                      </a:tcPr>
                    </a:tc>
                    <a:tc>
                      <a:txBody>
                        <a:bodyPr/>
                        <a:lstStyle/>
                        <a:p>
                          <a:endParaRPr lang="en-US"/>
                        </a:p>
                      </a:txBody>
                      <a:tcPr marL="0" marR="0" marT="57785" marB="0">
                        <a:blipFill>
                          <a:blip r:embed="rId3"/>
                          <a:stretch>
                            <a:fillRect l="-200000" t="-135772" r="-900000" b="-1626"/>
                          </a:stretch>
                        </a:blipFill>
                      </a:tcPr>
                    </a:tc>
                    <a:tc>
                      <a:txBody>
                        <a:bodyPr/>
                        <a:lstStyle/>
                        <a:p>
                          <a:endParaRPr lang="en-US"/>
                        </a:p>
                      </a:txBody>
                      <a:tcPr marL="0" marR="0" marT="57785" marB="0">
                        <a:blipFill>
                          <a:blip r:embed="rId3"/>
                          <a:stretch>
                            <a:fillRect l="-302679" t="-135772" r="-808036" b="-1626"/>
                          </a:stretch>
                        </a:blipFill>
                      </a:tcPr>
                    </a:tc>
                    <a:tc>
                      <a:txBody>
                        <a:bodyPr/>
                        <a:lstStyle/>
                        <a:p>
                          <a:endParaRPr lang="en-US"/>
                        </a:p>
                      </a:txBody>
                      <a:tcPr marL="0" marR="0" marT="57785" marB="0">
                        <a:blipFill>
                          <a:blip r:embed="rId3"/>
                          <a:stretch>
                            <a:fillRect l="-399115" t="-135772" r="-700885" b="-1626"/>
                          </a:stretch>
                        </a:blipFill>
                      </a:tcPr>
                    </a:tc>
                    <a:tc>
                      <a:txBody>
                        <a:bodyPr/>
                        <a:lstStyle/>
                        <a:p>
                          <a:endParaRPr lang="en-US"/>
                        </a:p>
                      </a:txBody>
                      <a:tcPr marL="0" marR="0" marT="57785" marB="0">
                        <a:blipFill>
                          <a:blip r:embed="rId3"/>
                          <a:stretch>
                            <a:fillRect l="-499115" t="-135772" r="-600885" b="-1626"/>
                          </a:stretch>
                        </a:blipFill>
                      </a:tcPr>
                    </a:tc>
                    <a:tc>
                      <a:txBody>
                        <a:bodyPr/>
                        <a:lstStyle/>
                        <a:p>
                          <a:endParaRPr lang="en-US"/>
                        </a:p>
                      </a:txBody>
                      <a:tcPr marL="0" marR="0" marT="57785" marB="0">
                        <a:blipFill>
                          <a:blip r:embed="rId3"/>
                          <a:stretch>
                            <a:fillRect l="-604464" t="-135772" r="-506250" b="-1626"/>
                          </a:stretch>
                        </a:blipFill>
                      </a:tcPr>
                    </a:tc>
                    <a:tc>
                      <a:txBody>
                        <a:bodyPr/>
                        <a:lstStyle/>
                        <a:p>
                          <a:endParaRPr lang="en-US"/>
                        </a:p>
                      </a:txBody>
                      <a:tcPr marL="0" marR="0" marT="57785" marB="0">
                        <a:blipFill>
                          <a:blip r:embed="rId3"/>
                          <a:stretch>
                            <a:fillRect l="-698230" t="-135772" r="-401770" b="-1626"/>
                          </a:stretch>
                        </a:blipFill>
                      </a:tcPr>
                    </a:tc>
                    <a:tc>
                      <a:txBody>
                        <a:bodyPr/>
                        <a:lstStyle/>
                        <a:p>
                          <a:endParaRPr lang="en-US"/>
                        </a:p>
                      </a:txBody>
                      <a:tcPr marL="0" marR="0" marT="57785" marB="0">
                        <a:blipFill>
                          <a:blip r:embed="rId3"/>
                          <a:stretch>
                            <a:fillRect l="-805357" t="-135772" r="-305357" b="-1626"/>
                          </a:stretch>
                        </a:blipFill>
                      </a:tcPr>
                    </a:tc>
                    <a:tc>
                      <a:txBody>
                        <a:bodyPr/>
                        <a:lstStyle/>
                        <a:p>
                          <a:endParaRPr lang="en-US"/>
                        </a:p>
                      </a:txBody>
                      <a:tcPr marL="0" marR="0" marT="57785" marB="0">
                        <a:blipFill>
                          <a:blip r:embed="rId3"/>
                          <a:stretch>
                            <a:fillRect l="-897345" t="-135772" r="-202655" b="-1626"/>
                          </a:stretch>
                        </a:blipFill>
                      </a:tcPr>
                    </a:tc>
                    <a:tc>
                      <a:txBody>
                        <a:bodyPr/>
                        <a:lstStyle/>
                        <a:p>
                          <a:endParaRPr lang="en-US"/>
                        </a:p>
                      </a:txBody>
                      <a:tcPr marL="0" marR="0" marT="57785" marB="0">
                        <a:blipFill>
                          <a:blip r:embed="rId3"/>
                          <a:stretch>
                            <a:fillRect l="-1006250" t="-135772" r="-104464" b="-1626"/>
                          </a:stretch>
                        </a:blipFill>
                      </a:tcPr>
                    </a:tc>
                    <a:tc>
                      <a:txBody>
                        <a:bodyPr/>
                        <a:lstStyle/>
                        <a:p>
                          <a:endParaRPr lang="en-US"/>
                        </a:p>
                      </a:txBody>
                      <a:tcPr marL="0" marR="0" marT="57785" marB="0">
                        <a:blipFill>
                          <a:blip r:embed="rId3"/>
                          <a:stretch>
                            <a:fillRect l="-1096460" t="-135772" r="-3540" b="-1626"/>
                          </a:stretch>
                        </a:blipFill>
                      </a:tcPr>
                    </a:tc>
                    <a:extLst>
                      <a:ext uri="{0D108BD9-81ED-4DB2-BD59-A6C34878D82A}">
                        <a16:rowId xmlns:a16="http://schemas.microsoft.com/office/drawing/2014/main" val="1070058408"/>
                      </a:ext>
                    </a:extLst>
                  </a:tr>
                </a:tbl>
              </a:graphicData>
            </a:graphic>
          </p:graphicFrame>
        </mc:Fallback>
      </mc:AlternateContent>
    </p:spTree>
    <p:extLst>
      <p:ext uri="{BB962C8B-B14F-4D97-AF65-F5344CB8AC3E}">
        <p14:creationId xmlns:p14="http://schemas.microsoft.com/office/powerpoint/2010/main" val="1511925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Distribution Function</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function that assigns probabilities to each value of a random variable is called a </a:t>
            </a:r>
            <a:r>
              <a:rPr lang="en-US" b="1" dirty="0">
                <a:solidFill>
                  <a:srgbClr val="C00000"/>
                </a:solidFill>
              </a:rPr>
              <a:t>probability distribution function. </a:t>
            </a:r>
            <a:endParaRPr lang="en-US" dirty="0">
              <a:solidFill>
                <a:srgbClr val="000000"/>
              </a:solidFill>
            </a:endParaRPr>
          </a:p>
        </p:txBody>
      </p:sp>
    </p:spTree>
    <p:extLst>
      <p:ext uri="{BB962C8B-B14F-4D97-AF65-F5344CB8AC3E}">
        <p14:creationId xmlns:p14="http://schemas.microsoft.com/office/powerpoint/2010/main" val="1358516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7.1.6: Using Deduction to Determine the Probability Distribution of Three Coin Tosses</a:t>
            </a:r>
            <a:endParaRPr lang="en-US" dirty="0"/>
          </a:p>
        </p:txBody>
      </p:sp>
      <p:sp>
        <p:nvSpPr>
          <p:cNvPr id="3" name="Content Placeholder 2"/>
          <p:cNvSpPr>
            <a:spLocks noGrp="1"/>
          </p:cNvSpPr>
          <p:nvPr>
            <p:ph idx="1"/>
          </p:nvPr>
        </p:nvSpPr>
        <p:spPr/>
        <p:txBody>
          <a:bodyPr>
            <a:normAutofit/>
          </a:bodyPr>
          <a:lstStyle/>
          <a:p>
            <a:r>
              <a:rPr lang="en-US" dirty="0"/>
              <a:t>Consider the random phenomenon of tossing a coin three times and counting the number of heads. What is the probability distribution for the number of heads observed in three tosses of a coin?</a:t>
            </a:r>
          </a:p>
          <a:p>
            <a:r>
              <a:rPr lang="en-US" b="1" dirty="0"/>
              <a:t>Solution</a:t>
            </a:r>
          </a:p>
          <a:p>
            <a:r>
              <a:rPr lang="en-US" dirty="0"/>
              <a:t>The random variable is </a:t>
            </a:r>
            <a:r>
              <a:rPr lang="en-US" i="1" dirty="0"/>
              <a:t>X</a:t>
            </a:r>
            <a:r>
              <a:rPr lang="en-US" dirty="0"/>
              <a:t> = the number of heads in three tosses of a coin. The probabilities can be deduced using the classical approach to probability and are</a:t>
            </a:r>
          </a:p>
          <a:p>
            <a:r>
              <a:rPr lang="en-US" dirty="0"/>
              <a:t>given in the table below.</a:t>
            </a:r>
          </a:p>
        </p:txBody>
      </p:sp>
    </p:spTree>
    <p:extLst>
      <p:ext uri="{BB962C8B-B14F-4D97-AF65-F5344CB8AC3E}">
        <p14:creationId xmlns:p14="http://schemas.microsoft.com/office/powerpoint/2010/main" val="832725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7.1.6: Using Deduction to Determine the Probability Distribution of Three Coin Tosses (cont.)</a:t>
            </a:r>
            <a:endParaRPr lang="en-US" dirty="0"/>
          </a:p>
        </p:txBody>
      </p:sp>
      <p:sp>
        <p:nvSpPr>
          <p:cNvPr id="3" name="Content Placeholder 2"/>
          <p:cNvSpPr>
            <a:spLocks noGrp="1"/>
          </p:cNvSpPr>
          <p:nvPr>
            <p:ph idx="1"/>
          </p:nvPr>
        </p:nvSpPr>
        <p:spPr/>
        <p:txBody>
          <a:bodyPr>
            <a:normAutofit/>
          </a:bodyPr>
          <a:lstStyle/>
          <a:p>
            <a:endParaRPr lang="en-US" b="1" dirty="0"/>
          </a:p>
          <a:p>
            <a:endParaRPr lang="en-US" b="1" dirty="0"/>
          </a:p>
          <a:p>
            <a:endParaRPr lang="en-US" b="1" dirty="0"/>
          </a:p>
          <a:p>
            <a:endParaRPr lang="en-US" dirty="0"/>
          </a:p>
        </p:txBody>
      </p:sp>
      <mc:AlternateContent xmlns:mc="http://schemas.openxmlformats.org/markup-compatibility/2006" xmlns:a14="http://schemas.microsoft.com/office/drawing/2010/main">
        <mc:Choice Requires="a14">
          <p:graphicFrame>
            <p:nvGraphicFramePr>
              <p:cNvPr id="4" name="object 3">
                <a:extLst>
                  <a:ext uri="{FF2B5EF4-FFF2-40B4-BE49-F238E27FC236}">
                    <a16:creationId xmlns:a16="http://schemas.microsoft.com/office/drawing/2014/main" id="{01406018-F912-6BE7-4035-866902097709}"/>
                  </a:ext>
                </a:extLst>
              </p:cNvPr>
              <p:cNvGraphicFramePr>
                <a:graphicFrameLocks noGrp="1"/>
              </p:cNvGraphicFramePr>
              <p:nvPr>
                <p:extLst>
                  <p:ext uri="{D42A27DB-BD31-4B8C-83A1-F6EECF244321}">
                    <p14:modId xmlns:p14="http://schemas.microsoft.com/office/powerpoint/2010/main" val="585565152"/>
                  </p:ext>
                </p:extLst>
              </p:nvPr>
            </p:nvGraphicFramePr>
            <p:xfrm>
              <a:off x="1447800" y="1139418"/>
              <a:ext cx="5867400" cy="4579163"/>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2371997668"/>
                        </a:ext>
                      </a:extLst>
                    </a:gridCol>
                    <a:gridCol w="2438400">
                      <a:extLst>
                        <a:ext uri="{9D8B030D-6E8A-4147-A177-3AD203B41FA5}">
                          <a16:colId xmlns:a16="http://schemas.microsoft.com/office/drawing/2014/main" val="1743458825"/>
                        </a:ext>
                      </a:extLst>
                    </a:gridCol>
                    <a:gridCol w="1981200">
                      <a:extLst>
                        <a:ext uri="{9D8B030D-6E8A-4147-A177-3AD203B41FA5}">
                          <a16:colId xmlns:a16="http://schemas.microsoft.com/office/drawing/2014/main" val="67579019"/>
                        </a:ext>
                      </a:extLst>
                    </a:gridCol>
                  </a:tblGrid>
                  <a:tr h="503618">
                    <a:tc gridSpan="3">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Tossing a Coin</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660222">
                    <a:tc>
                      <a:txBody>
                        <a:bodyPr/>
                        <a:lstStyle/>
                        <a:p>
                          <a:pPr algn="ctr">
                            <a:lnSpc>
                              <a:spcPct val="100000"/>
                            </a:lnSpc>
                            <a:spcBef>
                              <a:spcPts val="455"/>
                            </a:spcBef>
                          </a:pPr>
                          <a:r>
                            <a:rPr lang="en-US" sz="2000" i="0" dirty="0">
                              <a:solidFill>
                                <a:srgbClr val="000000"/>
                              </a:solidFill>
                              <a:latin typeface="+mn-lt"/>
                              <a:ea typeface="Cambria Math" panose="02040503050406030204" pitchFamily="18" charset="0"/>
                              <a:cs typeface="STIX"/>
                            </a:rPr>
                            <a:t>Number of Heads, </a:t>
                          </a:r>
                          <a:r>
                            <a:rPr lang="en-US" sz="2000" i="1" dirty="0">
                              <a:solidFill>
                                <a:srgbClr val="000000"/>
                              </a:solidFill>
                              <a:latin typeface="+mn-lt"/>
                              <a:ea typeface="Cambria Math" panose="02040503050406030204" pitchFamily="18" charset="0"/>
                              <a:cs typeface="STIX"/>
                            </a:rPr>
                            <a:t>x</a:t>
                          </a:r>
                        </a:p>
                      </a:txBody>
                      <a:tcPr marL="0" marR="0" marT="57785" marB="0" anchor="ctr" anchorCtr="1"/>
                    </a:tc>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p>
                      </a:txBody>
                      <a:tcPr marL="0" marR="0" marT="57785" marB="0" anchor="ctr" anchorCtr="1"/>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Simple Events</a:t>
                          </a:r>
                          <a:endParaRPr sz="200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001"/>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0</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1</m:t>
                                    </m:r>
                                  </m:num>
                                  <m:den>
                                    <m:r>
                                      <a:rPr lang="en-US" sz="2000" b="0" i="0" dirty="0" smtClean="0">
                                        <a:solidFill>
                                          <a:srgbClr val="000000"/>
                                        </a:solidFill>
                                        <a:latin typeface="Cambria Math" panose="02040503050406030204" pitchFamily="18" charset="0"/>
                                        <a:ea typeface="Cambria Math" panose="02040503050406030204" pitchFamily="18" charset="0"/>
                                      </a:rPr>
                                      <m:t>8</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l">
                            <a:lnSpc>
                              <a:spcPct val="100000"/>
                            </a:lnSpc>
                            <a:spcBef>
                              <a:spcPts val="455"/>
                            </a:spcBef>
                            <a:tabLst>
                              <a:tab pos="981075" algn="l"/>
                            </a:tabLst>
                          </a:pPr>
                          <a14:m>
                            <m:oMathPara xmlns:m="http://schemas.openxmlformats.org/officeDocument/2006/math">
                              <m:oMathParaPr>
                                <m:jc m:val="left"/>
                              </m:oMathParaPr>
                              <m:oMath xmlns:m="http://schemas.openxmlformats.org/officeDocument/2006/math">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TTT</m:t>
                                </m:r>
                              </m:oMath>
                            </m:oMathPara>
                          </a14:m>
                          <a:endParaRPr sz="2000" i="0" dirty="0">
                            <a:solidFill>
                              <a:srgbClr val="000000"/>
                            </a:solidFill>
                            <a:latin typeface="+mn-lt"/>
                            <a:ea typeface="Cambria Math" panose="02040503050406030204" pitchFamily="18" charset="0"/>
                            <a:cs typeface="STIX"/>
                          </a:endParaRPr>
                        </a:p>
                      </a:txBody>
                      <a:tcPr marL="0" marR="0" marT="57785" marB="0" anchor="ctr"/>
                    </a:tc>
                    <a:extLst>
                      <a:ext uri="{0D108BD9-81ED-4DB2-BD59-A6C34878D82A}">
                        <a16:rowId xmlns:a16="http://schemas.microsoft.com/office/drawing/2014/main" val="1070058408"/>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1</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3</m:t>
                                    </m:r>
                                  </m:num>
                                  <m:den>
                                    <m:r>
                                      <a:rPr lang="en-US" sz="2000" b="0" i="0" dirty="0" smtClean="0">
                                        <a:solidFill>
                                          <a:srgbClr val="000000"/>
                                        </a:solidFill>
                                        <a:latin typeface="Cambria Math" panose="02040503050406030204" pitchFamily="18" charset="0"/>
                                        <a:ea typeface="Cambria Math" panose="02040503050406030204" pitchFamily="18" charset="0"/>
                                      </a:rPr>
                                      <m:t>8</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marL="0" marR="0" lvl="0" indent="0" algn="l" defTabSz="914400" rtl="0" eaLnBrk="1" fontAlgn="auto" latinLnBrk="0" hangingPunct="1">
                            <a:lnSpc>
                              <a:spcPct val="100000"/>
                            </a:lnSpc>
                            <a:spcBef>
                              <a:spcPts val="455"/>
                            </a:spcBef>
                            <a:spcAft>
                              <a:spcPts val="0"/>
                            </a:spcAft>
                            <a:buClrTx/>
                            <a:buSzTx/>
                            <a:buFontTx/>
                            <a:buNone/>
                            <a:tabLst>
                              <a:tab pos="981075" algn="l"/>
                            </a:tabLst>
                            <a:defRPr/>
                          </a:pPr>
                          <a14:m>
                            <m:oMath xmlns:m="http://schemas.openxmlformats.org/officeDocument/2006/math">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HTT</m:t>
                              </m:r>
                            </m:oMath>
                          </a14:m>
                          <a:r>
                            <a:rPr kumimoji="0" lang="en-US" sz="2000" b="0" i="0"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rPr>
                            <a:t>, THT, TTH</a:t>
                          </a:r>
                        </a:p>
                      </a:txBody>
                      <a:tcPr marL="0" marR="0" marT="57785" marB="0" anchor="ctr"/>
                    </a:tc>
                    <a:extLst>
                      <a:ext uri="{0D108BD9-81ED-4DB2-BD59-A6C34878D82A}">
                        <a16:rowId xmlns:a16="http://schemas.microsoft.com/office/drawing/2014/main" val="982243009"/>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2</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3</m:t>
                                    </m:r>
                                  </m:num>
                                  <m:den>
                                    <m:r>
                                      <a:rPr lang="en-US" sz="2000" b="0" i="0" dirty="0" smtClean="0">
                                        <a:solidFill>
                                          <a:srgbClr val="000000"/>
                                        </a:solidFill>
                                        <a:latin typeface="Cambria Math" panose="02040503050406030204" pitchFamily="18" charset="0"/>
                                        <a:ea typeface="Cambria Math" panose="02040503050406030204" pitchFamily="18" charset="0"/>
                                      </a:rPr>
                                      <m:t>8</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marL="0" marR="0" lvl="0" indent="0" algn="l" defTabSz="914400" rtl="0" eaLnBrk="1" fontAlgn="auto" latinLnBrk="0" hangingPunct="1">
                            <a:lnSpc>
                              <a:spcPct val="100000"/>
                            </a:lnSpc>
                            <a:spcBef>
                              <a:spcPts val="455"/>
                            </a:spcBef>
                            <a:spcAft>
                              <a:spcPts val="0"/>
                            </a:spcAft>
                            <a:buClrTx/>
                            <a:buSzTx/>
                            <a:buFontTx/>
                            <a:buNone/>
                            <a:tabLst>
                              <a:tab pos="981075" algn="l"/>
                            </a:tabLst>
                            <a:defRPr/>
                          </a:pPr>
                          <a14:m>
                            <m:oMathPara xmlns:m="http://schemas.openxmlformats.org/officeDocument/2006/math">
                              <m:oMathParaPr>
                                <m:jc m:val="left"/>
                              </m:oMathParaPr>
                              <m:oMath xmlns:m="http://schemas.openxmlformats.org/officeDocument/2006/math">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HHT</m:t>
                                </m:r>
                                <m: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 </m:t>
                                </m:r>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HTH</m:t>
                                </m:r>
                                <m: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 </m:t>
                                </m:r>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THH</m:t>
                                </m:r>
                              </m:oMath>
                            </m:oMathPara>
                          </a14:m>
                          <a:endParaRPr kumimoji="0" lang="en-US" sz="2000" b="0" i="0"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nchor="ctr"/>
                    </a:tc>
                    <a:extLst>
                      <a:ext uri="{0D108BD9-81ED-4DB2-BD59-A6C34878D82A}">
                        <a16:rowId xmlns:a16="http://schemas.microsoft.com/office/drawing/2014/main" val="680438869"/>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3</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1</m:t>
                                    </m:r>
                                  </m:num>
                                  <m:den>
                                    <m:r>
                                      <a:rPr lang="en-US" sz="2000" b="0" i="0" dirty="0" smtClean="0">
                                        <a:solidFill>
                                          <a:srgbClr val="000000"/>
                                        </a:solidFill>
                                        <a:latin typeface="Cambria Math" panose="02040503050406030204" pitchFamily="18" charset="0"/>
                                        <a:ea typeface="Cambria Math" panose="02040503050406030204" pitchFamily="18" charset="0"/>
                                      </a:rPr>
                                      <m:t>8</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marL="0" marR="0" lvl="0" indent="0" algn="l" defTabSz="914400" rtl="0" eaLnBrk="1" fontAlgn="auto" latinLnBrk="0" hangingPunct="1">
                            <a:lnSpc>
                              <a:spcPct val="100000"/>
                            </a:lnSpc>
                            <a:spcBef>
                              <a:spcPts val="455"/>
                            </a:spcBef>
                            <a:spcAft>
                              <a:spcPts val="0"/>
                            </a:spcAft>
                            <a:buClrTx/>
                            <a:buSzTx/>
                            <a:buFontTx/>
                            <a:buNone/>
                            <a:tabLst>
                              <a:tab pos="981075" algn="l"/>
                            </a:tabLst>
                            <a:defRPr/>
                          </a:pPr>
                          <a14:m>
                            <m:oMathPara xmlns:m="http://schemas.openxmlformats.org/officeDocument/2006/math">
                              <m:oMathParaPr>
                                <m:jc m:val="left"/>
                              </m:oMathParaPr>
                              <m:oMath xmlns:m="http://schemas.openxmlformats.org/officeDocument/2006/math">
                                <m:r>
                                  <m:rPr>
                                    <m:sty m:val="p"/>
                                  </m:rPr>
                                  <a:rPr kumimoji="0" lang="en-US" sz="20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HHH</m:t>
                                </m:r>
                              </m:oMath>
                            </m:oMathPara>
                          </a14:m>
                          <a:endParaRPr kumimoji="0" lang="en-US" sz="2000" b="0" i="0"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nchor="ctr"/>
                    </a:tc>
                    <a:extLst>
                      <a:ext uri="{0D108BD9-81ED-4DB2-BD59-A6C34878D82A}">
                        <a16:rowId xmlns:a16="http://schemas.microsoft.com/office/drawing/2014/main" val="1638441506"/>
                      </a:ext>
                    </a:extLst>
                  </a:tr>
                  <a:tr h="681632">
                    <a:tc>
                      <a:txBody>
                        <a:bodyPr/>
                        <a:lstStyle/>
                        <a:p>
                          <a:pPr algn="l">
                            <a:lnSpc>
                              <a:spcPct val="100000"/>
                            </a:lnSpc>
                            <a:spcBef>
                              <a:spcPts val="455"/>
                            </a:spcBef>
                          </a:pPr>
                          <a:r>
                            <a:rPr lang="en-US" sz="2000" b="1" i="0" dirty="0">
                              <a:solidFill>
                                <a:srgbClr val="000000"/>
                              </a:solidFill>
                              <a:latin typeface="+mn-lt"/>
                              <a:ea typeface="Cambria Math" panose="02040503050406030204" pitchFamily="18" charset="0"/>
                              <a:cs typeface="STIX"/>
                            </a:rPr>
                            <a:t>Total</a:t>
                          </a:r>
                          <a:endParaRPr sz="2000" b="1"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601999614"/>
                      </a:ext>
                    </a:extLst>
                  </a:tr>
                </a:tbl>
              </a:graphicData>
            </a:graphic>
          </p:graphicFrame>
        </mc:Choice>
        <mc:Fallback xmlns="">
          <p:graphicFrame>
            <p:nvGraphicFramePr>
              <p:cNvPr id="4" name="object 3">
                <a:extLst>
                  <a:ext uri="{FF2B5EF4-FFF2-40B4-BE49-F238E27FC236}">
                    <a16:creationId xmlns:a16="http://schemas.microsoft.com/office/drawing/2014/main" id="{01406018-F912-6BE7-4035-866902097709}"/>
                  </a:ext>
                </a:extLst>
              </p:cNvPr>
              <p:cNvGraphicFramePr>
                <a:graphicFrameLocks noGrp="1"/>
              </p:cNvGraphicFramePr>
              <p:nvPr>
                <p:extLst>
                  <p:ext uri="{D42A27DB-BD31-4B8C-83A1-F6EECF244321}">
                    <p14:modId xmlns:p14="http://schemas.microsoft.com/office/powerpoint/2010/main" val="585565152"/>
                  </p:ext>
                </p:extLst>
              </p:nvPr>
            </p:nvGraphicFramePr>
            <p:xfrm>
              <a:off x="1447800" y="1139418"/>
              <a:ext cx="5867400" cy="4579163"/>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2371997668"/>
                        </a:ext>
                      </a:extLst>
                    </a:gridCol>
                    <a:gridCol w="2438400">
                      <a:extLst>
                        <a:ext uri="{9D8B030D-6E8A-4147-A177-3AD203B41FA5}">
                          <a16:colId xmlns:a16="http://schemas.microsoft.com/office/drawing/2014/main" val="1743458825"/>
                        </a:ext>
                      </a:extLst>
                    </a:gridCol>
                    <a:gridCol w="1981200">
                      <a:extLst>
                        <a:ext uri="{9D8B030D-6E8A-4147-A177-3AD203B41FA5}">
                          <a16:colId xmlns:a16="http://schemas.microsoft.com/office/drawing/2014/main" val="67579019"/>
                        </a:ext>
                      </a:extLst>
                    </a:gridCol>
                  </a:tblGrid>
                  <a:tr h="503618">
                    <a:tc gridSpan="3">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Tossing a Coin</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667385">
                    <a:tc>
                      <a:txBody>
                        <a:bodyPr/>
                        <a:lstStyle/>
                        <a:p>
                          <a:pPr algn="ctr">
                            <a:lnSpc>
                              <a:spcPct val="100000"/>
                            </a:lnSpc>
                            <a:spcBef>
                              <a:spcPts val="455"/>
                            </a:spcBef>
                          </a:pPr>
                          <a:r>
                            <a:rPr lang="en-US" sz="2000" i="0" dirty="0">
                              <a:solidFill>
                                <a:srgbClr val="000000"/>
                              </a:solidFill>
                              <a:latin typeface="+mn-lt"/>
                              <a:ea typeface="Cambria Math" panose="02040503050406030204" pitchFamily="18" charset="0"/>
                              <a:cs typeface="STIX"/>
                            </a:rPr>
                            <a:t>Number of Heads, </a:t>
                          </a:r>
                          <a:r>
                            <a:rPr lang="en-US" sz="2000" i="1" dirty="0">
                              <a:solidFill>
                                <a:srgbClr val="000000"/>
                              </a:solidFill>
                              <a:latin typeface="+mn-lt"/>
                              <a:ea typeface="Cambria Math" panose="02040503050406030204" pitchFamily="18" charset="0"/>
                              <a:cs typeface="STIX"/>
                            </a:rPr>
                            <a:t>x</a:t>
                          </a:r>
                        </a:p>
                      </a:txBody>
                      <a:tcPr marL="0" marR="0" marT="57785" marB="0" anchor="ctr" anchorCtr="1"/>
                    </a:tc>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p>
                      </a:txBody>
                      <a:tcPr marL="0" marR="0" marT="57785" marB="0" anchor="ctr" anchorCtr="1"/>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Simple Events</a:t>
                          </a:r>
                          <a:endParaRPr sz="200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001"/>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0</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750" t="-173214" r="-82500" b="-401786"/>
                          </a:stretch>
                        </a:blipFill>
                      </a:tcPr>
                    </a:tc>
                    <a:tc>
                      <a:txBody>
                        <a:bodyPr/>
                        <a:lstStyle/>
                        <a:p>
                          <a:endParaRPr lang="en-US"/>
                        </a:p>
                      </a:txBody>
                      <a:tcPr marL="0" marR="0" marT="57785" marB="0" anchor="ctr">
                        <a:blipFill>
                          <a:blip r:embed="rId2"/>
                          <a:stretch>
                            <a:fillRect l="-196615" t="-173214" r="-1538" b="-401786"/>
                          </a:stretch>
                        </a:blipFill>
                      </a:tcPr>
                    </a:tc>
                    <a:extLst>
                      <a:ext uri="{0D108BD9-81ED-4DB2-BD59-A6C34878D82A}">
                        <a16:rowId xmlns:a16="http://schemas.microsoft.com/office/drawing/2014/main" val="1070058408"/>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1</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750" t="-273214" r="-82500" b="-301786"/>
                          </a:stretch>
                        </a:blipFill>
                      </a:tcPr>
                    </a:tc>
                    <a:tc>
                      <a:txBody>
                        <a:bodyPr/>
                        <a:lstStyle/>
                        <a:p>
                          <a:endParaRPr lang="en-US"/>
                        </a:p>
                      </a:txBody>
                      <a:tcPr marL="0" marR="0" marT="57785" marB="0" anchor="ctr">
                        <a:blipFill>
                          <a:blip r:embed="rId2"/>
                          <a:stretch>
                            <a:fillRect l="-196615" t="-273214" r="-1538" b="-301786"/>
                          </a:stretch>
                        </a:blipFill>
                      </a:tcPr>
                    </a:tc>
                    <a:extLst>
                      <a:ext uri="{0D108BD9-81ED-4DB2-BD59-A6C34878D82A}">
                        <a16:rowId xmlns:a16="http://schemas.microsoft.com/office/drawing/2014/main" val="982243009"/>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2</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750" t="-373214" r="-82500" b="-201786"/>
                          </a:stretch>
                        </a:blipFill>
                      </a:tcPr>
                    </a:tc>
                    <a:tc>
                      <a:txBody>
                        <a:bodyPr/>
                        <a:lstStyle/>
                        <a:p>
                          <a:endParaRPr lang="en-US"/>
                        </a:p>
                      </a:txBody>
                      <a:tcPr marL="0" marR="0" marT="57785" marB="0" anchor="ctr">
                        <a:blipFill>
                          <a:blip r:embed="rId2"/>
                          <a:stretch>
                            <a:fillRect l="-196615" t="-373214" r="-1538" b="-201786"/>
                          </a:stretch>
                        </a:blipFill>
                      </a:tcPr>
                    </a:tc>
                    <a:extLst>
                      <a:ext uri="{0D108BD9-81ED-4DB2-BD59-A6C34878D82A}">
                        <a16:rowId xmlns:a16="http://schemas.microsoft.com/office/drawing/2014/main" val="680438869"/>
                      </a:ext>
                    </a:extLst>
                  </a:tr>
                  <a:tr h="681632">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3</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750" t="-473214" r="-82500" b="-101786"/>
                          </a:stretch>
                        </a:blipFill>
                      </a:tcPr>
                    </a:tc>
                    <a:tc>
                      <a:txBody>
                        <a:bodyPr/>
                        <a:lstStyle/>
                        <a:p>
                          <a:endParaRPr lang="en-US"/>
                        </a:p>
                      </a:txBody>
                      <a:tcPr marL="0" marR="0" marT="57785" marB="0" anchor="ctr">
                        <a:blipFill>
                          <a:blip r:embed="rId2"/>
                          <a:stretch>
                            <a:fillRect l="-196615" t="-473214" r="-1538" b="-101786"/>
                          </a:stretch>
                        </a:blipFill>
                      </a:tcPr>
                    </a:tc>
                    <a:extLst>
                      <a:ext uri="{0D108BD9-81ED-4DB2-BD59-A6C34878D82A}">
                        <a16:rowId xmlns:a16="http://schemas.microsoft.com/office/drawing/2014/main" val="1638441506"/>
                      </a:ext>
                    </a:extLst>
                  </a:tr>
                  <a:tr h="681632">
                    <a:tc>
                      <a:txBody>
                        <a:bodyPr/>
                        <a:lstStyle/>
                        <a:p>
                          <a:pPr algn="l">
                            <a:lnSpc>
                              <a:spcPct val="100000"/>
                            </a:lnSpc>
                            <a:spcBef>
                              <a:spcPts val="455"/>
                            </a:spcBef>
                          </a:pPr>
                          <a:r>
                            <a:rPr lang="en-US" sz="2000" b="1" i="0" dirty="0">
                              <a:solidFill>
                                <a:srgbClr val="000000"/>
                              </a:solidFill>
                              <a:latin typeface="+mn-lt"/>
                              <a:ea typeface="Cambria Math" panose="02040503050406030204" pitchFamily="18" charset="0"/>
                              <a:cs typeface="STIX"/>
                            </a:rPr>
                            <a:t>Total</a:t>
                          </a:r>
                          <a:endParaRPr sz="2000" b="1"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601999614"/>
                      </a:ext>
                    </a:extLst>
                  </a:tr>
                </a:tbl>
              </a:graphicData>
            </a:graphic>
          </p:graphicFrame>
        </mc:Fallback>
      </mc:AlternateContent>
      <p:graphicFrame>
        <p:nvGraphicFramePr>
          <p:cNvPr id="5" name="Object 4">
            <a:extLst>
              <a:ext uri="{FF2B5EF4-FFF2-40B4-BE49-F238E27FC236}">
                <a16:creationId xmlns:a16="http://schemas.microsoft.com/office/drawing/2014/main" id="{7E6D10A7-3016-6559-50BB-B20DBBD8E510}"/>
              </a:ext>
            </a:extLst>
          </p:cNvPr>
          <p:cNvGraphicFramePr>
            <a:graphicFrameLocks noChangeAspect="1"/>
          </p:cNvGraphicFramePr>
          <p:nvPr>
            <p:extLst>
              <p:ext uri="{D42A27DB-BD31-4B8C-83A1-F6EECF244321}">
                <p14:modId xmlns:p14="http://schemas.microsoft.com/office/powerpoint/2010/main" val="3740641293"/>
              </p:ext>
            </p:extLst>
          </p:nvPr>
        </p:nvGraphicFramePr>
        <p:xfrm>
          <a:off x="2819400" y="5044669"/>
          <a:ext cx="2260600" cy="596900"/>
        </p:xfrm>
        <a:graphic>
          <a:graphicData uri="http://schemas.openxmlformats.org/presentationml/2006/ole">
            <mc:AlternateContent xmlns:mc="http://schemas.openxmlformats.org/markup-compatibility/2006">
              <mc:Choice xmlns:v="urn:schemas-microsoft-com:vml" Requires="v">
                <p:oleObj name="Equation" r:id="rId3" imgW="2260440" imgH="596880" progId="Equation.DSMT4">
                  <p:embed/>
                </p:oleObj>
              </mc:Choice>
              <mc:Fallback>
                <p:oleObj name="Equation" r:id="rId3" imgW="2260440" imgH="596880" progId="Equation.DSMT4">
                  <p:embed/>
                  <p:pic>
                    <p:nvPicPr>
                      <p:cNvPr id="0" name=""/>
                      <p:cNvPicPr/>
                      <p:nvPr/>
                    </p:nvPicPr>
                    <p:blipFill>
                      <a:blip r:embed="rId4"/>
                      <a:stretch>
                        <a:fillRect/>
                      </a:stretch>
                    </p:blipFill>
                    <p:spPr>
                      <a:xfrm>
                        <a:off x="2819400" y="5044669"/>
                        <a:ext cx="2260600" cy="596900"/>
                      </a:xfrm>
                      <a:prstGeom prst="rect">
                        <a:avLst/>
                      </a:prstGeom>
                    </p:spPr>
                  </p:pic>
                </p:oleObj>
              </mc:Fallback>
            </mc:AlternateContent>
          </a:graphicData>
        </a:graphic>
      </p:graphicFrame>
    </p:spTree>
    <p:extLst>
      <p:ext uri="{BB962C8B-B14F-4D97-AF65-F5344CB8AC3E}">
        <p14:creationId xmlns:p14="http://schemas.microsoft.com/office/powerpoint/2010/main" val="127659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7.1.6: Using Deduction to Determine the Probability Distribution of Three Coin Tosses (cont.)</a:t>
            </a:r>
            <a:endParaRPr lang="en-US" dirty="0"/>
          </a:p>
        </p:txBody>
      </p:sp>
      <p:pic>
        <p:nvPicPr>
          <p:cNvPr id="7" name="Picture 6">
            <a:extLst>
              <a:ext uri="{FF2B5EF4-FFF2-40B4-BE49-F238E27FC236}">
                <a16:creationId xmlns:a16="http://schemas.microsoft.com/office/drawing/2014/main" id="{BBEB65B4-8A17-24AF-1196-C06D0CEE0590}"/>
              </a:ext>
            </a:extLst>
          </p:cNvPr>
          <p:cNvPicPr>
            <a:picLocks noChangeAspect="1"/>
          </p:cNvPicPr>
          <p:nvPr/>
        </p:nvPicPr>
        <p:blipFill>
          <a:blip r:embed="rId2"/>
          <a:stretch>
            <a:fillRect/>
          </a:stretch>
        </p:blipFill>
        <p:spPr>
          <a:xfrm>
            <a:off x="2438400" y="1219200"/>
            <a:ext cx="3915321" cy="4667901"/>
          </a:xfrm>
          <a:prstGeom prst="rect">
            <a:avLst/>
          </a:prstGeom>
        </p:spPr>
      </p:pic>
    </p:spTree>
    <p:extLst>
      <p:ext uri="{BB962C8B-B14F-4D97-AF65-F5344CB8AC3E}">
        <p14:creationId xmlns:p14="http://schemas.microsoft.com/office/powerpoint/2010/main" val="2099335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a:t>
            </a:r>
            <a:r>
              <a:rPr lang="en-US" dirty="0">
                <a:latin typeface="Calibri" panose="020F0502020204030204" pitchFamily="34" charset="0"/>
                <a:ea typeface="Calibri" panose="020F0502020204030204" pitchFamily="34" charset="0"/>
                <a:cs typeface="Times New Roman" panose="02020603050405020304" pitchFamily="18" charset="0"/>
              </a:rPr>
              <a:t>7</a:t>
            </a:r>
            <a:r>
              <a:rPr lang="en-US" sz="3200" dirty="0">
                <a:effectLst/>
                <a:latin typeface="Calibri" panose="020F0502020204030204" pitchFamily="34" charset="0"/>
                <a:ea typeface="Calibri" panose="020F0502020204030204" pitchFamily="34" charset="0"/>
                <a:cs typeface="Times New Roman" panose="02020603050405020304" pitchFamily="18" charset="0"/>
              </a:rPr>
              <a:t>: Probabilistic Modeling of the Number of Rolls Needed to Obtain a 1 on a Single Die</a:t>
            </a:r>
            <a:endParaRPr lang="en-US" dirty="0"/>
          </a:p>
        </p:txBody>
      </p:sp>
      <p:sp>
        <p:nvSpPr>
          <p:cNvPr id="3" name="Content Placeholder 2"/>
          <p:cNvSpPr>
            <a:spLocks noGrp="1"/>
          </p:cNvSpPr>
          <p:nvPr>
            <p:ph idx="1"/>
          </p:nvPr>
        </p:nvSpPr>
        <p:spPr/>
        <p:txBody>
          <a:bodyPr>
            <a:normAutofit/>
          </a:bodyPr>
          <a:lstStyle/>
          <a:p>
            <a:r>
              <a:rPr lang="en-US" dirty="0"/>
              <a:t>Suppose you are playing a game and just need to roll a one to move into the last space on the board and win. This scenario has the characteristics of a well-known discrete probability distribution, named the </a:t>
            </a:r>
            <a:r>
              <a:rPr lang="en-US" b="1" dirty="0"/>
              <a:t>Geometric distribution</a:t>
            </a:r>
            <a:r>
              <a:rPr lang="en-US" dirty="0"/>
              <a:t>, with the following probability distribution function.</a:t>
            </a:r>
          </a:p>
          <a:p>
            <a:endParaRPr lang="en-US" dirty="0"/>
          </a:p>
        </p:txBody>
      </p:sp>
      <p:graphicFrame>
        <p:nvGraphicFramePr>
          <p:cNvPr id="4" name="Object 3">
            <a:extLst>
              <a:ext uri="{FF2B5EF4-FFF2-40B4-BE49-F238E27FC236}">
                <a16:creationId xmlns:a16="http://schemas.microsoft.com/office/drawing/2014/main" id="{5E97B98D-5FB6-72D6-E026-73850AD42BB3}"/>
              </a:ext>
            </a:extLst>
          </p:cNvPr>
          <p:cNvGraphicFramePr>
            <a:graphicFrameLocks noChangeAspect="1"/>
          </p:cNvGraphicFramePr>
          <p:nvPr>
            <p:extLst>
              <p:ext uri="{D42A27DB-BD31-4B8C-83A1-F6EECF244321}">
                <p14:modId xmlns:p14="http://schemas.microsoft.com/office/powerpoint/2010/main" val="3153980478"/>
              </p:ext>
            </p:extLst>
          </p:nvPr>
        </p:nvGraphicFramePr>
        <p:xfrm>
          <a:off x="2667000" y="3962400"/>
          <a:ext cx="3175000" cy="558800"/>
        </p:xfrm>
        <a:graphic>
          <a:graphicData uri="http://schemas.openxmlformats.org/presentationml/2006/ole">
            <mc:AlternateContent xmlns:mc="http://schemas.openxmlformats.org/markup-compatibility/2006">
              <mc:Choice xmlns:v="urn:schemas-microsoft-com:vml" Requires="v">
                <p:oleObj name="Equation" r:id="rId2" imgW="3174840" imgH="558720" progId="Equation.DSMT4">
                  <p:embed/>
                </p:oleObj>
              </mc:Choice>
              <mc:Fallback>
                <p:oleObj name="Equation" r:id="rId2" imgW="3174840" imgH="558720" progId="Equation.DSMT4">
                  <p:embed/>
                  <p:pic>
                    <p:nvPicPr>
                      <p:cNvPr id="0" name=""/>
                      <p:cNvPicPr/>
                      <p:nvPr/>
                    </p:nvPicPr>
                    <p:blipFill>
                      <a:blip r:embed="rId3"/>
                      <a:stretch>
                        <a:fillRect/>
                      </a:stretch>
                    </p:blipFill>
                    <p:spPr>
                      <a:xfrm>
                        <a:off x="2667000" y="3962400"/>
                        <a:ext cx="3175000" cy="558800"/>
                      </a:xfrm>
                      <a:prstGeom prst="rect">
                        <a:avLst/>
                      </a:prstGeom>
                    </p:spPr>
                  </p:pic>
                </p:oleObj>
              </mc:Fallback>
            </mc:AlternateContent>
          </a:graphicData>
        </a:graphic>
      </p:graphicFrame>
    </p:spTree>
    <p:extLst>
      <p:ext uri="{BB962C8B-B14F-4D97-AF65-F5344CB8AC3E}">
        <p14:creationId xmlns:p14="http://schemas.microsoft.com/office/powerpoint/2010/main" val="2174428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a:t>
            </a:r>
            <a:r>
              <a:rPr lang="en-US" dirty="0">
                <a:latin typeface="Calibri" panose="020F0502020204030204" pitchFamily="34" charset="0"/>
                <a:ea typeface="Calibri" panose="020F0502020204030204" pitchFamily="34" charset="0"/>
                <a:cs typeface="Times New Roman" panose="02020603050405020304" pitchFamily="18" charset="0"/>
              </a:rPr>
              <a:t>7</a:t>
            </a:r>
            <a:r>
              <a:rPr lang="en-US" sz="3200" dirty="0">
                <a:effectLst/>
                <a:latin typeface="Calibri" panose="020F0502020204030204" pitchFamily="34" charset="0"/>
                <a:ea typeface="Calibri" panose="020F0502020204030204" pitchFamily="34" charset="0"/>
                <a:cs typeface="Times New Roman" panose="02020603050405020304" pitchFamily="18" charset="0"/>
              </a:rPr>
              <a:t>: Probabilistic Modeling of the Number of Rolls Needed to Obtain a 1 on a Single Die (cont.)</a:t>
            </a:r>
            <a:endParaRPr lang="en-US" dirty="0"/>
          </a:p>
        </p:txBody>
      </p:sp>
      <p:sp>
        <p:nvSpPr>
          <p:cNvPr id="3" name="Content Placeholder 2"/>
          <p:cNvSpPr>
            <a:spLocks noGrp="1"/>
          </p:cNvSpPr>
          <p:nvPr>
            <p:ph idx="1"/>
          </p:nvPr>
        </p:nvSpPr>
        <p:spPr/>
        <p:txBody>
          <a:bodyPr>
            <a:normAutofit/>
          </a:bodyPr>
          <a:lstStyle/>
          <a:p>
            <a:r>
              <a:rPr lang="en-US" dirty="0"/>
              <a:t>We assign the random variable, </a:t>
            </a:r>
            <a:r>
              <a:rPr lang="en-US" i="1" dirty="0"/>
              <a:t>X</a:t>
            </a:r>
            <a:r>
              <a:rPr lang="en-US" dirty="0"/>
              <a:t>, as the number of rolls of a single 6-sided die needed until the face with one dot (pip) on it appears. While theoretically the range of the random variable is infinite, we know from experience that the desired outcome is likely to occur within a reasonable number of attempts. The table below shows the start of the probability distribution of </a:t>
            </a:r>
            <a:r>
              <a:rPr lang="en-US" i="1" dirty="0"/>
              <a:t>X</a:t>
            </a:r>
            <a:r>
              <a:rPr lang="en-US" dirty="0"/>
              <a:t> with </a:t>
            </a:r>
            <a:r>
              <a:rPr lang="en-US" i="1" dirty="0"/>
              <a:t>p</a:t>
            </a:r>
            <a:r>
              <a:rPr lang="en-US" dirty="0"/>
              <a:t> = 1/6.</a:t>
            </a:r>
          </a:p>
          <a:p>
            <a:endParaRPr lang="en-US" dirty="0"/>
          </a:p>
        </p:txBody>
      </p:sp>
    </p:spTree>
    <p:extLst>
      <p:ext uri="{BB962C8B-B14F-4D97-AF65-F5344CB8AC3E}">
        <p14:creationId xmlns:p14="http://schemas.microsoft.com/office/powerpoint/2010/main" val="1519758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a:t>
            </a:r>
            <a:r>
              <a:rPr lang="en-US" dirty="0">
                <a:latin typeface="Calibri" panose="020F0502020204030204" pitchFamily="34" charset="0"/>
                <a:ea typeface="Calibri" panose="020F0502020204030204" pitchFamily="34" charset="0"/>
                <a:cs typeface="Times New Roman" panose="02020603050405020304" pitchFamily="18" charset="0"/>
              </a:rPr>
              <a:t>7</a:t>
            </a:r>
            <a:r>
              <a:rPr lang="en-US" sz="3200" dirty="0">
                <a:effectLst/>
                <a:latin typeface="Calibri" panose="020F0502020204030204" pitchFamily="34" charset="0"/>
                <a:ea typeface="Calibri" panose="020F0502020204030204" pitchFamily="34" charset="0"/>
                <a:cs typeface="Times New Roman" panose="02020603050405020304" pitchFamily="18" charset="0"/>
              </a:rPr>
              <a:t>: Probabilistic Modeling of the Number of Rolls Needed to Obtain a 1 on a Single Die (cont.)</a:t>
            </a:r>
            <a:endParaRPr lang="en-US" dirty="0"/>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endParaRPr lang="en-US" dirty="0"/>
          </a:p>
          <a:p>
            <a:r>
              <a:rPr lang="en-US" dirty="0"/>
              <a:t>What is the probability that it will take less than four rolls of the die to win the game?</a:t>
            </a:r>
          </a:p>
          <a:p>
            <a:endParaRPr lang="en-US" dirty="0"/>
          </a:p>
        </p:txBody>
      </p:sp>
      <mc:AlternateContent xmlns:mc="http://schemas.openxmlformats.org/markup-compatibility/2006" xmlns:a14="http://schemas.microsoft.com/office/drawing/2010/main">
        <mc:Choice Requires="a14">
          <p:graphicFrame>
            <p:nvGraphicFramePr>
              <p:cNvPr id="4" name="object 3">
                <a:extLst>
                  <a:ext uri="{FF2B5EF4-FFF2-40B4-BE49-F238E27FC236}">
                    <a16:creationId xmlns:a16="http://schemas.microsoft.com/office/drawing/2014/main" id="{0F77BD6B-D700-DD4B-C6E9-DFBCAF5B3FD9}"/>
                  </a:ext>
                </a:extLst>
              </p:cNvPr>
              <p:cNvGraphicFramePr>
                <a:graphicFrameLocks noGrp="1"/>
              </p:cNvGraphicFramePr>
              <p:nvPr>
                <p:extLst>
                  <p:ext uri="{D42A27DB-BD31-4B8C-83A1-F6EECF244321}">
                    <p14:modId xmlns:p14="http://schemas.microsoft.com/office/powerpoint/2010/main" val="3887443538"/>
                  </p:ext>
                </p:extLst>
              </p:nvPr>
            </p:nvGraphicFramePr>
            <p:xfrm>
              <a:off x="457200" y="1280160"/>
              <a:ext cx="8229600" cy="17526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371997668"/>
                        </a:ext>
                      </a:extLst>
                    </a:gridCol>
                    <a:gridCol w="883920">
                      <a:extLst>
                        <a:ext uri="{9D8B030D-6E8A-4147-A177-3AD203B41FA5}">
                          <a16:colId xmlns:a16="http://schemas.microsoft.com/office/drawing/2014/main" val="1743458825"/>
                        </a:ext>
                      </a:extLst>
                    </a:gridCol>
                    <a:gridCol w="822960">
                      <a:extLst>
                        <a:ext uri="{9D8B030D-6E8A-4147-A177-3AD203B41FA5}">
                          <a16:colId xmlns:a16="http://schemas.microsoft.com/office/drawing/2014/main" val="67579019"/>
                        </a:ext>
                      </a:extLst>
                    </a:gridCol>
                    <a:gridCol w="822960">
                      <a:extLst>
                        <a:ext uri="{9D8B030D-6E8A-4147-A177-3AD203B41FA5}">
                          <a16:colId xmlns:a16="http://schemas.microsoft.com/office/drawing/2014/main" val="3063685698"/>
                        </a:ext>
                      </a:extLst>
                    </a:gridCol>
                    <a:gridCol w="822960">
                      <a:extLst>
                        <a:ext uri="{9D8B030D-6E8A-4147-A177-3AD203B41FA5}">
                          <a16:colId xmlns:a16="http://schemas.microsoft.com/office/drawing/2014/main" val="539853034"/>
                        </a:ext>
                      </a:extLst>
                    </a:gridCol>
                    <a:gridCol w="822960">
                      <a:extLst>
                        <a:ext uri="{9D8B030D-6E8A-4147-A177-3AD203B41FA5}">
                          <a16:colId xmlns:a16="http://schemas.microsoft.com/office/drawing/2014/main" val="1347770422"/>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tblGrid>
                  <a:tr h="549956">
                    <a:tc gridSpan="10">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Patients Admitted on Wednesday</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b="1"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2</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4</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6</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7</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8</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kumimoji="0" lang="en-US"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rPr>
                            <a:t>...</a:t>
                          </a:r>
                          <a:endParaRPr kumimoji="0"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nchorCtr="1"/>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b="1" i="1" dirty="0">
                              <a:solidFill>
                                <a:srgbClr val="000000"/>
                              </a:solidFill>
                              <a:latin typeface="+mn-lt"/>
                              <a:ea typeface="Cambria Math" panose="02040503050406030204" pitchFamily="18" charset="0"/>
                              <a:cs typeface="STIX"/>
                            </a:rPr>
                            <a:t>P</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endParaRPr sz="2000" b="1" dirty="0">
                            <a:solidFill>
                              <a:srgbClr val="000000"/>
                            </a:solidFill>
                            <a:latin typeface="+mn-lt"/>
                            <a:ea typeface="Cambria Math" panose="02040503050406030204" pitchFamily="18" charset="0"/>
                            <a:cs typeface="STIX"/>
                          </a:endParaRPr>
                        </a:p>
                      </a:txBody>
                      <a:tcPr marL="0" marR="0" marT="57785" marB="0" anchor="ctr"/>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lang="en-US" sz="2000" i="1" dirty="0" smtClean="0">
                                    <a:solidFill>
                                      <a:srgbClr val="000000"/>
                                    </a:solidFill>
                                    <a:latin typeface="Cambria Math" panose="02040503050406030204" pitchFamily="18" charset="0"/>
                                    <a:ea typeface="Cambria Math" panose="02040503050406030204" pitchFamily="18" charset="0"/>
                                  </a:rPr>
                                  <m:t>0</m:t>
                                </m:r>
                                <m:r>
                                  <a:rPr lang="en-US" sz="2000" b="0" i="1" dirty="0" smtClean="0">
                                    <a:solidFill>
                                      <a:srgbClr val="000000"/>
                                    </a:solidFill>
                                    <a:latin typeface="Cambria Math" panose="02040503050406030204" pitchFamily="18" charset="0"/>
                                    <a:ea typeface="Cambria Math" panose="02040503050406030204" pitchFamily="18" charset="0"/>
                                  </a:rPr>
                                  <m:t>.167</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0.139</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0.116</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0.096</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0.080</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0.067</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0.056</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0.047</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lang="en-US" sz="2000" b="0" i="1" smtClean="0">
                                    <a:solidFill>
                                      <a:srgbClr val="000000"/>
                                    </a:solidFill>
                                    <a:latin typeface="Cambria Math" panose="02040503050406030204" pitchFamily="18" charset="0"/>
                                    <a:ea typeface="Cambria Math" panose="02040503050406030204" pitchFamily="18" charset="0"/>
                                    <a:cs typeface="STIX"/>
                                  </a:rPr>
                                  <m:t>…</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70058408"/>
                      </a:ext>
                    </a:extLst>
                  </a:tr>
                </a:tbl>
              </a:graphicData>
            </a:graphic>
          </p:graphicFrame>
        </mc:Choice>
        <mc:Fallback xmlns="">
          <p:graphicFrame>
            <p:nvGraphicFramePr>
              <p:cNvPr id="4" name="object 3">
                <a:extLst>
                  <a:ext uri="{FF2B5EF4-FFF2-40B4-BE49-F238E27FC236}">
                    <a16:creationId xmlns:a16="http://schemas.microsoft.com/office/drawing/2014/main" id="{0F77BD6B-D700-DD4B-C6E9-DFBCAF5B3FD9}"/>
                  </a:ext>
                </a:extLst>
              </p:cNvPr>
              <p:cNvGraphicFramePr>
                <a:graphicFrameLocks noGrp="1"/>
              </p:cNvGraphicFramePr>
              <p:nvPr>
                <p:extLst>
                  <p:ext uri="{D42A27DB-BD31-4B8C-83A1-F6EECF244321}">
                    <p14:modId xmlns:p14="http://schemas.microsoft.com/office/powerpoint/2010/main" val="3887443538"/>
                  </p:ext>
                </p:extLst>
              </p:nvPr>
            </p:nvGraphicFramePr>
            <p:xfrm>
              <a:off x="457200" y="1280160"/>
              <a:ext cx="8229600" cy="17526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371997668"/>
                        </a:ext>
                      </a:extLst>
                    </a:gridCol>
                    <a:gridCol w="883920">
                      <a:extLst>
                        <a:ext uri="{9D8B030D-6E8A-4147-A177-3AD203B41FA5}">
                          <a16:colId xmlns:a16="http://schemas.microsoft.com/office/drawing/2014/main" val="1743458825"/>
                        </a:ext>
                      </a:extLst>
                    </a:gridCol>
                    <a:gridCol w="822960">
                      <a:extLst>
                        <a:ext uri="{9D8B030D-6E8A-4147-A177-3AD203B41FA5}">
                          <a16:colId xmlns:a16="http://schemas.microsoft.com/office/drawing/2014/main" val="67579019"/>
                        </a:ext>
                      </a:extLst>
                    </a:gridCol>
                    <a:gridCol w="822960">
                      <a:extLst>
                        <a:ext uri="{9D8B030D-6E8A-4147-A177-3AD203B41FA5}">
                          <a16:colId xmlns:a16="http://schemas.microsoft.com/office/drawing/2014/main" val="3063685698"/>
                        </a:ext>
                      </a:extLst>
                    </a:gridCol>
                    <a:gridCol w="822960">
                      <a:extLst>
                        <a:ext uri="{9D8B030D-6E8A-4147-A177-3AD203B41FA5}">
                          <a16:colId xmlns:a16="http://schemas.microsoft.com/office/drawing/2014/main" val="539853034"/>
                        </a:ext>
                      </a:extLst>
                    </a:gridCol>
                    <a:gridCol w="822960">
                      <a:extLst>
                        <a:ext uri="{9D8B030D-6E8A-4147-A177-3AD203B41FA5}">
                          <a16:colId xmlns:a16="http://schemas.microsoft.com/office/drawing/2014/main" val="1347770422"/>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tblGrid>
                  <a:tr h="549956">
                    <a:tc gridSpan="10">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Patients Admitted on Wednesday</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b="1"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1</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2</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4</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6</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7</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8</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kumimoji="0" lang="en-US"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rPr>
                            <a:t>...</a:t>
                          </a:r>
                          <a:endParaRPr kumimoji="0"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nchorCtr="1"/>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b="1" i="1" dirty="0">
                              <a:solidFill>
                                <a:srgbClr val="000000"/>
                              </a:solidFill>
                              <a:latin typeface="+mn-lt"/>
                              <a:ea typeface="Cambria Math" panose="02040503050406030204" pitchFamily="18" charset="0"/>
                              <a:cs typeface="STIX"/>
                            </a:rPr>
                            <a:t>P</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endParaRPr sz="2000" b="1" dirty="0">
                            <a:solidFill>
                              <a:srgbClr val="000000"/>
                            </a:solidFill>
                            <a:latin typeface="+mn-lt"/>
                            <a:ea typeface="Cambria Math" panose="02040503050406030204" pitchFamily="18" charset="0"/>
                            <a:cs typeface="STIX"/>
                          </a:endParaRPr>
                        </a:p>
                      </a:txBody>
                      <a:tcPr marL="0" marR="0" marT="57785" marB="0" anchor="ctr"/>
                    </a:tc>
                    <a:tc>
                      <a:txBody>
                        <a:bodyPr/>
                        <a:lstStyle/>
                        <a:p>
                          <a:endParaRPr lang="en-US"/>
                        </a:p>
                      </a:txBody>
                      <a:tcPr marL="0" marR="0" marT="57785" marB="0" anchor="ctr" anchorCtr="1">
                        <a:blipFill>
                          <a:blip r:embed="rId2"/>
                          <a:stretch>
                            <a:fillRect l="-87586" t="-137705" r="-748276" b="-1639"/>
                          </a:stretch>
                        </a:blipFill>
                      </a:tcPr>
                    </a:tc>
                    <a:tc>
                      <a:txBody>
                        <a:bodyPr/>
                        <a:lstStyle/>
                        <a:p>
                          <a:endParaRPr lang="en-US"/>
                        </a:p>
                      </a:txBody>
                      <a:tcPr marL="0" marR="0" marT="57785" marB="0" anchor="ctr" anchorCtr="1">
                        <a:blipFill>
                          <a:blip r:embed="rId2"/>
                          <a:stretch>
                            <a:fillRect l="-201481" t="-137705" r="-703704" b="-1639"/>
                          </a:stretch>
                        </a:blipFill>
                      </a:tcPr>
                    </a:tc>
                    <a:tc>
                      <a:txBody>
                        <a:bodyPr/>
                        <a:lstStyle/>
                        <a:p>
                          <a:endParaRPr lang="en-US"/>
                        </a:p>
                      </a:txBody>
                      <a:tcPr marL="0" marR="0" marT="57785" marB="0" anchor="ctr" anchorCtr="1">
                        <a:blipFill>
                          <a:blip r:embed="rId2"/>
                          <a:stretch>
                            <a:fillRect l="-301481" t="-137705" r="-603704" b="-1639"/>
                          </a:stretch>
                        </a:blipFill>
                      </a:tcPr>
                    </a:tc>
                    <a:tc>
                      <a:txBody>
                        <a:bodyPr/>
                        <a:lstStyle/>
                        <a:p>
                          <a:endParaRPr lang="en-US"/>
                        </a:p>
                      </a:txBody>
                      <a:tcPr marL="0" marR="0" marT="57785" marB="0" anchor="ctr" anchorCtr="1">
                        <a:blipFill>
                          <a:blip r:embed="rId2"/>
                          <a:stretch>
                            <a:fillRect l="-401481" t="-137705" r="-503704" b="-1639"/>
                          </a:stretch>
                        </a:blipFill>
                      </a:tcPr>
                    </a:tc>
                    <a:tc>
                      <a:txBody>
                        <a:bodyPr/>
                        <a:lstStyle/>
                        <a:p>
                          <a:endParaRPr lang="en-US"/>
                        </a:p>
                      </a:txBody>
                      <a:tcPr marL="0" marR="0" marT="57785" marB="0" anchor="ctr" anchorCtr="1">
                        <a:blipFill>
                          <a:blip r:embed="rId2"/>
                          <a:stretch>
                            <a:fillRect l="-501481" t="-137705" r="-403704" b="-1639"/>
                          </a:stretch>
                        </a:blipFill>
                      </a:tcPr>
                    </a:tc>
                    <a:tc>
                      <a:txBody>
                        <a:bodyPr/>
                        <a:lstStyle/>
                        <a:p>
                          <a:endParaRPr lang="en-US"/>
                        </a:p>
                      </a:txBody>
                      <a:tcPr marL="0" marR="0" marT="57785" marB="0" anchor="ctr" anchorCtr="1">
                        <a:blipFill>
                          <a:blip r:embed="rId2"/>
                          <a:stretch>
                            <a:fillRect l="-601481" t="-137705" r="-303704" b="-1639"/>
                          </a:stretch>
                        </a:blipFill>
                      </a:tcPr>
                    </a:tc>
                    <a:tc>
                      <a:txBody>
                        <a:bodyPr/>
                        <a:lstStyle/>
                        <a:p>
                          <a:endParaRPr lang="en-US"/>
                        </a:p>
                      </a:txBody>
                      <a:tcPr marL="0" marR="0" marT="57785" marB="0" anchor="ctr" anchorCtr="1">
                        <a:blipFill>
                          <a:blip r:embed="rId2"/>
                          <a:stretch>
                            <a:fillRect l="-701481" t="-137705" r="-203704" b="-1639"/>
                          </a:stretch>
                        </a:blipFill>
                      </a:tcPr>
                    </a:tc>
                    <a:tc>
                      <a:txBody>
                        <a:bodyPr/>
                        <a:lstStyle/>
                        <a:p>
                          <a:endParaRPr lang="en-US"/>
                        </a:p>
                      </a:txBody>
                      <a:tcPr marL="0" marR="0" marT="57785" marB="0" anchor="ctr" anchorCtr="1">
                        <a:blipFill>
                          <a:blip r:embed="rId2"/>
                          <a:stretch>
                            <a:fillRect l="-801481" t="-137705" r="-103704" b="-1639"/>
                          </a:stretch>
                        </a:blipFill>
                      </a:tcPr>
                    </a:tc>
                    <a:tc>
                      <a:txBody>
                        <a:bodyPr/>
                        <a:lstStyle/>
                        <a:p>
                          <a:endParaRPr lang="en-US"/>
                        </a:p>
                      </a:txBody>
                      <a:tcPr marL="0" marR="0" marT="57785" marB="0" anchor="ctr" anchorCtr="1">
                        <a:blipFill>
                          <a:blip r:embed="rId2"/>
                          <a:stretch>
                            <a:fillRect l="-901481" t="-137705" r="-3704" b="-1639"/>
                          </a:stretch>
                        </a:blipFill>
                      </a:tcPr>
                    </a:tc>
                    <a:extLst>
                      <a:ext uri="{0D108BD9-81ED-4DB2-BD59-A6C34878D82A}">
                        <a16:rowId xmlns:a16="http://schemas.microsoft.com/office/drawing/2014/main" val="1070058408"/>
                      </a:ext>
                    </a:extLst>
                  </a:tr>
                </a:tbl>
              </a:graphicData>
            </a:graphic>
          </p:graphicFrame>
        </mc:Fallback>
      </mc:AlternateContent>
    </p:spTree>
    <p:extLst>
      <p:ext uri="{BB962C8B-B14F-4D97-AF65-F5344CB8AC3E}">
        <p14:creationId xmlns:p14="http://schemas.microsoft.com/office/powerpoint/2010/main" val="38111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a:t>
            </a:r>
            <a:r>
              <a:rPr lang="en-US" dirty="0">
                <a:latin typeface="Calibri" panose="020F0502020204030204" pitchFamily="34" charset="0"/>
                <a:ea typeface="Calibri" panose="020F0502020204030204" pitchFamily="34" charset="0"/>
                <a:cs typeface="Times New Roman" panose="02020603050405020304" pitchFamily="18" charset="0"/>
              </a:rPr>
              <a:t>7</a:t>
            </a:r>
            <a:r>
              <a:rPr lang="en-US" sz="3200" dirty="0">
                <a:effectLst/>
                <a:latin typeface="Calibri" panose="020F0502020204030204" pitchFamily="34" charset="0"/>
                <a:ea typeface="Calibri" panose="020F0502020204030204" pitchFamily="34" charset="0"/>
                <a:cs typeface="Times New Roman" panose="02020603050405020304" pitchFamily="18" charset="0"/>
              </a:rPr>
              <a:t>: Probabilistic Modeling of the Number of Rolls Needed to Obtain a 1 on a Single Die (cont.)</a:t>
            </a:r>
            <a:endParaRPr lang="en-US" dirty="0"/>
          </a:p>
        </p:txBody>
      </p:sp>
      <p:sp>
        <p:nvSpPr>
          <p:cNvPr id="3" name="Content Placeholder 2"/>
          <p:cNvSpPr>
            <a:spLocks noGrp="1"/>
          </p:cNvSpPr>
          <p:nvPr>
            <p:ph idx="1"/>
          </p:nvPr>
        </p:nvSpPr>
        <p:spPr/>
        <p:txBody>
          <a:bodyPr>
            <a:normAutofit/>
          </a:bodyPr>
          <a:lstStyle/>
          <a:p>
            <a:r>
              <a:rPr lang="en-US" b="1" dirty="0"/>
              <a:t>Solution</a:t>
            </a:r>
          </a:p>
          <a:p>
            <a:endParaRPr lang="en-US" dirty="0"/>
          </a:p>
          <a:p>
            <a:endParaRPr lang="en-US" dirty="0"/>
          </a:p>
          <a:p>
            <a:endParaRPr lang="en-US" dirty="0"/>
          </a:p>
          <a:p>
            <a:endParaRPr lang="en-US" dirty="0"/>
          </a:p>
          <a:p>
            <a:endParaRPr lang="en-US" dirty="0"/>
          </a:p>
        </p:txBody>
      </p:sp>
      <p:graphicFrame>
        <p:nvGraphicFramePr>
          <p:cNvPr id="5" name="Object 4">
            <a:extLst>
              <a:ext uri="{FF2B5EF4-FFF2-40B4-BE49-F238E27FC236}">
                <a16:creationId xmlns:a16="http://schemas.microsoft.com/office/drawing/2014/main" id="{B54726A7-4C03-BA0E-7F90-FB770A07BB2A}"/>
              </a:ext>
            </a:extLst>
          </p:cNvPr>
          <p:cNvGraphicFramePr>
            <a:graphicFrameLocks noChangeAspect="1"/>
          </p:cNvGraphicFramePr>
          <p:nvPr>
            <p:extLst>
              <p:ext uri="{D42A27DB-BD31-4B8C-83A1-F6EECF244321}">
                <p14:modId xmlns:p14="http://schemas.microsoft.com/office/powerpoint/2010/main" val="2938254453"/>
              </p:ext>
            </p:extLst>
          </p:nvPr>
        </p:nvGraphicFramePr>
        <p:xfrm>
          <a:off x="1295400" y="1905000"/>
          <a:ext cx="5816600" cy="482600"/>
        </p:xfrm>
        <a:graphic>
          <a:graphicData uri="http://schemas.openxmlformats.org/presentationml/2006/ole">
            <mc:AlternateContent xmlns:mc="http://schemas.openxmlformats.org/markup-compatibility/2006">
              <mc:Choice xmlns:v="urn:schemas-microsoft-com:vml" Requires="v">
                <p:oleObj name="Equation" r:id="rId2" imgW="5816520" imgH="482400" progId="Equation.DSMT4">
                  <p:embed/>
                </p:oleObj>
              </mc:Choice>
              <mc:Fallback>
                <p:oleObj name="Equation" r:id="rId2" imgW="5816520" imgH="482400" progId="Equation.DSMT4">
                  <p:embed/>
                  <p:pic>
                    <p:nvPicPr>
                      <p:cNvPr id="0" name=""/>
                      <p:cNvPicPr/>
                      <p:nvPr/>
                    </p:nvPicPr>
                    <p:blipFill>
                      <a:blip r:embed="rId3"/>
                      <a:stretch>
                        <a:fillRect/>
                      </a:stretch>
                    </p:blipFill>
                    <p:spPr>
                      <a:xfrm>
                        <a:off x="1295400" y="1905000"/>
                        <a:ext cx="5816600" cy="482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6A7ADAF-1412-42FA-FA30-AF506C74A679}"/>
              </a:ext>
            </a:extLst>
          </p:cNvPr>
          <p:cNvGraphicFramePr>
            <a:graphicFrameLocks noChangeAspect="1"/>
          </p:cNvGraphicFramePr>
          <p:nvPr>
            <p:extLst>
              <p:ext uri="{D42A27DB-BD31-4B8C-83A1-F6EECF244321}">
                <p14:modId xmlns:p14="http://schemas.microsoft.com/office/powerpoint/2010/main" val="3330699269"/>
              </p:ext>
            </p:extLst>
          </p:nvPr>
        </p:nvGraphicFramePr>
        <p:xfrm>
          <a:off x="2590800" y="2437006"/>
          <a:ext cx="5448300" cy="1003300"/>
        </p:xfrm>
        <a:graphic>
          <a:graphicData uri="http://schemas.openxmlformats.org/presentationml/2006/ole">
            <mc:AlternateContent xmlns:mc="http://schemas.openxmlformats.org/markup-compatibility/2006">
              <mc:Choice xmlns:v="urn:schemas-microsoft-com:vml" Requires="v">
                <p:oleObj name="Equation" r:id="rId4" imgW="5448240" imgH="1002960" progId="Equation.DSMT4">
                  <p:embed/>
                </p:oleObj>
              </mc:Choice>
              <mc:Fallback>
                <p:oleObj name="Equation" r:id="rId4" imgW="5448240" imgH="1002960" progId="Equation.DSMT4">
                  <p:embed/>
                  <p:pic>
                    <p:nvPicPr>
                      <p:cNvPr id="5" name="Object 4">
                        <a:extLst>
                          <a:ext uri="{FF2B5EF4-FFF2-40B4-BE49-F238E27FC236}">
                            <a16:creationId xmlns:a16="http://schemas.microsoft.com/office/drawing/2014/main" id="{B54726A7-4C03-BA0E-7F90-FB770A07BB2A}"/>
                          </a:ext>
                        </a:extLst>
                      </p:cNvPr>
                      <p:cNvPicPr/>
                      <p:nvPr/>
                    </p:nvPicPr>
                    <p:blipFill>
                      <a:blip r:embed="rId5"/>
                      <a:stretch>
                        <a:fillRect/>
                      </a:stretch>
                    </p:blipFill>
                    <p:spPr>
                      <a:xfrm>
                        <a:off x="2590800" y="2437006"/>
                        <a:ext cx="5448300" cy="10033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E70F76CC-9EA5-C14C-54BF-DC8B797F424F}"/>
              </a:ext>
            </a:extLst>
          </p:cNvPr>
          <p:cNvGraphicFramePr>
            <a:graphicFrameLocks noChangeAspect="1"/>
          </p:cNvGraphicFramePr>
          <p:nvPr>
            <p:extLst>
              <p:ext uri="{D42A27DB-BD31-4B8C-83A1-F6EECF244321}">
                <p14:modId xmlns:p14="http://schemas.microsoft.com/office/powerpoint/2010/main" val="3254101027"/>
              </p:ext>
            </p:extLst>
          </p:nvPr>
        </p:nvGraphicFramePr>
        <p:xfrm>
          <a:off x="2590800" y="3566160"/>
          <a:ext cx="3962400" cy="1003300"/>
        </p:xfrm>
        <a:graphic>
          <a:graphicData uri="http://schemas.openxmlformats.org/presentationml/2006/ole">
            <mc:AlternateContent xmlns:mc="http://schemas.openxmlformats.org/markup-compatibility/2006">
              <mc:Choice xmlns:v="urn:schemas-microsoft-com:vml" Requires="v">
                <p:oleObj name="Equation" r:id="rId6" imgW="3962160" imgH="1002960" progId="Equation.DSMT4">
                  <p:embed/>
                </p:oleObj>
              </mc:Choice>
              <mc:Fallback>
                <p:oleObj name="Equation" r:id="rId6" imgW="3962160" imgH="1002960" progId="Equation.DSMT4">
                  <p:embed/>
                  <p:pic>
                    <p:nvPicPr>
                      <p:cNvPr id="6" name="Object 5">
                        <a:extLst>
                          <a:ext uri="{FF2B5EF4-FFF2-40B4-BE49-F238E27FC236}">
                            <a16:creationId xmlns:a16="http://schemas.microsoft.com/office/drawing/2014/main" id="{36A7ADAF-1412-42FA-FA30-AF506C74A679}"/>
                          </a:ext>
                        </a:extLst>
                      </p:cNvPr>
                      <p:cNvPicPr/>
                      <p:nvPr/>
                    </p:nvPicPr>
                    <p:blipFill>
                      <a:blip r:embed="rId7"/>
                      <a:stretch>
                        <a:fillRect/>
                      </a:stretch>
                    </p:blipFill>
                    <p:spPr>
                      <a:xfrm>
                        <a:off x="2590800" y="3566160"/>
                        <a:ext cx="3962400" cy="10033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D54A556C-6BE7-DD56-26AC-134206120915}"/>
              </a:ext>
            </a:extLst>
          </p:cNvPr>
          <p:cNvGraphicFramePr>
            <a:graphicFrameLocks noChangeAspect="1"/>
          </p:cNvGraphicFramePr>
          <p:nvPr>
            <p:extLst>
              <p:ext uri="{D42A27DB-BD31-4B8C-83A1-F6EECF244321}">
                <p14:modId xmlns:p14="http://schemas.microsoft.com/office/powerpoint/2010/main" val="2004500030"/>
              </p:ext>
            </p:extLst>
          </p:nvPr>
        </p:nvGraphicFramePr>
        <p:xfrm>
          <a:off x="2590800" y="4918710"/>
          <a:ext cx="4419600" cy="292100"/>
        </p:xfrm>
        <a:graphic>
          <a:graphicData uri="http://schemas.openxmlformats.org/presentationml/2006/ole">
            <mc:AlternateContent xmlns:mc="http://schemas.openxmlformats.org/markup-compatibility/2006">
              <mc:Choice xmlns:v="urn:schemas-microsoft-com:vml" Requires="v">
                <p:oleObj name="Equation" r:id="rId8" imgW="4419360" imgH="291960" progId="Equation.DSMT4">
                  <p:embed/>
                </p:oleObj>
              </mc:Choice>
              <mc:Fallback>
                <p:oleObj name="Equation" r:id="rId8" imgW="4419360" imgH="291960" progId="Equation.DSMT4">
                  <p:embed/>
                  <p:pic>
                    <p:nvPicPr>
                      <p:cNvPr id="7" name="Object 6">
                        <a:extLst>
                          <a:ext uri="{FF2B5EF4-FFF2-40B4-BE49-F238E27FC236}">
                            <a16:creationId xmlns:a16="http://schemas.microsoft.com/office/drawing/2014/main" id="{E70F76CC-9EA5-C14C-54BF-DC8B797F424F}"/>
                          </a:ext>
                        </a:extLst>
                      </p:cNvPr>
                      <p:cNvPicPr/>
                      <p:nvPr/>
                    </p:nvPicPr>
                    <p:blipFill>
                      <a:blip r:embed="rId9"/>
                      <a:stretch>
                        <a:fillRect/>
                      </a:stretch>
                    </p:blipFill>
                    <p:spPr>
                      <a:xfrm>
                        <a:off x="2590800" y="4918710"/>
                        <a:ext cx="4419600" cy="292100"/>
                      </a:xfrm>
                      <a:prstGeom prst="rect">
                        <a:avLst/>
                      </a:prstGeom>
                    </p:spPr>
                  </p:pic>
                </p:oleObj>
              </mc:Fallback>
            </mc:AlternateContent>
          </a:graphicData>
        </a:graphic>
      </p:graphicFrame>
    </p:spTree>
    <p:extLst>
      <p:ext uri="{BB962C8B-B14F-4D97-AF65-F5344CB8AC3E}">
        <p14:creationId xmlns:p14="http://schemas.microsoft.com/office/powerpoint/2010/main" val="3750859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The Geometric Distribution</a:t>
            </a:r>
          </a:p>
        </p:txBody>
      </p:sp>
      <p:sp>
        <p:nvSpPr>
          <p:cNvPr id="4" name="Content Placeholder 3"/>
          <p:cNvSpPr>
            <a:spLocks noGrp="1"/>
          </p:cNvSpPr>
          <p:nvPr>
            <p:ph idx="1"/>
          </p:nvPr>
        </p:nvSpPr>
        <p:spPr>
          <a:xfrm>
            <a:off x="457200" y="1126737"/>
            <a:ext cx="8229600" cy="4832092"/>
          </a:xfrm>
          <a:ln w="28575">
            <a:solidFill>
              <a:srgbClr val="FF0000"/>
            </a:solidFill>
          </a:ln>
        </p:spPr>
        <p:txBody>
          <a:bodyPr>
            <a:spAutoFit/>
          </a:bodyPr>
          <a:lstStyle/>
          <a:p>
            <a:r>
              <a:rPr lang="en-US" dirty="0">
                <a:solidFill>
                  <a:srgbClr val="000000"/>
                </a:solidFill>
              </a:rPr>
              <a:t>The geometric probability distribution is often used to model the number of attempts until the first success in a sequence of independent and identically distributed trials in which there is a fixed probability for success, </a:t>
            </a:r>
            <a:r>
              <a:rPr lang="en-US" i="1" dirty="0">
                <a:solidFill>
                  <a:srgbClr val="000000"/>
                </a:solidFill>
              </a:rPr>
              <a:t>p</a:t>
            </a:r>
            <a:r>
              <a:rPr lang="en-US" dirty="0">
                <a:solidFill>
                  <a:srgbClr val="000000"/>
                </a:solidFill>
              </a:rPr>
              <a:t>, in every attempt.</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pPr algn="ctr"/>
            <a:endParaRPr lang="en-US" dirty="0">
              <a:solidFill>
                <a:srgbClr val="000000"/>
              </a:solidFill>
            </a:endParaRPr>
          </a:p>
        </p:txBody>
      </p:sp>
      <p:graphicFrame>
        <p:nvGraphicFramePr>
          <p:cNvPr id="3" name="Object 2">
            <a:extLst>
              <a:ext uri="{FF2B5EF4-FFF2-40B4-BE49-F238E27FC236}">
                <a16:creationId xmlns:a16="http://schemas.microsoft.com/office/drawing/2014/main" id="{EDF569C0-97AC-CFE0-6578-76B022E8516B}"/>
              </a:ext>
            </a:extLst>
          </p:cNvPr>
          <p:cNvGraphicFramePr>
            <a:graphicFrameLocks noChangeAspect="1"/>
          </p:cNvGraphicFramePr>
          <p:nvPr>
            <p:extLst>
              <p:ext uri="{D42A27DB-BD31-4B8C-83A1-F6EECF244321}">
                <p14:modId xmlns:p14="http://schemas.microsoft.com/office/powerpoint/2010/main" val="141423276"/>
              </p:ext>
            </p:extLst>
          </p:nvPr>
        </p:nvGraphicFramePr>
        <p:xfrm>
          <a:off x="3200400" y="3197537"/>
          <a:ext cx="3200400" cy="571500"/>
        </p:xfrm>
        <a:graphic>
          <a:graphicData uri="http://schemas.openxmlformats.org/presentationml/2006/ole">
            <mc:AlternateContent xmlns:mc="http://schemas.openxmlformats.org/markup-compatibility/2006">
              <mc:Choice xmlns:v="urn:schemas-microsoft-com:vml" Requires="v">
                <p:oleObj name="Equation" r:id="rId2" imgW="3200400" imgH="571320" progId="Equation.DSMT4">
                  <p:embed/>
                </p:oleObj>
              </mc:Choice>
              <mc:Fallback>
                <p:oleObj name="Equation" r:id="rId2" imgW="3200400" imgH="571320" progId="Equation.DSMT4">
                  <p:embed/>
                  <p:pic>
                    <p:nvPicPr>
                      <p:cNvPr id="0" name=""/>
                      <p:cNvPicPr/>
                      <p:nvPr/>
                    </p:nvPicPr>
                    <p:blipFill>
                      <a:blip r:embed="rId3"/>
                      <a:stretch>
                        <a:fillRect/>
                      </a:stretch>
                    </p:blipFill>
                    <p:spPr>
                      <a:xfrm>
                        <a:off x="3200400" y="3197537"/>
                        <a:ext cx="3200400" cy="571500"/>
                      </a:xfrm>
                      <a:prstGeom prst="rect">
                        <a:avLst/>
                      </a:prstGeom>
                    </p:spPr>
                  </p:pic>
                </p:oleObj>
              </mc:Fallback>
            </mc:AlternateContent>
          </a:graphicData>
        </a:graphic>
      </p:graphicFrame>
      <p:pic>
        <p:nvPicPr>
          <p:cNvPr id="9" name="Picture 8" descr="Binomial bar graph showing the probability decreasing from left to right as the trials increases">
            <a:extLst>
              <a:ext uri="{FF2B5EF4-FFF2-40B4-BE49-F238E27FC236}">
                <a16:creationId xmlns:a16="http://schemas.microsoft.com/office/drawing/2014/main" id="{8312999F-3597-CF10-58FB-C96383E3BB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3828533"/>
            <a:ext cx="3200400" cy="2074105"/>
          </a:xfrm>
          <a:prstGeom prst="rect">
            <a:avLst/>
          </a:prstGeom>
        </p:spPr>
      </p:pic>
    </p:spTree>
    <p:extLst>
      <p:ext uri="{BB962C8B-B14F-4D97-AF65-F5344CB8AC3E}">
        <p14:creationId xmlns:p14="http://schemas.microsoft.com/office/powerpoint/2010/main" val="2692582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Distribution</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probability distribution</a:t>
            </a:r>
            <a:r>
              <a:rPr lang="en-US" dirty="0">
                <a:solidFill>
                  <a:srgbClr val="000000"/>
                </a:solidFill>
              </a:rPr>
              <a:t> is a model which describes a specific kind of random process. It maps each value the random variable can assume to a probability. </a:t>
            </a:r>
          </a:p>
        </p:txBody>
      </p:sp>
    </p:spTree>
    <p:extLst>
      <p:ext uri="{BB962C8B-B14F-4D97-AF65-F5344CB8AC3E}">
        <p14:creationId xmlns:p14="http://schemas.microsoft.com/office/powerpoint/2010/main" val="3445512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7.1.8: Understanding and Using the Probability Distribution of a Stock Price</a:t>
            </a:r>
            <a:endParaRPr lang="en-US" dirty="0"/>
          </a:p>
        </p:txBody>
      </p:sp>
      <p:sp>
        <p:nvSpPr>
          <p:cNvPr id="3" name="Content Placeholder 2"/>
          <p:cNvSpPr>
            <a:spLocks noGrp="1"/>
          </p:cNvSpPr>
          <p:nvPr>
            <p:ph idx="1"/>
          </p:nvPr>
        </p:nvSpPr>
        <p:spPr/>
        <p:txBody>
          <a:bodyPr>
            <a:normAutofit/>
          </a:bodyPr>
          <a:lstStyle/>
          <a:p>
            <a:r>
              <a:rPr lang="en-US" dirty="0"/>
              <a:t>An investor has decided that she will purchase a stock if there is at least a 50% chance that the price of the stock will be more than $32 in thirty days. Assuming the price of the stock 30 days from now is described in the table below, should the investor purchase the stock?</a:t>
            </a:r>
          </a:p>
        </p:txBody>
      </p:sp>
      <mc:AlternateContent xmlns:mc="http://schemas.openxmlformats.org/markup-compatibility/2006" xmlns:a14="http://schemas.microsoft.com/office/drawing/2010/main">
        <mc:Choice Requires="a14">
          <p:graphicFrame>
            <p:nvGraphicFramePr>
              <p:cNvPr id="5" name="object 3">
                <a:extLst>
                  <a:ext uri="{FF2B5EF4-FFF2-40B4-BE49-F238E27FC236}">
                    <a16:creationId xmlns:a16="http://schemas.microsoft.com/office/drawing/2014/main" id="{728B0D0C-114A-03F0-54AA-59D2B502BFB4}"/>
                  </a:ext>
                </a:extLst>
              </p:cNvPr>
              <p:cNvGraphicFramePr>
                <a:graphicFrameLocks noGrp="1"/>
              </p:cNvGraphicFramePr>
              <p:nvPr>
                <p:extLst>
                  <p:ext uri="{D42A27DB-BD31-4B8C-83A1-F6EECF244321}">
                    <p14:modId xmlns:p14="http://schemas.microsoft.com/office/powerpoint/2010/main" val="3308331444"/>
                  </p:ext>
                </p:extLst>
              </p:nvPr>
            </p:nvGraphicFramePr>
            <p:xfrm>
              <a:off x="609600" y="4075027"/>
              <a:ext cx="8229600" cy="17526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371997668"/>
                        </a:ext>
                      </a:extLst>
                    </a:gridCol>
                    <a:gridCol w="883920">
                      <a:extLst>
                        <a:ext uri="{9D8B030D-6E8A-4147-A177-3AD203B41FA5}">
                          <a16:colId xmlns:a16="http://schemas.microsoft.com/office/drawing/2014/main" val="1743458825"/>
                        </a:ext>
                      </a:extLst>
                    </a:gridCol>
                    <a:gridCol w="822960">
                      <a:extLst>
                        <a:ext uri="{9D8B030D-6E8A-4147-A177-3AD203B41FA5}">
                          <a16:colId xmlns:a16="http://schemas.microsoft.com/office/drawing/2014/main" val="67579019"/>
                        </a:ext>
                      </a:extLst>
                    </a:gridCol>
                    <a:gridCol w="822960">
                      <a:extLst>
                        <a:ext uri="{9D8B030D-6E8A-4147-A177-3AD203B41FA5}">
                          <a16:colId xmlns:a16="http://schemas.microsoft.com/office/drawing/2014/main" val="3063685698"/>
                        </a:ext>
                      </a:extLst>
                    </a:gridCol>
                    <a:gridCol w="822960">
                      <a:extLst>
                        <a:ext uri="{9D8B030D-6E8A-4147-A177-3AD203B41FA5}">
                          <a16:colId xmlns:a16="http://schemas.microsoft.com/office/drawing/2014/main" val="539853034"/>
                        </a:ext>
                      </a:extLst>
                    </a:gridCol>
                    <a:gridCol w="822960">
                      <a:extLst>
                        <a:ext uri="{9D8B030D-6E8A-4147-A177-3AD203B41FA5}">
                          <a16:colId xmlns:a16="http://schemas.microsoft.com/office/drawing/2014/main" val="1347770422"/>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49956">
                    <a:tc gridSpan="9">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Stock Prices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b="1"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30.0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30.5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31.0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31.5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32.0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32.5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33.0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endParaRPr kumimoji="0"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b="1" i="1" dirty="0">
                              <a:solidFill>
                                <a:srgbClr val="000000"/>
                              </a:solidFill>
                              <a:latin typeface="+mn-lt"/>
                              <a:ea typeface="Cambria Math" panose="02040503050406030204" pitchFamily="18" charset="0"/>
                              <a:cs typeface="STIX"/>
                            </a:rPr>
                            <a:t>P</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endParaRPr sz="2000" b="1" dirty="0">
                            <a:solidFill>
                              <a:srgbClr val="000000"/>
                            </a:solidFill>
                            <a:latin typeface="+mn-lt"/>
                            <a:ea typeface="Cambria Math" panose="02040503050406030204" pitchFamily="18" charset="0"/>
                            <a:cs typeface="STIX"/>
                          </a:endParaRPr>
                        </a:p>
                      </a:txBody>
                      <a:tcPr marL="0" marR="0" marT="57785" marB="0" anchor="ctr"/>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lang="en-US" sz="2000" i="1" dirty="0" smtClean="0">
                                    <a:solidFill>
                                      <a:srgbClr val="000000"/>
                                    </a:solidFill>
                                    <a:latin typeface="Cambria Math" panose="02040503050406030204" pitchFamily="18" charset="0"/>
                                    <a:ea typeface="Cambria Math" panose="02040503050406030204" pitchFamily="18" charset="0"/>
                                  </a:rPr>
                                  <m:t>0</m:t>
                                </m:r>
                                <m:r>
                                  <a:rPr lang="en-US" sz="2000" b="0" i="1" dirty="0" smtClean="0">
                                    <a:solidFill>
                                      <a:srgbClr val="000000"/>
                                    </a:solidFill>
                                    <a:latin typeface="Cambria Math" panose="02040503050406030204" pitchFamily="18" charset="0"/>
                                    <a:ea typeface="Cambria Math" panose="02040503050406030204" pitchFamily="18" charset="0"/>
                                  </a:rPr>
                                  <m:t>.05</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0.10</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0.20</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0.25</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0.20</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0.15</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r>
                                  <a:rPr kumimoji="0" lang="en-US" sz="2000" b="0" i="1"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0.05</m:t>
                                </m:r>
                              </m:oMath>
                            </m:oMathPara>
                          </a14:m>
                          <a:endParaRPr sz="200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endParaRPr sz="200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70058408"/>
                      </a:ext>
                    </a:extLst>
                  </a:tr>
                </a:tbl>
              </a:graphicData>
            </a:graphic>
          </p:graphicFrame>
        </mc:Choice>
        <mc:Fallback xmlns="">
          <p:graphicFrame>
            <p:nvGraphicFramePr>
              <p:cNvPr id="5" name="object 3">
                <a:extLst>
                  <a:ext uri="{FF2B5EF4-FFF2-40B4-BE49-F238E27FC236}">
                    <a16:creationId xmlns:a16="http://schemas.microsoft.com/office/drawing/2014/main" id="{728B0D0C-114A-03F0-54AA-59D2B502BFB4}"/>
                  </a:ext>
                </a:extLst>
              </p:cNvPr>
              <p:cNvGraphicFramePr>
                <a:graphicFrameLocks noGrp="1"/>
              </p:cNvGraphicFramePr>
              <p:nvPr>
                <p:extLst>
                  <p:ext uri="{D42A27DB-BD31-4B8C-83A1-F6EECF244321}">
                    <p14:modId xmlns:p14="http://schemas.microsoft.com/office/powerpoint/2010/main" val="3308331444"/>
                  </p:ext>
                </p:extLst>
              </p:nvPr>
            </p:nvGraphicFramePr>
            <p:xfrm>
              <a:off x="609600" y="4075027"/>
              <a:ext cx="8229600" cy="175260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371997668"/>
                        </a:ext>
                      </a:extLst>
                    </a:gridCol>
                    <a:gridCol w="883920">
                      <a:extLst>
                        <a:ext uri="{9D8B030D-6E8A-4147-A177-3AD203B41FA5}">
                          <a16:colId xmlns:a16="http://schemas.microsoft.com/office/drawing/2014/main" val="1743458825"/>
                        </a:ext>
                      </a:extLst>
                    </a:gridCol>
                    <a:gridCol w="822960">
                      <a:extLst>
                        <a:ext uri="{9D8B030D-6E8A-4147-A177-3AD203B41FA5}">
                          <a16:colId xmlns:a16="http://schemas.microsoft.com/office/drawing/2014/main" val="67579019"/>
                        </a:ext>
                      </a:extLst>
                    </a:gridCol>
                    <a:gridCol w="822960">
                      <a:extLst>
                        <a:ext uri="{9D8B030D-6E8A-4147-A177-3AD203B41FA5}">
                          <a16:colId xmlns:a16="http://schemas.microsoft.com/office/drawing/2014/main" val="3063685698"/>
                        </a:ext>
                      </a:extLst>
                    </a:gridCol>
                    <a:gridCol w="822960">
                      <a:extLst>
                        <a:ext uri="{9D8B030D-6E8A-4147-A177-3AD203B41FA5}">
                          <a16:colId xmlns:a16="http://schemas.microsoft.com/office/drawing/2014/main" val="539853034"/>
                        </a:ext>
                      </a:extLst>
                    </a:gridCol>
                    <a:gridCol w="822960">
                      <a:extLst>
                        <a:ext uri="{9D8B030D-6E8A-4147-A177-3AD203B41FA5}">
                          <a16:colId xmlns:a16="http://schemas.microsoft.com/office/drawing/2014/main" val="1347770422"/>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49956">
                    <a:tc gridSpan="9">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Stock Prices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Hospital Admissions</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458295">
                    <a:tc>
                      <a:txBody>
                        <a:bodyPr/>
                        <a:lstStyle/>
                        <a:p>
                          <a:pPr algn="ctr">
                            <a:lnSpc>
                              <a:spcPct val="100000"/>
                            </a:lnSpc>
                            <a:spcBef>
                              <a:spcPts val="455"/>
                            </a:spcBef>
                          </a:pPr>
                          <a:r>
                            <a:rPr lang="en-US" sz="2000" b="1" i="1" dirty="0">
                              <a:solidFill>
                                <a:srgbClr val="000000"/>
                              </a:solidFill>
                              <a:latin typeface="+mn-lt"/>
                              <a:ea typeface="Cambria Math" panose="02040503050406030204" pitchFamily="18" charset="0"/>
                              <a:cs typeface="STIX"/>
                            </a:rPr>
                            <a:t>x</a:t>
                          </a: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30.0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30.5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31.0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31.5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32.0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32.5</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r>
                            <a:rPr lang="en-US" sz="2000" dirty="0">
                              <a:solidFill>
                                <a:srgbClr val="000000"/>
                              </a:solidFill>
                              <a:latin typeface="+mn-lt"/>
                              <a:ea typeface="Cambria Math" panose="02040503050406030204" pitchFamily="18" charset="0"/>
                              <a:cs typeface="STIX"/>
                            </a:rPr>
                            <a:t>33.0</a:t>
                          </a:r>
                          <a:endParaRPr sz="2000" dirty="0">
                            <a:solidFill>
                              <a:srgbClr val="000000"/>
                            </a:solidFill>
                            <a:latin typeface="+mn-lt"/>
                            <a:ea typeface="Cambria Math" panose="02040503050406030204" pitchFamily="18" charset="0"/>
                            <a:cs typeface="STIX"/>
                          </a:endParaRPr>
                        </a:p>
                      </a:txBody>
                      <a:tcPr marL="0" marR="0" marT="57785" marB="0"/>
                    </a:tc>
                    <a:tc>
                      <a:txBody>
                        <a:bodyPr/>
                        <a:lstStyle/>
                        <a:p>
                          <a:pPr algn="ctr">
                            <a:lnSpc>
                              <a:spcPct val="100000"/>
                            </a:lnSpc>
                            <a:spcBef>
                              <a:spcPts val="455"/>
                            </a:spcBef>
                          </a:pPr>
                          <a:endParaRPr kumimoji="0" sz="2000" b="0" i="1" u="none" strike="noStrike" kern="1200" cap="none" spc="0" normalizeH="0" baseline="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0" marR="0" marT="57785" marB="0"/>
                    </a:tc>
                    <a:extLst>
                      <a:ext uri="{0D108BD9-81ED-4DB2-BD59-A6C34878D82A}">
                        <a16:rowId xmlns:a16="http://schemas.microsoft.com/office/drawing/2014/main" val="10001"/>
                      </a:ext>
                    </a:extLst>
                  </a:tr>
                  <a:tr h="744349">
                    <a:tc>
                      <a:txBody>
                        <a:bodyPr/>
                        <a:lstStyle/>
                        <a:p>
                          <a:pPr algn="l">
                            <a:lnSpc>
                              <a:spcPct val="100000"/>
                            </a:lnSpc>
                            <a:spcBef>
                              <a:spcPts val="455"/>
                            </a:spcBef>
                          </a:pPr>
                          <a:r>
                            <a:rPr lang="en-US" sz="2000" b="1" i="1" dirty="0">
                              <a:solidFill>
                                <a:srgbClr val="000000"/>
                              </a:solidFill>
                              <a:latin typeface="+mn-lt"/>
                              <a:ea typeface="Cambria Math" panose="02040503050406030204" pitchFamily="18" charset="0"/>
                              <a:cs typeface="STIX"/>
                            </a:rPr>
                            <a:t>P</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r>
                            <a:rPr lang="en-US" sz="2000" b="1" i="1" dirty="0">
                              <a:solidFill>
                                <a:srgbClr val="000000"/>
                              </a:solidFill>
                              <a:latin typeface="+mn-lt"/>
                              <a:ea typeface="Cambria Math" panose="02040503050406030204" pitchFamily="18" charset="0"/>
                              <a:cs typeface="STIX"/>
                            </a:rPr>
                            <a:t>x</a:t>
                          </a:r>
                          <a:r>
                            <a:rPr lang="en-US" sz="2000" b="1" dirty="0">
                              <a:solidFill>
                                <a:srgbClr val="000000"/>
                              </a:solidFill>
                              <a:latin typeface="+mn-lt"/>
                              <a:ea typeface="Cambria Math" panose="02040503050406030204" pitchFamily="18" charset="0"/>
                              <a:cs typeface="STIX"/>
                            </a:rPr>
                            <a:t>)</a:t>
                          </a:r>
                          <a:endParaRPr sz="2000" b="1" dirty="0">
                            <a:solidFill>
                              <a:srgbClr val="000000"/>
                            </a:solidFill>
                            <a:latin typeface="+mn-lt"/>
                            <a:ea typeface="Cambria Math" panose="02040503050406030204" pitchFamily="18" charset="0"/>
                            <a:cs typeface="STIX"/>
                          </a:endParaRPr>
                        </a:p>
                      </a:txBody>
                      <a:tcPr marL="0" marR="0" marT="57785" marB="0" anchor="ctr"/>
                    </a:tc>
                    <a:tc>
                      <a:txBody>
                        <a:bodyPr/>
                        <a:lstStyle/>
                        <a:p>
                          <a:endParaRPr lang="en-US"/>
                        </a:p>
                      </a:txBody>
                      <a:tcPr marL="0" marR="0" marT="57785" marB="0" anchor="ctr" anchorCtr="1">
                        <a:blipFill>
                          <a:blip r:embed="rId2"/>
                          <a:stretch>
                            <a:fillRect l="-87586" t="-137705" r="-748276" b="-2459"/>
                          </a:stretch>
                        </a:blipFill>
                      </a:tcPr>
                    </a:tc>
                    <a:tc>
                      <a:txBody>
                        <a:bodyPr/>
                        <a:lstStyle/>
                        <a:p>
                          <a:endParaRPr lang="en-US"/>
                        </a:p>
                      </a:txBody>
                      <a:tcPr marL="0" marR="0" marT="57785" marB="0" anchor="ctr" anchorCtr="1">
                        <a:blipFill>
                          <a:blip r:embed="rId2"/>
                          <a:stretch>
                            <a:fillRect l="-201481" t="-137705" r="-703704" b="-2459"/>
                          </a:stretch>
                        </a:blipFill>
                      </a:tcPr>
                    </a:tc>
                    <a:tc>
                      <a:txBody>
                        <a:bodyPr/>
                        <a:lstStyle/>
                        <a:p>
                          <a:endParaRPr lang="en-US"/>
                        </a:p>
                      </a:txBody>
                      <a:tcPr marL="0" marR="0" marT="57785" marB="0" anchor="ctr" anchorCtr="1">
                        <a:blipFill>
                          <a:blip r:embed="rId2"/>
                          <a:stretch>
                            <a:fillRect l="-301481" t="-137705" r="-603704" b="-2459"/>
                          </a:stretch>
                        </a:blipFill>
                      </a:tcPr>
                    </a:tc>
                    <a:tc>
                      <a:txBody>
                        <a:bodyPr/>
                        <a:lstStyle/>
                        <a:p>
                          <a:endParaRPr lang="en-US"/>
                        </a:p>
                      </a:txBody>
                      <a:tcPr marL="0" marR="0" marT="57785" marB="0" anchor="ctr" anchorCtr="1">
                        <a:blipFill>
                          <a:blip r:embed="rId2"/>
                          <a:stretch>
                            <a:fillRect l="-401481" t="-137705" r="-503704" b="-2459"/>
                          </a:stretch>
                        </a:blipFill>
                      </a:tcPr>
                    </a:tc>
                    <a:tc>
                      <a:txBody>
                        <a:bodyPr/>
                        <a:lstStyle/>
                        <a:p>
                          <a:endParaRPr lang="en-US"/>
                        </a:p>
                      </a:txBody>
                      <a:tcPr marL="0" marR="0" marT="57785" marB="0" anchor="ctr" anchorCtr="1">
                        <a:blipFill>
                          <a:blip r:embed="rId2"/>
                          <a:stretch>
                            <a:fillRect l="-501481" t="-137705" r="-403704" b="-2459"/>
                          </a:stretch>
                        </a:blipFill>
                      </a:tcPr>
                    </a:tc>
                    <a:tc>
                      <a:txBody>
                        <a:bodyPr/>
                        <a:lstStyle/>
                        <a:p>
                          <a:endParaRPr lang="en-US"/>
                        </a:p>
                      </a:txBody>
                      <a:tcPr marL="0" marR="0" marT="57785" marB="0" anchor="ctr" anchorCtr="1">
                        <a:blipFill>
                          <a:blip r:embed="rId2"/>
                          <a:stretch>
                            <a:fillRect l="-601481" t="-137705" r="-303704" b="-2459"/>
                          </a:stretch>
                        </a:blipFill>
                      </a:tcPr>
                    </a:tc>
                    <a:tc>
                      <a:txBody>
                        <a:bodyPr/>
                        <a:lstStyle/>
                        <a:p>
                          <a:endParaRPr lang="en-US"/>
                        </a:p>
                      </a:txBody>
                      <a:tcPr marL="0" marR="0" marT="57785" marB="0" anchor="ctr" anchorCtr="1">
                        <a:blipFill>
                          <a:blip r:embed="rId2"/>
                          <a:stretch>
                            <a:fillRect l="-701481" t="-137705" r="-203704" b="-2459"/>
                          </a:stretch>
                        </a:blipFill>
                      </a:tcPr>
                    </a:tc>
                    <a:tc>
                      <a:txBody>
                        <a:bodyPr/>
                        <a:lstStyle/>
                        <a:p>
                          <a:pPr algn="ctr">
                            <a:lnSpc>
                              <a:spcPct val="100000"/>
                            </a:lnSpc>
                            <a:spcBef>
                              <a:spcPts val="455"/>
                            </a:spcBef>
                          </a:pPr>
                          <a:endParaRPr sz="200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70058408"/>
                      </a:ext>
                    </a:extLst>
                  </a:tr>
                </a:tbl>
              </a:graphicData>
            </a:graphic>
          </p:graphicFrame>
        </mc:Fallback>
      </mc:AlternateContent>
      <p:graphicFrame>
        <p:nvGraphicFramePr>
          <p:cNvPr id="6" name="Object 5">
            <a:extLst>
              <a:ext uri="{FF2B5EF4-FFF2-40B4-BE49-F238E27FC236}">
                <a16:creationId xmlns:a16="http://schemas.microsoft.com/office/drawing/2014/main" id="{4758C355-12DE-B327-FECA-A62F4084C98E}"/>
              </a:ext>
            </a:extLst>
          </p:cNvPr>
          <p:cNvGraphicFramePr>
            <a:graphicFrameLocks noChangeAspect="1"/>
          </p:cNvGraphicFramePr>
          <p:nvPr>
            <p:extLst>
              <p:ext uri="{D42A27DB-BD31-4B8C-83A1-F6EECF244321}">
                <p14:modId xmlns:p14="http://schemas.microsoft.com/office/powerpoint/2010/main" val="751956411"/>
              </p:ext>
            </p:extLst>
          </p:nvPr>
        </p:nvGraphicFramePr>
        <p:xfrm>
          <a:off x="7320143" y="5373988"/>
          <a:ext cx="1366657" cy="310604"/>
        </p:xfrm>
        <a:graphic>
          <a:graphicData uri="http://schemas.openxmlformats.org/presentationml/2006/ole">
            <mc:AlternateContent xmlns:mc="http://schemas.openxmlformats.org/markup-compatibility/2006">
              <mc:Choice xmlns:v="urn:schemas-microsoft-com:vml" Requires="v">
                <p:oleObj name="Equation" r:id="rId3" imgW="2234880" imgH="507960" progId="Equation.DSMT4">
                  <p:embed/>
                </p:oleObj>
              </mc:Choice>
              <mc:Fallback>
                <p:oleObj name="Equation" r:id="rId3" imgW="2234880" imgH="507960" progId="Equation.DSMT4">
                  <p:embed/>
                  <p:pic>
                    <p:nvPicPr>
                      <p:cNvPr id="0" name=""/>
                      <p:cNvPicPr/>
                      <p:nvPr/>
                    </p:nvPicPr>
                    <p:blipFill>
                      <a:blip r:embed="rId4"/>
                      <a:stretch>
                        <a:fillRect/>
                      </a:stretch>
                    </p:blipFill>
                    <p:spPr>
                      <a:xfrm>
                        <a:off x="7320143" y="5373988"/>
                        <a:ext cx="1366657" cy="310604"/>
                      </a:xfrm>
                      <a:prstGeom prst="rect">
                        <a:avLst/>
                      </a:prstGeom>
                    </p:spPr>
                  </p:pic>
                </p:oleObj>
              </mc:Fallback>
            </mc:AlternateContent>
          </a:graphicData>
        </a:graphic>
      </p:graphicFrame>
    </p:spTree>
    <p:extLst>
      <p:ext uri="{BB962C8B-B14F-4D97-AF65-F5344CB8AC3E}">
        <p14:creationId xmlns:p14="http://schemas.microsoft.com/office/powerpoint/2010/main" val="419904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7.1.8: Understanding and Using the Probability Distribution of a Stock Price (cont.)</a:t>
            </a:r>
            <a:endParaRPr lang="en-US" dirty="0"/>
          </a:p>
        </p:txBody>
      </p:sp>
      <p:sp>
        <p:nvSpPr>
          <p:cNvPr id="3" name="Content Placeholder 2"/>
          <p:cNvSpPr>
            <a:spLocks noGrp="1"/>
          </p:cNvSpPr>
          <p:nvPr>
            <p:ph idx="1"/>
          </p:nvPr>
        </p:nvSpPr>
        <p:spPr/>
        <p:txBody>
          <a:bodyPr>
            <a:normAutofit/>
          </a:bodyPr>
          <a:lstStyle/>
          <a:p>
            <a:r>
              <a:rPr lang="en-US" dirty="0"/>
              <a:t>The random variable is: </a:t>
            </a:r>
            <a:r>
              <a:rPr lang="en-US" i="1" dirty="0"/>
              <a:t>X</a:t>
            </a:r>
            <a:r>
              <a:rPr lang="en-US" dirty="0"/>
              <a:t> = the price of a stock 30 days hence.</a:t>
            </a:r>
          </a:p>
          <a:p>
            <a:r>
              <a:rPr lang="en-US" dirty="0"/>
              <a:t>Based on the probability distribution, the probability that the stock price will be more than $32 in thirty days is calculated as follows.</a:t>
            </a:r>
          </a:p>
          <a:p>
            <a:endParaRPr lang="en-US" dirty="0"/>
          </a:p>
          <a:p>
            <a:r>
              <a:rPr lang="en-US" dirty="0"/>
              <a:t>Since the probability that the price of the stock will be more than $32 in thirty days is only 20%, the investor should not purchase the stock.</a:t>
            </a:r>
          </a:p>
          <a:p>
            <a:endParaRPr lang="en-US" dirty="0"/>
          </a:p>
        </p:txBody>
      </p:sp>
      <p:graphicFrame>
        <p:nvGraphicFramePr>
          <p:cNvPr id="4" name="Object 3">
            <a:extLst>
              <a:ext uri="{FF2B5EF4-FFF2-40B4-BE49-F238E27FC236}">
                <a16:creationId xmlns:a16="http://schemas.microsoft.com/office/drawing/2014/main" id="{2208F633-BB3D-05F6-2E3F-FE784BCC3CD6}"/>
              </a:ext>
            </a:extLst>
          </p:cNvPr>
          <p:cNvGraphicFramePr>
            <a:graphicFrameLocks noChangeAspect="1"/>
          </p:cNvGraphicFramePr>
          <p:nvPr>
            <p:extLst>
              <p:ext uri="{D42A27DB-BD31-4B8C-83A1-F6EECF244321}">
                <p14:modId xmlns:p14="http://schemas.microsoft.com/office/powerpoint/2010/main" val="2762265967"/>
              </p:ext>
            </p:extLst>
          </p:nvPr>
        </p:nvGraphicFramePr>
        <p:xfrm>
          <a:off x="490654" y="3599986"/>
          <a:ext cx="8191500" cy="482600"/>
        </p:xfrm>
        <a:graphic>
          <a:graphicData uri="http://schemas.openxmlformats.org/presentationml/2006/ole">
            <mc:AlternateContent xmlns:mc="http://schemas.openxmlformats.org/markup-compatibility/2006">
              <mc:Choice xmlns:v="urn:schemas-microsoft-com:vml" Requires="v">
                <p:oleObj name="Equation" r:id="rId2" imgW="8191440" imgH="482400" progId="Equation.DSMT4">
                  <p:embed/>
                </p:oleObj>
              </mc:Choice>
              <mc:Fallback>
                <p:oleObj name="Equation" r:id="rId2" imgW="8191440" imgH="482400" progId="Equation.DSMT4">
                  <p:embed/>
                  <p:pic>
                    <p:nvPicPr>
                      <p:cNvPr id="0" name=""/>
                      <p:cNvPicPr/>
                      <p:nvPr/>
                    </p:nvPicPr>
                    <p:blipFill>
                      <a:blip r:embed="rId3"/>
                      <a:stretch>
                        <a:fillRect/>
                      </a:stretch>
                    </p:blipFill>
                    <p:spPr>
                      <a:xfrm>
                        <a:off x="490654" y="3599986"/>
                        <a:ext cx="8191500" cy="482600"/>
                      </a:xfrm>
                      <a:prstGeom prst="rect">
                        <a:avLst/>
                      </a:prstGeom>
                    </p:spPr>
                  </p:pic>
                </p:oleObj>
              </mc:Fallback>
            </mc:AlternateContent>
          </a:graphicData>
        </a:graphic>
      </p:graphicFrame>
    </p:spTree>
    <p:extLst>
      <p:ext uri="{BB962C8B-B14F-4D97-AF65-F5344CB8AC3E}">
        <p14:creationId xmlns:p14="http://schemas.microsoft.com/office/powerpoint/2010/main" val="1195519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Using Functions to Create Discrete Probability Distributions</a:t>
            </a:r>
            <a:endParaRPr lang="en-US" dirty="0"/>
          </a:p>
        </p:txBody>
      </p:sp>
      <p:sp>
        <p:nvSpPr>
          <p:cNvPr id="3" name="Content Placeholder 2"/>
          <p:cNvSpPr>
            <a:spLocks noGrp="1"/>
          </p:cNvSpPr>
          <p:nvPr>
            <p:ph idx="1"/>
          </p:nvPr>
        </p:nvSpPr>
        <p:spPr/>
        <p:txBody>
          <a:bodyPr>
            <a:normAutofit/>
          </a:bodyPr>
          <a:lstStyle/>
          <a:p>
            <a:r>
              <a:rPr lang="en-US" dirty="0"/>
              <a:t>If a probability distribution is defined by a mathematical function, then the function is called a </a:t>
            </a:r>
            <a:r>
              <a:rPr lang="en-US" b="1" dirty="0"/>
              <a:t>probability distribution function</a:t>
            </a:r>
            <a:r>
              <a:rPr lang="en-US" dirty="0"/>
              <a:t>, or more simply a </a:t>
            </a:r>
            <a:r>
              <a:rPr lang="en-US" b="1" dirty="0"/>
              <a:t>probability model</a:t>
            </a:r>
            <a:r>
              <a:rPr lang="en-US" dirty="0"/>
              <a:t>. We are going to discuss several probability models in this chapter. Let’s consider a simple probability model.</a:t>
            </a:r>
          </a:p>
        </p:txBody>
      </p:sp>
    </p:spTree>
    <p:extLst>
      <p:ext uri="{BB962C8B-B14F-4D97-AF65-F5344CB8AC3E}">
        <p14:creationId xmlns:p14="http://schemas.microsoft.com/office/powerpoint/2010/main" val="1110049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7.1.9: Evaluating a Probability Distribution Given as a Function</a:t>
            </a:r>
            <a:endParaRPr lang="en-US" dirty="0"/>
          </a:p>
        </p:txBody>
      </p:sp>
      <p:sp>
        <p:nvSpPr>
          <p:cNvPr id="3" name="Content Placeholder 2"/>
          <p:cNvSpPr>
            <a:spLocks noGrp="1"/>
          </p:cNvSpPr>
          <p:nvPr>
            <p:ph idx="1"/>
          </p:nvPr>
        </p:nvSpPr>
        <p:spPr/>
        <p:txBody>
          <a:bodyPr>
            <a:normAutofit/>
          </a:bodyPr>
          <a:lstStyle/>
          <a:p>
            <a:r>
              <a:rPr lang="en-US" dirty="0"/>
              <a:t>The following function is a discrete probability distribution function.</a:t>
            </a:r>
          </a:p>
          <a:p>
            <a:endParaRPr lang="en-US" dirty="0"/>
          </a:p>
          <a:p>
            <a:endParaRPr lang="en-US" dirty="0"/>
          </a:p>
          <a:p>
            <a:endParaRPr lang="en-US" dirty="0"/>
          </a:p>
          <a:p>
            <a:endParaRPr lang="en-US" dirty="0"/>
          </a:p>
          <a:p>
            <a:r>
              <a:rPr lang="en-US" dirty="0"/>
              <a:t>Summarize the probability distribution for this function.</a:t>
            </a:r>
          </a:p>
          <a:p>
            <a:endParaRPr lang="en-US" dirty="0"/>
          </a:p>
        </p:txBody>
      </p:sp>
      <p:graphicFrame>
        <p:nvGraphicFramePr>
          <p:cNvPr id="5" name="Object 4">
            <a:extLst>
              <a:ext uri="{FF2B5EF4-FFF2-40B4-BE49-F238E27FC236}">
                <a16:creationId xmlns:a16="http://schemas.microsoft.com/office/drawing/2014/main" id="{60EB72B6-7CD5-CF76-B235-06BA10C6C932}"/>
              </a:ext>
            </a:extLst>
          </p:cNvPr>
          <p:cNvGraphicFramePr>
            <a:graphicFrameLocks noChangeAspect="1"/>
          </p:cNvGraphicFramePr>
          <p:nvPr>
            <p:extLst>
              <p:ext uri="{D42A27DB-BD31-4B8C-83A1-F6EECF244321}">
                <p14:modId xmlns:p14="http://schemas.microsoft.com/office/powerpoint/2010/main" val="2871715647"/>
              </p:ext>
            </p:extLst>
          </p:nvPr>
        </p:nvGraphicFramePr>
        <p:xfrm>
          <a:off x="1295400" y="3187700"/>
          <a:ext cx="1536700" cy="482600"/>
        </p:xfrm>
        <a:graphic>
          <a:graphicData uri="http://schemas.openxmlformats.org/presentationml/2006/ole">
            <mc:AlternateContent xmlns:mc="http://schemas.openxmlformats.org/markup-compatibility/2006">
              <mc:Choice xmlns:v="urn:schemas-microsoft-com:vml" Requires="v">
                <p:oleObj name="Equation" r:id="rId2" imgW="1536480" imgH="482400" progId="Equation.DSMT4">
                  <p:embed/>
                </p:oleObj>
              </mc:Choice>
              <mc:Fallback>
                <p:oleObj name="Equation" r:id="rId2" imgW="1536480" imgH="482400" progId="Equation.DSMT4">
                  <p:embed/>
                  <p:pic>
                    <p:nvPicPr>
                      <p:cNvPr id="0" name=""/>
                      <p:cNvPicPr/>
                      <p:nvPr/>
                    </p:nvPicPr>
                    <p:blipFill>
                      <a:blip r:embed="rId3"/>
                      <a:stretch>
                        <a:fillRect/>
                      </a:stretch>
                    </p:blipFill>
                    <p:spPr>
                      <a:xfrm>
                        <a:off x="1295400" y="3187700"/>
                        <a:ext cx="1536700" cy="482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B0D9D81-CAE4-2965-5107-B7D9AE101C41}"/>
              </a:ext>
            </a:extLst>
          </p:cNvPr>
          <p:cNvGraphicFramePr>
            <a:graphicFrameLocks noChangeAspect="1"/>
          </p:cNvGraphicFramePr>
          <p:nvPr>
            <p:extLst>
              <p:ext uri="{D42A27DB-BD31-4B8C-83A1-F6EECF244321}">
                <p14:modId xmlns:p14="http://schemas.microsoft.com/office/powerpoint/2010/main" val="2001929973"/>
              </p:ext>
            </p:extLst>
          </p:nvPr>
        </p:nvGraphicFramePr>
        <p:xfrm>
          <a:off x="3442320" y="2317161"/>
          <a:ext cx="558800" cy="889000"/>
        </p:xfrm>
        <a:graphic>
          <a:graphicData uri="http://schemas.openxmlformats.org/presentationml/2006/ole">
            <mc:AlternateContent xmlns:mc="http://schemas.openxmlformats.org/markup-compatibility/2006">
              <mc:Choice xmlns:v="urn:schemas-microsoft-com:vml" Requires="v">
                <p:oleObj name="Equation" r:id="rId4" imgW="558720" imgH="888840" progId="Equation.DSMT4">
                  <p:embed/>
                </p:oleObj>
              </mc:Choice>
              <mc:Fallback>
                <p:oleObj name="Equation" r:id="rId4" imgW="558720" imgH="888840" progId="Equation.DSMT4">
                  <p:embed/>
                  <p:pic>
                    <p:nvPicPr>
                      <p:cNvPr id="0" name=""/>
                      <p:cNvPicPr/>
                      <p:nvPr/>
                    </p:nvPicPr>
                    <p:blipFill>
                      <a:blip r:embed="rId5"/>
                      <a:stretch>
                        <a:fillRect/>
                      </a:stretch>
                    </p:blipFill>
                    <p:spPr>
                      <a:xfrm>
                        <a:off x="3442320" y="2317161"/>
                        <a:ext cx="558800" cy="889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D7E1BAB-C9C5-79FE-6E3B-CBDC861A39DF}"/>
              </a:ext>
            </a:extLst>
          </p:cNvPr>
          <p:cNvGraphicFramePr>
            <a:graphicFrameLocks noChangeAspect="1"/>
          </p:cNvGraphicFramePr>
          <p:nvPr>
            <p:extLst>
              <p:ext uri="{D42A27DB-BD31-4B8C-83A1-F6EECF244321}">
                <p14:modId xmlns:p14="http://schemas.microsoft.com/office/powerpoint/2010/main" val="3578657640"/>
              </p:ext>
            </p:extLst>
          </p:nvPr>
        </p:nvGraphicFramePr>
        <p:xfrm>
          <a:off x="4259263" y="2584450"/>
          <a:ext cx="1803400" cy="355600"/>
        </p:xfrm>
        <a:graphic>
          <a:graphicData uri="http://schemas.openxmlformats.org/presentationml/2006/ole">
            <mc:AlternateContent xmlns:mc="http://schemas.openxmlformats.org/markup-compatibility/2006">
              <mc:Choice xmlns:v="urn:schemas-microsoft-com:vml" Requires="v">
                <p:oleObj name="Equation" r:id="rId6" imgW="1803240" imgH="355320" progId="Equation.DSMT4">
                  <p:embed/>
                </p:oleObj>
              </mc:Choice>
              <mc:Fallback>
                <p:oleObj name="Equation" r:id="rId6" imgW="1803240" imgH="355320" progId="Equation.DSMT4">
                  <p:embed/>
                  <p:pic>
                    <p:nvPicPr>
                      <p:cNvPr id="0" name=""/>
                      <p:cNvPicPr/>
                      <p:nvPr/>
                    </p:nvPicPr>
                    <p:blipFill>
                      <a:blip r:embed="rId7"/>
                      <a:stretch>
                        <a:fillRect/>
                      </a:stretch>
                    </p:blipFill>
                    <p:spPr>
                      <a:xfrm>
                        <a:off x="4259263" y="2584450"/>
                        <a:ext cx="1803400" cy="3556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57994C41-F0CF-F2C2-1BAF-072D4768E206}"/>
              </a:ext>
            </a:extLst>
          </p:cNvPr>
          <p:cNvGraphicFramePr>
            <a:graphicFrameLocks noChangeAspect="1"/>
          </p:cNvGraphicFramePr>
          <p:nvPr>
            <p:extLst>
              <p:ext uri="{D42A27DB-BD31-4B8C-83A1-F6EECF244321}">
                <p14:modId xmlns:p14="http://schemas.microsoft.com/office/powerpoint/2010/main" val="3568246383"/>
              </p:ext>
            </p:extLst>
          </p:nvPr>
        </p:nvGraphicFramePr>
        <p:xfrm>
          <a:off x="3444179" y="3753440"/>
          <a:ext cx="1879600" cy="304800"/>
        </p:xfrm>
        <a:graphic>
          <a:graphicData uri="http://schemas.openxmlformats.org/presentationml/2006/ole">
            <mc:AlternateContent xmlns:mc="http://schemas.openxmlformats.org/markup-compatibility/2006">
              <mc:Choice xmlns:v="urn:schemas-microsoft-com:vml" Requires="v">
                <p:oleObj name="Equation" r:id="rId8" imgW="1879560" imgH="304560" progId="Equation.DSMT4">
                  <p:embed/>
                </p:oleObj>
              </mc:Choice>
              <mc:Fallback>
                <p:oleObj name="Equation" r:id="rId8" imgW="1879560" imgH="304560" progId="Equation.DSMT4">
                  <p:embed/>
                  <p:pic>
                    <p:nvPicPr>
                      <p:cNvPr id="0" name=""/>
                      <p:cNvPicPr/>
                      <p:nvPr/>
                    </p:nvPicPr>
                    <p:blipFill>
                      <a:blip r:embed="rId9"/>
                      <a:stretch>
                        <a:fillRect/>
                      </a:stretch>
                    </p:blipFill>
                    <p:spPr>
                      <a:xfrm>
                        <a:off x="3444179" y="3753440"/>
                        <a:ext cx="1879600" cy="304800"/>
                      </a:xfrm>
                      <a:prstGeom prst="rect">
                        <a:avLst/>
                      </a:prstGeom>
                    </p:spPr>
                  </p:pic>
                </p:oleObj>
              </mc:Fallback>
            </mc:AlternateContent>
          </a:graphicData>
        </a:graphic>
      </p:graphicFrame>
      <p:sp>
        <p:nvSpPr>
          <p:cNvPr id="10" name="Left Brace 9">
            <a:extLst>
              <a:ext uri="{FF2B5EF4-FFF2-40B4-BE49-F238E27FC236}">
                <a16:creationId xmlns:a16="http://schemas.microsoft.com/office/drawing/2014/main" id="{6208C0BF-30E7-910A-A9BC-DAC92FAA8B0C}"/>
              </a:ext>
            </a:extLst>
          </p:cNvPr>
          <p:cNvSpPr/>
          <p:nvPr/>
        </p:nvSpPr>
        <p:spPr>
          <a:xfrm>
            <a:off x="3051717" y="2317161"/>
            <a:ext cx="301083" cy="202623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Tree>
    <p:extLst>
      <p:ext uri="{BB962C8B-B14F-4D97-AF65-F5344CB8AC3E}">
        <p14:creationId xmlns:p14="http://schemas.microsoft.com/office/powerpoint/2010/main" val="18994526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7.1.9: Evaluating a Probability Distribution Given as a Function (cont.)</a:t>
            </a:r>
            <a:endParaRPr lang="en-US" dirty="0"/>
          </a:p>
        </p:txBody>
      </p:sp>
      <p:sp>
        <p:nvSpPr>
          <p:cNvPr id="3" name="Content Placeholder 2"/>
          <p:cNvSpPr>
            <a:spLocks noGrp="1"/>
          </p:cNvSpPr>
          <p:nvPr>
            <p:ph idx="1"/>
          </p:nvPr>
        </p:nvSpPr>
        <p:spPr>
          <a:xfrm>
            <a:off x="457200" y="1143000"/>
            <a:ext cx="8229600" cy="4572000"/>
          </a:xfrm>
        </p:spPr>
        <p:txBody>
          <a:bodyPr>
            <a:normAutofit/>
          </a:bodyPr>
          <a:lstStyle/>
          <a:p>
            <a:r>
              <a:rPr lang="en-US" b="1" dirty="0"/>
              <a:t>Solution</a:t>
            </a:r>
          </a:p>
          <a:p>
            <a:r>
              <a:rPr lang="en-US" dirty="0"/>
              <a:t>To determine the probability for a value, use the value as the argument to the function. For example, to determine the probability that </a:t>
            </a:r>
            <a:r>
              <a:rPr lang="en-US" i="1" dirty="0"/>
              <a:t>X</a:t>
            </a:r>
            <a:r>
              <a:rPr lang="en-US" dirty="0"/>
              <a:t> = 3, compute</a:t>
            </a:r>
          </a:p>
          <a:p>
            <a:endParaRPr lang="en-US" dirty="0"/>
          </a:p>
          <a:p>
            <a:endParaRPr lang="en-US" dirty="0"/>
          </a:p>
          <a:p>
            <a:r>
              <a:rPr lang="en-US" dirty="0"/>
              <a:t>The probability that </a:t>
            </a:r>
            <a:r>
              <a:rPr lang="en-US" i="1" dirty="0"/>
              <a:t>X</a:t>
            </a:r>
            <a:r>
              <a:rPr lang="en-US" dirty="0"/>
              <a:t> = 4 can be calculated similarly.</a:t>
            </a:r>
          </a:p>
        </p:txBody>
      </p:sp>
      <p:graphicFrame>
        <p:nvGraphicFramePr>
          <p:cNvPr id="4" name="Object 3">
            <a:extLst>
              <a:ext uri="{FF2B5EF4-FFF2-40B4-BE49-F238E27FC236}">
                <a16:creationId xmlns:a16="http://schemas.microsoft.com/office/drawing/2014/main" id="{64FBB859-34E7-8BB0-FC46-8806561B21E5}"/>
              </a:ext>
            </a:extLst>
          </p:cNvPr>
          <p:cNvGraphicFramePr>
            <a:graphicFrameLocks noChangeAspect="1"/>
          </p:cNvGraphicFramePr>
          <p:nvPr>
            <p:extLst>
              <p:ext uri="{D42A27DB-BD31-4B8C-83A1-F6EECF244321}">
                <p14:modId xmlns:p14="http://schemas.microsoft.com/office/powerpoint/2010/main" val="295697297"/>
              </p:ext>
            </p:extLst>
          </p:nvPr>
        </p:nvGraphicFramePr>
        <p:xfrm>
          <a:off x="2572680" y="2984500"/>
          <a:ext cx="2806700" cy="889000"/>
        </p:xfrm>
        <a:graphic>
          <a:graphicData uri="http://schemas.openxmlformats.org/presentationml/2006/ole">
            <mc:AlternateContent xmlns:mc="http://schemas.openxmlformats.org/markup-compatibility/2006">
              <mc:Choice xmlns:v="urn:schemas-microsoft-com:vml" Requires="v">
                <p:oleObj name="Equation" r:id="rId2" imgW="2806560" imgH="888840" progId="Equation.DSMT4">
                  <p:embed/>
                </p:oleObj>
              </mc:Choice>
              <mc:Fallback>
                <p:oleObj name="Equation" r:id="rId2" imgW="2806560" imgH="888840" progId="Equation.DSMT4">
                  <p:embed/>
                  <p:pic>
                    <p:nvPicPr>
                      <p:cNvPr id="4" name="Object 3">
                        <a:extLst>
                          <a:ext uri="{FF2B5EF4-FFF2-40B4-BE49-F238E27FC236}">
                            <a16:creationId xmlns:a16="http://schemas.microsoft.com/office/drawing/2014/main" id="{64FBB859-34E7-8BB0-FC46-8806561B21E5}"/>
                          </a:ext>
                        </a:extLst>
                      </p:cNvPr>
                      <p:cNvPicPr/>
                      <p:nvPr/>
                    </p:nvPicPr>
                    <p:blipFill>
                      <a:blip r:embed="rId3"/>
                      <a:stretch>
                        <a:fillRect/>
                      </a:stretch>
                    </p:blipFill>
                    <p:spPr>
                      <a:xfrm>
                        <a:off x="2572680" y="2984500"/>
                        <a:ext cx="2806700" cy="8890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E6DD5762-6426-DCAB-981A-A1A0D870B2F6}"/>
              </a:ext>
            </a:extLst>
          </p:cNvPr>
          <p:cNvGraphicFramePr>
            <a:graphicFrameLocks noChangeAspect="1"/>
          </p:cNvGraphicFramePr>
          <p:nvPr>
            <p:extLst>
              <p:ext uri="{D42A27DB-BD31-4B8C-83A1-F6EECF244321}">
                <p14:modId xmlns:p14="http://schemas.microsoft.com/office/powerpoint/2010/main" val="2740952103"/>
              </p:ext>
            </p:extLst>
          </p:nvPr>
        </p:nvGraphicFramePr>
        <p:xfrm>
          <a:off x="2572680" y="4572000"/>
          <a:ext cx="2730500" cy="889000"/>
        </p:xfrm>
        <a:graphic>
          <a:graphicData uri="http://schemas.openxmlformats.org/presentationml/2006/ole">
            <mc:AlternateContent xmlns:mc="http://schemas.openxmlformats.org/markup-compatibility/2006">
              <mc:Choice xmlns:v="urn:schemas-microsoft-com:vml" Requires="v">
                <p:oleObj name="Equation" r:id="rId4" imgW="2730240" imgH="888840" progId="Equation.DSMT4">
                  <p:embed/>
                </p:oleObj>
              </mc:Choice>
              <mc:Fallback>
                <p:oleObj name="Equation" r:id="rId4" imgW="2730240" imgH="888840" progId="Equation.DSMT4">
                  <p:embed/>
                  <p:pic>
                    <p:nvPicPr>
                      <p:cNvPr id="9" name="Object 8">
                        <a:extLst>
                          <a:ext uri="{FF2B5EF4-FFF2-40B4-BE49-F238E27FC236}">
                            <a16:creationId xmlns:a16="http://schemas.microsoft.com/office/drawing/2014/main" id="{E6DD5762-6426-DCAB-981A-A1A0D870B2F6}"/>
                          </a:ext>
                        </a:extLst>
                      </p:cNvPr>
                      <p:cNvPicPr/>
                      <p:nvPr/>
                    </p:nvPicPr>
                    <p:blipFill>
                      <a:blip r:embed="rId5"/>
                      <a:stretch>
                        <a:fillRect/>
                      </a:stretch>
                    </p:blipFill>
                    <p:spPr>
                      <a:xfrm>
                        <a:off x="2572680" y="4572000"/>
                        <a:ext cx="2730500" cy="889000"/>
                      </a:xfrm>
                      <a:prstGeom prst="rect">
                        <a:avLst/>
                      </a:prstGeom>
                    </p:spPr>
                  </p:pic>
                </p:oleObj>
              </mc:Fallback>
            </mc:AlternateContent>
          </a:graphicData>
        </a:graphic>
      </p:graphicFrame>
    </p:spTree>
    <p:extLst>
      <p:ext uri="{BB962C8B-B14F-4D97-AF65-F5344CB8AC3E}">
        <p14:creationId xmlns:p14="http://schemas.microsoft.com/office/powerpoint/2010/main" val="18314216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7.1.9: Evaluating a Probability Distribution Given as a Function (cont.)</a:t>
            </a:r>
            <a:endParaRPr lang="en-US" dirty="0"/>
          </a:p>
        </p:txBody>
      </p:sp>
      <p:sp>
        <p:nvSpPr>
          <p:cNvPr id="3" name="Content Placeholder 2"/>
          <p:cNvSpPr>
            <a:spLocks noGrp="1"/>
          </p:cNvSpPr>
          <p:nvPr>
            <p:ph idx="1"/>
          </p:nvPr>
        </p:nvSpPr>
        <p:spPr>
          <a:xfrm>
            <a:off x="457200" y="1143000"/>
            <a:ext cx="8229600" cy="4572000"/>
          </a:xfrm>
        </p:spPr>
        <p:txBody>
          <a:bodyPr>
            <a:normAutofit/>
          </a:bodyPr>
          <a:lstStyle/>
          <a:p>
            <a:r>
              <a:rPr lang="en-US" dirty="0"/>
              <a:t>The resulting probability distribution is summarized in the table below</a:t>
            </a:r>
          </a:p>
          <a:p>
            <a:endParaRPr lang="en-US" dirty="0"/>
          </a:p>
          <a:p>
            <a:endParaRPr lang="en-US" dirty="0"/>
          </a:p>
          <a:p>
            <a:endParaRPr lang="en-US" dirty="0"/>
          </a:p>
          <a:p>
            <a:endParaRPr lang="en-US" dirty="0"/>
          </a:p>
        </p:txBody>
      </p:sp>
      <mc:AlternateContent xmlns:mc="http://schemas.openxmlformats.org/markup-compatibility/2006" xmlns:a14="http://schemas.microsoft.com/office/drawing/2010/main">
        <mc:Choice Requires="a14">
          <p:graphicFrame>
            <p:nvGraphicFramePr>
              <p:cNvPr id="11" name="object 3">
                <a:extLst>
                  <a:ext uri="{FF2B5EF4-FFF2-40B4-BE49-F238E27FC236}">
                    <a16:creationId xmlns:a16="http://schemas.microsoft.com/office/drawing/2014/main" id="{1CC950E9-2577-2E0A-CEA3-69B38E3CF536}"/>
                  </a:ext>
                </a:extLst>
              </p:cNvPr>
              <p:cNvGraphicFramePr>
                <a:graphicFrameLocks noGrp="1"/>
              </p:cNvGraphicFramePr>
              <p:nvPr>
                <p:extLst>
                  <p:ext uri="{D42A27DB-BD31-4B8C-83A1-F6EECF244321}">
                    <p14:modId xmlns:p14="http://schemas.microsoft.com/office/powerpoint/2010/main" val="3607773290"/>
                  </p:ext>
                </p:extLst>
              </p:nvPr>
            </p:nvGraphicFramePr>
            <p:xfrm>
              <a:off x="3200400" y="1805898"/>
              <a:ext cx="3505200" cy="3997011"/>
            </p:xfrm>
            <a:graphic>
              <a:graphicData uri="http://schemas.openxmlformats.org/drawingml/2006/table">
                <a:tbl>
                  <a:tblPr firstRow="1" bandRow="1">
                    <a:tableStyleId>{5C22544A-7EE6-4342-B048-85BDC9FD1C3A}</a:tableStyleId>
                  </a:tblPr>
                  <a:tblGrid>
                    <a:gridCol w="1305859">
                      <a:extLst>
                        <a:ext uri="{9D8B030D-6E8A-4147-A177-3AD203B41FA5}">
                          <a16:colId xmlns:a16="http://schemas.microsoft.com/office/drawing/2014/main" val="2371997668"/>
                        </a:ext>
                      </a:extLst>
                    </a:gridCol>
                    <a:gridCol w="2199341">
                      <a:extLst>
                        <a:ext uri="{9D8B030D-6E8A-4147-A177-3AD203B41FA5}">
                          <a16:colId xmlns:a16="http://schemas.microsoft.com/office/drawing/2014/main" val="1743458825"/>
                        </a:ext>
                      </a:extLst>
                    </a:gridCol>
                  </a:tblGrid>
                  <a:tr h="402894">
                    <a:tc gridSpan="2">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Tossing a Coin</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528178">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x</a:t>
                          </a:r>
                        </a:p>
                      </a:txBody>
                      <a:tcPr marL="0" marR="0" marT="57785" marB="0" anchor="ctr" anchorCtr="1"/>
                    </a:tc>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p>
                      </a:txBody>
                      <a:tcPr marL="0" marR="0" marT="57785" marB="0" anchor="ctr" anchorCtr="1"/>
                    </a:tc>
                    <a:extLst>
                      <a:ext uri="{0D108BD9-81ED-4DB2-BD59-A6C34878D82A}">
                        <a16:rowId xmlns:a16="http://schemas.microsoft.com/office/drawing/2014/main" val="10001"/>
                      </a:ext>
                    </a:extLst>
                  </a:tr>
                  <a:tr h="545306">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1</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1</m:t>
                                    </m:r>
                                  </m:num>
                                  <m:den>
                                    <m:r>
                                      <a:rPr lang="en-US" sz="2000" b="0" i="0" dirty="0" smtClean="0">
                                        <a:solidFill>
                                          <a:srgbClr val="000000"/>
                                        </a:solidFill>
                                        <a:latin typeface="Cambria Math" panose="02040503050406030204" pitchFamily="18" charset="0"/>
                                        <a:ea typeface="Cambria Math" panose="02040503050406030204" pitchFamily="18" charset="0"/>
                                      </a:rPr>
                                      <m:t>30</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070058408"/>
                      </a:ext>
                    </a:extLst>
                  </a:tr>
                  <a:tr h="545306">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2</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4</m:t>
                                    </m:r>
                                  </m:num>
                                  <m:den>
                                    <m:r>
                                      <a:rPr lang="en-US" sz="2000" b="0" i="0" dirty="0" smtClean="0">
                                        <a:solidFill>
                                          <a:srgbClr val="000000"/>
                                        </a:solidFill>
                                        <a:latin typeface="Cambria Math" panose="02040503050406030204" pitchFamily="18" charset="0"/>
                                        <a:ea typeface="Cambria Math" panose="02040503050406030204" pitchFamily="18" charset="0"/>
                                      </a:rPr>
                                      <m:t>30</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982243009"/>
                      </a:ext>
                    </a:extLst>
                  </a:tr>
                  <a:tr h="545306">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3</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9</m:t>
                                    </m:r>
                                  </m:num>
                                  <m:den>
                                    <m:r>
                                      <a:rPr lang="en-US" sz="2000" b="0" i="0" dirty="0" smtClean="0">
                                        <a:solidFill>
                                          <a:srgbClr val="000000"/>
                                        </a:solidFill>
                                        <a:latin typeface="Cambria Math" panose="02040503050406030204" pitchFamily="18" charset="0"/>
                                        <a:ea typeface="Cambria Math" panose="02040503050406030204" pitchFamily="18" charset="0"/>
                                      </a:rPr>
                                      <m:t>30</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680438869"/>
                      </a:ext>
                    </a:extLst>
                  </a:tr>
                  <a:tr h="545306">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4</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ctr">
                            <a:lnSpc>
                              <a:spcPct val="100000"/>
                            </a:lnSpc>
                            <a:spcBef>
                              <a:spcPts val="455"/>
                            </a:spcBef>
                          </a:pPr>
                          <a14:m>
                            <m:oMathPara xmlns:m="http://schemas.openxmlformats.org/officeDocument/2006/math">
                              <m:oMathParaPr>
                                <m:jc m:val="centerGroup"/>
                              </m:oMathParaPr>
                              <m:oMath xmlns:m="http://schemas.openxmlformats.org/officeDocument/2006/math">
                                <m:f>
                                  <m:fPr>
                                    <m:ctrlPr>
                                      <a:rPr lang="en-US" sz="2000" i="1" dirty="0" smtClean="0">
                                        <a:solidFill>
                                          <a:srgbClr val="000000"/>
                                        </a:solidFill>
                                        <a:latin typeface="Cambria Math" panose="02040503050406030204" pitchFamily="18" charset="0"/>
                                        <a:ea typeface="Cambria Math" panose="02040503050406030204" pitchFamily="18" charset="0"/>
                                      </a:rPr>
                                    </m:ctrlPr>
                                  </m:fPr>
                                  <m:num>
                                    <m:r>
                                      <a:rPr lang="en-US" sz="2000" b="0" i="0" dirty="0" smtClean="0">
                                        <a:solidFill>
                                          <a:srgbClr val="000000"/>
                                        </a:solidFill>
                                        <a:latin typeface="Cambria Math" panose="02040503050406030204" pitchFamily="18" charset="0"/>
                                        <a:ea typeface="Cambria Math" panose="02040503050406030204" pitchFamily="18" charset="0"/>
                                      </a:rPr>
                                      <m:t>16</m:t>
                                    </m:r>
                                  </m:num>
                                  <m:den>
                                    <m:r>
                                      <a:rPr lang="en-US" sz="2000" b="0" i="0" dirty="0" smtClean="0">
                                        <a:solidFill>
                                          <a:srgbClr val="000000"/>
                                        </a:solidFill>
                                        <a:latin typeface="Cambria Math" panose="02040503050406030204" pitchFamily="18" charset="0"/>
                                        <a:ea typeface="Cambria Math" panose="02040503050406030204" pitchFamily="18" charset="0"/>
                                      </a:rPr>
                                      <m:t>30</m:t>
                                    </m:r>
                                  </m:den>
                                </m:f>
                              </m:oMath>
                            </m:oMathPara>
                          </a14:m>
                          <a:endParaRPr sz="2000" i="0" dirty="0">
                            <a:solidFill>
                              <a:srgbClr val="000000"/>
                            </a:solidFill>
                            <a:latin typeface="+mn-lt"/>
                            <a:ea typeface="Cambria Math" panose="02040503050406030204" pitchFamily="18" charset="0"/>
                            <a:cs typeface="STIX"/>
                          </a:endParaRPr>
                        </a:p>
                      </a:txBody>
                      <a:tcPr marL="0" marR="0" marT="57785" marB="0" anchor="ctr" anchorCtr="1"/>
                    </a:tc>
                    <a:extLst>
                      <a:ext uri="{0D108BD9-81ED-4DB2-BD59-A6C34878D82A}">
                        <a16:rowId xmlns:a16="http://schemas.microsoft.com/office/drawing/2014/main" val="1638441506"/>
                      </a:ext>
                    </a:extLst>
                  </a:tr>
                  <a:tr h="545306">
                    <a:tc>
                      <a:txBody>
                        <a:bodyPr/>
                        <a:lstStyle/>
                        <a:p>
                          <a:pPr algn="l">
                            <a:lnSpc>
                              <a:spcPct val="100000"/>
                            </a:lnSpc>
                            <a:spcBef>
                              <a:spcPts val="455"/>
                            </a:spcBef>
                          </a:pPr>
                          <a:r>
                            <a:rPr lang="en-US" sz="2000" b="1" i="0" dirty="0">
                              <a:solidFill>
                                <a:srgbClr val="000000"/>
                              </a:solidFill>
                              <a:latin typeface="+mn-lt"/>
                              <a:ea typeface="Cambria Math" panose="02040503050406030204" pitchFamily="18" charset="0"/>
                              <a:cs typeface="STIX"/>
                            </a:rPr>
                            <a:t>Total</a:t>
                          </a:r>
                          <a:endParaRPr sz="2000" b="1"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tc>
                    <a:extLst>
                      <a:ext uri="{0D108BD9-81ED-4DB2-BD59-A6C34878D82A}">
                        <a16:rowId xmlns:a16="http://schemas.microsoft.com/office/drawing/2014/main" val="1601999614"/>
                      </a:ext>
                    </a:extLst>
                  </a:tr>
                </a:tbl>
              </a:graphicData>
            </a:graphic>
          </p:graphicFrame>
        </mc:Choice>
        <mc:Fallback xmlns="">
          <p:graphicFrame>
            <p:nvGraphicFramePr>
              <p:cNvPr id="11" name="object 3">
                <a:extLst>
                  <a:ext uri="{FF2B5EF4-FFF2-40B4-BE49-F238E27FC236}">
                    <a16:creationId xmlns:a16="http://schemas.microsoft.com/office/drawing/2014/main" id="{1CC950E9-2577-2E0A-CEA3-69B38E3CF536}"/>
                  </a:ext>
                </a:extLst>
              </p:cNvPr>
              <p:cNvGraphicFramePr>
                <a:graphicFrameLocks noGrp="1"/>
              </p:cNvGraphicFramePr>
              <p:nvPr>
                <p:extLst>
                  <p:ext uri="{D42A27DB-BD31-4B8C-83A1-F6EECF244321}">
                    <p14:modId xmlns:p14="http://schemas.microsoft.com/office/powerpoint/2010/main" val="3607773290"/>
                  </p:ext>
                </p:extLst>
              </p:nvPr>
            </p:nvGraphicFramePr>
            <p:xfrm>
              <a:off x="3200400" y="1805898"/>
              <a:ext cx="3505200" cy="3997011"/>
            </p:xfrm>
            <a:graphic>
              <a:graphicData uri="http://schemas.openxmlformats.org/drawingml/2006/table">
                <a:tbl>
                  <a:tblPr firstRow="1" bandRow="1">
                    <a:tableStyleId>{5C22544A-7EE6-4342-B048-85BDC9FD1C3A}</a:tableStyleId>
                  </a:tblPr>
                  <a:tblGrid>
                    <a:gridCol w="1305859">
                      <a:extLst>
                        <a:ext uri="{9D8B030D-6E8A-4147-A177-3AD203B41FA5}">
                          <a16:colId xmlns:a16="http://schemas.microsoft.com/office/drawing/2014/main" val="2371997668"/>
                        </a:ext>
                      </a:extLst>
                    </a:gridCol>
                    <a:gridCol w="2199341">
                      <a:extLst>
                        <a:ext uri="{9D8B030D-6E8A-4147-A177-3AD203B41FA5}">
                          <a16:colId xmlns:a16="http://schemas.microsoft.com/office/drawing/2014/main" val="1743458825"/>
                        </a:ext>
                      </a:extLst>
                    </a:gridCol>
                  </a:tblGrid>
                  <a:tr h="402894">
                    <a:tc gridSpan="2">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Tossing a Coin</a:t>
                          </a:r>
                        </a:p>
                      </a:txBody>
                      <a:tcPr marL="0" marR="0" marT="66040" marB="0"/>
                    </a:tc>
                    <a:tc hMerge="1">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endParaRPr lang="en-US" sz="2000" dirty="0"/>
                        </a:p>
                      </a:txBody>
                      <a:tcPr marL="0" marR="0" marT="66040" marB="0"/>
                    </a:tc>
                    <a:extLst>
                      <a:ext uri="{0D108BD9-81ED-4DB2-BD59-A6C34878D82A}">
                        <a16:rowId xmlns:a16="http://schemas.microsoft.com/office/drawing/2014/main" val="10000"/>
                      </a:ext>
                    </a:extLst>
                  </a:tr>
                  <a:tr h="528178">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x</a:t>
                          </a:r>
                        </a:p>
                      </a:txBody>
                      <a:tcPr marL="0" marR="0" marT="57785" marB="0" anchor="ctr" anchorCtr="1"/>
                    </a:tc>
                    <a:tc>
                      <a:txBody>
                        <a:bodyPr/>
                        <a:lstStyle/>
                        <a:p>
                          <a:pPr algn="ctr">
                            <a:lnSpc>
                              <a:spcPct val="100000"/>
                            </a:lnSpc>
                            <a:spcBef>
                              <a:spcPts val="455"/>
                            </a:spcBef>
                          </a:pPr>
                          <a:r>
                            <a:rPr lang="en-US" sz="2000" i="1" dirty="0">
                              <a:solidFill>
                                <a:srgbClr val="000000"/>
                              </a:solidFill>
                              <a:latin typeface="+mn-lt"/>
                              <a:ea typeface="Cambria Math" panose="02040503050406030204" pitchFamily="18" charset="0"/>
                              <a:cs typeface="STIX"/>
                            </a:rPr>
                            <a:t>P</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r>
                            <a:rPr lang="en-US" sz="2000" i="1" dirty="0">
                              <a:solidFill>
                                <a:srgbClr val="000000"/>
                              </a:solidFill>
                              <a:latin typeface="+mn-lt"/>
                              <a:ea typeface="Cambria Math" panose="02040503050406030204" pitchFamily="18" charset="0"/>
                              <a:cs typeface="STIX"/>
                            </a:rPr>
                            <a:t>x</a:t>
                          </a:r>
                          <a:r>
                            <a:rPr lang="en-US" sz="2000" dirty="0">
                              <a:solidFill>
                                <a:srgbClr val="000000"/>
                              </a:solidFill>
                              <a:latin typeface="+mn-lt"/>
                              <a:ea typeface="Cambria Math" panose="02040503050406030204" pitchFamily="18" charset="0"/>
                              <a:cs typeface="STIX"/>
                            </a:rPr>
                            <a:t>)</a:t>
                          </a:r>
                        </a:p>
                      </a:txBody>
                      <a:tcPr marL="0" marR="0" marT="57785" marB="0" anchor="ctr" anchorCtr="1"/>
                    </a:tc>
                    <a:extLst>
                      <a:ext uri="{0D108BD9-81ED-4DB2-BD59-A6C34878D82A}">
                        <a16:rowId xmlns:a16="http://schemas.microsoft.com/office/drawing/2014/main" val="10001"/>
                      </a:ext>
                    </a:extLst>
                  </a:tr>
                  <a:tr h="630428">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1</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834" t="-150485" r="-1385" b="-398058"/>
                          </a:stretch>
                        </a:blipFill>
                      </a:tcPr>
                    </a:tc>
                    <a:extLst>
                      <a:ext uri="{0D108BD9-81ED-4DB2-BD59-A6C34878D82A}">
                        <a16:rowId xmlns:a16="http://schemas.microsoft.com/office/drawing/2014/main" val="1070058408"/>
                      </a:ext>
                    </a:extLst>
                  </a:tr>
                  <a:tr h="629349">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2</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834" t="-248077" r="-1385" b="-294231"/>
                          </a:stretch>
                        </a:blipFill>
                      </a:tcPr>
                    </a:tc>
                    <a:extLst>
                      <a:ext uri="{0D108BD9-81ED-4DB2-BD59-A6C34878D82A}">
                        <a16:rowId xmlns:a16="http://schemas.microsoft.com/office/drawing/2014/main" val="982243009"/>
                      </a:ext>
                    </a:extLst>
                  </a:tr>
                  <a:tr h="630428">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3</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834" t="-351456" r="-1385" b="-197087"/>
                          </a:stretch>
                        </a:blipFill>
                      </a:tcPr>
                    </a:tc>
                    <a:extLst>
                      <a:ext uri="{0D108BD9-81ED-4DB2-BD59-A6C34878D82A}">
                        <a16:rowId xmlns:a16="http://schemas.microsoft.com/office/drawing/2014/main" val="680438869"/>
                      </a:ext>
                    </a:extLst>
                  </a:tr>
                  <a:tr h="630428">
                    <a:tc>
                      <a:txBody>
                        <a:bodyPr/>
                        <a:lstStyle/>
                        <a:p>
                          <a:pPr algn="l">
                            <a:lnSpc>
                              <a:spcPct val="100000"/>
                            </a:lnSpc>
                            <a:spcBef>
                              <a:spcPts val="455"/>
                            </a:spcBef>
                          </a:pPr>
                          <a:r>
                            <a:rPr lang="en-US" sz="2000" i="0" dirty="0">
                              <a:solidFill>
                                <a:srgbClr val="000000"/>
                              </a:solidFill>
                              <a:latin typeface="+mn-lt"/>
                              <a:ea typeface="Cambria Math" panose="02040503050406030204" pitchFamily="18" charset="0"/>
                              <a:cs typeface="STIX"/>
                            </a:rPr>
                            <a:t>4</a:t>
                          </a:r>
                          <a:endParaRPr sz="2000"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endParaRPr lang="en-US"/>
                        </a:p>
                      </a:txBody>
                      <a:tcPr marL="0" marR="0" marT="57785" marB="0" anchor="ctr" anchorCtr="1">
                        <a:blipFill>
                          <a:blip r:embed="rId2"/>
                          <a:stretch>
                            <a:fillRect l="-59834" t="-447115" r="-1385" b="-95192"/>
                          </a:stretch>
                        </a:blipFill>
                      </a:tcPr>
                    </a:tc>
                    <a:extLst>
                      <a:ext uri="{0D108BD9-81ED-4DB2-BD59-A6C34878D82A}">
                        <a16:rowId xmlns:a16="http://schemas.microsoft.com/office/drawing/2014/main" val="1638441506"/>
                      </a:ext>
                    </a:extLst>
                  </a:tr>
                  <a:tr h="545306">
                    <a:tc>
                      <a:txBody>
                        <a:bodyPr/>
                        <a:lstStyle/>
                        <a:p>
                          <a:pPr algn="l">
                            <a:lnSpc>
                              <a:spcPct val="100000"/>
                            </a:lnSpc>
                            <a:spcBef>
                              <a:spcPts val="455"/>
                            </a:spcBef>
                          </a:pPr>
                          <a:r>
                            <a:rPr lang="en-US" sz="2000" b="1" i="0" dirty="0">
                              <a:solidFill>
                                <a:srgbClr val="000000"/>
                              </a:solidFill>
                              <a:latin typeface="+mn-lt"/>
                              <a:ea typeface="Cambria Math" panose="02040503050406030204" pitchFamily="18" charset="0"/>
                              <a:cs typeface="STIX"/>
                            </a:rPr>
                            <a:t>Total</a:t>
                          </a:r>
                          <a:endParaRPr sz="2000" b="1" i="0" dirty="0">
                            <a:solidFill>
                              <a:srgbClr val="000000"/>
                            </a:solidFill>
                            <a:latin typeface="+mn-lt"/>
                            <a:ea typeface="Cambria Math" panose="02040503050406030204" pitchFamily="18" charset="0"/>
                            <a:cs typeface="STIX"/>
                          </a:endParaRPr>
                        </a:p>
                      </a:txBody>
                      <a:tcPr marL="0" marR="0" marT="57785" marB="0" anchor="ctr" anchorCtr="1"/>
                    </a:tc>
                    <a:tc>
                      <a:txBody>
                        <a:bodyPr/>
                        <a:lstStyle/>
                        <a:p>
                          <a:pPr algn="l">
                            <a:lnSpc>
                              <a:spcPct val="100000"/>
                            </a:lnSpc>
                            <a:spcBef>
                              <a:spcPts val="455"/>
                            </a:spcBef>
                          </a:pPr>
                          <a:endParaRPr sz="2000" i="0" dirty="0">
                            <a:solidFill>
                              <a:srgbClr val="000000"/>
                            </a:solidFill>
                            <a:latin typeface="+mn-lt"/>
                            <a:ea typeface="Cambria Math" panose="02040503050406030204" pitchFamily="18" charset="0"/>
                            <a:cs typeface="STIX"/>
                          </a:endParaRPr>
                        </a:p>
                      </a:txBody>
                      <a:tcPr marL="0" marR="0" marT="57785" marB="0" anchor="ctr"/>
                    </a:tc>
                    <a:extLst>
                      <a:ext uri="{0D108BD9-81ED-4DB2-BD59-A6C34878D82A}">
                        <a16:rowId xmlns:a16="http://schemas.microsoft.com/office/drawing/2014/main" val="1601999614"/>
                      </a:ext>
                    </a:extLst>
                  </a:tr>
                </a:tbl>
              </a:graphicData>
            </a:graphic>
          </p:graphicFrame>
        </mc:Fallback>
      </mc:AlternateContent>
      <p:graphicFrame>
        <p:nvGraphicFramePr>
          <p:cNvPr id="12" name="Object 11">
            <a:extLst>
              <a:ext uri="{FF2B5EF4-FFF2-40B4-BE49-F238E27FC236}">
                <a16:creationId xmlns:a16="http://schemas.microsoft.com/office/drawing/2014/main" id="{028AA0D3-988B-A997-44F1-CBB4BC0ECC00}"/>
              </a:ext>
            </a:extLst>
          </p:cNvPr>
          <p:cNvGraphicFramePr>
            <a:graphicFrameLocks noChangeAspect="1"/>
          </p:cNvGraphicFramePr>
          <p:nvPr>
            <p:extLst>
              <p:ext uri="{D42A27DB-BD31-4B8C-83A1-F6EECF244321}">
                <p14:modId xmlns:p14="http://schemas.microsoft.com/office/powerpoint/2010/main" val="1571044383"/>
              </p:ext>
            </p:extLst>
          </p:nvPr>
        </p:nvGraphicFramePr>
        <p:xfrm>
          <a:off x="4724400" y="5221095"/>
          <a:ext cx="1906958" cy="537860"/>
        </p:xfrm>
        <a:graphic>
          <a:graphicData uri="http://schemas.openxmlformats.org/presentationml/2006/ole">
            <mc:AlternateContent xmlns:mc="http://schemas.openxmlformats.org/markup-compatibility/2006">
              <mc:Choice xmlns:v="urn:schemas-microsoft-com:vml" Requires="v">
                <p:oleObj name="Equation" r:id="rId3" imgW="2971800" imgH="838080" progId="Equation.DSMT4">
                  <p:embed/>
                </p:oleObj>
              </mc:Choice>
              <mc:Fallback>
                <p:oleObj name="Equation" r:id="rId3" imgW="2971800" imgH="838080" progId="Equation.DSMT4">
                  <p:embed/>
                  <p:pic>
                    <p:nvPicPr>
                      <p:cNvPr id="12" name="Object 11">
                        <a:extLst>
                          <a:ext uri="{FF2B5EF4-FFF2-40B4-BE49-F238E27FC236}">
                            <a16:creationId xmlns:a16="http://schemas.microsoft.com/office/drawing/2014/main" id="{028AA0D3-988B-A997-44F1-CBB4BC0ECC00}"/>
                          </a:ext>
                        </a:extLst>
                      </p:cNvPr>
                      <p:cNvPicPr/>
                      <p:nvPr/>
                    </p:nvPicPr>
                    <p:blipFill>
                      <a:blip r:embed="rId4"/>
                      <a:stretch>
                        <a:fillRect/>
                      </a:stretch>
                    </p:blipFill>
                    <p:spPr>
                      <a:xfrm>
                        <a:off x="4724400" y="5221095"/>
                        <a:ext cx="1906958" cy="537860"/>
                      </a:xfrm>
                      <a:prstGeom prst="rect">
                        <a:avLst/>
                      </a:prstGeom>
                    </p:spPr>
                  </p:pic>
                </p:oleObj>
              </mc:Fallback>
            </mc:AlternateContent>
          </a:graphicData>
        </a:graphic>
      </p:graphicFrame>
    </p:spTree>
    <p:extLst>
      <p:ext uri="{BB962C8B-B14F-4D97-AF65-F5344CB8AC3E}">
        <p14:creationId xmlns:p14="http://schemas.microsoft.com/office/powerpoint/2010/main" val="85091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7.1.9: Evaluating a Probability Distribution Given as a Function (cont.)</a:t>
            </a:r>
            <a:endParaRPr lang="en-US" dirty="0"/>
          </a:p>
        </p:txBody>
      </p:sp>
      <p:sp>
        <p:nvSpPr>
          <p:cNvPr id="3" name="Content Placeholder 2"/>
          <p:cNvSpPr>
            <a:spLocks noGrp="1"/>
          </p:cNvSpPr>
          <p:nvPr>
            <p:ph idx="1"/>
          </p:nvPr>
        </p:nvSpPr>
        <p:spPr>
          <a:xfrm>
            <a:off x="457200" y="1143000"/>
            <a:ext cx="8229600" cy="4572000"/>
          </a:xfrm>
        </p:spPr>
        <p:txBody>
          <a:bodyPr>
            <a:normAutofit/>
          </a:bodyPr>
          <a:lstStyle/>
          <a:p>
            <a:r>
              <a:rPr lang="en-US" dirty="0"/>
              <a:t>Note that the distribution possesses the essential properties of all probability distributions; that is, the probabilities sum to one, and all the probabilities are between 0 and 1.</a:t>
            </a:r>
          </a:p>
        </p:txBody>
      </p:sp>
    </p:spTree>
    <p:extLst>
      <p:ext uri="{BB962C8B-B14F-4D97-AF65-F5344CB8AC3E}">
        <p14:creationId xmlns:p14="http://schemas.microsoft.com/office/powerpoint/2010/main" val="3296873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Continuous Probability Distributions</a:t>
            </a:r>
            <a:endParaRPr lang="en-US" dirty="0"/>
          </a:p>
        </p:txBody>
      </p:sp>
      <p:sp>
        <p:nvSpPr>
          <p:cNvPr id="3" name="Content Placeholder 2"/>
          <p:cNvSpPr>
            <a:spLocks noGrp="1"/>
          </p:cNvSpPr>
          <p:nvPr>
            <p:ph idx="1"/>
          </p:nvPr>
        </p:nvSpPr>
        <p:spPr>
          <a:xfrm>
            <a:off x="457200" y="1143000"/>
            <a:ext cx="8229600" cy="4572000"/>
          </a:xfrm>
        </p:spPr>
        <p:txBody>
          <a:bodyPr>
            <a:normAutofit/>
          </a:bodyPr>
          <a:lstStyle/>
          <a:p>
            <a:r>
              <a:rPr lang="en-US" dirty="0"/>
              <a:t>Continuous random variables also have probability distributions. We often describe their probability distributions using an equation or graph rather than a table since it is impossible to list all of the values in the range of a continuous random variable. They will be the subject of the next chapter.</a:t>
            </a:r>
          </a:p>
        </p:txBody>
      </p:sp>
    </p:spTree>
    <p:extLst>
      <p:ext uri="{BB962C8B-B14F-4D97-AF65-F5344CB8AC3E}">
        <p14:creationId xmlns:p14="http://schemas.microsoft.com/office/powerpoint/2010/main" val="3674108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Discrete Random Variable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discrete random variable </a:t>
            </a:r>
            <a:r>
              <a:rPr lang="en-US" dirty="0">
                <a:solidFill>
                  <a:srgbClr val="000000"/>
                </a:solidFill>
              </a:rPr>
              <a:t>is a random variable which has a countable number of possible outcomes. </a:t>
            </a:r>
          </a:p>
          <a:p>
            <a:r>
              <a:rPr lang="en-US" dirty="0">
                <a:solidFill>
                  <a:srgbClr val="000000"/>
                </a:solidFill>
              </a:rPr>
              <a:t>When describing a discrete random variable, you should do the following. </a:t>
            </a:r>
          </a:p>
          <a:p>
            <a:pPr marL="514350" indent="-514350">
              <a:buFont typeface="+mj-lt"/>
              <a:buAutoNum type="arabicPeriod"/>
            </a:pPr>
            <a:r>
              <a:rPr lang="en-US" dirty="0">
                <a:solidFill>
                  <a:srgbClr val="000000"/>
                </a:solidFill>
              </a:rPr>
              <a:t>State the variable. </a:t>
            </a:r>
          </a:p>
          <a:p>
            <a:pPr marL="514350" indent="-514350">
              <a:buFont typeface="+mj-lt"/>
              <a:buAutoNum type="arabicPeriod"/>
            </a:pPr>
            <a:r>
              <a:rPr lang="en-US" dirty="0">
                <a:solidFill>
                  <a:srgbClr val="000000"/>
                </a:solidFill>
              </a:rPr>
              <a:t>List all of the possible values of the variable. </a:t>
            </a:r>
          </a:p>
          <a:p>
            <a:pPr marL="514350" indent="-514350">
              <a:buFont typeface="+mj-lt"/>
              <a:buAutoNum type="arabicPeriod"/>
            </a:pPr>
            <a:r>
              <a:rPr lang="en-US" dirty="0">
                <a:solidFill>
                  <a:srgbClr val="000000"/>
                </a:solidFill>
              </a:rPr>
              <a:t>Determine the probabilities of these values.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7.1.1: Identifying Random Variables</a:t>
            </a:r>
            <a:endParaRPr lang="en-US" dirty="0"/>
          </a:p>
        </p:txBody>
      </p:sp>
      <p:sp>
        <p:nvSpPr>
          <p:cNvPr id="3" name="Content Placeholder 2"/>
          <p:cNvSpPr>
            <a:spLocks noGrp="1"/>
          </p:cNvSpPr>
          <p:nvPr>
            <p:ph idx="1"/>
          </p:nvPr>
        </p:nvSpPr>
        <p:spPr/>
        <p:txBody>
          <a:bodyPr>
            <a:normAutofit/>
          </a:bodyPr>
          <a:lstStyle/>
          <a:p>
            <a:r>
              <a:rPr lang="en-US" b="1" dirty="0"/>
              <a:t>Random Phenomenon: </a:t>
            </a:r>
            <a:r>
              <a:rPr lang="en-US" dirty="0"/>
              <a:t>Toss a die and observe the outcome of the toss. </a:t>
            </a:r>
          </a:p>
          <a:p>
            <a:pPr marL="514350" indent="-514350">
              <a:buFont typeface="+mj-lt"/>
              <a:buAutoNum type="arabicPeriod"/>
            </a:pPr>
            <a:r>
              <a:rPr lang="en-US" dirty="0"/>
              <a:t> </a:t>
            </a:r>
            <a:r>
              <a:rPr lang="en-US" i="1" dirty="0"/>
              <a:t>Identify the random variable</a:t>
            </a:r>
            <a:r>
              <a:rPr lang="en-US" dirty="0"/>
              <a:t>:</a:t>
            </a:r>
            <a:r>
              <a:rPr lang="en-US" i="1" dirty="0"/>
              <a:t> X </a:t>
            </a:r>
            <a:r>
              <a:rPr lang="en-US" dirty="0"/>
              <a:t>= the outcome of the toss of a die. </a:t>
            </a:r>
          </a:p>
          <a:p>
            <a:pPr marL="514350" indent="-514350">
              <a:buFont typeface="+mj-lt"/>
              <a:buAutoNum type="arabicPeriod" startAt="2"/>
            </a:pPr>
            <a:r>
              <a:rPr lang="en-US" dirty="0"/>
              <a:t> </a:t>
            </a:r>
            <a:r>
              <a:rPr lang="en-US" i="1" dirty="0"/>
              <a:t>Range of values</a:t>
            </a:r>
            <a:r>
              <a:rPr lang="en-US" dirty="0"/>
              <a:t>: Integers between 1 and 6, inclusive. </a:t>
            </a:r>
          </a:p>
        </p:txBody>
      </p:sp>
      <p:pic>
        <p:nvPicPr>
          <p:cNvPr id="1026" name="Picture 2"/>
          <p:cNvPicPr>
            <a:picLocks noChangeAspect="1" noChangeArrowheads="1"/>
          </p:cNvPicPr>
          <p:nvPr/>
        </p:nvPicPr>
        <p:blipFill>
          <a:blip r:embed="rId2" cstate="print"/>
          <a:srcRect/>
          <a:stretch>
            <a:fillRect/>
          </a:stretch>
        </p:blipFill>
        <p:spPr bwMode="auto">
          <a:xfrm>
            <a:off x="6629400" y="4345918"/>
            <a:ext cx="1828800" cy="152148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7.1.1: Identifying Random Variables (cont.)</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 </a:t>
            </a:r>
            <a:r>
              <a:rPr lang="en-US" i="1" dirty="0"/>
              <a:t>Probability distribution</a:t>
            </a:r>
            <a:r>
              <a:rPr lang="en-US" dirty="0"/>
              <a:t>: The outcomes of the toss of a die and their probabilities are given below. The probabilities are deduced using the classical method and the assumption of a fair die. </a:t>
            </a:r>
          </a:p>
          <a:p>
            <a:endParaRPr lang="en-US" dirty="0"/>
          </a:p>
        </p:txBody>
      </p:sp>
      <p:graphicFrame>
        <p:nvGraphicFramePr>
          <p:cNvPr id="5" name="object 3"/>
          <p:cNvGraphicFramePr>
            <a:graphicFrameLocks noGrp="1"/>
          </p:cNvGraphicFramePr>
          <p:nvPr>
            <p:extLst>
              <p:ext uri="{D42A27DB-BD31-4B8C-83A1-F6EECF244321}">
                <p14:modId xmlns:p14="http://schemas.microsoft.com/office/powerpoint/2010/main" val="1956200310"/>
              </p:ext>
            </p:extLst>
          </p:nvPr>
        </p:nvGraphicFramePr>
        <p:xfrm>
          <a:off x="1371600" y="3685540"/>
          <a:ext cx="6324599" cy="1496060"/>
        </p:xfrm>
        <a:graphic>
          <a:graphicData uri="http://schemas.openxmlformats.org/drawingml/2006/table">
            <a:tbl>
              <a:tblPr firstRow="1" bandRow="1">
                <a:tableStyleId>{5C22544A-7EE6-4342-B048-85BDC9FD1C3A}</a:tableStyleId>
              </a:tblPr>
              <a:tblGrid>
                <a:gridCol w="1333649">
                  <a:extLst>
                    <a:ext uri="{9D8B030D-6E8A-4147-A177-3AD203B41FA5}">
                      <a16:colId xmlns:a16="http://schemas.microsoft.com/office/drawing/2014/main" val="20000"/>
                    </a:ext>
                  </a:extLst>
                </a:gridCol>
                <a:gridCol w="831825">
                  <a:extLst>
                    <a:ext uri="{9D8B030D-6E8A-4147-A177-3AD203B41FA5}">
                      <a16:colId xmlns:a16="http://schemas.microsoft.com/office/drawing/2014/main" val="20001"/>
                    </a:ext>
                  </a:extLst>
                </a:gridCol>
                <a:gridCol w="831825">
                  <a:extLst>
                    <a:ext uri="{9D8B030D-6E8A-4147-A177-3AD203B41FA5}">
                      <a16:colId xmlns:a16="http://schemas.microsoft.com/office/drawing/2014/main" val="20002"/>
                    </a:ext>
                  </a:extLst>
                </a:gridCol>
                <a:gridCol w="831825">
                  <a:extLst>
                    <a:ext uri="{9D8B030D-6E8A-4147-A177-3AD203B41FA5}">
                      <a16:colId xmlns:a16="http://schemas.microsoft.com/office/drawing/2014/main" val="20003"/>
                    </a:ext>
                  </a:extLst>
                </a:gridCol>
                <a:gridCol w="831825">
                  <a:extLst>
                    <a:ext uri="{9D8B030D-6E8A-4147-A177-3AD203B41FA5}">
                      <a16:colId xmlns:a16="http://schemas.microsoft.com/office/drawing/2014/main" val="20004"/>
                    </a:ext>
                  </a:extLst>
                </a:gridCol>
                <a:gridCol w="831825">
                  <a:extLst>
                    <a:ext uri="{9D8B030D-6E8A-4147-A177-3AD203B41FA5}">
                      <a16:colId xmlns:a16="http://schemas.microsoft.com/office/drawing/2014/main" val="20005"/>
                    </a:ext>
                  </a:extLst>
                </a:gridCol>
                <a:gridCol w="831825">
                  <a:extLst>
                    <a:ext uri="{9D8B030D-6E8A-4147-A177-3AD203B41FA5}">
                      <a16:colId xmlns:a16="http://schemas.microsoft.com/office/drawing/2014/main" val="20006"/>
                    </a:ext>
                  </a:extLst>
                </a:gridCol>
              </a:tblGrid>
              <a:tr h="457200">
                <a:tc gridSpan="7">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a:t>Tossing a Die</a:t>
                      </a:r>
                    </a:p>
                  </a:txBody>
                  <a:tcPr marL="0" marR="0" marT="66040"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marL="235585">
                        <a:lnSpc>
                          <a:spcPct val="100000"/>
                        </a:lnSpc>
                        <a:spcBef>
                          <a:spcPts val="455"/>
                        </a:spcBef>
                      </a:pPr>
                      <a:endParaRPr sz="1100" dirty="0">
                        <a:latin typeface="STIX"/>
                        <a:cs typeface="STIX"/>
                      </a:endParaRPr>
                    </a:p>
                  </a:txBody>
                  <a:tcPr marL="0" marR="0" marT="57785" marB="0"/>
                </a:tc>
                <a:extLst>
                  <a:ext uri="{0D108BD9-81ED-4DB2-BD59-A6C34878D82A}">
                    <a16:rowId xmlns:a16="http://schemas.microsoft.com/office/drawing/2014/main" val="10000"/>
                  </a:ext>
                </a:extLst>
              </a:tr>
              <a:tr h="381000">
                <a:tc>
                  <a:txBody>
                    <a:bodyPr/>
                    <a:lstStyle/>
                    <a:p>
                      <a:pPr marL="105410" algn="ctr">
                        <a:lnSpc>
                          <a:spcPct val="100000"/>
                        </a:lnSpc>
                        <a:spcBef>
                          <a:spcPts val="520"/>
                        </a:spcBef>
                      </a:pPr>
                      <a:r>
                        <a:rPr lang="en-US" sz="2000" i="1" spc="-5" dirty="0">
                          <a:solidFill>
                            <a:srgbClr val="000000"/>
                          </a:solidFill>
                        </a:rPr>
                        <a:t>x</a:t>
                      </a:r>
                      <a:endParaRPr sz="2000" i="1" dirty="0">
                        <a:solidFill>
                          <a:srgbClr val="000000"/>
                        </a:solidFill>
                        <a:latin typeface="Roboto Condensed"/>
                        <a:cs typeface="Roboto Condensed"/>
                      </a:endParaRPr>
                    </a:p>
                  </a:txBody>
                  <a:tcPr marL="0" marR="0" marT="66040" marB="0"/>
                </a:tc>
                <a:tc>
                  <a:txBody>
                    <a:bodyPr/>
                    <a:lstStyle/>
                    <a:p>
                      <a:pPr algn="ctr">
                        <a:lnSpc>
                          <a:spcPct val="100000"/>
                        </a:lnSpc>
                        <a:spcBef>
                          <a:spcPts val="455"/>
                        </a:spcBef>
                      </a:pPr>
                      <a:r>
                        <a:rPr sz="2000" dirty="0">
                          <a:solidFill>
                            <a:srgbClr val="000000"/>
                          </a:solidFill>
                        </a:rPr>
                        <a:t>1</a:t>
                      </a:r>
                      <a:endParaRPr sz="2000" dirty="0">
                        <a:solidFill>
                          <a:srgbClr val="000000"/>
                        </a:solidFill>
                        <a:latin typeface="Calibri" panose="020F0502020204030204" pitchFamily="34" charset="0"/>
                        <a:cs typeface="STIX"/>
                      </a:endParaRPr>
                    </a:p>
                  </a:txBody>
                  <a:tcPr marL="0" marR="0" marT="57785" marB="0"/>
                </a:tc>
                <a:tc>
                  <a:txBody>
                    <a:bodyPr/>
                    <a:lstStyle/>
                    <a:p>
                      <a:pPr algn="ctr">
                        <a:lnSpc>
                          <a:spcPct val="100000"/>
                        </a:lnSpc>
                        <a:spcBef>
                          <a:spcPts val="455"/>
                        </a:spcBef>
                      </a:pPr>
                      <a:r>
                        <a:rPr sz="2000" dirty="0">
                          <a:solidFill>
                            <a:srgbClr val="000000"/>
                          </a:solidFill>
                        </a:rPr>
                        <a:t>2</a:t>
                      </a:r>
                      <a:endParaRPr sz="2000" dirty="0">
                        <a:solidFill>
                          <a:srgbClr val="000000"/>
                        </a:solidFill>
                        <a:latin typeface="Calibri" panose="020F0502020204030204" pitchFamily="34" charset="0"/>
                        <a:cs typeface="STIX"/>
                      </a:endParaRPr>
                    </a:p>
                  </a:txBody>
                  <a:tcPr marL="0" marR="0" marT="57785" marB="0"/>
                </a:tc>
                <a:tc>
                  <a:txBody>
                    <a:bodyPr/>
                    <a:lstStyle/>
                    <a:p>
                      <a:pPr algn="ctr">
                        <a:lnSpc>
                          <a:spcPct val="100000"/>
                        </a:lnSpc>
                        <a:spcBef>
                          <a:spcPts val="455"/>
                        </a:spcBef>
                      </a:pPr>
                      <a:r>
                        <a:rPr sz="2000" dirty="0">
                          <a:solidFill>
                            <a:srgbClr val="000000"/>
                          </a:solidFill>
                        </a:rPr>
                        <a:t>3</a:t>
                      </a:r>
                      <a:endParaRPr sz="2000" dirty="0">
                        <a:solidFill>
                          <a:srgbClr val="000000"/>
                        </a:solidFill>
                        <a:latin typeface="Calibri" panose="020F0502020204030204" pitchFamily="34" charset="0"/>
                        <a:cs typeface="STIX"/>
                      </a:endParaRPr>
                    </a:p>
                  </a:txBody>
                  <a:tcPr marL="0" marR="0" marT="57785" marB="0"/>
                </a:tc>
                <a:tc>
                  <a:txBody>
                    <a:bodyPr/>
                    <a:lstStyle/>
                    <a:p>
                      <a:pPr algn="ctr">
                        <a:lnSpc>
                          <a:spcPct val="100000"/>
                        </a:lnSpc>
                        <a:spcBef>
                          <a:spcPts val="455"/>
                        </a:spcBef>
                      </a:pPr>
                      <a:r>
                        <a:rPr sz="2000" dirty="0">
                          <a:solidFill>
                            <a:srgbClr val="000000"/>
                          </a:solidFill>
                        </a:rPr>
                        <a:t>4</a:t>
                      </a:r>
                      <a:endParaRPr sz="2000" dirty="0">
                        <a:solidFill>
                          <a:srgbClr val="000000"/>
                        </a:solidFill>
                        <a:latin typeface="Calibri" panose="020F0502020204030204" pitchFamily="34" charset="0"/>
                        <a:cs typeface="STIX"/>
                      </a:endParaRPr>
                    </a:p>
                  </a:txBody>
                  <a:tcPr marL="0" marR="0" marT="57785" marB="0"/>
                </a:tc>
                <a:tc>
                  <a:txBody>
                    <a:bodyPr/>
                    <a:lstStyle/>
                    <a:p>
                      <a:pPr algn="ctr">
                        <a:lnSpc>
                          <a:spcPct val="100000"/>
                        </a:lnSpc>
                        <a:spcBef>
                          <a:spcPts val="455"/>
                        </a:spcBef>
                      </a:pPr>
                      <a:r>
                        <a:rPr sz="2000" dirty="0">
                          <a:solidFill>
                            <a:srgbClr val="000000"/>
                          </a:solidFill>
                        </a:rPr>
                        <a:t>5</a:t>
                      </a:r>
                      <a:endParaRPr sz="2000" dirty="0">
                        <a:solidFill>
                          <a:srgbClr val="000000"/>
                        </a:solidFill>
                        <a:latin typeface="Calibri" panose="020F0502020204030204" pitchFamily="34" charset="0"/>
                        <a:cs typeface="STIX"/>
                      </a:endParaRPr>
                    </a:p>
                  </a:txBody>
                  <a:tcPr marL="0" marR="0" marT="57785" marB="0"/>
                </a:tc>
                <a:tc>
                  <a:txBody>
                    <a:bodyPr/>
                    <a:lstStyle/>
                    <a:p>
                      <a:pPr marL="0" indent="0" algn="ctr">
                        <a:lnSpc>
                          <a:spcPct val="100000"/>
                        </a:lnSpc>
                        <a:spcBef>
                          <a:spcPts val="455"/>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57785" marB="0"/>
                </a:tc>
                <a:extLst>
                  <a:ext uri="{0D108BD9-81ED-4DB2-BD59-A6C34878D82A}">
                    <a16:rowId xmlns:a16="http://schemas.microsoft.com/office/drawing/2014/main" val="10001"/>
                  </a:ext>
                </a:extLst>
              </a:tr>
              <a:tr h="355600">
                <a:tc>
                  <a:txBody>
                    <a:bodyPr/>
                    <a:lstStyle/>
                    <a:p>
                      <a:pPr marL="88900" algn="ctr">
                        <a:lnSpc>
                          <a:spcPct val="100000"/>
                        </a:lnSpc>
                        <a:spcBef>
                          <a:spcPts val="775"/>
                        </a:spcBef>
                      </a:pPr>
                      <a:r>
                        <a:rPr sz="2000" i="1" spc="-5" dirty="0">
                          <a:solidFill>
                            <a:srgbClr val="000000"/>
                          </a:solidFill>
                        </a:rPr>
                        <a:t>P</a:t>
                      </a:r>
                      <a:r>
                        <a:rPr lang="en-US" sz="2000" i="0" spc="-5" dirty="0">
                          <a:solidFill>
                            <a:srgbClr val="000000"/>
                          </a:solidFill>
                        </a:rPr>
                        <a:t>(</a:t>
                      </a:r>
                      <a:r>
                        <a:rPr lang="en-US" sz="2000" i="1" spc="-5" dirty="0">
                          <a:solidFill>
                            <a:srgbClr val="000000"/>
                          </a:solidFill>
                        </a:rPr>
                        <a:t>X</a:t>
                      </a:r>
                      <a:r>
                        <a:rPr lang="en-US" sz="2000" i="0" spc="-5" dirty="0">
                          <a:solidFill>
                            <a:srgbClr val="000000"/>
                          </a:solidFill>
                        </a:rPr>
                        <a:t>=</a:t>
                      </a:r>
                      <a:r>
                        <a:rPr lang="en-US" sz="2000" i="1" spc="-5" dirty="0">
                          <a:solidFill>
                            <a:srgbClr val="000000"/>
                          </a:solidFill>
                        </a:rPr>
                        <a:t>x</a:t>
                      </a:r>
                      <a:r>
                        <a:rPr lang="en-US" sz="2000" i="0" spc="-5" dirty="0">
                          <a:solidFill>
                            <a:srgbClr val="000000"/>
                          </a:solidFill>
                        </a:rPr>
                        <a:t>)</a:t>
                      </a:r>
                      <a:endParaRPr sz="2000" i="0" dirty="0">
                        <a:solidFill>
                          <a:srgbClr val="000000"/>
                        </a:solidFill>
                        <a:latin typeface="Roboto Condensed"/>
                        <a:cs typeface="Roboto Condensed"/>
                      </a:endParaRPr>
                    </a:p>
                  </a:txBody>
                  <a:tcPr marL="0" marR="0" marT="98425" marB="0"/>
                </a:tc>
                <a:tc>
                  <a:txBody>
                    <a:bodyPr/>
                    <a:lstStyle/>
                    <a:p>
                      <a:pPr marR="4445"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4445"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tc>
                  <a:txBody>
                    <a:bodyPr/>
                    <a:lstStyle/>
                    <a:p>
                      <a:pPr marL="0" indent="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L="0" indent="0" algn="ctr">
                        <a:lnSpc>
                          <a:spcPct val="100000"/>
                        </a:lnSpc>
                        <a:spcBef>
                          <a:spcPts val="170"/>
                        </a:spcBef>
                      </a:pPr>
                      <a:r>
                        <a:rPr sz="2000" dirty="0">
                          <a:solidFill>
                            <a:srgbClr val="000000"/>
                          </a:solidFill>
                        </a:rPr>
                        <a:t>6</a:t>
                      </a:r>
                      <a:endParaRPr sz="2000" dirty="0">
                        <a:solidFill>
                          <a:srgbClr val="000000"/>
                        </a:solidFill>
                        <a:latin typeface="Calibri" panose="020F0502020204030204" pitchFamily="34" charset="0"/>
                        <a:cs typeface="STIX"/>
                      </a:endParaRPr>
                    </a:p>
                  </a:txBody>
                  <a:tcPr marL="0" marR="0" marT="22860" marB="0"/>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For discrete random variables, probability distributions are described by probability mass functions.</a:t>
            </a:r>
          </a:p>
        </p:txBody>
      </p:sp>
    </p:spTree>
    <p:extLst>
      <p:ext uri="{BB962C8B-B14F-4D97-AF65-F5344CB8AC3E}">
        <p14:creationId xmlns:p14="http://schemas.microsoft.com/office/powerpoint/2010/main" val="2065872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7.1.2: Identifying Random Variables</a:t>
            </a:r>
            <a:endParaRPr lang="en-US" dirty="0"/>
          </a:p>
        </p:txBody>
      </p:sp>
      <p:sp>
        <p:nvSpPr>
          <p:cNvPr id="3" name="Content Placeholder 2"/>
          <p:cNvSpPr>
            <a:spLocks noGrp="1"/>
          </p:cNvSpPr>
          <p:nvPr>
            <p:ph idx="1"/>
          </p:nvPr>
        </p:nvSpPr>
        <p:spPr/>
        <p:txBody>
          <a:bodyPr>
            <a:normAutofit lnSpcReduction="10000"/>
          </a:bodyPr>
          <a:lstStyle/>
          <a:p>
            <a:r>
              <a:rPr lang="en-US" b="1" dirty="0"/>
              <a:t>Random Phenomenon: </a:t>
            </a:r>
            <a:r>
              <a:rPr lang="en-US" dirty="0"/>
              <a:t>The number of defective integrated circuits received in a batch of 1000. Each outcome of the random variable is a numerical measure whose range of values is given below.</a:t>
            </a:r>
            <a:r>
              <a:rPr lang="en-US" b="1" dirty="0"/>
              <a:t> </a:t>
            </a:r>
          </a:p>
          <a:p>
            <a:pPr marL="514350" indent="-514350">
              <a:buFont typeface="+mj-lt"/>
              <a:buAutoNum type="arabicPeriod"/>
            </a:pPr>
            <a:r>
              <a:rPr lang="en-US" dirty="0"/>
              <a:t> </a:t>
            </a:r>
            <a:r>
              <a:rPr lang="en-US" i="1" dirty="0"/>
              <a:t>Identify the random variable</a:t>
            </a:r>
            <a:r>
              <a:rPr lang="en-US" dirty="0"/>
              <a:t>: </a:t>
            </a:r>
            <a:r>
              <a:rPr lang="en-US" i="1" dirty="0"/>
              <a:t>X</a:t>
            </a:r>
            <a:r>
              <a:rPr lang="en-US" dirty="0"/>
              <a:t> = the number of defective integrated circuits in a batch of 1000. </a:t>
            </a:r>
          </a:p>
          <a:p>
            <a:pPr marL="514350" indent="-514350">
              <a:buFont typeface="+mj-lt"/>
              <a:buAutoNum type="arabicPeriod" startAt="2"/>
            </a:pPr>
            <a:r>
              <a:rPr lang="en-US" i="1" dirty="0"/>
              <a:t>Range of values</a:t>
            </a:r>
            <a:r>
              <a:rPr lang="en-US" dirty="0"/>
              <a:t>: Integers between 0 and 1000, inclusive, where </a:t>
            </a:r>
            <a:r>
              <a:rPr lang="en-US" i="1" dirty="0"/>
              <a:t>N</a:t>
            </a:r>
            <a:r>
              <a:rPr lang="en-US" dirty="0"/>
              <a:t> = 1000. If symbols were chosen to represent the values they could be given as </a:t>
            </a:r>
            <a:r>
              <a:rPr lang="en-US" i="1" dirty="0"/>
              <a:t>x</a:t>
            </a:r>
            <a:r>
              <a:rPr lang="en-US" baseline="-25000" dirty="0"/>
              <a:t>1</a:t>
            </a:r>
            <a:r>
              <a:rPr lang="en-US" dirty="0"/>
              <a:t>= 0, </a:t>
            </a:r>
            <a:r>
              <a:rPr lang="en-US" i="1" dirty="0"/>
              <a:t>x</a:t>
            </a:r>
            <a:r>
              <a:rPr lang="en-US" baseline="-25000" dirty="0"/>
              <a:t>2</a:t>
            </a:r>
            <a:r>
              <a:rPr lang="en-US" dirty="0"/>
              <a:t>= 1, …, </a:t>
            </a:r>
            <a:r>
              <a:rPr lang="en-US" i="1" dirty="0"/>
              <a:t>x</a:t>
            </a:r>
            <a:r>
              <a:rPr lang="en-US" i="1" baseline="-25000" dirty="0"/>
              <a:t>N</a:t>
            </a:r>
            <a:r>
              <a:rPr lang="en-US" baseline="-25000" dirty="0"/>
              <a:t>+1</a:t>
            </a:r>
            <a:r>
              <a:rPr lang="en-US" dirty="0"/>
              <a:t>= 1000.</a:t>
            </a:r>
            <a:endParaRPr lang="en-US" baseline="-25000" dirty="0"/>
          </a:p>
          <a:p>
            <a:pPr marL="514350" indent="-514350">
              <a:buFont typeface="+mj-lt"/>
              <a:buAutoNum type="arabicPeriod" startAt="3"/>
            </a:pPr>
            <a:r>
              <a:rPr lang="en-US" dirty="0"/>
              <a:t> </a:t>
            </a:r>
            <a:r>
              <a:rPr lang="en-US" i="1" dirty="0"/>
              <a:t>Probability distribution</a:t>
            </a:r>
            <a:r>
              <a:rPr lang="en-US" dirty="0"/>
              <a:t>: Unknown.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Example 7.1.3: Identifying Random Variables</a:t>
            </a:r>
            <a:endParaRPr lang="en-US" dirty="0"/>
          </a:p>
        </p:txBody>
      </p:sp>
      <p:sp>
        <p:nvSpPr>
          <p:cNvPr id="3" name="Content Placeholder 2"/>
          <p:cNvSpPr>
            <a:spLocks noGrp="1"/>
          </p:cNvSpPr>
          <p:nvPr>
            <p:ph idx="1"/>
          </p:nvPr>
        </p:nvSpPr>
        <p:spPr/>
        <p:txBody>
          <a:bodyPr>
            <a:noAutofit/>
          </a:bodyPr>
          <a:lstStyle/>
          <a:p>
            <a:r>
              <a:rPr lang="en-US" b="1" dirty="0"/>
              <a:t>Random Phenomenon:</a:t>
            </a:r>
            <a:r>
              <a:rPr lang="en-US" dirty="0"/>
              <a:t> The head nurse of the pediatric division of the Sisters of Mercy Hospital is trying to determine the capacity requirement for the nursery. She realizes that the number of babies born at the hospital each day is a random variable. She will have to develop a description of the randomness in order to develop her plan. </a:t>
            </a:r>
          </a:p>
          <a:p>
            <a:pPr marL="514350" indent="-514350">
              <a:buFont typeface="+mj-lt"/>
              <a:buAutoNum type="arabicPeriod"/>
            </a:pPr>
            <a:r>
              <a:rPr lang="en-US" dirty="0"/>
              <a:t> </a:t>
            </a:r>
            <a:r>
              <a:rPr lang="en-US" i="1" dirty="0"/>
              <a:t>Identify the random variable</a:t>
            </a:r>
            <a:r>
              <a:rPr lang="en-US" dirty="0"/>
              <a:t>: </a:t>
            </a:r>
            <a:r>
              <a:rPr lang="en-US" i="1" dirty="0"/>
              <a:t>X</a:t>
            </a:r>
            <a:r>
              <a:rPr lang="en-US" dirty="0"/>
              <a:t> = the number of babies born at Sisters of Mercy Hospital each day.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2308</TotalTime>
  <Words>2182</Words>
  <Application>Microsoft Office PowerPoint</Application>
  <PresentationFormat>On-screen Show (4:3)</PresentationFormat>
  <Paragraphs>303</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Roboto Condensed</vt:lpstr>
      <vt:lpstr>Arial</vt:lpstr>
      <vt:lpstr>Calibri</vt:lpstr>
      <vt:lpstr>Cambria Math</vt:lpstr>
      <vt:lpstr>Office Theme</vt:lpstr>
      <vt:lpstr>Equation</vt:lpstr>
      <vt:lpstr>Section 7.1</vt:lpstr>
      <vt:lpstr>Definition: Random Variable</vt:lpstr>
      <vt:lpstr>Definition: Probability Distribution</vt:lpstr>
      <vt:lpstr>Definition: Discrete Random Variable </vt:lpstr>
      <vt:lpstr>Example 7.1.1: Identifying Random Variables</vt:lpstr>
      <vt:lpstr>Example 7.1.1: Identifying Random Variables (cont.)</vt:lpstr>
      <vt:lpstr>Note</vt:lpstr>
      <vt:lpstr>Example 7.1.2: Identifying Random Variables</vt:lpstr>
      <vt:lpstr>Example 7.1.3: Identifying Random Variables</vt:lpstr>
      <vt:lpstr>Example 7.1.3: Identifying Random Variables (cont.)</vt:lpstr>
      <vt:lpstr>Definition: Continuous Random Variable </vt:lpstr>
      <vt:lpstr>Example 7.1.4: Identifying Random Variables</vt:lpstr>
      <vt:lpstr>Example 7.1.4: Identifying Random Variables (cont.)</vt:lpstr>
      <vt:lpstr>Note</vt:lpstr>
      <vt:lpstr>Definition: Discrete Probability Distribution</vt:lpstr>
      <vt:lpstr>Empirical Probability Distributions</vt:lpstr>
      <vt:lpstr>Example 7.1.5: Using Empiricism to Determine a Probability Distribution for Hospital Admissions</vt:lpstr>
      <vt:lpstr>Example 7.1.5: Using Empiricism to Determine a Probability Distribution for Hospital Admissions (cont.)</vt:lpstr>
      <vt:lpstr>Example 7.1.5: Using Empiricism to Determine a Probability Distribution for Hospital Admissions (cont.)</vt:lpstr>
      <vt:lpstr>Example 7.1.5: Using Empiricism to Determine a Probability Distribution for Hospital Admissions (cont.)</vt:lpstr>
      <vt:lpstr>Definition: Probability Distribution Function</vt:lpstr>
      <vt:lpstr>Example 7.1.6: Using Deduction to Determine the Probability Distribution of Three Coin Tosses</vt:lpstr>
      <vt:lpstr>Example 7.1.6: Using Deduction to Determine the Probability Distribution of Three Coin Tosses (cont.)</vt:lpstr>
      <vt:lpstr>Example 7.1.6: Using Deduction to Determine the Probability Distribution of Three Coin Tosses (cont.)</vt:lpstr>
      <vt:lpstr>Example 7.1.7: Probabilistic Modeling of the Number of Rolls Needed to Obtain a 1 on a Single Die</vt:lpstr>
      <vt:lpstr>Example 7.1.7: Probabilistic Modeling of the Number of Rolls Needed to Obtain a 1 on a Single Die (cont.)</vt:lpstr>
      <vt:lpstr>Example 7.1.7: Probabilistic Modeling of the Number of Rolls Needed to Obtain a 1 on a Single Die (cont.)</vt:lpstr>
      <vt:lpstr>Example 7.1.7: Probabilistic Modeling of the Number of Rolls Needed to Obtain a 1 on a Single Die (cont.)</vt:lpstr>
      <vt:lpstr>The Geometric Distribution</vt:lpstr>
      <vt:lpstr>Example 7.1.8: Understanding and Using the Probability Distribution of a Stock Price</vt:lpstr>
      <vt:lpstr>Example 7.1.8: Understanding and Using the Probability Distribution of a Stock Price (cont.)</vt:lpstr>
      <vt:lpstr>Using Functions to Create Discrete Probability Distributions</vt:lpstr>
      <vt:lpstr>Example 7.1.9: Evaluating a Probability Distribution Given as a Function</vt:lpstr>
      <vt:lpstr>Example 7.1.9: Evaluating a Probability Distribution Given as a Function (cont.)</vt:lpstr>
      <vt:lpstr>Example 7.1.9: Evaluating a Probability Distribution Given as a Function (cont.)</vt:lpstr>
      <vt:lpstr>Example 7.1.9: Evaluating a Probability Distribution Given as a Function (cont.)</vt:lpstr>
      <vt:lpstr>Continuous Probability Distributions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226</cp:revision>
  <dcterms:created xsi:type="dcterms:W3CDTF">2013-04-26T14:43:13Z</dcterms:created>
  <dcterms:modified xsi:type="dcterms:W3CDTF">2024-02-07T21:09:41Z</dcterms:modified>
</cp:coreProperties>
</file>