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1" r:id="rId3"/>
    <p:sldId id="287" r:id="rId4"/>
    <p:sldId id="300" r:id="rId5"/>
    <p:sldId id="289" r:id="rId6"/>
    <p:sldId id="290" r:id="rId7"/>
    <p:sldId id="291" r:id="rId8"/>
    <p:sldId id="292" r:id="rId9"/>
    <p:sldId id="293" r:id="rId10"/>
    <p:sldId id="286" r:id="rId11"/>
    <p:sldId id="294" r:id="rId12"/>
    <p:sldId id="295" r:id="rId13"/>
    <p:sldId id="302" r:id="rId14"/>
    <p:sldId id="299" r:id="rId15"/>
    <p:sldId id="297" r:id="rId16"/>
    <p:sldId id="29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86" d="100"/>
          <a:sy n="86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err="1">
                <a:solidFill>
                  <a:srgbClr val="1F497D"/>
                </a:solidFill>
              </a:rPr>
              <a:t>Bayes</a:t>
            </a:r>
            <a:r>
              <a:rPr lang="en-US" b="1" i="1" dirty="0">
                <a:solidFill>
                  <a:srgbClr val="1F497D"/>
                </a:solidFill>
              </a:rPr>
              <a:t>’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Bayes’ Theorem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be an event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...,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be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mutually exclusive and collectively exhaustive events. Then </a:t>
            </a:r>
            <a:r>
              <a:rPr lang="en-US" dirty="0" err="1">
                <a:solidFill>
                  <a:srgbClr val="000000"/>
                </a:solidFill>
              </a:rPr>
              <a:t>Bayes</a:t>
            </a:r>
            <a:r>
              <a:rPr lang="en-US" dirty="0">
                <a:solidFill>
                  <a:srgbClr val="000000"/>
                </a:solidFill>
              </a:rPr>
              <a:t>’ Theorem states,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=	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=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37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913349"/>
              </p:ext>
            </p:extLst>
          </p:nvPr>
        </p:nvGraphicFramePr>
        <p:xfrm>
          <a:off x="762000" y="3181350"/>
          <a:ext cx="1155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495000" progId="Equation.DSMT4">
                  <p:embed/>
                </p:oleObj>
              </mc:Choice>
              <mc:Fallback>
                <p:oleObj name="Equation" r:id="rId2" imgW="115560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81350"/>
                        <a:ext cx="1155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641139"/>
              </p:ext>
            </p:extLst>
          </p:nvPr>
        </p:nvGraphicFramePr>
        <p:xfrm>
          <a:off x="4787900" y="2988345"/>
          <a:ext cx="1409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1015920" progId="Equation.DSMT4">
                  <p:embed/>
                </p:oleObj>
              </mc:Choice>
              <mc:Fallback>
                <p:oleObj name="Equation" r:id="rId4" imgW="140940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988345"/>
                        <a:ext cx="1409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340548"/>
              </p:ext>
            </p:extLst>
          </p:nvPr>
        </p:nvGraphicFramePr>
        <p:xfrm>
          <a:off x="2819400" y="4038600"/>
          <a:ext cx="5397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97480" imgH="1015920" progId="Equation.DSMT4">
                  <p:embed/>
                </p:oleObj>
              </mc:Choice>
              <mc:Fallback>
                <p:oleObj name="Equation" r:id="rId6" imgW="5397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038600"/>
                        <a:ext cx="5397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Bayes’ Theorem (cont.)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=	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=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307000"/>
              </p:ext>
            </p:extLst>
          </p:nvPr>
        </p:nvGraphicFramePr>
        <p:xfrm>
          <a:off x="927100" y="1524233"/>
          <a:ext cx="7594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594560" imgH="1015920" progId="Equation.DSMT4">
                  <p:embed/>
                </p:oleObj>
              </mc:Choice>
              <mc:Fallback>
                <p:oleObj name="Equation" r:id="rId2" imgW="7594560" imgH="1015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524233"/>
                        <a:ext cx="7594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804899"/>
              </p:ext>
            </p:extLst>
          </p:nvPr>
        </p:nvGraphicFramePr>
        <p:xfrm>
          <a:off x="2971800" y="3048000"/>
          <a:ext cx="2832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31760" imgH="1041120" progId="Equation.DSMT4">
                  <p:embed/>
                </p:oleObj>
              </mc:Choice>
              <mc:Fallback>
                <p:oleObj name="Equation" r:id="rId4" imgW="283176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2832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6.5.2: Using Bayes’ Theorem to Determine the Probability of Having a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873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Let </a:t>
            </a:r>
            <a:r>
              <a:rPr lang="en-US" i="1" dirty="0"/>
              <a:t>D</a:t>
            </a:r>
            <a:r>
              <a:rPr lang="en-US" dirty="0"/>
              <a:t> be the event that a person has a rare disease. Suppose that the rare disease has an incidence rate of 1% in the population,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D</a:t>
            </a:r>
            <a:r>
              <a:rPr lang="en-US" dirty="0"/>
              <a:t>) = 0.01.     is the event that a person does not have the rare disease (i.e., the complement of </a:t>
            </a:r>
            <a:r>
              <a:rPr lang="en-US" i="1" dirty="0"/>
              <a:t>D</a:t>
            </a:r>
            <a:r>
              <a:rPr lang="en-US" dirty="0"/>
              <a:t>). Suppose a machine is used to diagnose the disease. Let </a:t>
            </a:r>
            <a:r>
              <a:rPr lang="en-US" i="1" dirty="0"/>
              <a:t>C</a:t>
            </a:r>
            <a:r>
              <a:rPr lang="en-US" dirty="0"/>
              <a:t> be the event that the disease is confirmed as the diagnosis. 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505264"/>
              </p:ext>
            </p:extLst>
          </p:nvPr>
        </p:nvGraphicFramePr>
        <p:xfrm>
          <a:off x="5448300" y="2105906"/>
          <a:ext cx="26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342720" progId="Equation.DSMT4">
                  <p:embed/>
                </p:oleObj>
              </mc:Choice>
              <mc:Fallback>
                <p:oleObj name="Equation" r:id="rId2" imgW="26640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105906"/>
                        <a:ext cx="266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74CFE-2498-C13B-43FF-452374E2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C8004-DE59-8067-254B-B8EE400D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6.5.2: Using Bayes’ Theorem to Determine the Probability of Having a Disease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0E6C7-D23D-02BB-7538-DECC001E0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2873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Suppose that the probability of the machine falsely confirming the disease when one doesn’t have it is 		    called a </a:t>
            </a:r>
            <a:r>
              <a:rPr lang="en-US" i="1" dirty="0"/>
              <a:t>false positive</a:t>
            </a:r>
            <a:r>
              <a:rPr lang="en-US" dirty="0"/>
              <a:t>; while 		                                 		    which says that the machine correctly confirms the disease with an accuracy of 95%. Now, suppose that the machine confirms that a person has the disease. What is the probability that the person actually has the disease? In other words, what is P(D|C)?</a:t>
            </a:r>
          </a:p>
          <a:p>
            <a:endParaRPr lang="en-US" dirty="0"/>
          </a:p>
        </p:txBody>
      </p:sp>
      <p:graphicFrame>
        <p:nvGraphicFramePr>
          <p:cNvPr id="102403" name="Object 3">
            <a:extLst>
              <a:ext uri="{FF2B5EF4-FFF2-40B4-BE49-F238E27FC236}">
                <a16:creationId xmlns:a16="http://schemas.microsoft.com/office/drawing/2014/main" id="{4D242C7C-27F0-A9B0-029F-5663C5EE2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38566"/>
              </p:ext>
            </p:extLst>
          </p:nvPr>
        </p:nvGraphicFramePr>
        <p:xfrm>
          <a:off x="488795" y="2111946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95000" progId="Equation.DSMT4">
                  <p:embed/>
                </p:oleObj>
              </mc:Choice>
              <mc:Fallback>
                <p:oleObj name="Equation" r:id="rId2" imgW="2145960" imgH="495000" progId="Equation.DSMT4">
                  <p:embed/>
                  <p:pic>
                    <p:nvPicPr>
                      <p:cNvPr id="1024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5" y="2111946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4" name="Object 4">
            <a:extLst>
              <a:ext uri="{FF2B5EF4-FFF2-40B4-BE49-F238E27FC236}">
                <a16:creationId xmlns:a16="http://schemas.microsoft.com/office/drawing/2014/main" id="{F7B729AD-C138-97B9-DC10-B037FEFB2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946036"/>
              </p:ext>
            </p:extLst>
          </p:nvPr>
        </p:nvGraphicFramePr>
        <p:xfrm>
          <a:off x="483995" y="2535216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360" imgH="469800" progId="Equation.DSMT4">
                  <p:embed/>
                </p:oleObj>
              </mc:Choice>
              <mc:Fallback>
                <p:oleObj name="Equation" r:id="rId4" imgW="2133360" imgH="469800" progId="Equation.DSMT4">
                  <p:embed/>
                  <p:pic>
                    <p:nvPicPr>
                      <p:cNvPr id="1024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995" y="2535216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4537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6.5.2: Using Bayes’ Theorem to Determine the Probability of Having a Disease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Here are the probabilities given to us in the problem.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To find the probability that a person with a positive diagnostic result actually has the disease we proceed as follows.</a:t>
            </a:r>
          </a:p>
        </p:txBody>
      </p:sp>
      <p:graphicFrame>
        <p:nvGraphicFramePr>
          <p:cNvPr id="1034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638258"/>
              </p:ext>
            </p:extLst>
          </p:nvPr>
        </p:nvGraphicFramePr>
        <p:xfrm>
          <a:off x="3416300" y="2277611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469800" progId="Equation.DSMT4">
                  <p:embed/>
                </p:oleObj>
              </mc:Choice>
              <mc:Fallback>
                <p:oleObj name="Equation" r:id="rId2" imgW="16635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277611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459233"/>
              </p:ext>
            </p:extLst>
          </p:nvPr>
        </p:nvGraphicFramePr>
        <p:xfrm>
          <a:off x="3407911" y="2772911"/>
          <a:ext cx="1689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495000" progId="Equation.DSMT4">
                  <p:embed/>
                </p:oleObj>
              </mc:Choice>
              <mc:Fallback>
                <p:oleObj name="Equation" r:id="rId4" imgW="168876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911" y="2772911"/>
                        <a:ext cx="1689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532835"/>
              </p:ext>
            </p:extLst>
          </p:nvPr>
        </p:nvGraphicFramePr>
        <p:xfrm>
          <a:off x="3048000" y="327660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469800" progId="Equation.DSMT4">
                  <p:embed/>
                </p:oleObj>
              </mc:Choice>
              <mc:Fallback>
                <p:oleObj name="Equation" r:id="rId6" imgW="20444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797713"/>
              </p:ext>
            </p:extLst>
          </p:nvPr>
        </p:nvGraphicFramePr>
        <p:xfrm>
          <a:off x="3048000" y="3750578"/>
          <a:ext cx="205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495000" progId="Equation.DSMT4">
                  <p:embed/>
                </p:oleObj>
              </mc:Choice>
              <mc:Fallback>
                <p:oleObj name="Equation" r:id="rId8" imgW="205740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50578"/>
                        <a:ext cx="2057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6.5.2: Using Bayes’ Theorem to Determine the Probability of Having a Disease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247527"/>
              </p:ext>
            </p:extLst>
          </p:nvPr>
        </p:nvGraphicFramePr>
        <p:xfrm>
          <a:off x="1447800" y="1365962"/>
          <a:ext cx="5029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29200" imgH="990360" progId="Equation.DSMT4">
                  <p:embed/>
                </p:oleObj>
              </mc:Choice>
              <mc:Fallback>
                <p:oleObj name="Equation" r:id="rId2" imgW="502920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365962"/>
                        <a:ext cx="5029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314667"/>
              </p:ext>
            </p:extLst>
          </p:nvPr>
        </p:nvGraphicFramePr>
        <p:xfrm>
          <a:off x="2377068" y="2599411"/>
          <a:ext cx="4800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00600" imgH="1002960" progId="Equation.DSMT4">
                  <p:embed/>
                </p:oleObj>
              </mc:Choice>
              <mc:Fallback>
                <p:oleObj name="Equation" r:id="rId4" imgW="480060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7068" y="2599411"/>
                        <a:ext cx="4800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094671"/>
              </p:ext>
            </p:extLst>
          </p:nvPr>
        </p:nvGraphicFramePr>
        <p:xfrm>
          <a:off x="2377068" y="3885208"/>
          <a:ext cx="5638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638680" imgH="1002960" progId="Equation.DSMT4">
                  <p:embed/>
                </p:oleObj>
              </mc:Choice>
              <mc:Fallback>
                <p:oleObj name="Equation" r:id="rId6" imgW="56386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7068" y="3885208"/>
                        <a:ext cx="5638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6.5.2: Using Bayes’ Theorem to Determine the Probability of Having a Disease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somewhat of an assuring result in that you have only a 6% chance of having the disease even though the machine yielded a positive diagnostic.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14EEDCC2-6D19-2FA2-F693-BAD790F5B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037921"/>
              </p:ext>
            </p:extLst>
          </p:nvPr>
        </p:nvGraphicFramePr>
        <p:xfrm>
          <a:off x="1981200" y="1426783"/>
          <a:ext cx="457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0" imgH="838080" progId="Equation.DSMT4">
                  <p:embed/>
                </p:oleObj>
              </mc:Choice>
              <mc:Fallback>
                <p:oleObj name="Equation" r:id="rId2" imgW="4572000" imgH="83808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F1DC1290-B4BF-B3B7-BCF9-19A29864B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26783"/>
                        <a:ext cx="457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672BC7-C835-8BF4-5EF8-DE3CA6C5F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186790"/>
              </p:ext>
            </p:extLst>
          </p:nvPr>
        </p:nvGraphicFramePr>
        <p:xfrm>
          <a:off x="1981200" y="2438400"/>
          <a:ext cx="604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45120" imgH="838080" progId="Equation.DSMT4">
                  <p:embed/>
                </p:oleObj>
              </mc:Choice>
              <mc:Fallback>
                <p:oleObj name="Equation" r:id="rId4" imgW="604512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DBB9325-7FBB-51B3-FF6F-8C50A0E892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604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604C4-3C49-F1BD-C219-2ACFCAA06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A071A-66B6-4FA4-7C78-E155B459C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Bayes’ Theorem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9593F-E312-5180-AE6C-FF9922917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discussed conditional probability and independence in Section 6.3. </a:t>
            </a:r>
            <a:r>
              <a:rPr lang="en-US" b="1" dirty="0"/>
              <a:t>Bayes’ Theorem </a:t>
            </a:r>
            <a:r>
              <a:rPr lang="en-US" dirty="0"/>
              <a:t>(also referred to as </a:t>
            </a:r>
            <a:r>
              <a:rPr lang="en-US" b="1" dirty="0"/>
              <a:t>Bayes’ Rule </a:t>
            </a:r>
            <a:r>
              <a:rPr lang="en-US" dirty="0"/>
              <a:t>or </a:t>
            </a:r>
            <a:r>
              <a:rPr lang="en-US" b="1" dirty="0"/>
              <a:t>Bayes’ Law</a:t>
            </a:r>
            <a:r>
              <a:rPr lang="en-US" dirty="0"/>
              <a:t>) is a clever way of obtaining a conditional probability given new information. The additional information is obtained for a subsequent event and is used to revise the initial probability. We begin with an example.</a:t>
            </a:r>
          </a:p>
        </p:txBody>
      </p:sp>
    </p:spTree>
    <p:extLst>
      <p:ext uri="{BB962C8B-B14F-4D97-AF65-F5344CB8AC3E}">
        <p14:creationId xmlns:p14="http://schemas.microsoft.com/office/powerpoint/2010/main" val="3645803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85% of all passengers in an airport fly on a major airline, while the remaining 15% fly on a small airline. Of those passengers traveling on a major airline, suppose we know that 65% are traveling for business. Of those passengers traveling on a small airline, 25% are traveling for business. (Notice that even though we only talk about business passengers, there are also implied non-business passengers as well.) Now a business passenger is selected at random. What is the probability that the business passenger traveled on a major airline?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Let’s first define the events associated with this problem.</a:t>
            </a:r>
          </a:p>
          <a:p>
            <a:pPr algn="ctr">
              <a:spcBef>
                <a:spcPts val="0"/>
              </a:spcBef>
            </a:pPr>
            <a:r>
              <a:rPr lang="en-US" i="1" dirty="0"/>
              <a:t> M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=</a:t>
            </a:r>
            <a:r>
              <a:rPr lang="en-US" dirty="0"/>
              <a:t> Major Airline</a:t>
            </a:r>
          </a:p>
          <a:p>
            <a:pPr algn="ctr">
              <a:spcBef>
                <a:spcPts val="0"/>
              </a:spcBef>
            </a:pPr>
            <a:r>
              <a:rPr lang="en-US" i="1" dirty="0"/>
              <a:t>  S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=</a:t>
            </a:r>
            <a:r>
              <a:rPr lang="en-US" dirty="0"/>
              <a:t> Small Airline</a:t>
            </a:r>
          </a:p>
          <a:p>
            <a:pPr algn="ctr">
              <a:spcBef>
                <a:spcPts val="0"/>
              </a:spcBef>
            </a:pPr>
            <a:r>
              <a:rPr lang="en-US" i="1" dirty="0"/>
              <a:t>              B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=</a:t>
            </a:r>
            <a:r>
              <a:rPr lang="en-US" dirty="0"/>
              <a:t> Business Passenger</a:t>
            </a:r>
          </a:p>
          <a:p>
            <a:pPr>
              <a:spcBef>
                <a:spcPts val="0"/>
              </a:spcBef>
            </a:pPr>
            <a:r>
              <a:rPr lang="en-US" dirty="0"/>
              <a:t>Here are the probabilities given to us in the problem.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    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) = 0.85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      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 = 0.15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B</a:t>
            </a:r>
            <a:r>
              <a:rPr lang="en-US" dirty="0"/>
              <a:t>|</a:t>
            </a:r>
            <a:r>
              <a:rPr lang="en-US" i="1" dirty="0"/>
              <a:t>M</a:t>
            </a:r>
            <a:r>
              <a:rPr lang="en-US" dirty="0"/>
              <a:t>) = 0.65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  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B</a:t>
            </a:r>
            <a:r>
              <a:rPr lang="en-US" dirty="0"/>
              <a:t>|</a:t>
            </a:r>
            <a:r>
              <a:rPr lang="en-US" i="1" dirty="0"/>
              <a:t>S</a:t>
            </a:r>
            <a:r>
              <a:rPr lang="en-US" dirty="0"/>
              <a:t>) = 0.25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determine the probability that the selected business passenger traveled on a major airline, we need to find the probability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|</a:t>
            </a:r>
            <a:r>
              <a:rPr lang="en-US" i="1" dirty="0"/>
              <a:t>B</a:t>
            </a:r>
            <a:r>
              <a:rPr lang="en-US" dirty="0"/>
              <a:t>). Using the four probabilities above and Bayes’ Theorem, we proceed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|</a:t>
            </a:r>
            <a:r>
              <a:rPr lang="en-US" i="1" dirty="0"/>
              <a:t>B</a:t>
            </a:r>
            <a:r>
              <a:rPr lang="en-US" dirty="0"/>
              <a:t>) =	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=</a:t>
            </a:r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2286000" y="1091967"/>
          <a:ext cx="1422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990360" progId="Equation.DSMT4">
                  <p:embed/>
                </p:oleObj>
              </mc:Choice>
              <mc:Fallback>
                <p:oleObj name="Equation" r:id="rId2" imgW="142236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091967"/>
                        <a:ext cx="1422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419600" y="1193334"/>
            <a:ext cx="472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By the definition of a conditional probability.</a:t>
            </a: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244600" y="2590800"/>
          <a:ext cx="2946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46240" imgH="990360" progId="Equation.DSMT4">
                  <p:embed/>
                </p:oleObj>
              </mc:Choice>
              <mc:Fallback>
                <p:oleObj name="Equation" r:id="rId4" imgW="294624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590800"/>
                        <a:ext cx="2946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495800" y="2133600"/>
            <a:ext cx="434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denominator says that all business passengers travel either on a major airline or on a small airline; those are the only two alternatives and they are mutually exclusive. Thus,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B</a:t>
            </a:r>
            <a:r>
              <a:rPr lang="en-US" sz="2800" dirty="0"/>
              <a:t>) is equivalent to the denominator.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=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778184" y="1558255"/>
          <a:ext cx="4279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680" imgH="990360" progId="Equation.DSMT4">
                  <p:embed/>
                </p:oleObj>
              </mc:Choice>
              <mc:Fallback>
                <p:oleObj name="Equation" r:id="rId2" imgW="4279680" imgH="990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184" y="1558255"/>
                        <a:ext cx="4279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093936" y="1143000"/>
            <a:ext cx="3886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/>
              <a:t>The numerator and denominator result from rearranging the conditional probability formula and solving for the probability of the intersection of two events. Note that </a:t>
            </a:r>
            <a:r>
              <a:rPr lang="en-US" sz="2600" i="1" dirty="0"/>
              <a:t>P</a:t>
            </a:r>
            <a:r>
              <a:rPr lang="en-US" sz="2600" dirty="0"/>
              <a:t>(</a:t>
            </a:r>
            <a:r>
              <a:rPr lang="en-US" sz="2600" i="1" dirty="0"/>
              <a:t>M</a:t>
            </a:r>
            <a:r>
              <a:rPr lang="en-US" sz="2600" dirty="0"/>
              <a:t>∩</a:t>
            </a:r>
            <a:r>
              <a:rPr lang="en-US" sz="2600" i="1" dirty="0"/>
              <a:t>B</a:t>
            </a:r>
            <a:r>
              <a:rPr lang="en-US" sz="2600" dirty="0"/>
              <a:t>) is equal to both </a:t>
            </a:r>
            <a:br>
              <a:rPr lang="en-US" sz="2600" dirty="0"/>
            </a:br>
            <a:r>
              <a:rPr lang="en-US" sz="2600" i="1" dirty="0"/>
              <a:t>P</a:t>
            </a:r>
            <a:r>
              <a:rPr lang="en-US" sz="2600" dirty="0"/>
              <a:t>(</a:t>
            </a:r>
            <a:r>
              <a:rPr lang="en-US" sz="2600" i="1" dirty="0"/>
              <a:t>M</a:t>
            </a:r>
            <a:r>
              <a:rPr lang="en-US" sz="2600" dirty="0"/>
              <a:t>) ⋅</a:t>
            </a:r>
            <a:r>
              <a:rPr lang="en-US" sz="2600" i="1" dirty="0"/>
              <a:t>P</a:t>
            </a:r>
            <a:r>
              <a:rPr lang="en-US" sz="2600" dirty="0"/>
              <a:t>(</a:t>
            </a:r>
            <a:r>
              <a:rPr lang="en-US" sz="2600" i="1" dirty="0"/>
              <a:t>B</a:t>
            </a:r>
            <a:r>
              <a:rPr lang="en-US" sz="2600" dirty="0"/>
              <a:t>|</a:t>
            </a:r>
            <a:r>
              <a:rPr lang="en-US" sz="2600" i="1" dirty="0"/>
              <a:t>M</a:t>
            </a:r>
            <a:r>
              <a:rPr lang="en-US" sz="2600" dirty="0"/>
              <a:t>) and </a:t>
            </a:r>
            <a:br>
              <a:rPr lang="en-US" sz="2600" dirty="0"/>
            </a:br>
            <a:r>
              <a:rPr lang="en-US" sz="2600" i="1" dirty="0"/>
              <a:t>P</a:t>
            </a:r>
            <a:r>
              <a:rPr lang="en-US" sz="2600" dirty="0"/>
              <a:t>(</a:t>
            </a:r>
            <a:r>
              <a:rPr lang="en-US" sz="2600" i="1" dirty="0"/>
              <a:t>B</a:t>
            </a:r>
            <a:r>
              <a:rPr lang="en-US" sz="2600" dirty="0"/>
              <a:t>)⋅ </a:t>
            </a:r>
            <a:r>
              <a:rPr lang="en-US" sz="2600" i="1" dirty="0"/>
              <a:t>P</a:t>
            </a:r>
            <a:r>
              <a:rPr lang="en-US" sz="2600" dirty="0"/>
              <a:t>(</a:t>
            </a:r>
            <a:r>
              <a:rPr lang="en-US" sz="2600" i="1" dirty="0"/>
              <a:t>M</a:t>
            </a:r>
            <a:r>
              <a:rPr lang="en-US" sz="2600" dirty="0"/>
              <a:t>|</a:t>
            </a:r>
            <a:r>
              <a:rPr lang="en-US" sz="2600" i="1" dirty="0"/>
              <a:t>B</a:t>
            </a:r>
            <a:r>
              <a:rPr lang="en-US" sz="2600" dirty="0"/>
              <a:t>) by the definition of conditional probability.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=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=</a:t>
            </a:r>
          </a:p>
          <a:p>
            <a:endParaRPr lang="en-US" dirty="0"/>
          </a:p>
          <a:p>
            <a:r>
              <a:rPr lang="en-US" dirty="0"/>
              <a:t>Therefore, we know that if the passenger was traveling for business, there is about a 94% chance that he or she will be traveling on a major airline.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032449"/>
              </p:ext>
            </p:extLst>
          </p:nvPr>
        </p:nvGraphicFramePr>
        <p:xfrm>
          <a:off x="1120543" y="1193186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87440" imgH="838080" progId="Equation.DSMT4">
                  <p:embed/>
                </p:oleObj>
              </mc:Choice>
              <mc:Fallback>
                <p:oleObj name="Equation" r:id="rId2" imgW="31874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543" y="1193186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953000" y="1280160"/>
            <a:ext cx="3886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Substitute the probability values given in the problem.</a:t>
            </a:r>
          </a:p>
        </p:txBody>
      </p:sp>
      <p:graphicFrame>
        <p:nvGraphicFramePr>
          <p:cNvPr id="100356" name="Object 4"/>
          <p:cNvGraphicFramePr>
            <a:graphicFrameLocks noChangeAspect="1"/>
          </p:cNvGraphicFramePr>
          <p:nvPr/>
        </p:nvGraphicFramePr>
        <p:xfrm>
          <a:off x="1177255" y="2683778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838080" progId="Equation.DSMT4">
                  <p:embed/>
                </p:oleObj>
              </mc:Choice>
              <mc:Fallback>
                <p:oleObj name="Equation" r:id="rId4" imgW="1054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2683778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2260833" y="29718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291960" progId="Equation.DSMT4">
                  <p:embed/>
                </p:oleObj>
              </mc:Choice>
              <mc:Fallback>
                <p:oleObj name="Equation" r:id="rId6" imgW="1104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833" y="29718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8" name="Object 6"/>
          <p:cNvGraphicFramePr>
            <a:graphicFrameLocks noChangeAspect="1"/>
          </p:cNvGraphicFramePr>
          <p:nvPr/>
        </p:nvGraphicFramePr>
        <p:xfrm>
          <a:off x="3386356" y="2955022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304560" progId="Equation.DSMT4">
                  <p:embed/>
                </p:oleObj>
              </mc:Choice>
              <mc:Fallback>
                <p:oleObj name="Equation" r:id="rId8" imgW="90144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356" y="2955022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6.5.1: Using Bayes’ Theorem to Determine a Probability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how the conditional probability of 94% is not intuitive. It is called the </a:t>
            </a:r>
            <a:r>
              <a:rPr lang="en-US" b="1" dirty="0"/>
              <a:t>posterior probability</a:t>
            </a:r>
            <a:r>
              <a:rPr lang="en-US" dirty="0"/>
              <a:t>. The </a:t>
            </a:r>
            <a:r>
              <a:rPr lang="en-US" b="1" dirty="0"/>
              <a:t>prior probability</a:t>
            </a:r>
            <a:r>
              <a:rPr lang="en-US" dirty="0"/>
              <a:t> of a passenger traveling on a major airline of 85% has been increased to 94%, given the information that the passenger was traveling for business purposes.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976</Words>
  <Application>Microsoft Office PowerPoint</Application>
  <PresentationFormat>On-screen Show (4:3)</PresentationFormat>
  <Paragraphs>75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Arial</vt:lpstr>
      <vt:lpstr>Symbol</vt:lpstr>
      <vt:lpstr>Office Theme</vt:lpstr>
      <vt:lpstr>Equation</vt:lpstr>
      <vt:lpstr>Section 6.5</vt:lpstr>
      <vt:lpstr>Bayes’ Theorem</vt:lpstr>
      <vt:lpstr>Example 6.5.1: Using Bayes’ Theorem to Determine a Probability</vt:lpstr>
      <vt:lpstr>Example 6.5.1: Using Bayes’ Theorem to Determine a Probability (cont.)</vt:lpstr>
      <vt:lpstr>Example 6.5.1: Using Bayes’ Theorem to Determine a Probability (cont.)</vt:lpstr>
      <vt:lpstr>Example 6.5.1: Using Bayes’ Theorem to Determine a Probability (cont.)</vt:lpstr>
      <vt:lpstr>Example 6.5.1: Using Bayes’ Theorem to Determine a Probability (cont.)</vt:lpstr>
      <vt:lpstr>Example 6.5.1: Using Bayes’ Theorem to Determine a Probability (cont.)</vt:lpstr>
      <vt:lpstr>Example 6.5.1: Using Bayes’ Theorem to Determine a Probability (cont.)</vt:lpstr>
      <vt:lpstr>Theorem: Bayes’ Theorem </vt:lpstr>
      <vt:lpstr>Theorem: Bayes’ Theorem (cont.)</vt:lpstr>
      <vt:lpstr>Example 6.5.2: Using Bayes’ Theorem to Determine the Probability of Having a Disease</vt:lpstr>
      <vt:lpstr>Example 6.5.2: Using Bayes’ Theorem to Determine the Probability of Having a Disease (cont.)</vt:lpstr>
      <vt:lpstr>Example 6.5.2: Using Bayes’ Theorem to Determine the Probability of Having a Disease (cont.)</vt:lpstr>
      <vt:lpstr>Example 6.5.2: Using Bayes’ Theorem to Determine the Probability of Having a Disease (cont.)</vt:lpstr>
      <vt:lpstr>Example 6.5.2: Using Bayes’ Theorem to Determine the Probability of Having a Disease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Data, 4th Edition</dc:title>
  <dc:creator>Hawkes Learning</dc:creator>
  <cp:lastModifiedBy>sujana</cp:lastModifiedBy>
  <cp:revision>190</cp:revision>
  <dcterms:created xsi:type="dcterms:W3CDTF">2013-04-26T14:43:13Z</dcterms:created>
  <dcterms:modified xsi:type="dcterms:W3CDTF">2024-02-29T09:53:16Z</dcterms:modified>
</cp:coreProperties>
</file>