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307" r:id="rId3"/>
    <p:sldId id="286" r:id="rId4"/>
    <p:sldId id="287" r:id="rId5"/>
    <p:sldId id="308" r:id="rId6"/>
    <p:sldId id="288" r:id="rId7"/>
    <p:sldId id="289" r:id="rId8"/>
    <p:sldId id="290" r:id="rId9"/>
    <p:sldId id="309" r:id="rId10"/>
    <p:sldId id="310" r:id="rId11"/>
    <p:sldId id="292" r:id="rId12"/>
    <p:sldId id="311" r:id="rId13"/>
    <p:sldId id="293" r:id="rId14"/>
    <p:sldId id="295" r:id="rId15"/>
    <p:sldId id="312" r:id="rId16"/>
    <p:sldId id="296" r:id="rId17"/>
    <p:sldId id="313" r:id="rId18"/>
    <p:sldId id="297" r:id="rId19"/>
    <p:sldId id="298" r:id="rId20"/>
    <p:sldId id="314" r:id="rId21"/>
    <p:sldId id="299" r:id="rId22"/>
    <p:sldId id="300" r:id="rId23"/>
    <p:sldId id="315" r:id="rId24"/>
    <p:sldId id="301" r:id="rId25"/>
    <p:sldId id="316" r:id="rId26"/>
    <p:sldId id="302" r:id="rId27"/>
    <p:sldId id="303" r:id="rId28"/>
    <p:sldId id="304" r:id="rId29"/>
    <p:sldId id="317" r:id="rId30"/>
    <p:sldId id="318" r:id="rId31"/>
    <p:sldId id="305" r:id="rId32"/>
    <p:sldId id="306"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6092"/>
    <a:srgbClr val="000000"/>
    <a:srgbClr val="0000FF"/>
    <a:srgbClr val="1F497D"/>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63" d="100"/>
          <a:sy n="63" d="100"/>
        </p:scale>
        <p:origin x="732" y="5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9.wmf"/><Relationship Id="rId12" Type="http://schemas.openxmlformats.org/officeDocument/2006/relationships/oleObject" Target="../embeddings/oleObject11.bin"/><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19.wmf"/><Relationship Id="rId12" Type="http://schemas.openxmlformats.org/officeDocument/2006/relationships/oleObject" Target="../embeddings/oleObject21.bin"/><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3.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Combinations and Permutations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DBBB8-7400-9A18-4CF0-530B1E8644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7EFFC-5949-1819-07DA-6434F7479E4B}"/>
              </a:ext>
            </a:extLst>
          </p:cNvPr>
          <p:cNvSpPr>
            <a:spLocks noGrp="1"/>
          </p:cNvSpPr>
          <p:nvPr>
            <p:ph type="title"/>
          </p:nvPr>
        </p:nvSpPr>
        <p:spPr/>
        <p:txBody>
          <a:bodyPr/>
          <a:lstStyle/>
          <a:p>
            <a:r>
              <a:rPr lang="en-US" dirty="0"/>
              <a:t>Permutations</a:t>
            </a:r>
          </a:p>
        </p:txBody>
      </p:sp>
      <p:sp>
        <p:nvSpPr>
          <p:cNvPr id="3" name="Content Placeholder 2">
            <a:extLst>
              <a:ext uri="{FF2B5EF4-FFF2-40B4-BE49-F238E27FC236}">
                <a16:creationId xmlns:a16="http://schemas.microsoft.com/office/drawing/2014/main" id="{59FC6063-0FB5-043E-7AF4-754EF068CD74}"/>
              </a:ext>
            </a:extLst>
          </p:cNvPr>
          <p:cNvSpPr>
            <a:spLocks noGrp="1"/>
          </p:cNvSpPr>
          <p:nvPr>
            <p:ph idx="1"/>
          </p:nvPr>
        </p:nvSpPr>
        <p:spPr/>
        <p:txBody>
          <a:bodyPr/>
          <a:lstStyle/>
          <a:p>
            <a:r>
              <a:rPr lang="en-US" dirty="0"/>
              <a:t>The product 5 ⋅ 4 ⋅ 3 ⋅ 2 ⋅ 1 in the previous example is a special type of product called a </a:t>
            </a:r>
            <a:r>
              <a:rPr lang="en-US" b="1" dirty="0"/>
              <a:t>factorial</a:t>
            </a:r>
            <a:r>
              <a:rPr lang="en-US" dirty="0"/>
              <a:t>. Factorials occur so frequently that they have their own notation as follows.</a:t>
            </a:r>
          </a:p>
        </p:txBody>
      </p:sp>
    </p:spTree>
    <p:extLst>
      <p:ext uri="{BB962C8B-B14F-4D97-AF65-F5344CB8AC3E}">
        <p14:creationId xmlns:p14="http://schemas.microsoft.com/office/powerpoint/2010/main" val="3341545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Factorial </a:t>
            </a:r>
          </a:p>
        </p:txBody>
      </p:sp>
      <p:sp>
        <p:nvSpPr>
          <p:cNvPr id="4"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r>
              <a:rPr lang="en-US" dirty="0">
                <a:solidFill>
                  <a:srgbClr val="000000"/>
                </a:solidFill>
              </a:rPr>
              <a:t>Suppose </a:t>
            </a:r>
            <a:r>
              <a:rPr lang="en-US" i="1" dirty="0">
                <a:solidFill>
                  <a:srgbClr val="000000"/>
                </a:solidFill>
              </a:rPr>
              <a:t>n</a:t>
            </a:r>
            <a:r>
              <a:rPr lang="en-US" dirty="0">
                <a:solidFill>
                  <a:srgbClr val="000000"/>
                </a:solidFill>
              </a:rPr>
              <a:t> is a positive whole number. Then,</a:t>
            </a:r>
          </a:p>
          <a:p>
            <a:pPr algn="ctr"/>
            <a:r>
              <a:rPr lang="pt-BR" i="1" dirty="0">
                <a:solidFill>
                  <a:srgbClr val="0000FF"/>
                </a:solidFill>
              </a:rPr>
              <a:t>n</a:t>
            </a:r>
            <a:r>
              <a:rPr lang="pt-BR" dirty="0">
                <a:solidFill>
                  <a:srgbClr val="0000FF"/>
                </a:solidFill>
              </a:rPr>
              <a:t>! = </a:t>
            </a:r>
            <a:r>
              <a:rPr lang="pt-BR" i="1" dirty="0">
                <a:solidFill>
                  <a:srgbClr val="0000FF"/>
                </a:solidFill>
              </a:rPr>
              <a:t>n</a:t>
            </a:r>
            <a:r>
              <a:rPr lang="pt-BR" dirty="0">
                <a:solidFill>
                  <a:srgbClr val="0000FF"/>
                </a:solidFill>
              </a:rPr>
              <a:t> ⋅ (</a:t>
            </a:r>
            <a:r>
              <a:rPr lang="pt-BR" i="1" dirty="0">
                <a:solidFill>
                  <a:srgbClr val="0000FF"/>
                </a:solidFill>
              </a:rPr>
              <a:t>n</a:t>
            </a:r>
            <a:r>
              <a:rPr lang="pt-BR" dirty="0">
                <a:solidFill>
                  <a:srgbClr val="0000FF"/>
                </a:solidFill>
              </a:rPr>
              <a:t>−1) ⋅ (</a:t>
            </a:r>
            <a:r>
              <a:rPr lang="pt-BR" i="1" dirty="0">
                <a:solidFill>
                  <a:srgbClr val="0000FF"/>
                </a:solidFill>
              </a:rPr>
              <a:t>n</a:t>
            </a:r>
            <a:r>
              <a:rPr lang="pt-BR" dirty="0">
                <a:solidFill>
                  <a:srgbClr val="0000FF"/>
                </a:solidFill>
              </a:rPr>
              <a:t>−2) ⋅… ⋅ 3 ⋅ 2 ⋅ 1</a:t>
            </a:r>
            <a:r>
              <a:rPr lang="pt-BR" dirty="0">
                <a:solidFill>
                  <a:srgbClr val="000000"/>
                </a:solidFill>
              </a:rPr>
              <a:t>.</a:t>
            </a:r>
          </a:p>
          <a:p>
            <a:pPr algn="ctr"/>
            <a:endParaRPr lang="pt-BR" dirty="0">
              <a:solidFill>
                <a:srgbClr val="000000"/>
              </a:solidFill>
            </a:endParaRPr>
          </a:p>
          <a:p>
            <a:r>
              <a:rPr lang="pt-BR" dirty="0">
                <a:solidFill>
                  <a:srgbClr val="000000"/>
                </a:solidFill>
              </a:rPr>
              <a:t>Note: </a:t>
            </a:r>
            <a:r>
              <a:rPr lang="en-US" dirty="0">
                <a:solidFill>
                  <a:srgbClr val="000000"/>
                </a:solidFill>
              </a:rPr>
              <a:t>0! = 1 by definition.</a:t>
            </a:r>
            <a:endParaRPr lang="en-US" dirty="0">
              <a:solidFill>
                <a:srgbClr val="000000"/>
              </a:solidFill>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F4F75-AC20-628C-B940-870F9EEBE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99E57-F8DC-ED1E-B1FA-EC25F10608B6}"/>
              </a:ext>
            </a:extLst>
          </p:cNvPr>
          <p:cNvSpPr>
            <a:spLocks noGrp="1"/>
          </p:cNvSpPr>
          <p:nvPr>
            <p:ph type="title"/>
          </p:nvPr>
        </p:nvSpPr>
        <p:spPr/>
        <p:txBody>
          <a:bodyPr/>
          <a:lstStyle/>
          <a:p>
            <a:r>
              <a:rPr lang="en-US" dirty="0"/>
              <a:t>Permutations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6E3E67D-B4E3-58D4-96BF-142CFDB9A38B}"/>
                  </a:ext>
                </a:extLst>
              </p:cNvPr>
              <p:cNvSpPr>
                <a:spLocks noGrp="1"/>
              </p:cNvSpPr>
              <p:nvPr>
                <p:ph idx="1"/>
              </p:nvPr>
            </p:nvSpPr>
            <p:spPr/>
            <p:txBody>
              <a:bodyPr/>
              <a:lstStyle/>
              <a:p>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oMath>
                </a14:m>
                <a:r>
                  <a:rPr lang="en-US" dirty="0"/>
                  <a:t> is read as </a:t>
                </a:r>
                <a14:m>
                  <m:oMath xmlns:m="http://schemas.openxmlformats.org/officeDocument/2006/math">
                    <m:r>
                      <a:rPr lang="en-US" i="1" dirty="0" smtClean="0">
                        <a:latin typeface="Cambria Math" panose="02040503050406030204" pitchFamily="18" charset="0"/>
                      </a:rPr>
                      <m:t>𝑛</m:t>
                    </m:r>
                  </m:oMath>
                </a14:m>
                <a:r>
                  <a:rPr lang="en-US" dirty="0"/>
                  <a:t> </a:t>
                </a:r>
                <a:r>
                  <a:rPr lang="en-US" i="1" dirty="0"/>
                  <a:t>factorial</a:t>
                </a:r>
                <a:r>
                  <a:rPr lang="en-US" dirty="0"/>
                  <a:t>. Note from the previous example that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oMath>
                </a14:m>
                <a:r>
                  <a:rPr lang="en-US" dirty="0"/>
                  <a:t> represents the number of ways to arrange </a:t>
                </a:r>
                <a14:m>
                  <m:oMath xmlns:m="http://schemas.openxmlformats.org/officeDocument/2006/math">
                    <m:r>
                      <a:rPr lang="en-US" i="1" dirty="0" smtClean="0">
                        <a:latin typeface="Cambria Math" panose="02040503050406030204" pitchFamily="18" charset="0"/>
                      </a:rPr>
                      <m:t>𝑛</m:t>
                    </m:r>
                  </m:oMath>
                </a14:m>
                <a:r>
                  <a:rPr lang="en-US" dirty="0"/>
                  <a:t> items.</a:t>
                </a:r>
              </a:p>
              <a:p>
                <a:r>
                  <a:rPr lang="en-US" dirty="0"/>
                  <a:t>Using this notation, 5</a:t>
                </a:r>
                <a14:m>
                  <m:oMath xmlns:m="http://schemas.openxmlformats.org/officeDocument/2006/math">
                    <m:r>
                      <a:rPr lang="en-US" i="1" dirty="0" smtClean="0">
                        <a:latin typeface="Cambria Math" panose="02040503050406030204" pitchFamily="18" charset="0"/>
                      </a:rPr>
                      <m:t>!</m:t>
                    </m:r>
                  </m:oMath>
                </a14:m>
                <a:r>
                  <a:rPr lang="en-US" dirty="0"/>
                  <a:t> </a:t>
                </a:r>
                <a14:m>
                  <m:oMath xmlns:m="http://schemas.openxmlformats.org/officeDocument/2006/math">
                    <m:r>
                      <a:rPr lang="en-US" i="1" dirty="0" smtClean="0">
                        <a:latin typeface="Cambria Math" panose="02040503050406030204" pitchFamily="18" charset="0"/>
                      </a:rPr>
                      <m:t>=</m:t>
                    </m:r>
                  </m:oMath>
                </a14:m>
                <a:r>
                  <a:rPr lang="en-US" dirty="0"/>
                  <a:t> 5 ⋅ 4 ⋅ 3 ⋅ 2 ⋅ 1 </a:t>
                </a:r>
                <a14:m>
                  <m:oMath xmlns:m="http://schemas.openxmlformats.org/officeDocument/2006/math">
                    <m:r>
                      <a:rPr lang="en-US" i="1" dirty="0" smtClean="0">
                        <a:latin typeface="Cambria Math" panose="02040503050406030204" pitchFamily="18" charset="0"/>
                      </a:rPr>
                      <m:t>=</m:t>
                    </m:r>
                  </m:oMath>
                </a14:m>
                <a:r>
                  <a:rPr lang="en-US" dirty="0"/>
                  <a:t> 120.</a:t>
                </a:r>
              </a:p>
              <a:p>
                <a:r>
                  <a:rPr lang="en-US" dirty="0"/>
                  <a:t>We have seen how the Fundamental Counting Principle and factorial notation can help us when counting ordered arrangements. These ordered arrangements are called </a:t>
                </a:r>
                <a:r>
                  <a:rPr lang="en-US" b="1" dirty="0"/>
                  <a:t>permutations</a:t>
                </a:r>
                <a:r>
                  <a:rPr lang="en-US" dirty="0"/>
                  <a:t>.</a:t>
                </a:r>
              </a:p>
            </p:txBody>
          </p:sp>
        </mc:Choice>
        <mc:Fallback xmlns="">
          <p:sp>
            <p:nvSpPr>
              <p:cNvPr id="3" name="Content Placeholder 2">
                <a:extLst>
                  <a:ext uri="{FF2B5EF4-FFF2-40B4-BE49-F238E27FC236}">
                    <a16:creationId xmlns:a16="http://schemas.microsoft.com/office/drawing/2014/main" id="{E6E3E67D-B4E3-58D4-96BF-142CFDB9A38B}"/>
                  </a:ext>
                </a:extLst>
              </p:cNvPr>
              <p:cNvSpPr>
                <a:spLocks noGrp="1" noRot="1" noChangeAspect="1" noMove="1" noResize="1" noEditPoints="1" noAdjustHandles="1" noChangeArrowheads="1" noChangeShapeType="1" noTextEdit="1"/>
              </p:cNvSpPr>
              <p:nvPr>
                <p:ph idx="1"/>
              </p:nvPr>
            </p:nvSpPr>
            <p:spPr>
              <a:blipFill>
                <a:blip r:embed="rId2"/>
                <a:stretch>
                  <a:fillRect l="-1481" t="-1200" r="-1630"/>
                </a:stretch>
              </a:blipFill>
            </p:spPr>
            <p:txBody>
              <a:bodyPr/>
              <a:lstStyle/>
              <a:p>
                <a:r>
                  <a:rPr lang="en-IN">
                    <a:noFill/>
                  </a:rPr>
                  <a:t> </a:t>
                </a:r>
              </a:p>
            </p:txBody>
          </p:sp>
        </mc:Fallback>
      </mc:AlternateContent>
    </p:spTree>
    <p:extLst>
      <p:ext uri="{BB962C8B-B14F-4D97-AF65-F5344CB8AC3E}">
        <p14:creationId xmlns:p14="http://schemas.microsoft.com/office/powerpoint/2010/main" val="2096565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Permutation</a:t>
            </a:r>
          </a:p>
        </p:txBody>
      </p:sp>
      <p:sp>
        <p:nvSpPr>
          <p:cNvPr id="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permutation</a:t>
            </a:r>
            <a:r>
              <a:rPr lang="en-US" dirty="0">
                <a:solidFill>
                  <a:srgbClr val="000000"/>
                </a:solidFill>
              </a:rPr>
              <a:t> is a specific order or arrangement of objects in a set. There are </a:t>
            </a:r>
            <a:r>
              <a:rPr lang="en-US" i="1" dirty="0">
                <a:solidFill>
                  <a:srgbClr val="000000"/>
                </a:solidFill>
              </a:rPr>
              <a:t>n</a:t>
            </a:r>
            <a:r>
              <a:rPr lang="en-US" dirty="0">
                <a:solidFill>
                  <a:srgbClr val="000000"/>
                </a:solidFill>
              </a:rPr>
              <a:t>! permutations of </a:t>
            </a:r>
            <a:r>
              <a:rPr lang="en-US" i="1" dirty="0">
                <a:solidFill>
                  <a:srgbClr val="000000"/>
                </a:solidFill>
              </a:rPr>
              <a:t>n</a:t>
            </a:r>
            <a:r>
              <a:rPr lang="en-US" dirty="0">
                <a:solidFill>
                  <a:srgbClr val="000000"/>
                </a:solidFill>
              </a:rPr>
              <a:t> unique objects.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6.4.4: Using Permutations to Find the Number of Different Sequences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You are planning to play in an upcoming chess tournament. There are seven potential opponents in the tournament. If you have to play each opponent once, how many sequences of seven opponents are possible?</a:t>
                </a:r>
              </a:p>
              <a:p>
                <a:r>
                  <a:rPr lang="en-US" b="1" dirty="0"/>
                  <a:t>Solution</a:t>
                </a:r>
              </a:p>
              <a:p>
                <a:r>
                  <a:rPr lang="en-US" dirty="0"/>
                  <a:t>This is a permutation problem because the order in which you play your opponents matters. Note that there are 7 potential opponents to play. By the permutation definition there are 7</a:t>
                </a:r>
                <a14:m>
                  <m:oMath xmlns:m="http://schemas.openxmlformats.org/officeDocument/2006/math">
                    <m:r>
                      <a:rPr lang="en-US" i="1" dirty="0" smtClean="0">
                        <a:latin typeface="Cambria Math" panose="02040503050406030204" pitchFamily="18" charset="0"/>
                      </a:rPr>
                      <m:t>!</m:t>
                    </m:r>
                  </m:oMath>
                </a14:m>
                <a:r>
                  <a:rPr lang="en-US" dirty="0"/>
                  <a:t> = 5040 sequences.</a:t>
                </a:r>
                <a:endParaRPr lang="en-US" b="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b="-2933"/>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6D5D6-E9B7-F5D2-316F-6228812B4F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FF55B-E09F-C25A-A087-F31E7879AD6A}"/>
              </a:ext>
            </a:extLst>
          </p:cNvPr>
          <p:cNvSpPr>
            <a:spLocks noGrp="1"/>
          </p:cNvSpPr>
          <p:nvPr>
            <p:ph type="title"/>
          </p:nvPr>
        </p:nvSpPr>
        <p:spPr/>
        <p:txBody>
          <a:bodyPr/>
          <a:lstStyle/>
          <a:p>
            <a:r>
              <a:rPr lang="en-US" dirty="0"/>
              <a:t>Permutations (cont.)</a:t>
            </a:r>
          </a:p>
        </p:txBody>
      </p:sp>
      <p:sp>
        <p:nvSpPr>
          <p:cNvPr id="3" name="Content Placeholder 2">
            <a:extLst>
              <a:ext uri="{FF2B5EF4-FFF2-40B4-BE49-F238E27FC236}">
                <a16:creationId xmlns:a16="http://schemas.microsoft.com/office/drawing/2014/main" id="{E19CFFF6-3276-A8A9-56E2-E36E617A4252}"/>
              </a:ext>
            </a:extLst>
          </p:cNvPr>
          <p:cNvSpPr>
            <a:spLocks noGrp="1"/>
          </p:cNvSpPr>
          <p:nvPr>
            <p:ph idx="1"/>
          </p:nvPr>
        </p:nvSpPr>
        <p:spPr/>
        <p:txBody>
          <a:bodyPr/>
          <a:lstStyle/>
          <a:p>
            <a:r>
              <a:rPr lang="en-US" dirty="0"/>
              <a:t>There are times when not all objects in a set will be used for a permutation problem. Consider the following example.</a:t>
            </a:r>
          </a:p>
        </p:txBody>
      </p:sp>
    </p:spTree>
    <p:extLst>
      <p:ext uri="{BB962C8B-B14F-4D97-AF65-F5344CB8AC3E}">
        <p14:creationId xmlns:p14="http://schemas.microsoft.com/office/powerpoint/2010/main" val="1765450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6.4.5: Using Permutations to Find the Number of Different Codes</a:t>
            </a:r>
          </a:p>
        </p:txBody>
      </p:sp>
      <p:sp>
        <p:nvSpPr>
          <p:cNvPr id="3" name="Content Placeholder 2"/>
          <p:cNvSpPr>
            <a:spLocks noGrp="1"/>
          </p:cNvSpPr>
          <p:nvPr>
            <p:ph idx="1"/>
          </p:nvPr>
        </p:nvSpPr>
        <p:spPr>
          <a:xfrm>
            <a:off x="457200" y="1066800"/>
            <a:ext cx="8229600" cy="5105400"/>
          </a:xfrm>
        </p:spPr>
        <p:txBody>
          <a:bodyPr/>
          <a:lstStyle/>
          <a:p>
            <a:r>
              <a:rPr lang="en-US" dirty="0"/>
              <a:t>At a local fast food restaurant, the door to the kitchen is secured by a five button lock, labeled 1, 2, 3, 4, 5. To open the door, the correct three digit code must be pushed, but each button can only be pushed once. How many different codes are possible?</a:t>
            </a:r>
          </a:p>
          <a:p>
            <a:r>
              <a:rPr lang="en-US" b="1" dirty="0"/>
              <a:t>Solution</a:t>
            </a:r>
          </a:p>
          <a:p>
            <a:r>
              <a:rPr lang="en-US" dirty="0"/>
              <a:t>This is a permutation problem of 5 objects, but we are selecting only 3 at a time. There are 5 buttons available for the first character in the code, 4 for the second and 3 for the third. Therefore, there are</a:t>
            </a:r>
          </a:p>
          <a:p>
            <a:r>
              <a:rPr lang="fr-FR" dirty="0"/>
              <a:t>                       5 ⋅ 4 ⋅ 3 = </a:t>
            </a:r>
            <a:r>
              <a:rPr lang="fr-FR" dirty="0">
                <a:solidFill>
                  <a:srgbClr val="FF0000"/>
                </a:solidFill>
              </a:rPr>
              <a:t>60</a:t>
            </a:r>
            <a:r>
              <a:rPr lang="fr-FR" dirty="0"/>
              <a:t> possible codes.</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F79D9-6510-B1A1-E410-778390A846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8296C-17BD-1321-3B81-49A22FB31EAD}"/>
              </a:ext>
            </a:extLst>
          </p:cNvPr>
          <p:cNvSpPr>
            <a:spLocks noGrp="1"/>
          </p:cNvSpPr>
          <p:nvPr>
            <p:ph type="title"/>
          </p:nvPr>
        </p:nvSpPr>
        <p:spPr/>
        <p:txBody>
          <a:bodyPr/>
          <a:lstStyle/>
          <a:p>
            <a:r>
              <a:rPr lang="en-US" dirty="0"/>
              <a:t>Permutations (cont.)</a:t>
            </a:r>
          </a:p>
        </p:txBody>
      </p:sp>
      <p:sp>
        <p:nvSpPr>
          <p:cNvPr id="3" name="Content Placeholder 2">
            <a:extLst>
              <a:ext uri="{FF2B5EF4-FFF2-40B4-BE49-F238E27FC236}">
                <a16:creationId xmlns:a16="http://schemas.microsoft.com/office/drawing/2014/main" id="{87E6E005-E38B-E37B-3029-69B141DCAF2E}"/>
              </a:ext>
            </a:extLst>
          </p:cNvPr>
          <p:cNvSpPr>
            <a:spLocks noGrp="1"/>
          </p:cNvSpPr>
          <p:nvPr>
            <p:ph idx="1"/>
          </p:nvPr>
        </p:nvSpPr>
        <p:spPr/>
        <p:txBody>
          <a:bodyPr/>
          <a:lstStyle/>
          <a:p>
            <a:r>
              <a:rPr lang="en-US" dirty="0"/>
              <a:t>In the previous example, we had a permutation of 5 objects selecting 3 at a time. In general,</a:t>
            </a:r>
          </a:p>
        </p:txBody>
      </p:sp>
    </p:spTree>
    <p:extLst>
      <p:ext uri="{BB962C8B-B14F-4D97-AF65-F5344CB8AC3E}">
        <p14:creationId xmlns:p14="http://schemas.microsoft.com/office/powerpoint/2010/main" val="2294548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Permutation </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The number of permutations of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 unique objects in which </a:t>
                </a:r>
                <a14:m>
                  <m:oMath xmlns:m="http://schemas.openxmlformats.org/officeDocument/2006/math">
                    <m:r>
                      <a:rPr lang="en-US" i="1" dirty="0" smtClean="0">
                        <a:solidFill>
                          <a:srgbClr val="000000"/>
                        </a:solidFill>
                        <a:latin typeface="Cambria Math" panose="02040503050406030204" pitchFamily="18" charset="0"/>
                      </a:rPr>
                      <m:t>𝑟</m:t>
                    </m:r>
                  </m:oMath>
                </a14:m>
                <a:r>
                  <a:rPr lang="en-US" dirty="0">
                    <a:solidFill>
                      <a:srgbClr val="000000"/>
                    </a:solidFill>
                  </a:rPr>
                  <a:t> are selected at a time and repetition is not allowed is given by</a:t>
                </a:r>
              </a:p>
              <a:p>
                <a:endParaRPr lang="en-US" dirty="0">
                  <a:solidFill>
                    <a:srgbClr val="000000"/>
                  </a:solidFill>
                </a:endParaRPr>
              </a:p>
              <a:p>
                <a:endParaRPr lang="en-US" dirty="0">
                  <a:solidFill>
                    <a:srgbClr val="000000"/>
                  </a:solidFill>
                </a:endParaRPr>
              </a:p>
              <a:p>
                <a:r>
                  <a:rPr lang="en-US" dirty="0">
                    <a:solidFill>
                      <a:srgbClr val="000000"/>
                    </a:solidFill>
                  </a:rPr>
                  <a:t>Note that some alternate notations for permutations that you may see are      and </a:t>
                </a:r>
                <a:r>
                  <a:rPr lang="en-US" i="1" dirty="0">
                    <a:solidFill>
                      <a:srgbClr val="000000"/>
                    </a:solidFill>
                  </a:rPr>
                  <a:t>P</a:t>
                </a:r>
                <a:r>
                  <a:rPr lang="en-US" dirty="0">
                    <a:solidFill>
                      <a:srgbClr val="000000"/>
                    </a:solidFill>
                  </a:rPr>
                  <a:t>(</a:t>
                </a:r>
                <a:r>
                  <a:rPr lang="en-US" i="1" dirty="0">
                    <a:solidFill>
                      <a:srgbClr val="000000"/>
                    </a:solidFill>
                  </a:rPr>
                  <a:t>n</a:t>
                </a:r>
                <a:r>
                  <a:rPr lang="en-US" dirty="0">
                    <a:solidFill>
                      <a:srgbClr val="000000"/>
                    </a:solidFill>
                  </a:rPr>
                  <a:t>, </a:t>
                </a:r>
                <a:r>
                  <a:rPr lang="en-US" i="1" dirty="0">
                    <a:solidFill>
                      <a:srgbClr val="000000"/>
                    </a:solidFill>
                  </a:rPr>
                  <a:t>r</a:t>
                </a:r>
                <a:r>
                  <a:rPr lang="en-US" dirty="0">
                    <a:solidFill>
                      <a:srgbClr val="000000"/>
                    </a:solidFill>
                  </a:rPr>
                  <a:t>).</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3367076"/>
              </a:xfrm>
              <a:blipFill>
                <a:blip r:embed="rId2"/>
                <a:stretch>
                  <a:fillRect l="-1328" t="-1257" b="-3770"/>
                </a:stretch>
              </a:blipFill>
              <a:ln w="28575">
                <a:solidFill>
                  <a:srgbClr val="000000"/>
                </a:solidFill>
              </a:ln>
            </p:spPr>
            <p:txBody>
              <a:bodyPr/>
              <a:lstStyle/>
              <a:p>
                <a:r>
                  <a:rPr lang="en-IN">
                    <a:noFill/>
                  </a:rPr>
                  <a:t> </a:t>
                </a:r>
              </a:p>
            </p:txBody>
          </p:sp>
        </mc:Fallback>
      </mc:AlternateContent>
      <p:graphicFrame>
        <p:nvGraphicFramePr>
          <p:cNvPr id="76802" name="Object 2"/>
          <p:cNvGraphicFramePr>
            <a:graphicFrameLocks noChangeAspect="1"/>
          </p:cNvGraphicFramePr>
          <p:nvPr>
            <p:extLst>
              <p:ext uri="{D42A27DB-BD31-4B8C-83A1-F6EECF244321}">
                <p14:modId xmlns:p14="http://schemas.microsoft.com/office/powerpoint/2010/main" val="2334513534"/>
              </p:ext>
            </p:extLst>
          </p:nvPr>
        </p:nvGraphicFramePr>
        <p:xfrm>
          <a:off x="3145109" y="2664992"/>
          <a:ext cx="1790700" cy="952500"/>
        </p:xfrm>
        <a:graphic>
          <a:graphicData uri="http://schemas.openxmlformats.org/presentationml/2006/ole">
            <mc:AlternateContent xmlns:mc="http://schemas.openxmlformats.org/markup-compatibility/2006">
              <mc:Choice xmlns:v="urn:schemas-microsoft-com:vml" Requires="v">
                <p:oleObj name="Equation" r:id="rId3" imgW="1790640" imgH="952200" progId="Equation.DSMT4">
                  <p:embed/>
                </p:oleObj>
              </mc:Choice>
              <mc:Fallback>
                <p:oleObj name="Equation" r:id="rId3" imgW="1790640" imgH="952200" progId="Equation.DSMT4">
                  <p:embed/>
                  <p:pic>
                    <p:nvPicPr>
                      <p:cNvPr id="0" name="Picture 2"/>
                      <p:cNvPicPr>
                        <a:picLocks noChangeAspect="1" noChangeArrowheads="1"/>
                      </p:cNvPicPr>
                      <p:nvPr/>
                    </p:nvPicPr>
                    <p:blipFill>
                      <a:blip r:embed="rId4"/>
                      <a:srcRect/>
                      <a:stretch>
                        <a:fillRect/>
                      </a:stretch>
                    </p:blipFill>
                    <p:spPr bwMode="auto">
                      <a:xfrm>
                        <a:off x="3145109" y="2664992"/>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3" name="Object 3"/>
          <p:cNvGraphicFramePr>
            <a:graphicFrameLocks noChangeAspect="1"/>
          </p:cNvGraphicFramePr>
          <p:nvPr>
            <p:extLst>
              <p:ext uri="{D42A27DB-BD31-4B8C-83A1-F6EECF244321}">
                <p14:modId xmlns:p14="http://schemas.microsoft.com/office/powerpoint/2010/main" val="3790188202"/>
              </p:ext>
            </p:extLst>
          </p:nvPr>
        </p:nvGraphicFramePr>
        <p:xfrm>
          <a:off x="3697559" y="4143104"/>
          <a:ext cx="342900" cy="469900"/>
        </p:xfrm>
        <a:graphic>
          <a:graphicData uri="http://schemas.openxmlformats.org/presentationml/2006/ole">
            <mc:AlternateContent xmlns:mc="http://schemas.openxmlformats.org/markup-compatibility/2006">
              <mc:Choice xmlns:v="urn:schemas-microsoft-com:vml" Requires="v">
                <p:oleObj name="Equation" r:id="rId5" imgW="342720" imgH="469800" progId="Equation.DSMT4">
                  <p:embed/>
                </p:oleObj>
              </mc:Choice>
              <mc:Fallback>
                <p:oleObj name="Equation" r:id="rId5" imgW="342720" imgH="469800" progId="Equation.DSMT4">
                  <p:embed/>
                  <p:pic>
                    <p:nvPicPr>
                      <p:cNvPr id="0" name="Picture 3"/>
                      <p:cNvPicPr>
                        <a:picLocks noChangeAspect="1" noChangeArrowheads="1"/>
                      </p:cNvPicPr>
                      <p:nvPr/>
                    </p:nvPicPr>
                    <p:blipFill>
                      <a:blip r:embed="rId6"/>
                      <a:srcRect/>
                      <a:stretch>
                        <a:fillRect/>
                      </a:stretch>
                    </p:blipFill>
                    <p:spPr bwMode="auto">
                      <a:xfrm>
                        <a:off x="3697559" y="4143104"/>
                        <a:ext cx="34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6.4.6: Using Permutations to Find Ways to Finish a Horse Race</a:t>
            </a:r>
          </a:p>
        </p:txBody>
      </p:sp>
      <p:sp>
        <p:nvSpPr>
          <p:cNvPr id="3" name="Content Placeholder 2"/>
          <p:cNvSpPr>
            <a:spLocks noGrp="1"/>
          </p:cNvSpPr>
          <p:nvPr>
            <p:ph idx="1"/>
          </p:nvPr>
        </p:nvSpPr>
        <p:spPr/>
        <p:txBody>
          <a:bodyPr/>
          <a:lstStyle/>
          <a:p>
            <a:r>
              <a:rPr lang="en-US" dirty="0"/>
              <a:t>Seven horses are entered in the Kentucky Derby. How many ways can they finish in first, second, and third place?</a:t>
            </a:r>
          </a:p>
          <a:p>
            <a:r>
              <a:rPr lang="en-US" b="1" dirty="0"/>
              <a:t>Solution</a:t>
            </a:r>
          </a:p>
          <a:p>
            <a:r>
              <a:rPr lang="en-US" dirty="0"/>
              <a:t>Because we have seven horses and the order (first, second, third) is important, we need to find the number of permutations of 7 objects selecting 3 at a time.</a:t>
            </a:r>
            <a:endParaRPr lang="en-US" b="1" dirty="0"/>
          </a:p>
        </p:txBody>
      </p:sp>
      <p:graphicFrame>
        <p:nvGraphicFramePr>
          <p:cNvPr id="77827" name="Object 3"/>
          <p:cNvGraphicFramePr>
            <a:graphicFrameLocks noChangeAspect="1"/>
          </p:cNvGraphicFramePr>
          <p:nvPr/>
        </p:nvGraphicFramePr>
        <p:xfrm>
          <a:off x="889233" y="5164822"/>
          <a:ext cx="406400" cy="431800"/>
        </p:xfrm>
        <a:graphic>
          <a:graphicData uri="http://schemas.openxmlformats.org/presentationml/2006/ole">
            <mc:AlternateContent xmlns:mc="http://schemas.openxmlformats.org/markup-compatibility/2006">
              <mc:Choice xmlns:v="urn:schemas-microsoft-com:vml" Requires="v">
                <p:oleObj name="Equation" r:id="rId2" imgW="406080" imgH="431640" progId="Equation.DSMT4">
                  <p:embed/>
                </p:oleObj>
              </mc:Choice>
              <mc:Fallback>
                <p:oleObj name="Equation" r:id="rId2" imgW="40608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233" y="5164822"/>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28" name="Object 4"/>
          <p:cNvGraphicFramePr>
            <a:graphicFrameLocks noChangeAspect="1"/>
          </p:cNvGraphicFramePr>
          <p:nvPr/>
        </p:nvGraphicFramePr>
        <p:xfrm>
          <a:off x="1354822" y="4935523"/>
          <a:ext cx="1346200" cy="952500"/>
        </p:xfrm>
        <a:graphic>
          <a:graphicData uri="http://schemas.openxmlformats.org/presentationml/2006/ole">
            <mc:AlternateContent xmlns:mc="http://schemas.openxmlformats.org/markup-compatibility/2006">
              <mc:Choice xmlns:v="urn:schemas-microsoft-com:vml" Requires="v">
                <p:oleObj name="Equation" r:id="rId4" imgW="1346040" imgH="952200" progId="Equation.DSMT4">
                  <p:embed/>
                </p:oleObj>
              </mc:Choice>
              <mc:Fallback>
                <p:oleObj name="Equation" r:id="rId4" imgW="134604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4822" y="4935523"/>
                        <a:ext cx="1346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29" name="Object 5"/>
          <p:cNvGraphicFramePr>
            <a:graphicFrameLocks noChangeAspect="1"/>
          </p:cNvGraphicFramePr>
          <p:nvPr/>
        </p:nvGraphicFramePr>
        <p:xfrm>
          <a:off x="2718033" y="4936222"/>
          <a:ext cx="647700" cy="838200"/>
        </p:xfrm>
        <a:graphic>
          <a:graphicData uri="http://schemas.openxmlformats.org/presentationml/2006/ole">
            <mc:AlternateContent xmlns:mc="http://schemas.openxmlformats.org/markup-compatibility/2006">
              <mc:Choice xmlns:v="urn:schemas-microsoft-com:vml" Requires="v">
                <p:oleObj name="Equation" r:id="rId6" imgW="647640" imgH="838080" progId="Equation.DSMT4">
                  <p:embed/>
                </p:oleObj>
              </mc:Choice>
              <mc:Fallback>
                <p:oleObj name="Equation" r:id="rId6" imgW="6476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8033" y="4936222"/>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30" name="Object 6"/>
          <p:cNvGraphicFramePr>
            <a:graphicFrameLocks noChangeAspect="1"/>
          </p:cNvGraphicFramePr>
          <p:nvPr/>
        </p:nvGraphicFramePr>
        <p:xfrm>
          <a:off x="3403134" y="4911055"/>
          <a:ext cx="2870200" cy="927100"/>
        </p:xfrm>
        <a:graphic>
          <a:graphicData uri="http://schemas.openxmlformats.org/presentationml/2006/ole">
            <mc:AlternateContent xmlns:mc="http://schemas.openxmlformats.org/markup-compatibility/2006">
              <mc:Choice xmlns:v="urn:schemas-microsoft-com:vml" Requires="v">
                <p:oleObj name="Equation" r:id="rId8" imgW="2869920" imgH="927000" progId="Equation.DSMT4">
                  <p:embed/>
                </p:oleObj>
              </mc:Choice>
              <mc:Fallback>
                <p:oleObj name="Equation" r:id="rId8" imgW="2869920" imgH="927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3134" y="4911055"/>
                        <a:ext cx="2870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31" name="Object 7"/>
          <p:cNvGraphicFramePr>
            <a:graphicFrameLocks noChangeAspect="1"/>
          </p:cNvGraphicFramePr>
          <p:nvPr/>
        </p:nvGraphicFramePr>
        <p:xfrm>
          <a:off x="6291044" y="5215855"/>
          <a:ext cx="1143000" cy="292100"/>
        </p:xfrm>
        <a:graphic>
          <a:graphicData uri="http://schemas.openxmlformats.org/presentationml/2006/ole">
            <mc:AlternateContent xmlns:mc="http://schemas.openxmlformats.org/markup-compatibility/2006">
              <mc:Choice xmlns:v="urn:schemas-microsoft-com:vml" Requires="v">
                <p:oleObj name="Equation" r:id="rId10" imgW="1143000" imgH="291960" progId="Equation.DSMT4">
                  <p:embed/>
                </p:oleObj>
              </mc:Choice>
              <mc:Fallback>
                <p:oleObj name="Equation" r:id="rId10" imgW="114300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91044" y="5215855"/>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7832" name="Object 8"/>
          <p:cNvGraphicFramePr>
            <a:graphicFrameLocks noChangeAspect="1"/>
          </p:cNvGraphicFramePr>
          <p:nvPr/>
        </p:nvGraphicFramePr>
        <p:xfrm>
          <a:off x="7467600" y="5215156"/>
          <a:ext cx="825500" cy="292100"/>
        </p:xfrm>
        <a:graphic>
          <a:graphicData uri="http://schemas.openxmlformats.org/presentationml/2006/ole">
            <mc:AlternateContent xmlns:mc="http://schemas.openxmlformats.org/markup-compatibility/2006">
              <mc:Choice xmlns:v="urn:schemas-microsoft-com:vml" Requires="v">
                <p:oleObj name="Equation" r:id="rId12" imgW="825480" imgH="291960" progId="Equation.DSMT4">
                  <p:embed/>
                </p:oleObj>
              </mc:Choice>
              <mc:Fallback>
                <p:oleObj name="Equation" r:id="rId12" imgW="82548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7600" y="5215156"/>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78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78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78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7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78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B0995-3DAF-71C6-8FB2-E1E54465B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E74AC-B885-47BF-20BC-EEE9F5F17832}"/>
              </a:ext>
            </a:extLst>
          </p:cNvPr>
          <p:cNvSpPr>
            <a:spLocks noGrp="1"/>
          </p:cNvSpPr>
          <p:nvPr>
            <p:ph type="title"/>
          </p:nvPr>
        </p:nvSpPr>
        <p:spPr/>
        <p:txBody>
          <a:bodyPr/>
          <a:lstStyle/>
          <a:p>
            <a:r>
              <a:rPr lang="en-US" dirty="0"/>
              <a:t>Combinations and Permutations</a:t>
            </a:r>
          </a:p>
        </p:txBody>
      </p:sp>
      <p:sp>
        <p:nvSpPr>
          <p:cNvPr id="3" name="Content Placeholder 2">
            <a:extLst>
              <a:ext uri="{FF2B5EF4-FFF2-40B4-BE49-F238E27FC236}">
                <a16:creationId xmlns:a16="http://schemas.microsoft.com/office/drawing/2014/main" id="{46689E3A-C329-6566-DF87-694EF00C3646}"/>
              </a:ext>
            </a:extLst>
          </p:cNvPr>
          <p:cNvSpPr>
            <a:spLocks noGrp="1"/>
          </p:cNvSpPr>
          <p:nvPr>
            <p:ph idx="1"/>
          </p:nvPr>
        </p:nvSpPr>
        <p:spPr/>
        <p:txBody>
          <a:bodyPr/>
          <a:lstStyle/>
          <a:p>
            <a:r>
              <a:rPr lang="en-US" dirty="0"/>
              <a:t>To compute certain probabilities, such as the probability of having winning numbers in the state lottery, requires the ability to count the number of possible outcomes for a given experiment or a sequence of experiments.</a:t>
            </a:r>
          </a:p>
          <a:p>
            <a:r>
              <a:rPr lang="en-US" dirty="0"/>
              <a:t>However, often it is impractical to list out all the possibilities. Therefore, we will develop some techniques to facilitate counting.</a:t>
            </a:r>
            <a:endParaRPr lang="en-US" b="1" dirty="0"/>
          </a:p>
          <a:p>
            <a:endParaRPr lang="en-US" b="1" dirty="0"/>
          </a:p>
        </p:txBody>
      </p:sp>
    </p:spTree>
    <p:extLst>
      <p:ext uri="{BB962C8B-B14F-4D97-AF65-F5344CB8AC3E}">
        <p14:creationId xmlns:p14="http://schemas.microsoft.com/office/powerpoint/2010/main" val="118810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94FF1-F5B3-2955-9693-95521A4FE0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DAF7CF-C64C-8BAE-7843-7BC53AB59556}"/>
              </a:ext>
            </a:extLst>
          </p:cNvPr>
          <p:cNvSpPr>
            <a:spLocks noGrp="1"/>
          </p:cNvSpPr>
          <p:nvPr>
            <p:ph type="title"/>
          </p:nvPr>
        </p:nvSpPr>
        <p:spPr/>
        <p:txBody>
          <a:bodyPr/>
          <a:lstStyle/>
          <a:p>
            <a:r>
              <a:rPr lang="en-US" dirty="0"/>
              <a:t>Permutations (cont.)</a:t>
            </a:r>
          </a:p>
        </p:txBody>
      </p:sp>
      <p:sp>
        <p:nvSpPr>
          <p:cNvPr id="3" name="Content Placeholder 2">
            <a:extLst>
              <a:ext uri="{FF2B5EF4-FFF2-40B4-BE49-F238E27FC236}">
                <a16:creationId xmlns:a16="http://schemas.microsoft.com/office/drawing/2014/main" id="{0CB3B07A-61AB-F7F4-180B-43731367A1E5}"/>
              </a:ext>
            </a:extLst>
          </p:cNvPr>
          <p:cNvSpPr>
            <a:spLocks noGrp="1"/>
          </p:cNvSpPr>
          <p:nvPr>
            <p:ph idx="1"/>
          </p:nvPr>
        </p:nvSpPr>
        <p:spPr/>
        <p:txBody>
          <a:bodyPr/>
          <a:lstStyle/>
          <a:p>
            <a:r>
              <a:rPr lang="en-US" dirty="0"/>
              <a:t>There are times when we are interested in finding the number of permutations where some of the objects are duplicates. For instance, consider the word EYE.</a:t>
            </a:r>
          </a:p>
          <a:p>
            <a:r>
              <a:rPr lang="en-US" dirty="0"/>
              <a:t>If we interchange the two E’s, the resulting permutation is not distinguishable from the original. To count the number of distinguishable permutations, we need the following formula.</a:t>
            </a:r>
          </a:p>
        </p:txBody>
      </p:sp>
    </p:spTree>
    <p:extLst>
      <p:ext uri="{BB962C8B-B14F-4D97-AF65-F5344CB8AC3E}">
        <p14:creationId xmlns:p14="http://schemas.microsoft.com/office/powerpoint/2010/main" val="197104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Distinguishable Permutations</a:t>
            </a:r>
          </a:p>
        </p:txBody>
      </p:sp>
      <p:sp>
        <p:nvSpPr>
          <p:cNvPr id="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r>
              <a:rPr lang="en-US" dirty="0">
                <a:solidFill>
                  <a:srgbClr val="000000"/>
                </a:solidFill>
              </a:rPr>
              <a:t>If given </a:t>
            </a:r>
            <a:r>
              <a:rPr lang="en-US" i="1" dirty="0">
                <a:solidFill>
                  <a:srgbClr val="000000"/>
                </a:solidFill>
              </a:rPr>
              <a:t>n</a:t>
            </a:r>
            <a:r>
              <a:rPr lang="en-US" dirty="0">
                <a:solidFill>
                  <a:srgbClr val="000000"/>
                </a:solidFill>
              </a:rPr>
              <a:t> objects, with </a:t>
            </a:r>
            <a:r>
              <a:rPr lang="en-US" i="1" dirty="0">
                <a:solidFill>
                  <a:srgbClr val="000000"/>
                </a:solidFill>
              </a:rPr>
              <a:t>n</a:t>
            </a:r>
            <a:r>
              <a:rPr lang="en-US" baseline="-25000" dirty="0">
                <a:solidFill>
                  <a:srgbClr val="000000"/>
                </a:solidFill>
              </a:rPr>
              <a:t>1</a:t>
            </a:r>
            <a:r>
              <a:rPr lang="en-US" dirty="0">
                <a:solidFill>
                  <a:srgbClr val="000000"/>
                </a:solidFill>
              </a:rPr>
              <a:t> alike, </a:t>
            </a:r>
            <a:r>
              <a:rPr lang="en-US" i="1" dirty="0">
                <a:solidFill>
                  <a:srgbClr val="000000"/>
                </a:solidFill>
              </a:rPr>
              <a:t>n</a:t>
            </a:r>
            <a:r>
              <a:rPr lang="en-US" baseline="-25000" dirty="0">
                <a:solidFill>
                  <a:srgbClr val="000000"/>
                </a:solidFill>
              </a:rPr>
              <a:t>2</a:t>
            </a:r>
            <a:r>
              <a:rPr lang="en-US" dirty="0">
                <a:solidFill>
                  <a:srgbClr val="000000"/>
                </a:solidFill>
              </a:rPr>
              <a:t> alike, … , </a:t>
            </a:r>
            <a:r>
              <a:rPr lang="en-US" i="1" dirty="0" err="1">
                <a:solidFill>
                  <a:srgbClr val="000000"/>
                </a:solidFill>
              </a:rPr>
              <a:t>n</a:t>
            </a:r>
            <a:r>
              <a:rPr lang="en-US" i="1" baseline="-25000" dirty="0" err="1">
                <a:solidFill>
                  <a:srgbClr val="000000"/>
                </a:solidFill>
              </a:rPr>
              <a:t>k</a:t>
            </a:r>
            <a:r>
              <a:rPr lang="en-US" dirty="0">
                <a:solidFill>
                  <a:srgbClr val="000000"/>
                </a:solidFill>
              </a:rPr>
              <a:t> alike, then the number of </a:t>
            </a:r>
            <a:r>
              <a:rPr lang="en-US" b="1" dirty="0">
                <a:solidFill>
                  <a:srgbClr val="C00000"/>
                </a:solidFill>
              </a:rPr>
              <a:t>distinguishable permutations </a:t>
            </a:r>
            <a:r>
              <a:rPr lang="en-US" dirty="0">
                <a:solidFill>
                  <a:srgbClr val="000000"/>
                </a:solidFill>
              </a:rPr>
              <a:t>of all </a:t>
            </a:r>
            <a:r>
              <a:rPr lang="en-US" i="1" dirty="0">
                <a:solidFill>
                  <a:srgbClr val="000000"/>
                </a:solidFill>
              </a:rPr>
              <a:t>n</a:t>
            </a:r>
            <a:r>
              <a:rPr lang="en-US" dirty="0">
                <a:solidFill>
                  <a:srgbClr val="000000"/>
                </a:solidFill>
              </a:rPr>
              <a:t> objects is</a:t>
            </a:r>
          </a:p>
          <a:p>
            <a:endParaRPr lang="en-US" dirty="0">
              <a:solidFill>
                <a:srgbClr val="000000"/>
              </a:solidFill>
            </a:endParaRPr>
          </a:p>
          <a:p>
            <a:endParaRPr lang="en-US" dirty="0">
              <a:solidFill>
                <a:srgbClr val="000000"/>
              </a:solidFill>
            </a:endParaRPr>
          </a:p>
        </p:txBody>
      </p:sp>
      <p:graphicFrame>
        <p:nvGraphicFramePr>
          <p:cNvPr id="78850" name="Object 2"/>
          <p:cNvGraphicFramePr>
            <a:graphicFrameLocks noChangeAspect="1"/>
          </p:cNvGraphicFramePr>
          <p:nvPr>
            <p:extLst>
              <p:ext uri="{D42A27DB-BD31-4B8C-83A1-F6EECF244321}">
                <p14:modId xmlns:p14="http://schemas.microsoft.com/office/powerpoint/2010/main" val="2307187035"/>
              </p:ext>
            </p:extLst>
          </p:nvPr>
        </p:nvGraphicFramePr>
        <p:xfrm>
          <a:off x="3276600" y="2465659"/>
          <a:ext cx="2260600" cy="965200"/>
        </p:xfrm>
        <a:graphic>
          <a:graphicData uri="http://schemas.openxmlformats.org/presentationml/2006/ole">
            <mc:AlternateContent xmlns:mc="http://schemas.openxmlformats.org/markup-compatibility/2006">
              <mc:Choice xmlns:v="urn:schemas-microsoft-com:vml" Requires="v">
                <p:oleObj name="Equation" r:id="rId2" imgW="2260440" imgH="965160" progId="Equation.DSMT4">
                  <p:embed/>
                </p:oleObj>
              </mc:Choice>
              <mc:Fallback>
                <p:oleObj name="Equation" r:id="rId2" imgW="2260440" imgH="965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465659"/>
                        <a:ext cx="22606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6.4.7: Finding the Number of Distinguishable Permutations</a:t>
            </a:r>
          </a:p>
        </p:txBody>
      </p:sp>
      <p:sp>
        <p:nvSpPr>
          <p:cNvPr id="3" name="Content Placeholder 2"/>
          <p:cNvSpPr>
            <a:spLocks noGrp="1"/>
          </p:cNvSpPr>
          <p:nvPr>
            <p:ph idx="1"/>
          </p:nvPr>
        </p:nvSpPr>
        <p:spPr/>
        <p:txBody>
          <a:bodyPr/>
          <a:lstStyle/>
          <a:p>
            <a:r>
              <a:rPr lang="en-US" dirty="0"/>
              <a:t>How many distinguishable permutations can be made from the word </a:t>
            </a:r>
            <a:r>
              <a:rPr lang="en-US" i="1" dirty="0"/>
              <a:t>Mississippi</a:t>
            </a:r>
            <a:r>
              <a:rPr lang="en-US" dirty="0"/>
              <a:t>?</a:t>
            </a:r>
          </a:p>
          <a:p>
            <a:r>
              <a:rPr lang="en-US" b="1" dirty="0"/>
              <a:t>Solution</a:t>
            </a:r>
          </a:p>
          <a:p>
            <a:r>
              <a:rPr lang="en-US" dirty="0"/>
              <a:t>There are 11 letters in the word </a:t>
            </a:r>
            <a:r>
              <a:rPr lang="en-US" i="1" dirty="0"/>
              <a:t>Mississippi</a:t>
            </a:r>
            <a:r>
              <a:rPr lang="en-US" dirty="0"/>
              <a:t>, one M, four I’s, four S’s, and two P’s. So there are,</a:t>
            </a:r>
          </a:p>
          <a:p>
            <a:endParaRPr lang="en-US" b="1" dirty="0"/>
          </a:p>
          <a:p>
            <a:endParaRPr lang="en-US" b="1" dirty="0"/>
          </a:p>
          <a:p>
            <a:r>
              <a:rPr lang="en-US" dirty="0"/>
              <a:t>distinguishable permutations of the letters in </a:t>
            </a:r>
            <a:r>
              <a:rPr lang="en-US" i="1" dirty="0"/>
              <a:t>Mississippi.</a:t>
            </a:r>
            <a:endParaRPr lang="en-US" b="1" dirty="0"/>
          </a:p>
        </p:txBody>
      </p:sp>
      <p:graphicFrame>
        <p:nvGraphicFramePr>
          <p:cNvPr id="79874" name="Object 2"/>
          <p:cNvGraphicFramePr>
            <a:graphicFrameLocks noChangeAspect="1"/>
          </p:cNvGraphicFramePr>
          <p:nvPr/>
        </p:nvGraphicFramePr>
        <p:xfrm>
          <a:off x="3098800" y="3740150"/>
          <a:ext cx="2844800" cy="952500"/>
        </p:xfrm>
        <a:graphic>
          <a:graphicData uri="http://schemas.openxmlformats.org/presentationml/2006/ole">
            <mc:AlternateContent xmlns:mc="http://schemas.openxmlformats.org/markup-compatibility/2006">
              <mc:Choice xmlns:v="urn:schemas-microsoft-com:vml" Requires="v">
                <p:oleObj name="Equation" r:id="rId2" imgW="2844720" imgH="952200" progId="Equation.DSMT4">
                  <p:embed/>
                </p:oleObj>
              </mc:Choice>
              <mc:Fallback>
                <p:oleObj name="Equation" r:id="rId2" imgW="2844720" imgH="9522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8800" y="3740150"/>
                        <a:ext cx="2844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270A8-6215-2905-3286-BF8F4E023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04D5A5-F13B-5483-A997-11AA66D3A122}"/>
              </a:ext>
            </a:extLst>
          </p:cNvPr>
          <p:cNvSpPr>
            <a:spLocks noGrp="1"/>
          </p:cNvSpPr>
          <p:nvPr>
            <p:ph type="title"/>
          </p:nvPr>
        </p:nvSpPr>
        <p:spPr/>
        <p:txBody>
          <a:bodyPr/>
          <a:lstStyle/>
          <a:p>
            <a:r>
              <a:rPr lang="en-US" dirty="0"/>
              <a:t>Combinations</a:t>
            </a:r>
          </a:p>
        </p:txBody>
      </p:sp>
      <p:sp>
        <p:nvSpPr>
          <p:cNvPr id="3" name="Content Placeholder 2">
            <a:extLst>
              <a:ext uri="{FF2B5EF4-FFF2-40B4-BE49-F238E27FC236}">
                <a16:creationId xmlns:a16="http://schemas.microsoft.com/office/drawing/2014/main" id="{C4B12CC5-35C1-D355-27F4-BC323C41C684}"/>
              </a:ext>
            </a:extLst>
          </p:cNvPr>
          <p:cNvSpPr>
            <a:spLocks noGrp="1"/>
          </p:cNvSpPr>
          <p:nvPr>
            <p:ph idx="1"/>
          </p:nvPr>
        </p:nvSpPr>
        <p:spPr/>
        <p:txBody>
          <a:bodyPr>
            <a:normAutofit/>
          </a:bodyPr>
          <a:lstStyle/>
          <a:p>
            <a:r>
              <a:rPr lang="en-US" dirty="0"/>
              <a:t>We have just looked at counting where order or arrangement mattered. But there are many situations, such as a winning lottery number, where the order is not important. If we want a count where the order is </a:t>
            </a:r>
            <a:r>
              <a:rPr lang="en-US" i="1" dirty="0"/>
              <a:t>not</a:t>
            </a:r>
            <a:r>
              <a:rPr lang="en-US" dirty="0"/>
              <a:t> important, then we have a </a:t>
            </a:r>
            <a:r>
              <a:rPr lang="en-US" b="1" dirty="0"/>
              <a:t>combination</a:t>
            </a:r>
            <a:r>
              <a:rPr lang="en-US" dirty="0"/>
              <a:t> problem.</a:t>
            </a:r>
          </a:p>
        </p:txBody>
      </p:sp>
    </p:spTree>
    <p:extLst>
      <p:ext uri="{BB962C8B-B14F-4D97-AF65-F5344CB8AC3E}">
        <p14:creationId xmlns:p14="http://schemas.microsoft.com/office/powerpoint/2010/main" val="2754060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Combinations</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combination</a:t>
            </a:r>
            <a:r>
              <a:rPr lang="en-US" dirty="0">
                <a:solidFill>
                  <a:srgbClr val="000000"/>
                </a:solidFill>
              </a:rPr>
              <a:t> is a collection or grouping of objects where the order is </a:t>
            </a:r>
            <a:r>
              <a:rPr lang="en-US" b="1" i="1" dirty="0">
                <a:solidFill>
                  <a:srgbClr val="C00000"/>
                </a:solidFill>
              </a:rPr>
              <a:t>not</a:t>
            </a:r>
            <a:r>
              <a:rPr lang="en-US" i="1" dirty="0">
                <a:solidFill>
                  <a:srgbClr val="000000"/>
                </a:solidFill>
              </a:rPr>
              <a:t> </a:t>
            </a:r>
            <a:r>
              <a:rPr lang="en-US" dirty="0">
                <a:solidFill>
                  <a:srgbClr val="000000"/>
                </a:solidFill>
              </a:rPr>
              <a:t>important</a:t>
            </a:r>
            <a:r>
              <a:rPr lang="en-US" i="1" dirty="0">
                <a:solidFill>
                  <a:srgbClr val="000000"/>
                </a:solidFill>
              </a:rPr>
              <a:t>.</a:t>
            </a:r>
            <a:endParaRPr lang="en-US"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0EBFC-F216-6F6A-FE1F-7A5CD8627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5C5E3-D33C-E5E6-A98B-43FE57ACBB13}"/>
              </a:ext>
            </a:extLst>
          </p:cNvPr>
          <p:cNvSpPr>
            <a:spLocks noGrp="1"/>
          </p:cNvSpPr>
          <p:nvPr>
            <p:ph type="title"/>
          </p:nvPr>
        </p:nvSpPr>
        <p:spPr/>
        <p:txBody>
          <a:bodyPr/>
          <a:lstStyle/>
          <a:p>
            <a:r>
              <a:rPr lang="en-US" dirty="0"/>
              <a:t>Combinations (cont.)</a:t>
            </a:r>
          </a:p>
        </p:txBody>
      </p:sp>
      <p:sp>
        <p:nvSpPr>
          <p:cNvPr id="3" name="Content Placeholder 2">
            <a:extLst>
              <a:ext uri="{FF2B5EF4-FFF2-40B4-BE49-F238E27FC236}">
                <a16:creationId xmlns:a16="http://schemas.microsoft.com/office/drawing/2014/main" id="{1A14128B-B7AA-783D-1A2A-7A36E5FBE12A}"/>
              </a:ext>
            </a:extLst>
          </p:cNvPr>
          <p:cNvSpPr>
            <a:spLocks noGrp="1"/>
          </p:cNvSpPr>
          <p:nvPr>
            <p:ph idx="1"/>
          </p:nvPr>
        </p:nvSpPr>
        <p:spPr/>
        <p:txBody>
          <a:bodyPr>
            <a:normAutofit/>
          </a:bodyPr>
          <a:lstStyle/>
          <a:p>
            <a:r>
              <a:rPr lang="en-US" dirty="0"/>
              <a:t>The number of combinations of the</a:t>
            </a:r>
            <a:r>
              <a:rPr lang="en-US" i="1" dirty="0"/>
              <a:t> n </a:t>
            </a:r>
            <a:r>
              <a:rPr lang="en-US" dirty="0"/>
              <a:t>objects selecting </a:t>
            </a:r>
            <a:r>
              <a:rPr lang="en-US" i="1" dirty="0"/>
              <a:t>k</a:t>
            </a:r>
            <a:r>
              <a:rPr lang="en-US" dirty="0"/>
              <a:t> at a time can be found as follows.</a:t>
            </a:r>
          </a:p>
        </p:txBody>
      </p:sp>
    </p:spTree>
    <p:extLst>
      <p:ext uri="{BB962C8B-B14F-4D97-AF65-F5344CB8AC3E}">
        <p14:creationId xmlns:p14="http://schemas.microsoft.com/office/powerpoint/2010/main" val="34010978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Combinations</a:t>
            </a:r>
          </a:p>
        </p:txBody>
      </p:sp>
      <p:sp>
        <p:nvSpPr>
          <p:cNvPr id="4"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r>
              <a:rPr lang="en-US" dirty="0">
                <a:solidFill>
                  <a:srgbClr val="000000"/>
                </a:solidFill>
              </a:rPr>
              <a:t>The number of combinations of </a:t>
            </a:r>
            <a:r>
              <a:rPr lang="en-US" i="1" dirty="0">
                <a:solidFill>
                  <a:srgbClr val="000000"/>
                </a:solidFill>
              </a:rPr>
              <a:t>n</a:t>
            </a:r>
            <a:r>
              <a:rPr lang="en-US" dirty="0">
                <a:solidFill>
                  <a:srgbClr val="000000"/>
                </a:solidFill>
              </a:rPr>
              <a:t> unique objects selecting </a:t>
            </a:r>
            <a:r>
              <a:rPr lang="en-US" i="1" dirty="0">
                <a:solidFill>
                  <a:srgbClr val="000000"/>
                </a:solidFill>
              </a:rPr>
              <a:t>r</a:t>
            </a:r>
            <a:r>
              <a:rPr lang="en-US" dirty="0">
                <a:solidFill>
                  <a:srgbClr val="000000"/>
                </a:solidFill>
              </a:rPr>
              <a:t> at a time and repetition is not allowed is given by </a:t>
            </a:r>
          </a:p>
          <a:p>
            <a:endParaRPr lang="en-US" dirty="0">
              <a:solidFill>
                <a:srgbClr val="000000"/>
              </a:solidFill>
            </a:endParaRPr>
          </a:p>
          <a:p>
            <a:endParaRPr lang="en-US" dirty="0">
              <a:solidFill>
                <a:srgbClr val="000000"/>
              </a:solidFill>
            </a:endParaRPr>
          </a:p>
          <a:p>
            <a:r>
              <a:rPr lang="en-US" dirty="0">
                <a:solidFill>
                  <a:srgbClr val="000000"/>
                </a:solidFill>
              </a:rPr>
              <a:t>Note that some alternate notations for combinations that you may see are      and </a:t>
            </a:r>
            <a:r>
              <a:rPr lang="en-US" i="1" dirty="0">
                <a:solidFill>
                  <a:srgbClr val="000000"/>
                </a:solidFill>
              </a:rPr>
              <a:t>C</a:t>
            </a:r>
            <a:r>
              <a:rPr lang="en-US" dirty="0">
                <a:solidFill>
                  <a:srgbClr val="000000"/>
                </a:solidFill>
              </a:rPr>
              <a:t>(</a:t>
            </a:r>
            <a:r>
              <a:rPr lang="en-US" i="1" dirty="0">
                <a:solidFill>
                  <a:srgbClr val="000000"/>
                </a:solidFill>
              </a:rPr>
              <a:t>n</a:t>
            </a:r>
            <a:r>
              <a:rPr lang="en-US" dirty="0">
                <a:solidFill>
                  <a:srgbClr val="000000"/>
                </a:solidFill>
              </a:rPr>
              <a:t>, </a:t>
            </a:r>
            <a:r>
              <a:rPr lang="en-US" i="1" dirty="0">
                <a:solidFill>
                  <a:srgbClr val="000000"/>
                </a:solidFill>
              </a:rPr>
              <a:t>r</a:t>
            </a:r>
            <a:r>
              <a:rPr lang="en-US" dirty="0">
                <a:solidFill>
                  <a:srgbClr val="000000"/>
                </a:solidFill>
              </a:rPr>
              <a:t>).</a:t>
            </a:r>
            <a:endParaRPr lang="en-US" i="1" dirty="0">
              <a:solidFill>
                <a:srgbClr val="000000"/>
              </a:solidFill>
            </a:endParaRPr>
          </a:p>
        </p:txBody>
      </p:sp>
      <p:graphicFrame>
        <p:nvGraphicFramePr>
          <p:cNvPr id="80898" name="Object 2"/>
          <p:cNvGraphicFramePr>
            <a:graphicFrameLocks noChangeAspect="1"/>
          </p:cNvGraphicFramePr>
          <p:nvPr>
            <p:extLst>
              <p:ext uri="{D42A27DB-BD31-4B8C-83A1-F6EECF244321}">
                <p14:modId xmlns:p14="http://schemas.microsoft.com/office/powerpoint/2010/main" val="1687407365"/>
              </p:ext>
            </p:extLst>
          </p:nvPr>
        </p:nvGraphicFramePr>
        <p:xfrm>
          <a:off x="3238500" y="2473325"/>
          <a:ext cx="2120900" cy="952500"/>
        </p:xfrm>
        <a:graphic>
          <a:graphicData uri="http://schemas.openxmlformats.org/presentationml/2006/ole">
            <mc:AlternateContent xmlns:mc="http://schemas.openxmlformats.org/markup-compatibility/2006">
              <mc:Choice xmlns:v="urn:schemas-microsoft-com:vml" Requires="v">
                <p:oleObj name="Equation" r:id="rId2" imgW="2120760" imgH="952200" progId="Equation.DSMT4">
                  <p:embed/>
                </p:oleObj>
              </mc:Choice>
              <mc:Fallback>
                <p:oleObj name="Equation" r:id="rId2" imgW="2120760" imgH="952200" progId="Equation.DSMT4">
                  <p:embed/>
                  <p:pic>
                    <p:nvPicPr>
                      <p:cNvPr id="0" name="Picture 2"/>
                      <p:cNvPicPr>
                        <a:picLocks noChangeAspect="1" noChangeArrowheads="1"/>
                      </p:cNvPicPr>
                      <p:nvPr/>
                    </p:nvPicPr>
                    <p:blipFill>
                      <a:blip r:embed="rId3"/>
                      <a:srcRect/>
                      <a:stretch>
                        <a:fillRect/>
                      </a:stretch>
                    </p:blipFill>
                    <p:spPr bwMode="auto">
                      <a:xfrm>
                        <a:off x="3238500" y="2473325"/>
                        <a:ext cx="2120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0899" name="Object 3"/>
          <p:cNvGraphicFramePr>
            <a:graphicFrameLocks noChangeAspect="1"/>
          </p:cNvGraphicFramePr>
          <p:nvPr>
            <p:extLst>
              <p:ext uri="{D42A27DB-BD31-4B8C-83A1-F6EECF244321}">
                <p14:modId xmlns:p14="http://schemas.microsoft.com/office/powerpoint/2010/main" val="3201337906"/>
              </p:ext>
            </p:extLst>
          </p:nvPr>
        </p:nvGraphicFramePr>
        <p:xfrm>
          <a:off x="3659561" y="4118568"/>
          <a:ext cx="355600" cy="469900"/>
        </p:xfrm>
        <a:graphic>
          <a:graphicData uri="http://schemas.openxmlformats.org/presentationml/2006/ole">
            <mc:AlternateContent xmlns:mc="http://schemas.openxmlformats.org/markup-compatibility/2006">
              <mc:Choice xmlns:v="urn:schemas-microsoft-com:vml" Requires="v">
                <p:oleObj name="Equation" r:id="rId4" imgW="355320" imgH="469800" progId="Equation.DSMT4">
                  <p:embed/>
                </p:oleObj>
              </mc:Choice>
              <mc:Fallback>
                <p:oleObj name="Equation" r:id="rId4" imgW="355320" imgH="469800" progId="Equation.DSMT4">
                  <p:embed/>
                  <p:pic>
                    <p:nvPicPr>
                      <p:cNvPr id="0" name="Picture 3"/>
                      <p:cNvPicPr>
                        <a:picLocks noChangeAspect="1" noChangeArrowheads="1"/>
                      </p:cNvPicPr>
                      <p:nvPr/>
                    </p:nvPicPr>
                    <p:blipFill>
                      <a:blip r:embed="rId5"/>
                      <a:srcRect/>
                      <a:stretch>
                        <a:fillRect/>
                      </a:stretch>
                    </p:blipFill>
                    <p:spPr bwMode="auto">
                      <a:xfrm>
                        <a:off x="3659561" y="4118568"/>
                        <a:ext cx="35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6.4.8: Using Combinations to Find the Probability of Winning the Lottery</a:t>
            </a:r>
          </a:p>
        </p:txBody>
      </p:sp>
      <p:sp>
        <p:nvSpPr>
          <p:cNvPr id="3" name="Content Placeholder 2"/>
          <p:cNvSpPr>
            <a:spLocks noGrp="1"/>
          </p:cNvSpPr>
          <p:nvPr>
            <p:ph idx="1"/>
          </p:nvPr>
        </p:nvSpPr>
        <p:spPr/>
        <p:txBody>
          <a:bodyPr/>
          <a:lstStyle/>
          <a:p>
            <a:r>
              <a:rPr lang="en-US" dirty="0"/>
              <a:t>In South Carolina’s </a:t>
            </a:r>
            <a:r>
              <a:rPr lang="en-US" i="1" dirty="0"/>
              <a:t>Palmetto Cash 5 </a:t>
            </a:r>
            <a:r>
              <a:rPr lang="en-US" dirty="0"/>
              <a:t>lottery, a player selects five different numbers from 1 to 38 (inclusive). If the numbers selected match the player’s numbers in any order, the player wins. </a:t>
            </a:r>
          </a:p>
          <a:p>
            <a:pPr marL="514350" indent="-514350">
              <a:buFont typeface="+mj-lt"/>
              <a:buAutoNum type="alphaLcPeriod"/>
            </a:pPr>
            <a:r>
              <a:rPr lang="en-US" dirty="0"/>
              <a:t>What is the total number of winning combinations?</a:t>
            </a:r>
          </a:p>
          <a:p>
            <a:pPr marL="514350" indent="-514350">
              <a:buFont typeface="+mj-lt"/>
              <a:buAutoNum type="alphaLcPeriod"/>
            </a:pPr>
            <a:r>
              <a:rPr lang="en-US" dirty="0"/>
              <a:t>What is the probability of winning?</a:t>
            </a:r>
          </a:p>
          <a:p>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6.4.8: Using Combinations to Find the Probability of Winning the Lottery (cont.)</a:t>
            </a:r>
          </a:p>
        </p:txBody>
      </p:sp>
      <p:sp>
        <p:nvSpPr>
          <p:cNvPr id="3" name="Content Placeholder 2"/>
          <p:cNvSpPr>
            <a:spLocks noGrp="1"/>
          </p:cNvSpPr>
          <p:nvPr>
            <p:ph idx="1"/>
          </p:nvPr>
        </p:nvSpPr>
        <p:spPr>
          <a:xfrm>
            <a:off x="609600" y="914400"/>
            <a:ext cx="8229600" cy="5562600"/>
          </a:xfrm>
        </p:spPr>
        <p:txBody>
          <a:bodyPr/>
          <a:lstStyle/>
          <a:p>
            <a:r>
              <a:rPr lang="en-US" b="1" dirty="0"/>
              <a:t>Solution</a:t>
            </a:r>
          </a:p>
          <a:p>
            <a:pPr marL="514350" indent="-514350">
              <a:buFont typeface="+mj-lt"/>
              <a:buAutoNum type="alphaLcPeriod"/>
            </a:pPr>
            <a:r>
              <a:rPr lang="en-US" dirty="0"/>
              <a:t>Because we have 38 unique numbers and 5 will be selected at a time, we have:</a:t>
            </a:r>
          </a:p>
          <a:p>
            <a:endParaRPr lang="en-US" dirty="0"/>
          </a:p>
          <a:p>
            <a:endParaRPr lang="en-US" dirty="0"/>
          </a:p>
          <a:p>
            <a:endParaRPr lang="en-US" dirty="0"/>
          </a:p>
          <a:p>
            <a:pPr marL="514350" indent="-514350">
              <a:buFont typeface="+mj-lt"/>
              <a:buAutoNum type="alphaLcPeriod" startAt="2"/>
            </a:pPr>
            <a:r>
              <a:rPr lang="en-US" dirty="0"/>
              <a:t>The probability of winning with any one combination is</a:t>
            </a:r>
          </a:p>
        </p:txBody>
      </p:sp>
      <p:graphicFrame>
        <p:nvGraphicFramePr>
          <p:cNvPr id="81922" name="Object 2"/>
          <p:cNvGraphicFramePr>
            <a:graphicFrameLocks noChangeAspect="1"/>
          </p:cNvGraphicFramePr>
          <p:nvPr>
            <p:extLst>
              <p:ext uri="{D42A27DB-BD31-4B8C-83A1-F6EECF244321}">
                <p14:modId xmlns:p14="http://schemas.microsoft.com/office/powerpoint/2010/main" val="1689525225"/>
              </p:ext>
            </p:extLst>
          </p:nvPr>
        </p:nvGraphicFramePr>
        <p:xfrm>
          <a:off x="888767" y="2735755"/>
          <a:ext cx="571500" cy="431800"/>
        </p:xfrm>
        <a:graphic>
          <a:graphicData uri="http://schemas.openxmlformats.org/presentationml/2006/ole">
            <mc:AlternateContent xmlns:mc="http://schemas.openxmlformats.org/markup-compatibility/2006">
              <mc:Choice xmlns:v="urn:schemas-microsoft-com:vml" Requires="v">
                <p:oleObj name="Equation" r:id="rId2" imgW="571320" imgH="431640" progId="Equation.DSMT4">
                  <p:embed/>
                </p:oleObj>
              </mc:Choice>
              <mc:Fallback>
                <p:oleObj name="Equation" r:id="rId2" imgW="57132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8767" y="2735755"/>
                        <a:ext cx="571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3" name="Object 3"/>
          <p:cNvGraphicFramePr>
            <a:graphicFrameLocks noChangeAspect="1"/>
          </p:cNvGraphicFramePr>
          <p:nvPr>
            <p:extLst>
              <p:ext uri="{D42A27DB-BD31-4B8C-83A1-F6EECF244321}">
                <p14:modId xmlns:p14="http://schemas.microsoft.com/office/powerpoint/2010/main" val="3576109239"/>
              </p:ext>
            </p:extLst>
          </p:nvPr>
        </p:nvGraphicFramePr>
        <p:xfrm>
          <a:off x="1536467" y="2432844"/>
          <a:ext cx="1828800" cy="952500"/>
        </p:xfrm>
        <a:graphic>
          <a:graphicData uri="http://schemas.openxmlformats.org/presentationml/2006/ole">
            <mc:AlternateContent xmlns:mc="http://schemas.openxmlformats.org/markup-compatibility/2006">
              <mc:Choice xmlns:v="urn:schemas-microsoft-com:vml" Requires="v">
                <p:oleObj name="Equation" r:id="rId4" imgW="1828800" imgH="952200" progId="Equation.DSMT4">
                  <p:embed/>
                </p:oleObj>
              </mc:Choice>
              <mc:Fallback>
                <p:oleObj name="Equation" r:id="rId4" imgW="1828800" imgH="9522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36467" y="2432844"/>
                        <a:ext cx="1828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4" name="Object 4"/>
          <p:cNvGraphicFramePr>
            <a:graphicFrameLocks noChangeAspect="1"/>
          </p:cNvGraphicFramePr>
          <p:nvPr>
            <p:extLst>
              <p:ext uri="{D42A27DB-BD31-4B8C-83A1-F6EECF244321}">
                <p14:modId xmlns:p14="http://schemas.microsoft.com/office/powerpoint/2010/main" val="338857967"/>
              </p:ext>
            </p:extLst>
          </p:nvPr>
        </p:nvGraphicFramePr>
        <p:xfrm>
          <a:off x="3416067" y="2432844"/>
          <a:ext cx="1092200" cy="838200"/>
        </p:xfrm>
        <a:graphic>
          <a:graphicData uri="http://schemas.openxmlformats.org/presentationml/2006/ole">
            <mc:AlternateContent xmlns:mc="http://schemas.openxmlformats.org/markup-compatibility/2006">
              <mc:Choice xmlns:v="urn:schemas-microsoft-com:vml" Requires="v">
                <p:oleObj name="Equation" r:id="rId6" imgW="1091880" imgH="838080" progId="Equation.DSMT4">
                  <p:embed/>
                </p:oleObj>
              </mc:Choice>
              <mc:Fallback>
                <p:oleObj name="Equation" r:id="rId6" imgW="1091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6067" y="2432844"/>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5" name="Object 5"/>
          <p:cNvGraphicFramePr>
            <a:graphicFrameLocks noChangeAspect="1"/>
          </p:cNvGraphicFramePr>
          <p:nvPr>
            <p:extLst>
              <p:ext uri="{D42A27DB-BD31-4B8C-83A1-F6EECF244321}">
                <p14:modId xmlns:p14="http://schemas.microsoft.com/office/powerpoint/2010/main" val="317100798"/>
              </p:ext>
            </p:extLst>
          </p:nvPr>
        </p:nvGraphicFramePr>
        <p:xfrm>
          <a:off x="4768850" y="2454275"/>
          <a:ext cx="3327400" cy="838200"/>
        </p:xfrm>
        <a:graphic>
          <a:graphicData uri="http://schemas.openxmlformats.org/presentationml/2006/ole">
            <mc:AlternateContent xmlns:mc="http://schemas.openxmlformats.org/markup-compatibility/2006">
              <mc:Choice xmlns:v="urn:schemas-microsoft-com:vml" Requires="v">
                <p:oleObj name="Equation" r:id="rId8" imgW="3327120" imgH="838080" progId="Equation.DSMT4">
                  <p:embed/>
                </p:oleObj>
              </mc:Choice>
              <mc:Fallback>
                <p:oleObj name="Equation" r:id="rId8" imgW="3327120" imgH="838080" progId="Equation.DSMT4">
                  <p:embed/>
                  <p:pic>
                    <p:nvPicPr>
                      <p:cNvPr id="0" name="Picture 5"/>
                      <p:cNvPicPr>
                        <a:picLocks noChangeAspect="1" noChangeArrowheads="1"/>
                      </p:cNvPicPr>
                      <p:nvPr/>
                    </p:nvPicPr>
                    <p:blipFill>
                      <a:blip r:embed="rId9"/>
                      <a:srcRect/>
                      <a:stretch>
                        <a:fillRect/>
                      </a:stretch>
                    </p:blipFill>
                    <p:spPr bwMode="auto">
                      <a:xfrm>
                        <a:off x="4768850" y="2454275"/>
                        <a:ext cx="332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7" name="Object 7"/>
          <p:cNvGraphicFramePr>
            <a:graphicFrameLocks noChangeAspect="1"/>
          </p:cNvGraphicFramePr>
          <p:nvPr>
            <p:extLst>
              <p:ext uri="{D42A27DB-BD31-4B8C-83A1-F6EECF244321}">
                <p14:modId xmlns:p14="http://schemas.microsoft.com/office/powerpoint/2010/main" val="2543952102"/>
              </p:ext>
            </p:extLst>
          </p:nvPr>
        </p:nvGraphicFramePr>
        <p:xfrm>
          <a:off x="4572000" y="3521869"/>
          <a:ext cx="1473200" cy="330200"/>
        </p:xfrm>
        <a:graphic>
          <a:graphicData uri="http://schemas.openxmlformats.org/presentationml/2006/ole">
            <mc:AlternateContent xmlns:mc="http://schemas.openxmlformats.org/markup-compatibility/2006">
              <mc:Choice xmlns:v="urn:schemas-microsoft-com:vml" Requires="v">
                <p:oleObj name="Equation" r:id="rId10" imgW="1473120" imgH="330120" progId="Equation.DSMT4">
                  <p:embed/>
                </p:oleObj>
              </mc:Choice>
              <mc:Fallback>
                <p:oleObj name="Equation" r:id="rId10" imgW="147312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2000" y="3521869"/>
                        <a:ext cx="1473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8" name="Object 8"/>
          <p:cNvGraphicFramePr>
            <a:graphicFrameLocks noChangeAspect="1"/>
          </p:cNvGraphicFramePr>
          <p:nvPr>
            <p:extLst>
              <p:ext uri="{D42A27DB-BD31-4B8C-83A1-F6EECF244321}">
                <p14:modId xmlns:p14="http://schemas.microsoft.com/office/powerpoint/2010/main" val="2774617750"/>
              </p:ext>
            </p:extLst>
          </p:nvPr>
        </p:nvGraphicFramePr>
        <p:xfrm>
          <a:off x="3068638" y="4811713"/>
          <a:ext cx="1257300" cy="876300"/>
        </p:xfrm>
        <a:graphic>
          <a:graphicData uri="http://schemas.openxmlformats.org/presentationml/2006/ole">
            <mc:AlternateContent xmlns:mc="http://schemas.openxmlformats.org/markup-compatibility/2006">
              <mc:Choice xmlns:v="urn:schemas-microsoft-com:vml" Requires="v">
                <p:oleObj name="Equation" r:id="rId12" imgW="1257120" imgH="876240" progId="Equation.DSMT4">
                  <p:embed/>
                </p:oleObj>
              </mc:Choice>
              <mc:Fallback>
                <p:oleObj name="Equation" r:id="rId12" imgW="1257120" imgH="876240" progId="Equation.DSMT4">
                  <p:embed/>
                  <p:pic>
                    <p:nvPicPr>
                      <p:cNvPr id="0" name="Picture 8"/>
                      <p:cNvPicPr>
                        <a:picLocks noChangeAspect="1" noChangeArrowheads="1"/>
                      </p:cNvPicPr>
                      <p:nvPr/>
                    </p:nvPicPr>
                    <p:blipFill>
                      <a:blip r:embed="rId13"/>
                      <a:srcRect/>
                      <a:stretch>
                        <a:fillRect/>
                      </a:stretch>
                    </p:blipFill>
                    <p:spPr bwMode="auto">
                      <a:xfrm>
                        <a:off x="3068638" y="4811713"/>
                        <a:ext cx="1257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29" name="Object 9"/>
          <p:cNvGraphicFramePr>
            <a:graphicFrameLocks noChangeAspect="1"/>
          </p:cNvGraphicFramePr>
          <p:nvPr>
            <p:extLst>
              <p:ext uri="{D42A27DB-BD31-4B8C-83A1-F6EECF244321}">
                <p14:modId xmlns:p14="http://schemas.microsoft.com/office/powerpoint/2010/main" val="3181375492"/>
              </p:ext>
            </p:extLst>
          </p:nvPr>
        </p:nvGraphicFramePr>
        <p:xfrm>
          <a:off x="4508267" y="5098130"/>
          <a:ext cx="1714500" cy="292100"/>
        </p:xfrm>
        <a:graphic>
          <a:graphicData uri="http://schemas.openxmlformats.org/presentationml/2006/ole">
            <mc:AlternateContent xmlns:mc="http://schemas.openxmlformats.org/markup-compatibility/2006">
              <mc:Choice xmlns:v="urn:schemas-microsoft-com:vml" Requires="v">
                <p:oleObj name="Equation" r:id="rId14" imgW="1714320" imgH="291960" progId="Equation.DSMT4">
                  <p:embed/>
                </p:oleObj>
              </mc:Choice>
              <mc:Fallback>
                <p:oleObj name="Equation" r:id="rId14" imgW="17143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08267" y="5098130"/>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ECA92-6D15-1DAD-D733-CF4F4B1EB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BA8865-5175-CBA0-3A0C-125EFC60BCFE}"/>
              </a:ext>
            </a:extLst>
          </p:cNvPr>
          <p:cNvSpPr>
            <a:spLocks noGrp="1"/>
          </p:cNvSpPr>
          <p:nvPr>
            <p:ph type="title"/>
          </p:nvPr>
        </p:nvSpPr>
        <p:spPr/>
        <p:txBody>
          <a:bodyPr/>
          <a:lstStyle/>
          <a:p>
            <a:r>
              <a:rPr lang="en-US" dirty="0"/>
              <a:t>Combinations (cont.)</a:t>
            </a:r>
          </a:p>
        </p:txBody>
      </p:sp>
      <p:sp>
        <p:nvSpPr>
          <p:cNvPr id="3" name="Content Placeholder 2">
            <a:extLst>
              <a:ext uri="{FF2B5EF4-FFF2-40B4-BE49-F238E27FC236}">
                <a16:creationId xmlns:a16="http://schemas.microsoft.com/office/drawing/2014/main" id="{2987D16A-FA2B-3CD5-0E68-984094924C69}"/>
              </a:ext>
            </a:extLst>
          </p:cNvPr>
          <p:cNvSpPr>
            <a:spLocks noGrp="1"/>
          </p:cNvSpPr>
          <p:nvPr>
            <p:ph idx="1"/>
          </p:nvPr>
        </p:nvSpPr>
        <p:spPr/>
        <p:txBody>
          <a:bodyPr>
            <a:normAutofit/>
          </a:bodyPr>
          <a:lstStyle/>
          <a:p>
            <a:r>
              <a:rPr lang="en-US" dirty="0"/>
              <a:t>It is important to remember that permutations are used when order is important, and combinations are used when order is not important.</a:t>
            </a:r>
          </a:p>
        </p:txBody>
      </p:sp>
    </p:spTree>
    <p:extLst>
      <p:ext uri="{BB962C8B-B14F-4D97-AF65-F5344CB8AC3E}">
        <p14:creationId xmlns:p14="http://schemas.microsoft.com/office/powerpoint/2010/main" val="522177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The Fundamental Counting Principle </a:t>
            </a:r>
          </a:p>
        </p:txBody>
      </p:sp>
      <p:sp>
        <p:nvSpPr>
          <p:cNvPr id="4" name="Content Placeholder 2"/>
          <p:cNvSpPr>
            <a:spLocks noGrp="1"/>
          </p:cNvSpPr>
          <p:nvPr>
            <p:ph idx="1"/>
          </p:nvPr>
        </p:nvSpPr>
        <p:spPr>
          <a:xfrm>
            <a:off x="457200" y="1280160"/>
            <a:ext cx="8229600" cy="2246769"/>
          </a:xfrm>
          <a:solidFill>
            <a:srgbClr val="FFFFCC"/>
          </a:solidFill>
          <a:ln w="28575">
            <a:solidFill>
              <a:srgbClr val="000000"/>
            </a:solidFill>
          </a:ln>
        </p:spPr>
        <p:txBody>
          <a:bodyPr>
            <a:spAutoFit/>
          </a:bodyPr>
          <a:lstStyle/>
          <a:p>
            <a:r>
              <a:rPr lang="en-US" i="1" dirty="0">
                <a:solidFill>
                  <a:srgbClr val="000000"/>
                </a:solidFill>
              </a:rPr>
              <a:t>E</a:t>
            </a:r>
            <a:r>
              <a:rPr lang="en-US" baseline="-25000" dirty="0">
                <a:solidFill>
                  <a:srgbClr val="000000"/>
                </a:solidFill>
              </a:rPr>
              <a:t>1</a:t>
            </a:r>
            <a:r>
              <a:rPr lang="en-US" dirty="0">
                <a:solidFill>
                  <a:srgbClr val="000000"/>
                </a:solidFill>
              </a:rPr>
              <a:t> is an event with </a:t>
            </a:r>
            <a:r>
              <a:rPr lang="en-US" i="1" dirty="0">
                <a:solidFill>
                  <a:srgbClr val="000000"/>
                </a:solidFill>
              </a:rPr>
              <a:t>n</a:t>
            </a:r>
            <a:r>
              <a:rPr lang="en-US" baseline="-25000" dirty="0">
                <a:solidFill>
                  <a:srgbClr val="000000"/>
                </a:solidFill>
              </a:rPr>
              <a:t>1</a:t>
            </a:r>
            <a:r>
              <a:rPr lang="en-US" dirty="0">
                <a:solidFill>
                  <a:srgbClr val="000000"/>
                </a:solidFill>
              </a:rPr>
              <a:t> possible outcomes and </a:t>
            </a:r>
            <a:r>
              <a:rPr lang="en-US" i="1" dirty="0">
                <a:solidFill>
                  <a:srgbClr val="000000"/>
                </a:solidFill>
              </a:rPr>
              <a:t>E</a:t>
            </a:r>
            <a:r>
              <a:rPr lang="en-US" baseline="-25000" dirty="0">
                <a:solidFill>
                  <a:srgbClr val="000000"/>
                </a:solidFill>
              </a:rPr>
              <a:t>2</a:t>
            </a:r>
            <a:r>
              <a:rPr lang="en-US" dirty="0">
                <a:solidFill>
                  <a:srgbClr val="000000"/>
                </a:solidFill>
              </a:rPr>
              <a:t> is an event with </a:t>
            </a:r>
            <a:r>
              <a:rPr lang="en-US" i="1" dirty="0">
                <a:solidFill>
                  <a:srgbClr val="000000"/>
                </a:solidFill>
              </a:rPr>
              <a:t>n</a:t>
            </a:r>
            <a:r>
              <a:rPr lang="en-US" baseline="-25000" dirty="0">
                <a:solidFill>
                  <a:srgbClr val="000000"/>
                </a:solidFill>
              </a:rPr>
              <a:t>2</a:t>
            </a:r>
            <a:r>
              <a:rPr lang="en-US" dirty="0">
                <a:solidFill>
                  <a:srgbClr val="000000"/>
                </a:solidFill>
              </a:rPr>
              <a:t> possible outcomes. The number of ways the events can occur in sequence is </a:t>
            </a:r>
            <a:r>
              <a:rPr lang="en-US" i="1" dirty="0">
                <a:solidFill>
                  <a:srgbClr val="000000"/>
                </a:solidFill>
              </a:rPr>
              <a:t>n</a:t>
            </a:r>
            <a:r>
              <a:rPr lang="en-US" baseline="-25000" dirty="0">
                <a:solidFill>
                  <a:srgbClr val="000000"/>
                </a:solidFill>
              </a:rPr>
              <a:t>1</a:t>
            </a:r>
            <a:r>
              <a:rPr lang="en-US" dirty="0">
                <a:solidFill>
                  <a:srgbClr val="000000"/>
                </a:solidFill>
              </a:rPr>
              <a:t>⋅ </a:t>
            </a:r>
            <a:r>
              <a:rPr lang="en-US" i="1" dirty="0">
                <a:solidFill>
                  <a:srgbClr val="000000"/>
                </a:solidFill>
              </a:rPr>
              <a:t>n</a:t>
            </a:r>
            <a:r>
              <a:rPr lang="en-US" baseline="-25000" dirty="0">
                <a:solidFill>
                  <a:srgbClr val="000000"/>
                </a:solidFill>
              </a:rPr>
              <a:t>2</a:t>
            </a:r>
            <a:r>
              <a:rPr lang="en-US" dirty="0">
                <a:solidFill>
                  <a:srgbClr val="000000"/>
                </a:solidFill>
              </a:rPr>
              <a:t>. This principle can be applied for any number of events occurring in sequence.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C4F54-2C8B-8C8A-2541-59731EF12F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25859-5E12-FE1D-54A8-4390EA454797}"/>
              </a:ext>
            </a:extLst>
          </p:cNvPr>
          <p:cNvSpPr>
            <a:spLocks noGrp="1"/>
          </p:cNvSpPr>
          <p:nvPr>
            <p:ph type="title"/>
          </p:nvPr>
        </p:nvSpPr>
        <p:spPr/>
        <p:txBody>
          <a:bodyPr/>
          <a:lstStyle/>
          <a:p>
            <a:r>
              <a:rPr lang="en-US" dirty="0"/>
              <a:t>Combinations (cont.)</a:t>
            </a:r>
          </a:p>
        </p:txBody>
      </p:sp>
      <p:graphicFrame>
        <p:nvGraphicFramePr>
          <p:cNvPr id="4" name="Content Placeholder 3">
            <a:extLst>
              <a:ext uri="{FF2B5EF4-FFF2-40B4-BE49-F238E27FC236}">
                <a16:creationId xmlns:a16="http://schemas.microsoft.com/office/drawing/2014/main" id="{8552E45F-264A-CFE8-36EB-DE8D98FD8E9E}"/>
              </a:ext>
            </a:extLst>
          </p:cNvPr>
          <p:cNvGraphicFramePr>
            <a:graphicFrameLocks noGrp="1"/>
          </p:cNvGraphicFramePr>
          <p:nvPr>
            <p:ph idx="1"/>
            <p:extLst>
              <p:ext uri="{D42A27DB-BD31-4B8C-83A1-F6EECF244321}">
                <p14:modId xmlns:p14="http://schemas.microsoft.com/office/powerpoint/2010/main" val="2654363027"/>
              </p:ext>
            </p:extLst>
          </p:nvPr>
        </p:nvGraphicFramePr>
        <p:xfrm>
          <a:off x="457200" y="1279525"/>
          <a:ext cx="8229600" cy="439420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4067935202"/>
                    </a:ext>
                  </a:extLst>
                </a:gridCol>
                <a:gridCol w="2514600">
                  <a:extLst>
                    <a:ext uri="{9D8B030D-6E8A-4147-A177-3AD203B41FA5}">
                      <a16:colId xmlns:a16="http://schemas.microsoft.com/office/drawing/2014/main" val="2175240139"/>
                    </a:ext>
                  </a:extLst>
                </a:gridCol>
                <a:gridCol w="3429000">
                  <a:extLst>
                    <a:ext uri="{9D8B030D-6E8A-4147-A177-3AD203B41FA5}">
                      <a16:colId xmlns:a16="http://schemas.microsoft.com/office/drawing/2014/main" val="2799039104"/>
                    </a:ext>
                  </a:extLst>
                </a:gridCol>
              </a:tblGrid>
              <a:tr h="370840">
                <a:tc>
                  <a:txBody>
                    <a:bodyPr/>
                    <a:lstStyle/>
                    <a:p>
                      <a:pPr algn="ctr"/>
                      <a:r>
                        <a:rPr lang="en-US" dirty="0"/>
                        <a:t>Concept</a:t>
                      </a:r>
                    </a:p>
                  </a:txBody>
                  <a:tcPr/>
                </a:tc>
                <a:tc>
                  <a:txBody>
                    <a:bodyPr/>
                    <a:lstStyle/>
                    <a:p>
                      <a:pPr algn="ctr"/>
                      <a:endParaRPr lang="en-US" dirty="0"/>
                    </a:p>
                  </a:txBody>
                  <a:tcPr/>
                </a:tc>
                <a:tc>
                  <a:txBody>
                    <a:bodyPr/>
                    <a:lstStyle/>
                    <a:p>
                      <a:pPr algn="ctr"/>
                      <a:r>
                        <a:rPr lang="en-US" dirty="0"/>
                        <a:t>Formula</a:t>
                      </a:r>
                    </a:p>
                  </a:txBody>
                  <a:tcPr/>
                </a:tc>
                <a:extLst>
                  <a:ext uri="{0D108BD9-81ED-4DB2-BD59-A6C34878D82A}">
                    <a16:rowId xmlns:a16="http://schemas.microsoft.com/office/drawing/2014/main" val="1163531343"/>
                  </a:ext>
                </a:extLst>
              </a:tr>
              <a:tr h="370840">
                <a:tc>
                  <a:txBody>
                    <a:bodyPr/>
                    <a:lstStyle/>
                    <a:p>
                      <a:pPr algn="ctr"/>
                      <a:r>
                        <a:rPr lang="en-US" b="1" dirty="0"/>
                        <a:t>Fundamental Counting Principle</a:t>
                      </a:r>
                    </a:p>
                  </a:txBody>
                  <a:tcPr anchor="ctr"/>
                </a:tc>
                <a:tc>
                  <a:txBody>
                    <a:bodyPr/>
                    <a:lstStyle/>
                    <a:p>
                      <a:r>
                        <a:rPr lang="en-US" i="0" dirty="0">
                          <a:solidFill>
                            <a:srgbClr val="366092"/>
                          </a:solidFill>
                        </a:rPr>
                        <a:t>If one event has </a:t>
                      </a:r>
                      <a:r>
                        <a:rPr lang="en-US" i="1" dirty="0">
                          <a:solidFill>
                            <a:srgbClr val="366092"/>
                          </a:solidFill>
                        </a:rPr>
                        <a:t>n</a:t>
                      </a:r>
                      <a:r>
                        <a:rPr lang="en-US" i="0" baseline="-25000" dirty="0">
                          <a:solidFill>
                            <a:srgbClr val="366092"/>
                          </a:solidFill>
                        </a:rPr>
                        <a:t>1</a:t>
                      </a:r>
                      <a:r>
                        <a:rPr lang="en-US" i="0" dirty="0">
                          <a:solidFill>
                            <a:srgbClr val="366092"/>
                          </a:solidFill>
                        </a:rPr>
                        <a:t> outcomes and another event has </a:t>
                      </a:r>
                      <a:r>
                        <a:rPr lang="en-US" i="1" dirty="0">
                          <a:solidFill>
                            <a:srgbClr val="366092"/>
                          </a:solidFill>
                        </a:rPr>
                        <a:t>n</a:t>
                      </a:r>
                      <a:r>
                        <a:rPr lang="en-US" i="0" baseline="-25000" dirty="0">
                          <a:solidFill>
                            <a:srgbClr val="366092"/>
                          </a:solidFill>
                        </a:rPr>
                        <a:t>2</a:t>
                      </a:r>
                      <a:r>
                        <a:rPr lang="en-US" i="0" dirty="0">
                          <a:solidFill>
                            <a:srgbClr val="366092"/>
                          </a:solidFill>
                        </a:rPr>
                        <a:t> outcomes, the number of ways the events can occur in sequence is the product of </a:t>
                      </a:r>
                      <a:r>
                        <a:rPr lang="en-US" i="1" dirty="0">
                          <a:solidFill>
                            <a:srgbClr val="366092"/>
                          </a:solidFill>
                        </a:rPr>
                        <a:t>n</a:t>
                      </a:r>
                      <a:r>
                        <a:rPr lang="en-US" i="0" baseline="-25000" dirty="0">
                          <a:solidFill>
                            <a:srgbClr val="366092"/>
                          </a:solidFill>
                        </a:rPr>
                        <a:t>1</a:t>
                      </a:r>
                      <a:r>
                        <a:rPr lang="en-US" i="0" dirty="0">
                          <a:solidFill>
                            <a:srgbClr val="366092"/>
                          </a:solidFill>
                        </a:rPr>
                        <a:t> and </a:t>
                      </a:r>
                      <a:r>
                        <a:rPr lang="en-US" i="1" dirty="0">
                          <a:solidFill>
                            <a:srgbClr val="366092"/>
                          </a:solidFill>
                        </a:rPr>
                        <a:t>n</a:t>
                      </a:r>
                      <a:r>
                        <a:rPr lang="en-US" i="0" baseline="-25000" dirty="0">
                          <a:solidFill>
                            <a:srgbClr val="366092"/>
                          </a:solidFill>
                        </a:rPr>
                        <a:t>2</a:t>
                      </a:r>
                      <a:r>
                        <a:rPr lang="en-US" i="0" dirty="0">
                          <a:solidFill>
                            <a:srgbClr val="366092"/>
                          </a:solidFill>
                        </a:rPr>
                        <a:t>. (This principle can be applied for any number of events occurring in sequence.)</a:t>
                      </a:r>
                      <a:endParaRPr lang="en-US" dirty="0">
                        <a:solidFill>
                          <a:srgbClr val="366092"/>
                        </a:solidFill>
                      </a:endParaRPr>
                    </a:p>
                  </a:txBody>
                  <a:tcPr/>
                </a:tc>
                <a:tc>
                  <a:txBody>
                    <a:bodyPr/>
                    <a:lstStyle/>
                    <a:p>
                      <a:pPr algn="ctr"/>
                      <a:r>
                        <a:rPr lang="en-US" i="1" dirty="0">
                          <a:solidFill>
                            <a:schemeClr val="tx1"/>
                          </a:solidFill>
                        </a:rPr>
                        <a:t>n</a:t>
                      </a:r>
                      <a:r>
                        <a:rPr lang="en-US" baseline="-25000" dirty="0">
                          <a:solidFill>
                            <a:schemeClr val="tx1"/>
                          </a:solidFill>
                        </a:rPr>
                        <a:t>1</a:t>
                      </a:r>
                      <a:r>
                        <a:rPr lang="en-US" dirty="0">
                          <a:solidFill>
                            <a:schemeClr val="tx1"/>
                          </a:solidFill>
                        </a:rPr>
                        <a:t>⋅ </a:t>
                      </a:r>
                      <a:r>
                        <a:rPr lang="en-US" i="1" dirty="0">
                          <a:solidFill>
                            <a:schemeClr val="tx1"/>
                          </a:solidFill>
                        </a:rPr>
                        <a:t>n</a:t>
                      </a:r>
                      <a:r>
                        <a:rPr lang="en-US" baseline="-25000" dirty="0">
                          <a:solidFill>
                            <a:schemeClr val="tx1"/>
                          </a:solidFill>
                        </a:rPr>
                        <a:t>2</a:t>
                      </a:r>
                      <a:endParaRPr lang="en-US" dirty="0">
                        <a:solidFill>
                          <a:schemeClr val="tx1"/>
                        </a:solidFill>
                      </a:endParaRPr>
                    </a:p>
                  </a:txBody>
                  <a:tcPr anchor="ctr"/>
                </a:tc>
                <a:extLst>
                  <a:ext uri="{0D108BD9-81ED-4DB2-BD59-A6C34878D82A}">
                    <a16:rowId xmlns:a16="http://schemas.microsoft.com/office/drawing/2014/main" val="143009321"/>
                  </a:ext>
                </a:extLst>
              </a:tr>
              <a:tr h="370840">
                <a:tc>
                  <a:txBody>
                    <a:bodyPr/>
                    <a:lstStyle/>
                    <a:p>
                      <a:pPr algn="ctr"/>
                      <a:r>
                        <a:rPr lang="en-US" b="1" dirty="0"/>
                        <a:t>Factorial</a:t>
                      </a:r>
                    </a:p>
                  </a:txBody>
                  <a:tcPr anchor="ctr"/>
                </a:tc>
                <a:tc>
                  <a:txBody>
                    <a:bodyPr/>
                    <a:lstStyle/>
                    <a:p>
                      <a:r>
                        <a:rPr lang="en-US" i="1" dirty="0"/>
                        <a:t>n</a:t>
                      </a:r>
                      <a:r>
                        <a:rPr lang="en-US" i="0" dirty="0"/>
                        <a:t>! is the product of each of the positive whole numbers from 1 to </a:t>
                      </a:r>
                      <a:r>
                        <a:rPr lang="en-US" i="1" dirty="0"/>
                        <a:t>n</a:t>
                      </a:r>
                      <a:r>
                        <a:rPr lang="en-US" i="0" dirty="0"/>
                        <a:t>.</a:t>
                      </a:r>
                      <a:endParaRPr lang="en-US" i="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i="1" dirty="0">
                          <a:solidFill>
                            <a:schemeClr val="tx1"/>
                          </a:solidFill>
                        </a:rPr>
                        <a:t>n</a:t>
                      </a:r>
                      <a:r>
                        <a:rPr lang="pt-BR" dirty="0">
                          <a:solidFill>
                            <a:schemeClr val="tx1"/>
                          </a:solidFill>
                        </a:rPr>
                        <a:t>! = </a:t>
                      </a:r>
                      <a:r>
                        <a:rPr lang="pt-BR" i="1" dirty="0">
                          <a:solidFill>
                            <a:schemeClr val="tx1"/>
                          </a:solidFill>
                        </a:rPr>
                        <a:t>n</a:t>
                      </a:r>
                      <a:r>
                        <a:rPr lang="pt-BR" dirty="0">
                          <a:solidFill>
                            <a:schemeClr val="tx1"/>
                          </a:solidFill>
                        </a:rPr>
                        <a:t> (</a:t>
                      </a:r>
                      <a:r>
                        <a:rPr lang="pt-BR" i="1" dirty="0">
                          <a:solidFill>
                            <a:schemeClr val="tx1"/>
                          </a:solidFill>
                        </a:rPr>
                        <a:t>n</a:t>
                      </a:r>
                      <a:r>
                        <a:rPr lang="pt-BR" dirty="0">
                          <a:solidFill>
                            <a:schemeClr val="tx1"/>
                          </a:solidFill>
                        </a:rPr>
                        <a:t>−1)  (</a:t>
                      </a:r>
                      <a:r>
                        <a:rPr lang="pt-BR" i="1" dirty="0">
                          <a:solidFill>
                            <a:schemeClr val="tx1"/>
                          </a:solidFill>
                        </a:rPr>
                        <a:t>n</a:t>
                      </a:r>
                      <a:r>
                        <a:rPr lang="pt-BR" dirty="0">
                          <a:solidFill>
                            <a:schemeClr val="tx1"/>
                          </a:solidFill>
                        </a:rPr>
                        <a:t>−2) ∙∙∙ (3) (2) (1)</a:t>
                      </a:r>
                      <a:endParaRPr lang="en-US" dirty="0">
                        <a:solidFill>
                          <a:schemeClr val="tx1"/>
                        </a:solidFill>
                      </a:endParaRPr>
                    </a:p>
                  </a:txBody>
                  <a:tcPr anchor="ctr"/>
                </a:tc>
                <a:extLst>
                  <a:ext uri="{0D108BD9-81ED-4DB2-BD59-A6C34878D82A}">
                    <a16:rowId xmlns:a16="http://schemas.microsoft.com/office/drawing/2014/main" val="1227650565"/>
                  </a:ext>
                </a:extLst>
              </a:tr>
            </a:tbl>
          </a:graphicData>
        </a:graphic>
      </p:graphicFrame>
    </p:spTree>
    <p:extLst>
      <p:ext uri="{BB962C8B-B14F-4D97-AF65-F5344CB8AC3E}">
        <p14:creationId xmlns:p14="http://schemas.microsoft.com/office/powerpoint/2010/main" val="2677040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9291D-6233-4E6F-8876-DBD44FA2EA86}"/>
              </a:ext>
            </a:extLst>
          </p:cNvPr>
          <p:cNvSpPr>
            <a:spLocks noGrp="1"/>
          </p:cNvSpPr>
          <p:nvPr>
            <p:ph type="title"/>
          </p:nvPr>
        </p:nvSpPr>
        <p:spPr/>
        <p:txBody>
          <a:bodyPr/>
          <a:lstStyle/>
          <a:p>
            <a:r>
              <a:rPr lang="en-US" dirty="0"/>
              <a:t>Combinations (cont.)</a:t>
            </a:r>
          </a:p>
        </p:txBody>
      </p:sp>
      <p:graphicFrame>
        <p:nvGraphicFramePr>
          <p:cNvPr id="4" name="Content Placeholder 3">
            <a:extLst>
              <a:ext uri="{FF2B5EF4-FFF2-40B4-BE49-F238E27FC236}">
                <a16:creationId xmlns:a16="http://schemas.microsoft.com/office/drawing/2014/main" id="{5233A3C6-6AE4-4D5A-AC01-7DE7CFCF2D40}"/>
              </a:ext>
            </a:extLst>
          </p:cNvPr>
          <p:cNvGraphicFramePr>
            <a:graphicFrameLocks noGrp="1"/>
          </p:cNvGraphicFramePr>
          <p:nvPr>
            <p:ph idx="1"/>
            <p:extLst>
              <p:ext uri="{D42A27DB-BD31-4B8C-83A1-F6EECF244321}">
                <p14:modId xmlns:p14="http://schemas.microsoft.com/office/powerpoint/2010/main" val="475473286"/>
              </p:ext>
            </p:extLst>
          </p:nvPr>
        </p:nvGraphicFramePr>
        <p:xfrm>
          <a:off x="457200" y="1279525"/>
          <a:ext cx="8229600" cy="238252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4067935202"/>
                    </a:ext>
                  </a:extLst>
                </a:gridCol>
                <a:gridCol w="2514600">
                  <a:extLst>
                    <a:ext uri="{9D8B030D-6E8A-4147-A177-3AD203B41FA5}">
                      <a16:colId xmlns:a16="http://schemas.microsoft.com/office/drawing/2014/main" val="2175240139"/>
                    </a:ext>
                  </a:extLst>
                </a:gridCol>
                <a:gridCol w="3429000">
                  <a:extLst>
                    <a:ext uri="{9D8B030D-6E8A-4147-A177-3AD203B41FA5}">
                      <a16:colId xmlns:a16="http://schemas.microsoft.com/office/drawing/2014/main" val="2799039104"/>
                    </a:ext>
                  </a:extLst>
                </a:gridCol>
              </a:tblGrid>
              <a:tr h="370840">
                <a:tc>
                  <a:txBody>
                    <a:bodyPr/>
                    <a:lstStyle/>
                    <a:p>
                      <a:pPr algn="ctr"/>
                      <a:r>
                        <a:rPr lang="en-US" dirty="0"/>
                        <a:t>Concept</a:t>
                      </a:r>
                    </a:p>
                  </a:txBody>
                  <a:tcPr/>
                </a:tc>
                <a:tc>
                  <a:txBody>
                    <a:bodyPr/>
                    <a:lstStyle/>
                    <a:p>
                      <a:pPr algn="ctr"/>
                      <a:endParaRPr lang="en-US" dirty="0"/>
                    </a:p>
                  </a:txBody>
                  <a:tcPr/>
                </a:tc>
                <a:tc>
                  <a:txBody>
                    <a:bodyPr/>
                    <a:lstStyle/>
                    <a:p>
                      <a:pPr algn="ctr"/>
                      <a:r>
                        <a:rPr lang="en-US" dirty="0"/>
                        <a:t>Formula</a:t>
                      </a:r>
                    </a:p>
                  </a:txBody>
                  <a:tcPr/>
                </a:tc>
                <a:extLst>
                  <a:ext uri="{0D108BD9-81ED-4DB2-BD59-A6C34878D82A}">
                    <a16:rowId xmlns:a16="http://schemas.microsoft.com/office/drawing/2014/main" val="1163531343"/>
                  </a:ext>
                </a:extLst>
              </a:tr>
              <a:tr h="370840">
                <a:tc>
                  <a:txBody>
                    <a:bodyPr/>
                    <a:lstStyle/>
                    <a:p>
                      <a:pPr algn="ctr"/>
                      <a:r>
                        <a:rPr lang="en-US" b="1" dirty="0"/>
                        <a:t>Combination</a:t>
                      </a:r>
                    </a:p>
                  </a:txBody>
                  <a:tcPr anchor="ctr"/>
                </a:tc>
                <a:tc>
                  <a:txBody>
                    <a:bodyPr/>
                    <a:lstStyle/>
                    <a:p>
                      <a:r>
                        <a:rPr lang="en-US" dirty="0"/>
                        <a:t>A collection or grouping of objects where order is</a:t>
                      </a:r>
                    </a:p>
                    <a:p>
                      <a:r>
                        <a:rPr lang="en-US" dirty="0"/>
                        <a:t>not important.</a:t>
                      </a:r>
                    </a:p>
                  </a:txBody>
                  <a:tcPr/>
                </a:tc>
                <a:tc>
                  <a:txBody>
                    <a:bodyPr/>
                    <a:lstStyle/>
                    <a:p>
                      <a:r>
                        <a:rPr lang="en-US" dirty="0"/>
                        <a:t>The number of combinations of </a:t>
                      </a:r>
                      <a:r>
                        <a:rPr lang="en-US" i="1" dirty="0"/>
                        <a:t>n</a:t>
                      </a:r>
                      <a:r>
                        <a:rPr lang="en-US" dirty="0"/>
                        <a:t> unique objects selecting </a:t>
                      </a:r>
                      <a:r>
                        <a:rPr lang="en-US" i="1" dirty="0"/>
                        <a:t>r</a:t>
                      </a:r>
                      <a:r>
                        <a:rPr lang="en-US" dirty="0"/>
                        <a:t> at a time and repetition is not allowed is given by the following formula.</a:t>
                      </a:r>
                    </a:p>
                    <a:p>
                      <a:endParaRPr lang="en-US" dirty="0"/>
                    </a:p>
                    <a:p>
                      <a:endParaRPr lang="en-US" dirty="0"/>
                    </a:p>
                    <a:p>
                      <a:endParaRPr lang="en-US" dirty="0"/>
                    </a:p>
                  </a:txBody>
                  <a:tcPr/>
                </a:tc>
                <a:extLst>
                  <a:ext uri="{0D108BD9-81ED-4DB2-BD59-A6C34878D82A}">
                    <a16:rowId xmlns:a16="http://schemas.microsoft.com/office/drawing/2014/main" val="2811790716"/>
                  </a:ext>
                </a:extLst>
              </a:tr>
            </a:tbl>
          </a:graphicData>
        </a:graphic>
      </p:graphicFrame>
      <p:graphicFrame>
        <p:nvGraphicFramePr>
          <p:cNvPr id="3" name="Object 2">
            <a:extLst>
              <a:ext uri="{FF2B5EF4-FFF2-40B4-BE49-F238E27FC236}">
                <a16:creationId xmlns:a16="http://schemas.microsoft.com/office/drawing/2014/main" id="{47ED13AA-D712-E7ED-6B33-E084E1153E3A}"/>
              </a:ext>
            </a:extLst>
          </p:cNvPr>
          <p:cNvGraphicFramePr>
            <a:graphicFrameLocks noChangeAspect="1"/>
          </p:cNvGraphicFramePr>
          <p:nvPr>
            <p:extLst>
              <p:ext uri="{D42A27DB-BD31-4B8C-83A1-F6EECF244321}">
                <p14:modId xmlns:p14="http://schemas.microsoft.com/office/powerpoint/2010/main" val="3151889897"/>
              </p:ext>
            </p:extLst>
          </p:nvPr>
        </p:nvGraphicFramePr>
        <p:xfrm>
          <a:off x="6115050" y="2895600"/>
          <a:ext cx="1323975" cy="595313"/>
        </p:xfrm>
        <a:graphic>
          <a:graphicData uri="http://schemas.openxmlformats.org/presentationml/2006/ole">
            <mc:AlternateContent xmlns:mc="http://schemas.openxmlformats.org/markup-compatibility/2006">
              <mc:Choice xmlns:v="urn:schemas-microsoft-com:vml" Requires="v">
                <p:oleObj name="Equation" r:id="rId2" imgW="2120760" imgH="952200" progId="Equation.DSMT4">
                  <p:embed/>
                </p:oleObj>
              </mc:Choice>
              <mc:Fallback>
                <p:oleObj name="Equation" r:id="rId2" imgW="2120760" imgH="952200" progId="Equation.DSMT4">
                  <p:embed/>
                  <p:pic>
                    <p:nvPicPr>
                      <p:cNvPr id="5" name="Object 2">
                        <a:extLst>
                          <a:ext uri="{FF2B5EF4-FFF2-40B4-BE49-F238E27FC236}">
                            <a16:creationId xmlns:a16="http://schemas.microsoft.com/office/drawing/2014/main" id="{47ED13AA-D712-E7ED-6B33-E084E1153E3A}"/>
                          </a:ext>
                        </a:extLst>
                      </p:cNvPr>
                      <p:cNvPicPr>
                        <a:picLocks noChangeAspect="1" noChangeArrowheads="1"/>
                      </p:cNvPicPr>
                      <p:nvPr/>
                    </p:nvPicPr>
                    <p:blipFill>
                      <a:blip r:embed="rId3"/>
                      <a:srcRect/>
                      <a:stretch>
                        <a:fillRect/>
                      </a:stretch>
                    </p:blipFill>
                    <p:spPr bwMode="auto">
                      <a:xfrm>
                        <a:off x="6115050" y="2895600"/>
                        <a:ext cx="1323975" cy="595313"/>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1545116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3329F-605B-432B-B049-0C9FC76D4296}"/>
              </a:ext>
            </a:extLst>
          </p:cNvPr>
          <p:cNvSpPr>
            <a:spLocks noGrp="1"/>
          </p:cNvSpPr>
          <p:nvPr>
            <p:ph type="title"/>
          </p:nvPr>
        </p:nvSpPr>
        <p:spPr/>
        <p:txBody>
          <a:bodyPr/>
          <a:lstStyle/>
          <a:p>
            <a:r>
              <a:rPr lang="en-US" dirty="0"/>
              <a:t>Combinations (cont.)</a:t>
            </a:r>
          </a:p>
        </p:txBody>
      </p:sp>
      <p:graphicFrame>
        <p:nvGraphicFramePr>
          <p:cNvPr id="4" name="Content Placeholder 3">
            <a:extLst>
              <a:ext uri="{FF2B5EF4-FFF2-40B4-BE49-F238E27FC236}">
                <a16:creationId xmlns:a16="http://schemas.microsoft.com/office/drawing/2014/main" id="{DE18D504-3D0D-4F9D-9E81-58771A0241D6}"/>
              </a:ext>
            </a:extLst>
          </p:cNvPr>
          <p:cNvGraphicFramePr>
            <a:graphicFrameLocks noGrp="1"/>
          </p:cNvGraphicFramePr>
          <p:nvPr>
            <p:ph idx="1"/>
            <p:extLst>
              <p:ext uri="{D42A27DB-BD31-4B8C-83A1-F6EECF244321}">
                <p14:modId xmlns:p14="http://schemas.microsoft.com/office/powerpoint/2010/main" val="313203342"/>
              </p:ext>
            </p:extLst>
          </p:nvPr>
        </p:nvGraphicFramePr>
        <p:xfrm>
          <a:off x="457200" y="1279525"/>
          <a:ext cx="8229600" cy="421132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626811917"/>
                    </a:ext>
                  </a:extLst>
                </a:gridCol>
                <a:gridCol w="3200400">
                  <a:extLst>
                    <a:ext uri="{9D8B030D-6E8A-4147-A177-3AD203B41FA5}">
                      <a16:colId xmlns:a16="http://schemas.microsoft.com/office/drawing/2014/main" val="965383593"/>
                    </a:ext>
                  </a:extLst>
                </a:gridCol>
                <a:gridCol w="2743200">
                  <a:extLst>
                    <a:ext uri="{9D8B030D-6E8A-4147-A177-3AD203B41FA5}">
                      <a16:colId xmlns:a16="http://schemas.microsoft.com/office/drawing/2014/main" val="2897066335"/>
                    </a:ext>
                  </a:extLst>
                </a:gridCol>
              </a:tblGrid>
              <a:tr h="370840">
                <a:tc>
                  <a:txBody>
                    <a:bodyPr/>
                    <a:lstStyle/>
                    <a:p>
                      <a:r>
                        <a:rPr lang="en-US" dirty="0"/>
                        <a:t>Concept</a:t>
                      </a:r>
                    </a:p>
                  </a:txBody>
                  <a:tcPr/>
                </a:tc>
                <a:tc>
                  <a:txBody>
                    <a:bodyPr/>
                    <a:lstStyle/>
                    <a:p>
                      <a:endParaRPr lang="en-US" dirty="0"/>
                    </a:p>
                  </a:txBody>
                  <a:tcPr/>
                </a:tc>
                <a:tc>
                  <a:txBody>
                    <a:bodyPr/>
                    <a:lstStyle/>
                    <a:p>
                      <a:r>
                        <a:rPr lang="en-US" dirty="0"/>
                        <a:t>Formula</a:t>
                      </a:r>
                    </a:p>
                  </a:txBody>
                  <a:tcPr/>
                </a:tc>
                <a:extLst>
                  <a:ext uri="{0D108BD9-81ED-4DB2-BD59-A6C34878D82A}">
                    <a16:rowId xmlns:a16="http://schemas.microsoft.com/office/drawing/2014/main" val="3507340360"/>
                  </a:ext>
                </a:extLst>
              </a:tr>
              <a:tr h="370840">
                <a:tc rowSpan="3">
                  <a:txBody>
                    <a:bodyPr/>
                    <a:lstStyle/>
                    <a:p>
                      <a:pPr algn="ctr"/>
                      <a:r>
                        <a:rPr lang="en-US" b="1" dirty="0"/>
                        <a:t>Permutation</a:t>
                      </a:r>
                    </a:p>
                  </a:txBody>
                  <a:tcPr anchor="ctr"/>
                </a:tc>
                <a:tc>
                  <a:txBody>
                    <a:bodyPr/>
                    <a:lstStyle/>
                    <a:p>
                      <a:r>
                        <a:rPr lang="en-US" dirty="0"/>
                        <a:t>A specific order or arrangement of objects.</a:t>
                      </a:r>
                    </a:p>
                  </a:txBody>
                  <a:tcPr/>
                </a:tc>
                <a:tc>
                  <a:txBody>
                    <a:bodyPr/>
                    <a:lstStyle/>
                    <a:p>
                      <a:r>
                        <a:rPr lang="en-US" dirty="0"/>
                        <a:t>The number of arrangements for </a:t>
                      </a:r>
                      <a:r>
                        <a:rPr lang="en-US" i="1" dirty="0"/>
                        <a:t>n</a:t>
                      </a:r>
                      <a:r>
                        <a:rPr lang="en-US" i="0" dirty="0"/>
                        <a:t> objects when order is important is given by </a:t>
                      </a:r>
                      <a:r>
                        <a:rPr lang="en-US" i="1" dirty="0"/>
                        <a:t>n</a:t>
                      </a:r>
                      <a:r>
                        <a:rPr lang="en-US" i="0" dirty="0"/>
                        <a:t> factorial: </a:t>
                      </a:r>
                      <a:r>
                        <a:rPr lang="en-US" i="1" dirty="0"/>
                        <a:t>n</a:t>
                      </a:r>
                      <a:r>
                        <a:rPr lang="en-US" i="0" dirty="0"/>
                        <a:t>!.</a:t>
                      </a:r>
                      <a:endParaRPr lang="en-US" dirty="0"/>
                    </a:p>
                  </a:txBody>
                  <a:tcPr/>
                </a:tc>
                <a:extLst>
                  <a:ext uri="{0D108BD9-81ED-4DB2-BD59-A6C34878D82A}">
                    <a16:rowId xmlns:a16="http://schemas.microsoft.com/office/drawing/2014/main" val="127452057"/>
                  </a:ext>
                </a:extLst>
              </a:tr>
              <a:tr h="370840">
                <a:tc vMerge="1">
                  <a:txBody>
                    <a:bodyPr/>
                    <a:lstStyle/>
                    <a:p>
                      <a:endParaRPr lang="en-US"/>
                    </a:p>
                  </a:txBody>
                  <a:tcPr/>
                </a:tc>
                <a:tc>
                  <a:txBody>
                    <a:bodyPr/>
                    <a:lstStyle/>
                    <a:p>
                      <a:r>
                        <a:rPr lang="en-US" dirty="0"/>
                        <a:t>The number of permutations of </a:t>
                      </a:r>
                      <a:r>
                        <a:rPr lang="en-US" i="1" dirty="0"/>
                        <a:t>n</a:t>
                      </a:r>
                      <a:r>
                        <a:rPr lang="en-US" i="0" dirty="0"/>
                        <a:t> unique objects selecting </a:t>
                      </a:r>
                      <a:r>
                        <a:rPr lang="en-US" i="1" dirty="0"/>
                        <a:t>r</a:t>
                      </a:r>
                      <a:r>
                        <a:rPr lang="en-US" i="0" dirty="0"/>
                        <a:t> at a time and repetition is not allowed.</a:t>
                      </a:r>
                      <a:endParaRPr lang="en-US" dirty="0"/>
                    </a:p>
                  </a:txBody>
                  <a:tcPr/>
                </a:tc>
                <a:tc>
                  <a:txBody>
                    <a:bodyPr/>
                    <a:lstStyle/>
                    <a:p>
                      <a:endParaRPr lang="en-US" dirty="0"/>
                    </a:p>
                  </a:txBody>
                  <a:tcPr/>
                </a:tc>
                <a:extLst>
                  <a:ext uri="{0D108BD9-81ED-4DB2-BD59-A6C34878D82A}">
                    <a16:rowId xmlns:a16="http://schemas.microsoft.com/office/drawing/2014/main" val="2538816483"/>
                  </a:ext>
                </a:extLst>
              </a:tr>
              <a:tr h="370840">
                <a:tc vMerge="1">
                  <a:txBody>
                    <a:bodyPr/>
                    <a:lstStyle/>
                    <a:p>
                      <a:endParaRPr lang="en-US" dirty="0"/>
                    </a:p>
                  </a:txBody>
                  <a:tcPr/>
                </a:tc>
                <a:tc>
                  <a:txBody>
                    <a:bodyPr/>
                    <a:lstStyle/>
                    <a:p>
                      <a:r>
                        <a:rPr lang="en-US" dirty="0"/>
                        <a:t>Given </a:t>
                      </a:r>
                      <a:r>
                        <a:rPr lang="en-US" i="1" dirty="0"/>
                        <a:t>n</a:t>
                      </a:r>
                      <a:r>
                        <a:rPr lang="en-US" i="0" dirty="0"/>
                        <a:t> objects with </a:t>
                      </a:r>
                      <a:r>
                        <a:rPr lang="en-US" i="1" dirty="0"/>
                        <a:t>n</a:t>
                      </a:r>
                      <a:r>
                        <a:rPr lang="en-US" i="1" baseline="-25000" dirty="0"/>
                        <a:t>1</a:t>
                      </a:r>
                      <a:r>
                        <a:rPr lang="en-US" i="0" dirty="0"/>
                        <a:t> alike, </a:t>
                      </a:r>
                      <a:r>
                        <a:rPr lang="en-US" i="1" dirty="0"/>
                        <a:t>n</a:t>
                      </a:r>
                      <a:r>
                        <a:rPr lang="en-US" i="1" baseline="-25000" dirty="0"/>
                        <a:t>2</a:t>
                      </a:r>
                      <a:r>
                        <a:rPr lang="en-US" i="0" dirty="0"/>
                        <a:t> alike, …, </a:t>
                      </a:r>
                      <a:r>
                        <a:rPr lang="en-US" i="1" dirty="0" err="1"/>
                        <a:t>n</a:t>
                      </a:r>
                      <a:r>
                        <a:rPr lang="en-US" i="1" baseline="-25000" dirty="0" err="1"/>
                        <a:t>k</a:t>
                      </a:r>
                      <a:r>
                        <a:rPr lang="en-US" i="0" dirty="0"/>
                        <a:t> alike, then the number of distinguishable permutations is given by the formula to the right.</a:t>
                      </a:r>
                      <a:endParaRPr lang="en-US" dirty="0"/>
                    </a:p>
                  </a:txBody>
                  <a:tcPr/>
                </a:tc>
                <a:tc>
                  <a:txBody>
                    <a:bodyPr/>
                    <a:lstStyle/>
                    <a:p>
                      <a:endParaRPr lang="en-US" dirty="0"/>
                    </a:p>
                  </a:txBody>
                  <a:tcPr/>
                </a:tc>
                <a:extLst>
                  <a:ext uri="{0D108BD9-81ED-4DB2-BD59-A6C34878D82A}">
                    <a16:rowId xmlns:a16="http://schemas.microsoft.com/office/drawing/2014/main" val="2609347505"/>
                  </a:ext>
                </a:extLst>
              </a:tr>
            </a:tbl>
          </a:graphicData>
        </a:graphic>
      </p:graphicFrame>
      <p:graphicFrame>
        <p:nvGraphicFramePr>
          <p:cNvPr id="5" name="Object 2">
            <a:extLst>
              <a:ext uri="{FF2B5EF4-FFF2-40B4-BE49-F238E27FC236}">
                <a16:creationId xmlns:a16="http://schemas.microsoft.com/office/drawing/2014/main" id="{240AD8C5-A3D1-4563-9DC8-BC09416BDA25}"/>
              </a:ext>
            </a:extLst>
          </p:cNvPr>
          <p:cNvGraphicFramePr>
            <a:graphicFrameLocks noChangeAspect="1"/>
          </p:cNvGraphicFramePr>
          <p:nvPr>
            <p:extLst>
              <p:ext uri="{D42A27DB-BD31-4B8C-83A1-F6EECF244321}">
                <p14:modId xmlns:p14="http://schemas.microsoft.com/office/powerpoint/2010/main" val="3826457397"/>
              </p:ext>
            </p:extLst>
          </p:nvPr>
        </p:nvGraphicFramePr>
        <p:xfrm>
          <a:off x="6245225" y="4343400"/>
          <a:ext cx="2139950" cy="642938"/>
        </p:xfrm>
        <a:graphic>
          <a:graphicData uri="http://schemas.openxmlformats.org/presentationml/2006/ole">
            <mc:AlternateContent xmlns:mc="http://schemas.openxmlformats.org/markup-compatibility/2006">
              <mc:Choice xmlns:v="urn:schemas-microsoft-com:vml" Requires="v">
                <p:oleObj name="Equation" r:id="rId2" imgW="3174840" imgH="952200" progId="Equation.DSMT4">
                  <p:embed/>
                </p:oleObj>
              </mc:Choice>
              <mc:Fallback>
                <p:oleObj name="Equation" r:id="rId2" imgW="3174840" imgH="952200" progId="Equation.DSMT4">
                  <p:embed/>
                  <p:pic>
                    <p:nvPicPr>
                      <p:cNvPr id="78850" name="Object 2"/>
                      <p:cNvPicPr>
                        <a:picLocks noChangeAspect="1" noChangeArrowheads="1"/>
                      </p:cNvPicPr>
                      <p:nvPr/>
                    </p:nvPicPr>
                    <p:blipFill>
                      <a:blip r:embed="rId3"/>
                      <a:srcRect/>
                      <a:stretch>
                        <a:fillRect/>
                      </a:stretch>
                    </p:blipFill>
                    <p:spPr bwMode="auto">
                      <a:xfrm>
                        <a:off x="6245225" y="4343400"/>
                        <a:ext cx="2139950" cy="642938"/>
                      </a:xfrm>
                      <a:prstGeom prst="rect">
                        <a:avLst/>
                      </a:prstGeom>
                      <a:noFill/>
                      <a:ln>
                        <a:noFill/>
                      </a:ln>
                      <a:effectLst/>
                    </p:spPr>
                  </p:pic>
                </p:oleObj>
              </mc:Fallback>
            </mc:AlternateContent>
          </a:graphicData>
        </a:graphic>
      </p:graphicFrame>
      <p:graphicFrame>
        <p:nvGraphicFramePr>
          <p:cNvPr id="6" name="Object 2">
            <a:extLst>
              <a:ext uri="{FF2B5EF4-FFF2-40B4-BE49-F238E27FC236}">
                <a16:creationId xmlns:a16="http://schemas.microsoft.com/office/drawing/2014/main" id="{6B80BC2D-2748-4FDB-81E1-7676FDF6B65E}"/>
              </a:ext>
            </a:extLst>
          </p:cNvPr>
          <p:cNvGraphicFramePr>
            <a:graphicFrameLocks noChangeAspect="1"/>
          </p:cNvGraphicFramePr>
          <p:nvPr>
            <p:extLst>
              <p:ext uri="{D42A27DB-BD31-4B8C-83A1-F6EECF244321}">
                <p14:modId xmlns:p14="http://schemas.microsoft.com/office/powerpoint/2010/main" val="3545380765"/>
              </p:ext>
            </p:extLst>
          </p:nvPr>
        </p:nvGraphicFramePr>
        <p:xfrm>
          <a:off x="6645275" y="3070225"/>
          <a:ext cx="1185863" cy="630238"/>
        </p:xfrm>
        <a:graphic>
          <a:graphicData uri="http://schemas.openxmlformats.org/presentationml/2006/ole">
            <mc:AlternateContent xmlns:mc="http://schemas.openxmlformats.org/markup-compatibility/2006">
              <mc:Choice xmlns:v="urn:schemas-microsoft-com:vml" Requires="v">
                <p:oleObj name="Equation" r:id="rId4" imgW="1790640" imgH="952200" progId="Equation.DSMT4">
                  <p:embed/>
                </p:oleObj>
              </mc:Choice>
              <mc:Fallback>
                <p:oleObj name="Equation" r:id="rId4" imgW="1790640" imgH="952200" progId="Equation.DSMT4">
                  <p:embed/>
                  <p:pic>
                    <p:nvPicPr>
                      <p:cNvPr id="76802" name="Object 2"/>
                      <p:cNvPicPr>
                        <a:picLocks noChangeAspect="1" noChangeArrowheads="1"/>
                      </p:cNvPicPr>
                      <p:nvPr/>
                    </p:nvPicPr>
                    <p:blipFill>
                      <a:blip r:embed="rId5"/>
                      <a:srcRect/>
                      <a:stretch>
                        <a:fillRect/>
                      </a:stretch>
                    </p:blipFill>
                    <p:spPr bwMode="auto">
                      <a:xfrm>
                        <a:off x="6645275" y="3070225"/>
                        <a:ext cx="1185863" cy="63023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56243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500" dirty="0"/>
              <a:t>Example 6.4.1: Using the Fundamental Counting Principle to Count the Number of Tomato Plots Needed for an Experiment</a:t>
            </a:r>
          </a:p>
        </p:txBody>
      </p:sp>
      <p:sp>
        <p:nvSpPr>
          <p:cNvPr id="3" name="Content Placeholder 2"/>
          <p:cNvSpPr>
            <a:spLocks noGrp="1"/>
          </p:cNvSpPr>
          <p:nvPr>
            <p:ph idx="1"/>
          </p:nvPr>
        </p:nvSpPr>
        <p:spPr/>
        <p:txBody>
          <a:bodyPr/>
          <a:lstStyle/>
          <a:p>
            <a:r>
              <a:rPr lang="en-US" dirty="0"/>
              <a:t>An agricultural research center is designing an experiment to determine the effects of soil type, fertilizer, and plant spacing on tomato yield. The plan calls for four soil types, three types of fertilizer, and four different spacings between plants. The plan also includes replication of each combination of fertilizer, soil type, and plant spacing five times. How many different plots of tomatoes will be needed to conduct the experiment?</a:t>
            </a:r>
          </a:p>
          <a:p>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A2957-9D05-6067-8F48-A80B73025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F6733-8D71-593E-93D4-43F0DA2E073F}"/>
              </a:ext>
            </a:extLst>
          </p:cNvPr>
          <p:cNvSpPr>
            <a:spLocks noGrp="1"/>
          </p:cNvSpPr>
          <p:nvPr>
            <p:ph type="title"/>
          </p:nvPr>
        </p:nvSpPr>
        <p:spPr/>
        <p:txBody>
          <a:bodyPr>
            <a:noAutofit/>
          </a:bodyPr>
          <a:lstStyle/>
          <a:p>
            <a:r>
              <a:rPr lang="en-US" sz="2300" dirty="0"/>
              <a:t>Example 6.4.1: Using the Fundamental Counting Principle to Count the Number of Tomato Plots Needed for an Experiment (cont.)</a:t>
            </a:r>
          </a:p>
        </p:txBody>
      </p:sp>
      <p:sp>
        <p:nvSpPr>
          <p:cNvPr id="3" name="Content Placeholder 2">
            <a:extLst>
              <a:ext uri="{FF2B5EF4-FFF2-40B4-BE49-F238E27FC236}">
                <a16:creationId xmlns:a16="http://schemas.microsoft.com/office/drawing/2014/main" id="{89890C35-139B-27A4-781E-A707B172D0AA}"/>
              </a:ext>
            </a:extLst>
          </p:cNvPr>
          <p:cNvSpPr>
            <a:spLocks noGrp="1"/>
          </p:cNvSpPr>
          <p:nvPr>
            <p:ph idx="1"/>
          </p:nvPr>
        </p:nvSpPr>
        <p:spPr/>
        <p:txBody>
          <a:bodyPr/>
          <a:lstStyle/>
          <a:p>
            <a:r>
              <a:rPr lang="en-US" b="1" dirty="0"/>
              <a:t>Solution</a:t>
            </a:r>
          </a:p>
          <a:p>
            <a:endParaRPr lang="en-US" b="1" dirty="0"/>
          </a:p>
        </p:txBody>
      </p:sp>
      <p:graphicFrame>
        <p:nvGraphicFramePr>
          <p:cNvPr id="72707" name="Object 3">
            <a:extLst>
              <a:ext uri="{FF2B5EF4-FFF2-40B4-BE49-F238E27FC236}">
                <a16:creationId xmlns:a16="http://schemas.microsoft.com/office/drawing/2014/main" id="{95841B94-AF24-75A2-5C23-B54897AA52FA}"/>
              </a:ext>
            </a:extLst>
          </p:cNvPr>
          <p:cNvGraphicFramePr>
            <a:graphicFrameLocks noChangeAspect="1"/>
          </p:cNvGraphicFramePr>
          <p:nvPr>
            <p:extLst>
              <p:ext uri="{D42A27DB-BD31-4B8C-83A1-F6EECF244321}">
                <p14:modId xmlns:p14="http://schemas.microsoft.com/office/powerpoint/2010/main" val="1736203189"/>
              </p:ext>
            </p:extLst>
          </p:nvPr>
        </p:nvGraphicFramePr>
        <p:xfrm>
          <a:off x="285750" y="2209800"/>
          <a:ext cx="8572500" cy="812800"/>
        </p:xfrm>
        <a:graphic>
          <a:graphicData uri="http://schemas.openxmlformats.org/presentationml/2006/ole">
            <mc:AlternateContent xmlns:mc="http://schemas.openxmlformats.org/markup-compatibility/2006">
              <mc:Choice xmlns:v="urn:schemas-microsoft-com:vml" Requires="v">
                <p:oleObj name="Equation" r:id="rId2" imgW="8572320" imgH="812520" progId="Equation.DSMT4">
                  <p:embed/>
                </p:oleObj>
              </mc:Choice>
              <mc:Fallback>
                <p:oleObj name="Equation" r:id="rId2" imgW="8572320" imgH="812520" progId="Equation.DSMT4">
                  <p:embed/>
                  <p:pic>
                    <p:nvPicPr>
                      <p:cNvPr id="72707" name="Object 3"/>
                      <p:cNvPicPr>
                        <a:picLocks noChangeAspect="1" noChangeArrowheads="1"/>
                      </p:cNvPicPr>
                      <p:nvPr/>
                    </p:nvPicPr>
                    <p:blipFill>
                      <a:blip r:embed="rId3"/>
                      <a:srcRect/>
                      <a:stretch>
                        <a:fillRect/>
                      </a:stretch>
                    </p:blipFill>
                    <p:spPr bwMode="auto">
                      <a:xfrm>
                        <a:off x="285750" y="2209800"/>
                        <a:ext cx="85725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7346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6.4.2: Using the Fundamental Counting Principle to Count License Plates</a:t>
            </a:r>
          </a:p>
        </p:txBody>
      </p:sp>
      <p:sp>
        <p:nvSpPr>
          <p:cNvPr id="3" name="Content Placeholder 2"/>
          <p:cNvSpPr>
            <a:spLocks noGrp="1"/>
          </p:cNvSpPr>
          <p:nvPr>
            <p:ph idx="1"/>
          </p:nvPr>
        </p:nvSpPr>
        <p:spPr>
          <a:xfrm>
            <a:off x="457200" y="1101055"/>
            <a:ext cx="8229600" cy="4572000"/>
          </a:xfrm>
        </p:spPr>
        <p:txBody>
          <a:bodyPr/>
          <a:lstStyle/>
          <a:p>
            <a:r>
              <a:rPr lang="en-US" dirty="0"/>
              <a:t>Standard passenger license plates in the state of Illinois consist of two letters (excluding I and O) followed by five numbers beginning with a non-zero digit. How many license plates are possible?</a:t>
            </a:r>
          </a:p>
          <a:p>
            <a:r>
              <a:rPr lang="en-US" b="1" dirty="0"/>
              <a:t>Solution</a:t>
            </a:r>
          </a:p>
          <a:p>
            <a:r>
              <a:rPr lang="en-US" dirty="0"/>
              <a:t>There are 24 letters possible for each of the first two letters. There are nine digits possible for the first number and then ten digits possible for the last four numbers. Therefore, we have: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6.4.2: Using the Fundamental Counting Principle to Count License Plates (cont.)</a:t>
            </a:r>
          </a:p>
        </p:txBody>
      </p:sp>
      <p:graphicFrame>
        <p:nvGraphicFramePr>
          <p:cNvPr id="74754" name="Object 2"/>
          <p:cNvGraphicFramePr>
            <a:graphicFrameLocks noChangeAspect="1"/>
          </p:cNvGraphicFramePr>
          <p:nvPr>
            <p:extLst>
              <p:ext uri="{D42A27DB-BD31-4B8C-83A1-F6EECF244321}">
                <p14:modId xmlns:p14="http://schemas.microsoft.com/office/powerpoint/2010/main" val="3990595085"/>
              </p:ext>
            </p:extLst>
          </p:nvPr>
        </p:nvGraphicFramePr>
        <p:xfrm>
          <a:off x="457200" y="1524000"/>
          <a:ext cx="8502650" cy="1012511"/>
        </p:xfrm>
        <a:graphic>
          <a:graphicData uri="http://schemas.openxmlformats.org/presentationml/2006/ole">
            <mc:AlternateContent xmlns:mc="http://schemas.openxmlformats.org/markup-compatibility/2006">
              <mc:Choice xmlns:v="urn:schemas-microsoft-com:vml" Requires="v">
                <p:oleObj name="Equation" r:id="rId2" imgW="8851680" imgH="1054080" progId="Equation.DSMT4">
                  <p:embed/>
                </p:oleObj>
              </mc:Choice>
              <mc:Fallback>
                <p:oleObj name="Equation" r:id="rId2" imgW="8851680" imgH="1054080" progId="Equation.DSMT4">
                  <p:embed/>
                  <p:pic>
                    <p:nvPicPr>
                      <p:cNvPr id="0" name="Picture 2"/>
                      <p:cNvPicPr>
                        <a:picLocks noChangeAspect="1" noChangeArrowheads="1"/>
                      </p:cNvPicPr>
                      <p:nvPr/>
                    </p:nvPicPr>
                    <p:blipFill>
                      <a:blip r:embed="rId3"/>
                      <a:srcRect/>
                      <a:stretch>
                        <a:fillRect/>
                      </a:stretch>
                    </p:blipFill>
                    <p:spPr bwMode="auto">
                      <a:xfrm>
                        <a:off x="457200" y="1524000"/>
                        <a:ext cx="8502650" cy="1012511"/>
                      </a:xfrm>
                      <a:prstGeom prst="rect">
                        <a:avLst/>
                      </a:prstGeom>
                      <a:noFill/>
                      <a:ln>
                        <a:noFill/>
                      </a:ln>
                      <a:effec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6.4.3: Using the Fundamental Counting Principle to Count Arrangements</a:t>
            </a:r>
          </a:p>
        </p:txBody>
      </p:sp>
      <p:sp>
        <p:nvSpPr>
          <p:cNvPr id="3" name="Content Placeholder 2"/>
          <p:cNvSpPr>
            <a:spLocks noGrp="1"/>
          </p:cNvSpPr>
          <p:nvPr>
            <p:ph idx="1"/>
          </p:nvPr>
        </p:nvSpPr>
        <p:spPr>
          <a:xfrm>
            <a:off x="457200" y="1108745"/>
            <a:ext cx="8229600" cy="4758656"/>
          </a:xfrm>
        </p:spPr>
        <p:txBody>
          <a:bodyPr>
            <a:normAutofit/>
          </a:bodyPr>
          <a:lstStyle/>
          <a:p>
            <a:r>
              <a:rPr lang="en-US" dirty="0"/>
              <a:t>You have a stack of 5 textbooks: English, History, Statistics, Geology, and Psychology. How many ways can you arrange these textbooks on a shelf?</a:t>
            </a:r>
          </a:p>
          <a:p>
            <a:r>
              <a:rPr lang="en-US" b="1" dirty="0"/>
              <a:t>Solution</a:t>
            </a:r>
          </a:p>
          <a:p>
            <a:r>
              <a:rPr lang="en-US" dirty="0"/>
              <a:t>Because you can put each book on the bookshelf only once, you have five possible choices for the first book. Similarly, there are four possible choices for the second book, three possible choices for the third book, two possible choices for the fourth book and only one book left for the fifth 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3DB09-6CF8-9B0E-7094-77B1CC33F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61E90-8F3B-1696-6CB5-E4D246409552}"/>
              </a:ext>
            </a:extLst>
          </p:cNvPr>
          <p:cNvSpPr>
            <a:spLocks noGrp="1"/>
          </p:cNvSpPr>
          <p:nvPr>
            <p:ph type="title"/>
          </p:nvPr>
        </p:nvSpPr>
        <p:spPr/>
        <p:txBody>
          <a:bodyPr/>
          <a:lstStyle/>
          <a:p>
            <a:r>
              <a:rPr lang="en-US" dirty="0"/>
              <a:t>Example 6.4.3: Using the Fundamental Counting Principle to Count Arrangements (cont.)</a:t>
            </a:r>
          </a:p>
        </p:txBody>
      </p:sp>
      <p:sp>
        <p:nvSpPr>
          <p:cNvPr id="3" name="Content Placeholder 2">
            <a:extLst>
              <a:ext uri="{FF2B5EF4-FFF2-40B4-BE49-F238E27FC236}">
                <a16:creationId xmlns:a16="http://schemas.microsoft.com/office/drawing/2014/main" id="{70EE0A3D-4311-4891-CCD2-9831CB62E798}"/>
              </a:ext>
            </a:extLst>
          </p:cNvPr>
          <p:cNvSpPr>
            <a:spLocks noGrp="1"/>
          </p:cNvSpPr>
          <p:nvPr>
            <p:ph idx="1"/>
          </p:nvPr>
        </p:nvSpPr>
        <p:spPr>
          <a:xfrm>
            <a:off x="457200" y="1108745"/>
            <a:ext cx="8229600" cy="4758656"/>
          </a:xfrm>
        </p:spPr>
        <p:txBody>
          <a:bodyPr>
            <a:normAutofit/>
          </a:bodyPr>
          <a:lstStyle/>
          <a:p>
            <a:r>
              <a:rPr lang="en-US" dirty="0"/>
              <a:t>Using the Fundamental Counting Principle, we have</a:t>
            </a:r>
          </a:p>
        </p:txBody>
      </p:sp>
      <p:graphicFrame>
        <p:nvGraphicFramePr>
          <p:cNvPr id="4" name="Object 2">
            <a:extLst>
              <a:ext uri="{FF2B5EF4-FFF2-40B4-BE49-F238E27FC236}">
                <a16:creationId xmlns:a16="http://schemas.microsoft.com/office/drawing/2014/main" id="{5E509B97-67BA-AEC4-77EF-0734B06B8436}"/>
              </a:ext>
            </a:extLst>
          </p:cNvPr>
          <p:cNvGraphicFramePr>
            <a:graphicFrameLocks noChangeAspect="1"/>
          </p:cNvGraphicFramePr>
          <p:nvPr>
            <p:extLst>
              <p:ext uri="{D42A27DB-BD31-4B8C-83A1-F6EECF244321}">
                <p14:modId xmlns:p14="http://schemas.microsoft.com/office/powerpoint/2010/main" val="3580713432"/>
              </p:ext>
            </p:extLst>
          </p:nvPr>
        </p:nvGraphicFramePr>
        <p:xfrm>
          <a:off x="1828800" y="2057400"/>
          <a:ext cx="5135562" cy="598488"/>
        </p:xfrm>
        <a:graphic>
          <a:graphicData uri="http://schemas.openxmlformats.org/presentationml/2006/ole">
            <mc:AlternateContent xmlns:mc="http://schemas.openxmlformats.org/markup-compatibility/2006">
              <mc:Choice xmlns:v="urn:schemas-microsoft-com:vml" Requires="v">
                <p:oleObj name="Equation" r:id="rId2" imgW="5346360" imgH="622080" progId="Equation.DSMT4">
                  <p:embed/>
                </p:oleObj>
              </mc:Choice>
              <mc:Fallback>
                <p:oleObj name="Equation" r:id="rId2" imgW="5346360" imgH="622080" progId="Equation.DSMT4">
                  <p:embed/>
                  <p:pic>
                    <p:nvPicPr>
                      <p:cNvPr id="74754" name="Object 2"/>
                      <p:cNvPicPr>
                        <a:picLocks noChangeAspect="1" noChangeArrowheads="1"/>
                      </p:cNvPicPr>
                      <p:nvPr/>
                    </p:nvPicPr>
                    <p:blipFill>
                      <a:blip r:embed="rId3"/>
                      <a:srcRect/>
                      <a:stretch>
                        <a:fillRect/>
                      </a:stretch>
                    </p:blipFill>
                    <p:spPr bwMode="auto">
                      <a:xfrm>
                        <a:off x="1828800" y="2057400"/>
                        <a:ext cx="5135562" cy="598488"/>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29378034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1705</TotalTime>
  <Words>1702</Words>
  <Application>Microsoft Office PowerPoint</Application>
  <PresentationFormat>On-screen Show (4:3)</PresentationFormat>
  <Paragraphs>118</Paragraphs>
  <Slides>32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7" baseType="lpstr">
      <vt:lpstr>Calibri</vt:lpstr>
      <vt:lpstr>Cambria Math</vt:lpstr>
      <vt:lpstr>Arial</vt:lpstr>
      <vt:lpstr>Office Theme</vt:lpstr>
      <vt:lpstr>Equation</vt:lpstr>
      <vt:lpstr>Section 6.4</vt:lpstr>
      <vt:lpstr>Combinations and Permutations</vt:lpstr>
      <vt:lpstr>Procedure: The Fundamental Counting Principle </vt:lpstr>
      <vt:lpstr>Example 6.4.1: Using the Fundamental Counting Principle to Count the Number of Tomato Plots Needed for an Experiment</vt:lpstr>
      <vt:lpstr>Example 6.4.1: Using the Fundamental Counting Principle to Count the Number of Tomato Plots Needed for an Experiment (cont.)</vt:lpstr>
      <vt:lpstr>Example 6.4.2: Using the Fundamental Counting Principle to Count License Plates</vt:lpstr>
      <vt:lpstr>Example 6.4.2: Using the Fundamental Counting Principle to Count License Plates (cont.)</vt:lpstr>
      <vt:lpstr>Example 6.4.3: Using the Fundamental Counting Principle to Count Arrangements</vt:lpstr>
      <vt:lpstr>Example 6.4.3: Using the Fundamental Counting Principle to Count Arrangements (cont.)</vt:lpstr>
      <vt:lpstr>Permutations</vt:lpstr>
      <vt:lpstr>Formula: Factorial </vt:lpstr>
      <vt:lpstr>Permutations (cont.)</vt:lpstr>
      <vt:lpstr>Definition: Permutation</vt:lpstr>
      <vt:lpstr>Example 6.4.4: Using Permutations to Find the Number of Different Sequences</vt:lpstr>
      <vt:lpstr>Permutations (cont.)</vt:lpstr>
      <vt:lpstr>Example 6.4.5: Using Permutations to Find the Number of Different Codes</vt:lpstr>
      <vt:lpstr>Permutations (cont.)</vt:lpstr>
      <vt:lpstr>Formula: Permutation </vt:lpstr>
      <vt:lpstr>Example 6.4.6: Using Permutations to Find Ways to Finish a Horse Race</vt:lpstr>
      <vt:lpstr>Permutations (cont.)</vt:lpstr>
      <vt:lpstr>Formula: Distinguishable Permutations</vt:lpstr>
      <vt:lpstr>Example 6.4.7: Finding the Number of Distinguishable Permutations</vt:lpstr>
      <vt:lpstr>Combinations</vt:lpstr>
      <vt:lpstr>Definition: Combinations</vt:lpstr>
      <vt:lpstr>Combinations (cont.)</vt:lpstr>
      <vt:lpstr>Formula: Combinations</vt:lpstr>
      <vt:lpstr>Example 6.4.8: Using Combinations to Find the Probability of Winning the Lottery</vt:lpstr>
      <vt:lpstr>Example 6.4.8: Using Combinations to Find the Probability of Winning the Lottery (cont.)</vt:lpstr>
      <vt:lpstr>Combinations (cont.)</vt:lpstr>
      <vt:lpstr>Combinations (cont.)</vt:lpstr>
      <vt:lpstr>Combinations (cont.)</vt:lpstr>
      <vt:lpstr>Combinations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187</cp:revision>
  <dcterms:created xsi:type="dcterms:W3CDTF">2013-04-26T14:43:13Z</dcterms:created>
  <dcterms:modified xsi:type="dcterms:W3CDTF">2024-10-10T19:58:07Z</dcterms:modified>
</cp:coreProperties>
</file>