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3"/>
  </p:notesMasterIdLst>
  <p:handoutMasterIdLst>
    <p:handoutMasterId r:id="rId64"/>
  </p:handoutMasterIdLst>
  <p:sldIdLst>
    <p:sldId id="256" r:id="rId2"/>
    <p:sldId id="324" r:id="rId3"/>
    <p:sldId id="325" r:id="rId4"/>
    <p:sldId id="326" r:id="rId5"/>
    <p:sldId id="286" r:id="rId6"/>
    <p:sldId id="287" r:id="rId7"/>
    <p:sldId id="327" r:id="rId8"/>
    <p:sldId id="328" r:id="rId9"/>
    <p:sldId id="288" r:id="rId10"/>
    <p:sldId id="289" r:id="rId11"/>
    <p:sldId id="290" r:id="rId12"/>
    <p:sldId id="291" r:id="rId13"/>
    <p:sldId id="292" r:id="rId14"/>
    <p:sldId id="293" r:id="rId15"/>
    <p:sldId id="329" r:id="rId16"/>
    <p:sldId id="295" r:id="rId17"/>
    <p:sldId id="296" r:id="rId18"/>
    <p:sldId id="330" r:id="rId19"/>
    <p:sldId id="297" r:id="rId20"/>
    <p:sldId id="346" r:id="rId21"/>
    <p:sldId id="331" r:id="rId22"/>
    <p:sldId id="298" r:id="rId23"/>
    <p:sldId id="332" r:id="rId24"/>
    <p:sldId id="333" r:id="rId25"/>
    <p:sldId id="299" r:id="rId26"/>
    <p:sldId id="334" r:id="rId27"/>
    <p:sldId id="300" r:id="rId28"/>
    <p:sldId id="335" r:id="rId29"/>
    <p:sldId id="336" r:id="rId30"/>
    <p:sldId id="337" r:id="rId31"/>
    <p:sldId id="302" r:id="rId32"/>
    <p:sldId id="303" r:id="rId33"/>
    <p:sldId id="304" r:id="rId34"/>
    <p:sldId id="305" r:id="rId35"/>
    <p:sldId id="306" r:id="rId36"/>
    <p:sldId id="338" r:id="rId37"/>
    <p:sldId id="308" r:id="rId38"/>
    <p:sldId id="309" r:id="rId39"/>
    <p:sldId id="310" r:id="rId40"/>
    <p:sldId id="311" r:id="rId41"/>
    <p:sldId id="312" r:id="rId42"/>
    <p:sldId id="313" r:id="rId43"/>
    <p:sldId id="314" r:id="rId44"/>
    <p:sldId id="315" r:id="rId45"/>
    <p:sldId id="339" r:id="rId46"/>
    <p:sldId id="340" r:id="rId47"/>
    <p:sldId id="316" r:id="rId48"/>
    <p:sldId id="317" r:id="rId49"/>
    <p:sldId id="318" r:id="rId50"/>
    <p:sldId id="341" r:id="rId51"/>
    <p:sldId id="319" r:id="rId52"/>
    <p:sldId id="320" r:id="rId53"/>
    <p:sldId id="342" r:id="rId54"/>
    <p:sldId id="321" r:id="rId55"/>
    <p:sldId id="343" r:id="rId56"/>
    <p:sldId id="322" r:id="rId57"/>
    <p:sldId id="344" r:id="rId58"/>
    <p:sldId id="345" r:id="rId59"/>
    <p:sldId id="347" r:id="rId60"/>
    <p:sldId id="348" r:id="rId61"/>
    <p:sldId id="349" r:id="rId62"/>
  </p:sldIdLst>
  <p:sldSz cx="9144000" cy="6858000" type="screen4x3"/>
  <p:notesSz cx="6858000" cy="9144000"/>
  <p:embeddedFontLst>
    <p:embeddedFont>
      <p:font typeface="Cambria Math" panose="02040503050406030204" pitchFamily="18" charset="0"/>
      <p:regular r:id="rId65"/>
    </p:embeddedFont>
    <p:embeddedFont>
      <p:font typeface="Roboto Condensed" panose="02000000000000000000" pitchFamily="2" charset="0"/>
      <p:regular r:id="rId66"/>
      <p:bold r:id="rId67"/>
      <p:italic r:id="rId68"/>
      <p:boldItalic r:id="rId6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86" d="100"/>
          <a:sy n="86" d="100"/>
        </p:scale>
        <p:origin x="1716"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notesMaster" Target="notesMasters/notesMaster1.xml"/><Relationship Id="rId68"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font" Target="fonts/font2.fntdata"/><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69" Type="http://schemas.openxmlformats.org/officeDocument/2006/relationships/font" Target="fonts/font5.fntdata"/><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font" Target="fonts/font3.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font" Target="fonts/font1.fntdata"/><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3/5/2024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3/5/2024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image" Target="../media/image6.wmf"/><Relationship Id="rId7" Type="http://schemas.openxmlformats.org/officeDocument/2006/relationships/image" Target="../media/image8.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7.wmf"/><Relationship Id="rId4" Type="http://schemas.openxmlformats.org/officeDocument/2006/relationships/oleObject" Target="../embeddings/oleObject4.bin"/><Relationship Id="rId9" Type="http://schemas.openxmlformats.org/officeDocument/2006/relationships/image" Target="../media/image9.wmf"/></Relationships>
</file>

<file path=ppt/slides/_rels/slide12.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5" Type="http://schemas.openxmlformats.org/officeDocument/2006/relationships/image" Target="../media/image11.wmf"/><Relationship Id="rId4" Type="http://schemas.openxmlformats.org/officeDocument/2006/relationships/oleObject" Target="../embeddings/oleObject8.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9.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image" Target="../media/image13.wmf"/><Relationship Id="rId7" Type="http://schemas.openxmlformats.org/officeDocument/2006/relationships/image" Target="../media/image15.wmf"/><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7.wmf"/><Relationship Id="rId5" Type="http://schemas.openxmlformats.org/officeDocument/2006/relationships/image" Target="../media/image14.w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16.wmf"/></Relationships>
</file>

<file path=ppt/slides/_rels/slide16.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oleObject" Target="../embeddings/oleObject15.bin"/><Relationship Id="rId1" Type="http://schemas.openxmlformats.org/officeDocument/2006/relationships/slideLayout" Target="../slideLayouts/slideLayout2.xml"/><Relationship Id="rId5" Type="http://schemas.openxmlformats.org/officeDocument/2006/relationships/image" Target="../media/image19.wmf"/><Relationship Id="rId4" Type="http://schemas.openxmlformats.org/officeDocument/2006/relationships/oleObject" Target="../embeddings/oleObject16.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image" Target="../media/image20.wmf"/><Relationship Id="rId7" Type="http://schemas.openxmlformats.org/officeDocument/2006/relationships/image" Target="../media/image22.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5" Type="http://schemas.openxmlformats.org/officeDocument/2006/relationships/image" Target="../media/image21.wmf"/><Relationship Id="rId4" Type="http://schemas.openxmlformats.org/officeDocument/2006/relationships/oleObject" Target="../embeddings/oleObject18.bin"/><Relationship Id="rId9" Type="http://schemas.openxmlformats.org/officeDocument/2006/relationships/image" Target="../media/image23.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oleObject" Target="../embeddings/oleObject21.bin"/><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oleObject" Target="../embeddings/oleObject22.bin"/><Relationship Id="rId1" Type="http://schemas.openxmlformats.org/officeDocument/2006/relationships/slideLayout" Target="../slideLayouts/slideLayout2.xml"/><Relationship Id="rId5" Type="http://schemas.openxmlformats.org/officeDocument/2006/relationships/image" Target="../media/image26.wmf"/><Relationship Id="rId4" Type="http://schemas.openxmlformats.org/officeDocument/2006/relationships/oleObject" Target="../embeddings/oleObject23.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oleObject" Target="../embeddings/oleObject24.bin"/><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oleObject" Target="../embeddings/oleObject25.bin"/><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29.bin"/><Relationship Id="rId13" Type="http://schemas.openxmlformats.org/officeDocument/2006/relationships/image" Target="../media/image35.wmf"/><Relationship Id="rId3" Type="http://schemas.openxmlformats.org/officeDocument/2006/relationships/image" Target="../media/image30.wmf"/><Relationship Id="rId7" Type="http://schemas.openxmlformats.org/officeDocument/2006/relationships/image" Target="../media/image32.wmf"/><Relationship Id="rId12" Type="http://schemas.openxmlformats.org/officeDocument/2006/relationships/oleObject" Target="../embeddings/oleObject31.bin"/><Relationship Id="rId2" Type="http://schemas.openxmlformats.org/officeDocument/2006/relationships/oleObject" Target="../embeddings/oleObject26.bin"/><Relationship Id="rId1" Type="http://schemas.openxmlformats.org/officeDocument/2006/relationships/slideLayout" Target="../slideLayouts/slideLayout2.xml"/><Relationship Id="rId6" Type="http://schemas.openxmlformats.org/officeDocument/2006/relationships/oleObject" Target="../embeddings/oleObject28.bin"/><Relationship Id="rId11" Type="http://schemas.openxmlformats.org/officeDocument/2006/relationships/image" Target="../media/image34.wmf"/><Relationship Id="rId5" Type="http://schemas.openxmlformats.org/officeDocument/2006/relationships/image" Target="../media/image31.wmf"/><Relationship Id="rId10" Type="http://schemas.openxmlformats.org/officeDocument/2006/relationships/oleObject" Target="../embeddings/oleObject30.bin"/><Relationship Id="rId4" Type="http://schemas.openxmlformats.org/officeDocument/2006/relationships/oleObject" Target="../embeddings/oleObject27.bin"/><Relationship Id="rId9" Type="http://schemas.openxmlformats.org/officeDocument/2006/relationships/image" Target="../media/image33.w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image" Target="../media/image36.wmf"/><Relationship Id="rId7" Type="http://schemas.openxmlformats.org/officeDocument/2006/relationships/image" Target="../media/image38.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40.wmf"/><Relationship Id="rId5" Type="http://schemas.openxmlformats.org/officeDocument/2006/relationships/image" Target="../media/image37.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9.w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1.wmf"/><Relationship Id="rId7" Type="http://schemas.openxmlformats.org/officeDocument/2006/relationships/image" Target="../media/image43.wmf"/><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oleObject" Target="../embeddings/oleObject39.bin"/><Relationship Id="rId5" Type="http://schemas.openxmlformats.org/officeDocument/2006/relationships/image" Target="../media/image42.wmf"/><Relationship Id="rId4" Type="http://schemas.openxmlformats.org/officeDocument/2006/relationships/oleObject" Target="../embeddings/oleObject38.bin"/></Relationships>
</file>

<file path=ppt/slides/_rels/slide44.xml.rels><?xml version="1.0" encoding="UTF-8" standalone="yes"?>
<Relationships xmlns="http://schemas.openxmlformats.org/package/2006/relationships"><Relationship Id="rId8" Type="http://schemas.openxmlformats.org/officeDocument/2006/relationships/oleObject" Target="../embeddings/oleObject43.bin"/><Relationship Id="rId13" Type="http://schemas.openxmlformats.org/officeDocument/2006/relationships/image" Target="../media/image49.wmf"/><Relationship Id="rId3" Type="http://schemas.openxmlformats.org/officeDocument/2006/relationships/image" Target="../media/image44.wmf"/><Relationship Id="rId7" Type="http://schemas.openxmlformats.org/officeDocument/2006/relationships/image" Target="../media/image46.wmf"/><Relationship Id="rId12" Type="http://schemas.openxmlformats.org/officeDocument/2006/relationships/oleObject" Target="../embeddings/oleObject45.bin"/><Relationship Id="rId2" Type="http://schemas.openxmlformats.org/officeDocument/2006/relationships/oleObject" Target="../embeddings/oleObject40.bin"/><Relationship Id="rId1" Type="http://schemas.openxmlformats.org/officeDocument/2006/relationships/slideLayout" Target="../slideLayouts/slideLayout2.xml"/><Relationship Id="rId6" Type="http://schemas.openxmlformats.org/officeDocument/2006/relationships/oleObject" Target="../embeddings/oleObject42.bin"/><Relationship Id="rId11" Type="http://schemas.openxmlformats.org/officeDocument/2006/relationships/image" Target="../media/image48.wmf"/><Relationship Id="rId5" Type="http://schemas.openxmlformats.org/officeDocument/2006/relationships/image" Target="../media/image45.wmf"/><Relationship Id="rId15" Type="http://schemas.openxmlformats.org/officeDocument/2006/relationships/image" Target="../media/image50.wmf"/><Relationship Id="rId10" Type="http://schemas.openxmlformats.org/officeDocument/2006/relationships/oleObject" Target="../embeddings/oleObject44.bin"/><Relationship Id="rId4" Type="http://schemas.openxmlformats.org/officeDocument/2006/relationships/oleObject" Target="../embeddings/oleObject41.bin"/><Relationship Id="rId9" Type="http://schemas.openxmlformats.org/officeDocument/2006/relationships/image" Target="../media/image47.wmf"/><Relationship Id="rId14" Type="http://schemas.openxmlformats.org/officeDocument/2006/relationships/oleObject" Target="../embeddings/oleObject46.bin"/></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oleObject" Target="../embeddings/oleObject47.bin"/><Relationship Id="rId1" Type="http://schemas.openxmlformats.org/officeDocument/2006/relationships/slideLayout" Target="../slideLayouts/slideLayout2.xml"/><Relationship Id="rId5" Type="http://schemas.openxmlformats.org/officeDocument/2006/relationships/image" Target="../media/image52.wmf"/><Relationship Id="rId4" Type="http://schemas.openxmlformats.org/officeDocument/2006/relationships/oleObject" Target="../embeddings/oleObject48.bin"/></Relationships>
</file>

<file path=ppt/slides/_rels/slide49.xml.rels><?xml version="1.0" encoding="UTF-8" standalone="yes"?>
<Relationships xmlns="http://schemas.openxmlformats.org/package/2006/relationships"><Relationship Id="rId3" Type="http://schemas.openxmlformats.org/officeDocument/2006/relationships/image" Target="../media/image53.wmf"/><Relationship Id="rId7" Type="http://schemas.openxmlformats.org/officeDocument/2006/relationships/image" Target="../media/image55.w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5" Type="http://schemas.openxmlformats.org/officeDocument/2006/relationships/image" Target="../media/image54.wmf"/><Relationship Id="rId4" Type="http://schemas.openxmlformats.org/officeDocument/2006/relationships/oleObject" Target="../embeddings/oleObject50.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oleObject" Target="../embeddings/oleObject52.bin"/><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57.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59.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oleObject" Target="../embeddings/oleObject53.bin"/><Relationship Id="rId1" Type="http://schemas.openxmlformats.org/officeDocument/2006/relationships/slideLayout" Target="../slideLayouts/slideLayout2.xml"/><Relationship Id="rId5" Type="http://schemas.openxmlformats.org/officeDocument/2006/relationships/image" Target="../media/image59.wmf"/><Relationship Id="rId4" Type="http://schemas.openxmlformats.org/officeDocument/2006/relationships/oleObject" Target="../embeddings/oleObject54.bin"/></Relationships>
</file>

<file path=ppt/slides/_rels/slide57.x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oleObject" Target="../embeddings/oleObject55.bin"/><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oleObject" Target="../embeddings/oleObject56.bin"/><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Rules for Probability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6.3.1: Calculating a Conditional Probability (cont.)</a:t>
            </a:r>
          </a:p>
        </p:txBody>
      </p:sp>
      <p:sp>
        <p:nvSpPr>
          <p:cNvPr id="3" name="Content Placeholder 2"/>
          <p:cNvSpPr>
            <a:spLocks noGrp="1"/>
          </p:cNvSpPr>
          <p:nvPr>
            <p:ph idx="1"/>
          </p:nvPr>
        </p:nvSpPr>
        <p:spPr/>
        <p:txBody>
          <a:bodyPr/>
          <a:lstStyle/>
          <a:p>
            <a:r>
              <a:rPr lang="en-US" dirty="0"/>
              <a:t>If an individual is between 35 and 50 years old, what is the probability that he or she will like the product?</a:t>
            </a:r>
          </a:p>
          <a:p>
            <a:r>
              <a:rPr lang="en-US" b="1" dirty="0"/>
              <a:t>Solution</a:t>
            </a:r>
          </a:p>
          <a:p>
            <a:r>
              <a:rPr lang="en-US" dirty="0"/>
              <a:t>Let the events</a:t>
            </a:r>
          </a:p>
          <a:p>
            <a:r>
              <a:rPr lang="en-US" i="1" dirty="0"/>
              <a:t>	A</a:t>
            </a:r>
            <a:r>
              <a:rPr lang="en-US" dirty="0"/>
              <a:t> = {like the product},</a:t>
            </a:r>
          </a:p>
          <a:p>
            <a:r>
              <a:rPr lang="en-US" dirty="0"/>
              <a:t>and</a:t>
            </a:r>
          </a:p>
          <a:p>
            <a:r>
              <a:rPr lang="en-US" i="1" dirty="0"/>
              <a:t>	B</a:t>
            </a:r>
            <a:r>
              <a:rPr lang="en-US" dirty="0"/>
              <a:t> = {age between 35 and 50}. </a:t>
            </a:r>
          </a:p>
          <a:p>
            <a:r>
              <a:rPr lang="en-US" dirty="0"/>
              <a:t>Then the desired probability can be formulated as</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6.3.1: Calculating a Conditional Probability (cont.)</a:t>
            </a:r>
          </a:p>
        </p:txBody>
      </p:sp>
      <p:sp>
        <p:nvSpPr>
          <p:cNvPr id="3" name="Content Placeholder 2"/>
          <p:cNvSpPr>
            <a:spLocks noGrp="1"/>
          </p:cNvSpPr>
          <p:nvPr>
            <p:ph idx="1"/>
          </p:nvPr>
        </p:nvSpPr>
        <p:spPr/>
        <p:txBody>
          <a:bodyPr/>
          <a:lstStyle/>
          <a:p>
            <a:endParaRPr lang="en-US" dirty="0"/>
          </a:p>
          <a:p>
            <a:endParaRPr lang="en-US" dirty="0"/>
          </a:p>
          <a:p>
            <a:r>
              <a:rPr lang="en-US" dirty="0"/>
              <a:t>The </a:t>
            </a:r>
            <a:r>
              <a:rPr lang="en-US" i="1" dirty="0"/>
              <a:t>P</a:t>
            </a:r>
            <a:r>
              <a:rPr lang="en-US" dirty="0"/>
              <a:t>(</a:t>
            </a:r>
            <a:r>
              <a:rPr lang="en-US" i="1" dirty="0"/>
              <a:t>A</a:t>
            </a:r>
            <a:r>
              <a:rPr lang="en-US" dirty="0"/>
              <a:t>∩</a:t>
            </a:r>
            <a:r>
              <a:rPr lang="en-US" i="1" dirty="0"/>
              <a:t>B</a:t>
            </a:r>
            <a:r>
              <a:rPr lang="en-US" dirty="0"/>
              <a:t>) is called a joint probability since it is the probability of the occurrence of more than one event. To compute the </a:t>
            </a:r>
            <a:r>
              <a:rPr lang="en-US" i="1" dirty="0"/>
              <a:t>P</a:t>
            </a:r>
            <a:r>
              <a:rPr lang="en-US" dirty="0"/>
              <a:t>(</a:t>
            </a:r>
            <a:r>
              <a:rPr lang="en-US" i="1" dirty="0"/>
              <a:t>A</a:t>
            </a:r>
            <a:r>
              <a:rPr lang="en-US" dirty="0"/>
              <a:t>∩</a:t>
            </a:r>
            <a:r>
              <a:rPr lang="en-US" i="1" dirty="0"/>
              <a:t>B</a:t>
            </a:r>
            <a:r>
              <a:rPr lang="en-US" dirty="0"/>
              <a:t>) use the empirical approach; that is,</a:t>
            </a:r>
          </a:p>
        </p:txBody>
      </p:sp>
      <p:graphicFrame>
        <p:nvGraphicFramePr>
          <p:cNvPr id="103427" name="Object 3"/>
          <p:cNvGraphicFramePr>
            <a:graphicFrameLocks noChangeAspect="1"/>
          </p:cNvGraphicFramePr>
          <p:nvPr/>
        </p:nvGraphicFramePr>
        <p:xfrm>
          <a:off x="3048000" y="1371600"/>
          <a:ext cx="2705100" cy="990600"/>
        </p:xfrm>
        <a:graphic>
          <a:graphicData uri="http://schemas.openxmlformats.org/presentationml/2006/ole">
            <mc:AlternateContent xmlns:mc="http://schemas.openxmlformats.org/markup-compatibility/2006">
              <mc:Choice xmlns:v="urn:schemas-microsoft-com:vml" Requires="v">
                <p:oleObj name="Equation" r:id="rId2" imgW="2705040" imgH="990360" progId="Equation.DSMT4">
                  <p:embed/>
                </p:oleObj>
              </mc:Choice>
              <mc:Fallback>
                <p:oleObj name="Equation" r:id="rId2" imgW="2705040" imgH="9903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371600"/>
                        <a:ext cx="2705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29" name="Object 5"/>
          <p:cNvGraphicFramePr>
            <a:graphicFrameLocks noChangeAspect="1"/>
          </p:cNvGraphicFramePr>
          <p:nvPr/>
        </p:nvGraphicFramePr>
        <p:xfrm>
          <a:off x="2671311" y="4393734"/>
          <a:ext cx="1270000" cy="469900"/>
        </p:xfrm>
        <a:graphic>
          <a:graphicData uri="http://schemas.openxmlformats.org/presentationml/2006/ole">
            <mc:AlternateContent xmlns:mc="http://schemas.openxmlformats.org/markup-compatibility/2006">
              <mc:Choice xmlns:v="urn:schemas-microsoft-com:vml" Requires="v">
                <p:oleObj name="Equation" r:id="rId4" imgW="1269720" imgH="469800" progId="Equation.DSMT4">
                  <p:embed/>
                </p:oleObj>
              </mc:Choice>
              <mc:Fallback>
                <p:oleObj name="Equation" r:id="rId4" imgW="1269720" imgH="4698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71311" y="4393734"/>
                        <a:ext cx="1270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30" name="Object 6"/>
          <p:cNvGraphicFramePr>
            <a:graphicFrameLocks noChangeAspect="1"/>
          </p:cNvGraphicFramePr>
          <p:nvPr/>
        </p:nvGraphicFramePr>
        <p:xfrm>
          <a:off x="3975100" y="4191000"/>
          <a:ext cx="1054100" cy="838200"/>
        </p:xfrm>
        <a:graphic>
          <a:graphicData uri="http://schemas.openxmlformats.org/presentationml/2006/ole">
            <mc:AlternateContent xmlns:mc="http://schemas.openxmlformats.org/markup-compatibility/2006">
              <mc:Choice xmlns:v="urn:schemas-microsoft-com:vml" Requires="v">
                <p:oleObj name="Equation" r:id="rId6" imgW="1054080" imgH="838080" progId="Equation.DSMT4">
                  <p:embed/>
                </p:oleObj>
              </mc:Choice>
              <mc:Fallback>
                <p:oleObj name="Equation" r:id="rId6" imgW="105408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75100" y="41910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31" name="Object 7"/>
          <p:cNvGraphicFramePr>
            <a:graphicFrameLocks noChangeAspect="1"/>
          </p:cNvGraphicFramePr>
          <p:nvPr/>
        </p:nvGraphicFramePr>
        <p:xfrm>
          <a:off x="5041900" y="4478323"/>
          <a:ext cx="1358900" cy="292100"/>
        </p:xfrm>
        <a:graphic>
          <a:graphicData uri="http://schemas.openxmlformats.org/presentationml/2006/ole">
            <mc:AlternateContent xmlns:mc="http://schemas.openxmlformats.org/markup-compatibility/2006">
              <mc:Choice xmlns:v="urn:schemas-microsoft-com:vml" Requires="v">
                <p:oleObj name="Equation" r:id="rId8" imgW="1358640" imgH="291960" progId="Equation.DSMT4">
                  <p:embed/>
                </p:oleObj>
              </mc:Choice>
              <mc:Fallback>
                <p:oleObj name="Equation" r:id="rId8" imgW="1358640" imgH="2919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41900" y="4478323"/>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4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4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4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6.3.1: Calculating a Conditional Probability (cont.)</a:t>
            </a:r>
          </a:p>
        </p:txBody>
      </p:sp>
      <p:sp>
        <p:nvSpPr>
          <p:cNvPr id="3" name="Content Placeholder 2"/>
          <p:cNvSpPr>
            <a:spLocks noGrp="1"/>
          </p:cNvSpPr>
          <p:nvPr>
            <p:ph idx="1"/>
          </p:nvPr>
        </p:nvSpPr>
        <p:spPr/>
        <p:txBody>
          <a:bodyPr/>
          <a:lstStyle/>
          <a:p>
            <a:r>
              <a:rPr lang="en-US" dirty="0"/>
              <a:t>Similarly, </a:t>
            </a:r>
            <a:r>
              <a:rPr lang="en-US" i="1" dirty="0"/>
              <a:t>P</a:t>
            </a:r>
            <a:r>
              <a:rPr lang="en-US" dirty="0"/>
              <a:t>(</a:t>
            </a:r>
            <a:r>
              <a:rPr lang="en-US" i="1" dirty="0"/>
              <a:t>B</a:t>
            </a:r>
            <a:r>
              <a:rPr lang="en-US" dirty="0"/>
              <a:t>) can be computed as</a:t>
            </a:r>
          </a:p>
          <a:p>
            <a:endParaRPr lang="en-US" dirty="0"/>
          </a:p>
          <a:p>
            <a:endParaRPr lang="en-US" dirty="0"/>
          </a:p>
          <a:p>
            <a:r>
              <a:rPr lang="en-US" dirty="0"/>
              <a:t>Consequently, </a:t>
            </a:r>
            <a:r>
              <a:rPr lang="en-US" i="1" dirty="0"/>
              <a:t>P</a:t>
            </a:r>
            <a:r>
              <a:rPr lang="en-US" dirty="0"/>
              <a:t>(</a:t>
            </a:r>
            <a:r>
              <a:rPr lang="en-US" i="1" dirty="0"/>
              <a:t>A</a:t>
            </a:r>
            <a:r>
              <a:rPr lang="en-US" dirty="0"/>
              <a:t>|</a:t>
            </a:r>
            <a:r>
              <a:rPr lang="en-US" i="1" dirty="0"/>
              <a:t>B</a:t>
            </a:r>
            <a:r>
              <a:rPr lang="en-US" dirty="0"/>
              <a:t>) is</a:t>
            </a:r>
          </a:p>
          <a:p>
            <a:endParaRPr lang="en-US" dirty="0"/>
          </a:p>
          <a:p>
            <a:endParaRPr lang="en-US" dirty="0"/>
          </a:p>
          <a:p>
            <a:r>
              <a:rPr lang="en-US" dirty="0"/>
              <a:t>Note that this answer could have also been obtained by simply dividing 193 by 444.</a:t>
            </a:r>
          </a:p>
        </p:txBody>
      </p:sp>
      <p:graphicFrame>
        <p:nvGraphicFramePr>
          <p:cNvPr id="104450" name="Object 2"/>
          <p:cNvGraphicFramePr>
            <a:graphicFrameLocks noChangeAspect="1"/>
          </p:cNvGraphicFramePr>
          <p:nvPr>
            <p:extLst>
              <p:ext uri="{D42A27DB-BD31-4B8C-83A1-F6EECF244321}">
                <p14:modId xmlns:p14="http://schemas.microsoft.com/office/powerpoint/2010/main" val="314336332"/>
              </p:ext>
            </p:extLst>
          </p:nvPr>
        </p:nvGraphicFramePr>
        <p:xfrm>
          <a:off x="2832100" y="1828800"/>
          <a:ext cx="3136900" cy="838200"/>
        </p:xfrm>
        <a:graphic>
          <a:graphicData uri="http://schemas.openxmlformats.org/presentationml/2006/ole">
            <mc:AlternateContent xmlns:mc="http://schemas.openxmlformats.org/markup-compatibility/2006">
              <mc:Choice xmlns:v="urn:schemas-microsoft-com:vml" Requires="v">
                <p:oleObj name="Equation" r:id="rId2" imgW="3136680" imgH="838080" progId="Equation.DSMT4">
                  <p:embed/>
                </p:oleObj>
              </mc:Choice>
              <mc:Fallback>
                <p:oleObj name="Equation" r:id="rId2" imgW="3136680" imgH="838080" progId="Equation.DSMT4">
                  <p:embed/>
                  <p:pic>
                    <p:nvPicPr>
                      <p:cNvPr id="0" name="Picture 2"/>
                      <p:cNvPicPr>
                        <a:picLocks noChangeAspect="1" noChangeArrowheads="1"/>
                      </p:cNvPicPr>
                      <p:nvPr/>
                    </p:nvPicPr>
                    <p:blipFill>
                      <a:blip r:embed="rId3"/>
                      <a:srcRect/>
                      <a:stretch>
                        <a:fillRect/>
                      </a:stretch>
                    </p:blipFill>
                    <p:spPr bwMode="auto">
                      <a:xfrm>
                        <a:off x="2832100" y="1828800"/>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4451" name="Object 3"/>
          <p:cNvGraphicFramePr>
            <a:graphicFrameLocks noChangeAspect="1"/>
          </p:cNvGraphicFramePr>
          <p:nvPr>
            <p:extLst>
              <p:ext uri="{D42A27DB-BD31-4B8C-83A1-F6EECF244321}">
                <p14:modId xmlns:p14="http://schemas.microsoft.com/office/powerpoint/2010/main" val="2243840177"/>
              </p:ext>
            </p:extLst>
          </p:nvPr>
        </p:nvGraphicFramePr>
        <p:xfrm>
          <a:off x="2495550" y="3505200"/>
          <a:ext cx="3822700" cy="838200"/>
        </p:xfrm>
        <a:graphic>
          <a:graphicData uri="http://schemas.openxmlformats.org/presentationml/2006/ole">
            <mc:AlternateContent xmlns:mc="http://schemas.openxmlformats.org/markup-compatibility/2006">
              <mc:Choice xmlns:v="urn:schemas-microsoft-com:vml" Requires="v">
                <p:oleObj name="Equation" r:id="rId4" imgW="3822480" imgH="838080" progId="Equation.DSMT4">
                  <p:embed/>
                </p:oleObj>
              </mc:Choice>
              <mc:Fallback>
                <p:oleObj name="Equation" r:id="rId4" imgW="3822480" imgH="838080" progId="Equation.DSMT4">
                  <p:embed/>
                  <p:pic>
                    <p:nvPicPr>
                      <p:cNvPr id="0" name="Picture 3"/>
                      <p:cNvPicPr>
                        <a:picLocks noChangeAspect="1" noChangeArrowheads="1"/>
                      </p:cNvPicPr>
                      <p:nvPr/>
                    </p:nvPicPr>
                    <p:blipFill>
                      <a:blip r:embed="rId5"/>
                      <a:srcRect/>
                      <a:stretch>
                        <a:fillRect/>
                      </a:stretch>
                    </p:blipFill>
                    <p:spPr bwMode="auto">
                      <a:xfrm>
                        <a:off x="2495550" y="3505200"/>
                        <a:ext cx="382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4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45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6.3.2: Calculating Conditional Probabilities</a:t>
            </a:r>
          </a:p>
        </p:txBody>
      </p:sp>
      <p:sp>
        <p:nvSpPr>
          <p:cNvPr id="3" name="Content Placeholder 2"/>
          <p:cNvSpPr>
            <a:spLocks noGrp="1"/>
          </p:cNvSpPr>
          <p:nvPr>
            <p:ph idx="1"/>
          </p:nvPr>
        </p:nvSpPr>
        <p:spPr/>
        <p:txBody>
          <a:bodyPr/>
          <a:lstStyle/>
          <a:p>
            <a:r>
              <a:rPr lang="en-US" dirty="0"/>
              <a:t>Out of 300 applicants for a job, 212 are college graduates. Of the college graduate job applicants, 110 have served in the military.</a:t>
            </a:r>
          </a:p>
          <a:p>
            <a:pPr marL="514350" indent="-514350">
              <a:buFont typeface="+mj-lt"/>
              <a:buAutoNum type="alphaLcPeriod"/>
            </a:pPr>
            <a:r>
              <a:rPr lang="en-US" dirty="0"/>
              <a:t>What is the probability that a randomly chosen applicant has served in the military, given that they are a college graduate?</a:t>
            </a:r>
          </a:p>
          <a:p>
            <a:pPr marL="514350" indent="-514350">
              <a:buFont typeface="+mj-lt"/>
              <a:buAutoNum type="alphaLcPeriod"/>
            </a:pPr>
            <a:r>
              <a:rPr lang="en-US" dirty="0"/>
              <a:t>If 152 of the applicants have served in the military, what is the probability that a randomly chosen applicant is a college graduate, given that the applicant has served in the military?</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6.3.2: Calculating Conditional Probabilities (cont.)</a:t>
            </a:r>
          </a:p>
        </p:txBody>
      </p:sp>
      <p:sp>
        <p:nvSpPr>
          <p:cNvPr id="3" name="Content Placeholder 2"/>
          <p:cNvSpPr>
            <a:spLocks noGrp="1"/>
          </p:cNvSpPr>
          <p:nvPr>
            <p:ph idx="1"/>
          </p:nvPr>
        </p:nvSpPr>
        <p:spPr>
          <a:xfrm>
            <a:off x="457200" y="1280160"/>
            <a:ext cx="8229600" cy="5120640"/>
          </a:xfrm>
        </p:spPr>
        <p:txBody>
          <a:bodyPr>
            <a:normAutofit/>
          </a:bodyPr>
          <a:lstStyle/>
          <a:p>
            <a:r>
              <a:rPr lang="en-US" b="1" dirty="0"/>
              <a:t>Solution</a:t>
            </a:r>
          </a:p>
          <a:p>
            <a:r>
              <a:rPr lang="en-US" dirty="0"/>
              <a:t>The question asks for </a:t>
            </a:r>
            <a:r>
              <a:rPr lang="en-US" i="1" dirty="0"/>
              <a:t>P</a:t>
            </a:r>
            <a:r>
              <a:rPr lang="en-US" dirty="0"/>
              <a:t>(military </a:t>
            </a:r>
            <a:r>
              <a:rPr lang="en-US" dirty="0" err="1"/>
              <a:t>service|college</a:t>
            </a:r>
            <a:r>
              <a:rPr lang="en-US" dirty="0"/>
              <a:t> graduate). Thus, in order to use the formula for conditional probability, we need to find </a:t>
            </a:r>
            <a:r>
              <a:rPr lang="en-US" i="1" dirty="0"/>
              <a:t>P</a:t>
            </a:r>
            <a:r>
              <a:rPr lang="en-US" dirty="0"/>
              <a:t>(college graduate and military service) and </a:t>
            </a:r>
            <a:r>
              <a:rPr lang="en-US" i="1" dirty="0"/>
              <a:t>P</a:t>
            </a:r>
            <a:r>
              <a:rPr lang="en-US" dirty="0"/>
              <a:t>(collage graduate). There are 300 applicants total, so the probability of choosing an applicant who is a college graduate and has served in the military is            </a:t>
            </a:r>
          </a:p>
        </p:txBody>
      </p:sp>
      <p:graphicFrame>
        <p:nvGraphicFramePr>
          <p:cNvPr id="105474" name="Object 2"/>
          <p:cNvGraphicFramePr>
            <a:graphicFrameLocks noChangeAspect="1"/>
          </p:cNvGraphicFramePr>
          <p:nvPr>
            <p:extLst>
              <p:ext uri="{D42A27DB-BD31-4B8C-83A1-F6EECF244321}">
                <p14:modId xmlns:p14="http://schemas.microsoft.com/office/powerpoint/2010/main" val="2797085568"/>
              </p:ext>
            </p:extLst>
          </p:nvPr>
        </p:nvGraphicFramePr>
        <p:xfrm>
          <a:off x="4565185" y="4283927"/>
          <a:ext cx="711200" cy="838200"/>
        </p:xfrm>
        <a:graphic>
          <a:graphicData uri="http://schemas.openxmlformats.org/presentationml/2006/ole">
            <mc:AlternateContent xmlns:mc="http://schemas.openxmlformats.org/markup-compatibility/2006">
              <mc:Choice xmlns:v="urn:schemas-microsoft-com:vml" Requires="v">
                <p:oleObj name="Equation" r:id="rId2" imgW="711000" imgH="838080" progId="Equation.DSMT4">
                  <p:embed/>
                </p:oleObj>
              </mc:Choice>
              <mc:Fallback>
                <p:oleObj name="Equation" r:id="rId2" imgW="7110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5185" y="4283927"/>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54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9F4A0-4070-F94B-6311-D04E2A8AB0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DE8E90-EE84-8782-040C-415AB13E710D}"/>
              </a:ext>
            </a:extLst>
          </p:cNvPr>
          <p:cNvSpPr>
            <a:spLocks noGrp="1"/>
          </p:cNvSpPr>
          <p:nvPr>
            <p:ph type="title"/>
          </p:nvPr>
        </p:nvSpPr>
        <p:spPr/>
        <p:txBody>
          <a:bodyPr/>
          <a:lstStyle/>
          <a:p>
            <a:r>
              <a:rPr lang="en-US" dirty="0"/>
              <a:t>Example 6.3.2: Calculating Conditional Probabilities (cont.)</a:t>
            </a:r>
          </a:p>
        </p:txBody>
      </p:sp>
      <p:sp>
        <p:nvSpPr>
          <p:cNvPr id="3" name="Content Placeholder 2">
            <a:extLst>
              <a:ext uri="{FF2B5EF4-FFF2-40B4-BE49-F238E27FC236}">
                <a16:creationId xmlns:a16="http://schemas.microsoft.com/office/drawing/2014/main" id="{BFA61377-E2A4-9480-3462-A423E3D74FBC}"/>
              </a:ext>
            </a:extLst>
          </p:cNvPr>
          <p:cNvSpPr>
            <a:spLocks noGrp="1"/>
          </p:cNvSpPr>
          <p:nvPr>
            <p:ph idx="1"/>
          </p:nvPr>
        </p:nvSpPr>
        <p:spPr>
          <a:xfrm>
            <a:off x="457200" y="1280160"/>
            <a:ext cx="8229600" cy="5120640"/>
          </a:xfrm>
        </p:spPr>
        <p:txBody>
          <a:bodyPr>
            <a:normAutofit/>
          </a:bodyPr>
          <a:lstStyle/>
          <a:p>
            <a:pPr>
              <a:lnSpc>
                <a:spcPct val="150000"/>
              </a:lnSpc>
            </a:pPr>
            <a:r>
              <a:rPr lang="en-US" dirty="0"/>
              <a:t>Similarly, the probability of choosing a college graduate applicant is 	        Thus, we calculate the conditional probability as follows.</a:t>
            </a:r>
          </a:p>
          <a:p>
            <a:endParaRPr lang="en-US" dirty="0"/>
          </a:p>
        </p:txBody>
      </p:sp>
      <p:graphicFrame>
        <p:nvGraphicFramePr>
          <p:cNvPr id="105475" name="Object 3">
            <a:extLst>
              <a:ext uri="{FF2B5EF4-FFF2-40B4-BE49-F238E27FC236}">
                <a16:creationId xmlns:a16="http://schemas.microsoft.com/office/drawing/2014/main" id="{44AF49D1-AD44-0630-12C8-C0CFFCB6BECC}"/>
              </a:ext>
            </a:extLst>
          </p:cNvPr>
          <p:cNvGraphicFramePr>
            <a:graphicFrameLocks noChangeAspect="1"/>
          </p:cNvGraphicFramePr>
          <p:nvPr>
            <p:extLst>
              <p:ext uri="{D42A27DB-BD31-4B8C-83A1-F6EECF244321}">
                <p14:modId xmlns:p14="http://schemas.microsoft.com/office/powerpoint/2010/main" val="1938900749"/>
              </p:ext>
            </p:extLst>
          </p:nvPr>
        </p:nvGraphicFramePr>
        <p:xfrm>
          <a:off x="2276708" y="1921727"/>
          <a:ext cx="711200" cy="838200"/>
        </p:xfrm>
        <a:graphic>
          <a:graphicData uri="http://schemas.openxmlformats.org/presentationml/2006/ole">
            <mc:AlternateContent xmlns:mc="http://schemas.openxmlformats.org/markup-compatibility/2006">
              <mc:Choice xmlns:v="urn:schemas-microsoft-com:vml" Requires="v">
                <p:oleObj name="Equation" r:id="rId2" imgW="711000" imgH="838080" progId="Equation.DSMT4">
                  <p:embed/>
                </p:oleObj>
              </mc:Choice>
              <mc:Fallback>
                <p:oleObj name="Equation" r:id="rId2" imgW="711000" imgH="838080" progId="Equation.DSMT4">
                  <p:embed/>
                  <p:pic>
                    <p:nvPicPr>
                      <p:cNvPr id="105475"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6708" y="1921727"/>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3F99FD04-9855-1CED-BD13-355CCE56D777}"/>
              </a:ext>
            </a:extLst>
          </p:cNvPr>
          <p:cNvGraphicFramePr>
            <a:graphicFrameLocks noChangeAspect="1"/>
          </p:cNvGraphicFramePr>
          <p:nvPr>
            <p:extLst>
              <p:ext uri="{D42A27DB-BD31-4B8C-83A1-F6EECF244321}">
                <p14:modId xmlns:p14="http://schemas.microsoft.com/office/powerpoint/2010/main" val="2939239850"/>
              </p:ext>
            </p:extLst>
          </p:nvPr>
        </p:nvGraphicFramePr>
        <p:xfrm>
          <a:off x="1447800" y="2942807"/>
          <a:ext cx="6502400" cy="1358900"/>
        </p:xfrm>
        <a:graphic>
          <a:graphicData uri="http://schemas.openxmlformats.org/presentationml/2006/ole">
            <mc:AlternateContent xmlns:mc="http://schemas.openxmlformats.org/markup-compatibility/2006">
              <mc:Choice xmlns:v="urn:schemas-microsoft-com:vml" Requires="v">
                <p:oleObj name="Equation" r:id="rId4" imgW="6502320" imgH="1358640" progId="Equation.DSMT4">
                  <p:embed/>
                </p:oleObj>
              </mc:Choice>
              <mc:Fallback>
                <p:oleObj name="Equation" r:id="rId4" imgW="6502320" imgH="1358640" progId="Equation.DSMT4">
                  <p:embed/>
                  <p:pic>
                    <p:nvPicPr>
                      <p:cNvPr id="106498" name="Object 2"/>
                      <p:cNvPicPr>
                        <a:picLocks noChangeAspect="1" noChangeArrowheads="1"/>
                      </p:cNvPicPr>
                      <p:nvPr/>
                    </p:nvPicPr>
                    <p:blipFill>
                      <a:blip r:embed="rId5"/>
                      <a:srcRect/>
                      <a:stretch>
                        <a:fillRect/>
                      </a:stretch>
                    </p:blipFill>
                    <p:spPr bwMode="auto">
                      <a:xfrm>
                        <a:off x="1447800" y="2942807"/>
                        <a:ext cx="6502400" cy="135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3">
            <a:extLst>
              <a:ext uri="{FF2B5EF4-FFF2-40B4-BE49-F238E27FC236}">
                <a16:creationId xmlns:a16="http://schemas.microsoft.com/office/drawing/2014/main" id="{80E92FC3-36C7-6380-7C1A-3D6C988D0336}"/>
              </a:ext>
            </a:extLst>
          </p:cNvPr>
          <p:cNvGraphicFramePr>
            <a:graphicFrameLocks noChangeAspect="1"/>
          </p:cNvGraphicFramePr>
          <p:nvPr>
            <p:extLst>
              <p:ext uri="{D42A27DB-BD31-4B8C-83A1-F6EECF244321}">
                <p14:modId xmlns:p14="http://schemas.microsoft.com/office/powerpoint/2010/main" val="673654101"/>
              </p:ext>
            </p:extLst>
          </p:nvPr>
        </p:nvGraphicFramePr>
        <p:xfrm>
          <a:off x="4341777" y="4300654"/>
          <a:ext cx="952500" cy="1663700"/>
        </p:xfrm>
        <a:graphic>
          <a:graphicData uri="http://schemas.openxmlformats.org/presentationml/2006/ole">
            <mc:AlternateContent xmlns:mc="http://schemas.openxmlformats.org/markup-compatibility/2006">
              <mc:Choice xmlns:v="urn:schemas-microsoft-com:vml" Requires="v">
                <p:oleObj name="Equation" r:id="rId6" imgW="952200" imgH="1663560" progId="Equation.DSMT4">
                  <p:embed/>
                </p:oleObj>
              </mc:Choice>
              <mc:Fallback>
                <p:oleObj name="Equation" r:id="rId6" imgW="952200" imgH="1663560" progId="Equation.DSMT4">
                  <p:embed/>
                  <p:pic>
                    <p:nvPicPr>
                      <p:cNvPr id="106499"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1777" y="4300654"/>
                        <a:ext cx="9525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4">
            <a:extLst>
              <a:ext uri="{FF2B5EF4-FFF2-40B4-BE49-F238E27FC236}">
                <a16:creationId xmlns:a16="http://schemas.microsoft.com/office/drawing/2014/main" id="{7AE8E16E-F9DE-D309-2E9F-0DFCA9B3640D}"/>
              </a:ext>
            </a:extLst>
          </p:cNvPr>
          <p:cNvGraphicFramePr>
            <a:graphicFrameLocks noChangeAspect="1"/>
          </p:cNvGraphicFramePr>
          <p:nvPr>
            <p:extLst>
              <p:ext uri="{D42A27DB-BD31-4B8C-83A1-F6EECF244321}">
                <p14:modId xmlns:p14="http://schemas.microsoft.com/office/powerpoint/2010/main" val="3153066197"/>
              </p:ext>
            </p:extLst>
          </p:nvPr>
        </p:nvGraphicFramePr>
        <p:xfrm>
          <a:off x="5419344" y="4711371"/>
          <a:ext cx="876300" cy="838200"/>
        </p:xfrm>
        <a:graphic>
          <a:graphicData uri="http://schemas.openxmlformats.org/presentationml/2006/ole">
            <mc:AlternateContent xmlns:mc="http://schemas.openxmlformats.org/markup-compatibility/2006">
              <mc:Choice xmlns:v="urn:schemas-microsoft-com:vml" Requires="v">
                <p:oleObj name="Equation" r:id="rId8" imgW="876240" imgH="838080" progId="Equation.DSMT4">
                  <p:embed/>
                </p:oleObj>
              </mc:Choice>
              <mc:Fallback>
                <p:oleObj name="Equation" r:id="rId8" imgW="876240" imgH="838080" progId="Equation.DSMT4">
                  <p:embed/>
                  <p:pic>
                    <p:nvPicPr>
                      <p:cNvPr id="10650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19344" y="4711371"/>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5">
            <a:extLst>
              <a:ext uri="{FF2B5EF4-FFF2-40B4-BE49-F238E27FC236}">
                <a16:creationId xmlns:a16="http://schemas.microsoft.com/office/drawing/2014/main" id="{62874079-6D30-4588-143A-37461811E05C}"/>
              </a:ext>
            </a:extLst>
          </p:cNvPr>
          <p:cNvGraphicFramePr>
            <a:graphicFrameLocks noChangeAspect="1"/>
          </p:cNvGraphicFramePr>
          <p:nvPr>
            <p:extLst>
              <p:ext uri="{D42A27DB-BD31-4B8C-83A1-F6EECF244321}">
                <p14:modId xmlns:p14="http://schemas.microsoft.com/office/powerpoint/2010/main" val="1629668695"/>
              </p:ext>
            </p:extLst>
          </p:nvPr>
        </p:nvGraphicFramePr>
        <p:xfrm>
          <a:off x="6445418" y="5006723"/>
          <a:ext cx="1282700" cy="292100"/>
        </p:xfrm>
        <a:graphic>
          <a:graphicData uri="http://schemas.openxmlformats.org/presentationml/2006/ole">
            <mc:AlternateContent xmlns:mc="http://schemas.openxmlformats.org/markup-compatibility/2006">
              <mc:Choice xmlns:v="urn:schemas-microsoft-com:vml" Requires="v">
                <p:oleObj name="Equation" r:id="rId10" imgW="1282680" imgH="291960" progId="Equation.DSMT4">
                  <p:embed/>
                </p:oleObj>
              </mc:Choice>
              <mc:Fallback>
                <p:oleObj name="Equation" r:id="rId10" imgW="1282680" imgH="291960" progId="Equation.DSMT4">
                  <p:embed/>
                  <p:pic>
                    <p:nvPicPr>
                      <p:cNvPr id="106501"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45418" y="5006723"/>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53166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547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6.3.2: Calculating Conditional Probabilities (cont.)</a:t>
            </a:r>
          </a:p>
        </p:txBody>
      </p:sp>
      <p:sp>
        <p:nvSpPr>
          <p:cNvPr id="3" name="Content Placeholder 2"/>
          <p:cNvSpPr>
            <a:spLocks noGrp="1"/>
          </p:cNvSpPr>
          <p:nvPr>
            <p:ph idx="1"/>
          </p:nvPr>
        </p:nvSpPr>
        <p:spPr/>
        <p:txBody>
          <a:bodyPr>
            <a:normAutofit fontScale="92500" lnSpcReduction="20000"/>
          </a:bodyPr>
          <a:lstStyle/>
          <a:p>
            <a:pPr marL="514350" indent="-514350">
              <a:lnSpc>
                <a:spcPct val="150000"/>
              </a:lnSpc>
              <a:buFont typeface="+mj-lt"/>
              <a:buAutoNum type="alphaLcPeriod" startAt="2"/>
            </a:pPr>
            <a:r>
              <a:rPr lang="en-US" sz="3000" dirty="0"/>
              <a:t>For this question we want to determine </a:t>
            </a:r>
            <a:r>
              <a:rPr lang="en-US" sz="3000" i="1" dirty="0"/>
              <a:t>P</a:t>
            </a:r>
            <a:r>
              <a:rPr lang="en-US" sz="3000" dirty="0"/>
              <a:t>(college </a:t>
            </a:r>
            <a:r>
              <a:rPr lang="en-US" sz="3000" dirty="0" err="1"/>
              <a:t>graduate|military</a:t>
            </a:r>
            <a:r>
              <a:rPr lang="en-US" sz="3000" dirty="0"/>
              <a:t> service). We know from part        </a:t>
            </a:r>
            <a:r>
              <a:rPr lang="en-US" sz="3000" b="1" dirty="0"/>
              <a:t>a.</a:t>
            </a:r>
            <a:r>
              <a:rPr lang="en-US" sz="3000" dirty="0"/>
              <a:t> that the probability of choosing one of the 300 applicants who is a college graduate and has served in the military is          Also, we know that the probability that a randomly chosen applicant has served in the military is 	  Using the formula for conditional probability, we have the following. </a:t>
            </a:r>
          </a:p>
          <a:p>
            <a:endParaRPr lang="en-US" dirty="0"/>
          </a:p>
          <a:p>
            <a:endParaRPr lang="en-US" dirty="0"/>
          </a:p>
        </p:txBody>
      </p:sp>
      <p:graphicFrame>
        <p:nvGraphicFramePr>
          <p:cNvPr id="107522" name="Object 2"/>
          <p:cNvGraphicFramePr>
            <a:graphicFrameLocks noChangeAspect="1"/>
          </p:cNvGraphicFramePr>
          <p:nvPr>
            <p:extLst>
              <p:ext uri="{D42A27DB-BD31-4B8C-83A1-F6EECF244321}">
                <p14:modId xmlns:p14="http://schemas.microsoft.com/office/powerpoint/2010/main" val="3933259795"/>
              </p:ext>
            </p:extLst>
          </p:nvPr>
        </p:nvGraphicFramePr>
        <p:xfrm>
          <a:off x="3505200" y="3504828"/>
          <a:ext cx="614363" cy="723900"/>
        </p:xfrm>
        <a:graphic>
          <a:graphicData uri="http://schemas.openxmlformats.org/presentationml/2006/ole">
            <mc:AlternateContent xmlns:mc="http://schemas.openxmlformats.org/markup-compatibility/2006">
              <mc:Choice xmlns:v="urn:schemas-microsoft-com:vml" Requires="v">
                <p:oleObj name="Equation" r:id="rId2" imgW="711000" imgH="838080" progId="Equation.DSMT4">
                  <p:embed/>
                </p:oleObj>
              </mc:Choice>
              <mc:Fallback>
                <p:oleObj name="Equation" r:id="rId2" imgW="711000" imgH="838080" progId="Equation.DSMT4">
                  <p:embed/>
                  <p:pic>
                    <p:nvPicPr>
                      <p:cNvPr id="0" name="Picture 2"/>
                      <p:cNvPicPr>
                        <a:picLocks noChangeAspect="1" noChangeArrowheads="1"/>
                      </p:cNvPicPr>
                      <p:nvPr/>
                    </p:nvPicPr>
                    <p:blipFill>
                      <a:blip r:embed="rId3"/>
                      <a:srcRect/>
                      <a:stretch>
                        <a:fillRect/>
                      </a:stretch>
                    </p:blipFill>
                    <p:spPr bwMode="auto">
                      <a:xfrm>
                        <a:off x="3505200" y="3504828"/>
                        <a:ext cx="614363" cy="723900"/>
                      </a:xfrm>
                      <a:prstGeom prst="rect">
                        <a:avLst/>
                      </a:prstGeom>
                      <a:noFill/>
                      <a:ln>
                        <a:noFill/>
                      </a:ln>
                      <a:effectLst/>
                    </p:spPr>
                  </p:pic>
                </p:oleObj>
              </mc:Fallback>
            </mc:AlternateContent>
          </a:graphicData>
        </a:graphic>
      </p:graphicFrame>
      <p:graphicFrame>
        <p:nvGraphicFramePr>
          <p:cNvPr id="107523" name="Object 3"/>
          <p:cNvGraphicFramePr>
            <a:graphicFrameLocks noChangeAspect="1"/>
          </p:cNvGraphicFramePr>
          <p:nvPr>
            <p:extLst>
              <p:ext uri="{D42A27DB-BD31-4B8C-83A1-F6EECF244321}">
                <p14:modId xmlns:p14="http://schemas.microsoft.com/office/powerpoint/2010/main" val="744361137"/>
              </p:ext>
            </p:extLst>
          </p:nvPr>
        </p:nvGraphicFramePr>
        <p:xfrm>
          <a:off x="4495800" y="4572000"/>
          <a:ext cx="711200" cy="838200"/>
        </p:xfrm>
        <a:graphic>
          <a:graphicData uri="http://schemas.openxmlformats.org/presentationml/2006/ole">
            <mc:AlternateContent xmlns:mc="http://schemas.openxmlformats.org/markup-compatibility/2006">
              <mc:Choice xmlns:v="urn:schemas-microsoft-com:vml" Requires="v">
                <p:oleObj name="Equation" r:id="rId4" imgW="711000" imgH="838080" progId="Equation.DSMT4">
                  <p:embed/>
                </p:oleObj>
              </mc:Choice>
              <mc:Fallback>
                <p:oleObj name="Equation" r:id="rId4" imgW="71100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800" y="45720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75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6.3.2: Calculating Conditional Probabilities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As you can see, </a:t>
            </a:r>
            <a:r>
              <a:rPr lang="en-US" i="1" dirty="0"/>
              <a:t>P</a:t>
            </a:r>
            <a:r>
              <a:rPr lang="en-US" dirty="0"/>
              <a:t>(</a:t>
            </a:r>
            <a:r>
              <a:rPr lang="en-US" i="1" dirty="0"/>
              <a:t>A</a:t>
            </a:r>
            <a:r>
              <a:rPr lang="en-US" dirty="0"/>
              <a:t>|</a:t>
            </a:r>
            <a:r>
              <a:rPr lang="en-US" i="1" dirty="0"/>
              <a:t>B</a:t>
            </a:r>
            <a:r>
              <a:rPr lang="en-US" dirty="0"/>
              <a:t>)</a:t>
            </a:r>
            <a:r>
              <a:rPr lang="en-US" i="1" dirty="0"/>
              <a:t> </a:t>
            </a:r>
            <a:r>
              <a:rPr lang="en-US" dirty="0"/>
              <a:t>is not necessarily the same as </a:t>
            </a:r>
          </a:p>
          <a:p>
            <a:r>
              <a:rPr lang="en-US" i="1" dirty="0"/>
              <a:t>P</a:t>
            </a:r>
            <a:r>
              <a:rPr lang="en-US" dirty="0"/>
              <a:t>(</a:t>
            </a:r>
            <a:r>
              <a:rPr lang="en-US" i="1" dirty="0"/>
              <a:t>B</a:t>
            </a:r>
            <a:r>
              <a:rPr lang="en-US" dirty="0"/>
              <a:t>|</a:t>
            </a:r>
            <a:r>
              <a:rPr lang="en-US" i="1" dirty="0"/>
              <a:t>A</a:t>
            </a:r>
            <a:r>
              <a:rPr lang="en-US" dirty="0"/>
              <a:t>)</a:t>
            </a:r>
            <a:r>
              <a:rPr lang="en-US" i="1" dirty="0"/>
              <a:t>.</a:t>
            </a:r>
          </a:p>
        </p:txBody>
      </p:sp>
      <p:graphicFrame>
        <p:nvGraphicFramePr>
          <p:cNvPr id="108546" name="Object 2"/>
          <p:cNvGraphicFramePr>
            <a:graphicFrameLocks noChangeAspect="1"/>
          </p:cNvGraphicFramePr>
          <p:nvPr>
            <p:extLst>
              <p:ext uri="{D42A27DB-BD31-4B8C-83A1-F6EECF244321}">
                <p14:modId xmlns:p14="http://schemas.microsoft.com/office/powerpoint/2010/main" val="2202052491"/>
              </p:ext>
            </p:extLst>
          </p:nvPr>
        </p:nvGraphicFramePr>
        <p:xfrm>
          <a:off x="1143000" y="1142524"/>
          <a:ext cx="6616700" cy="1358900"/>
        </p:xfrm>
        <a:graphic>
          <a:graphicData uri="http://schemas.openxmlformats.org/presentationml/2006/ole">
            <mc:AlternateContent xmlns:mc="http://schemas.openxmlformats.org/markup-compatibility/2006">
              <mc:Choice xmlns:v="urn:schemas-microsoft-com:vml" Requires="v">
                <p:oleObj name="Equation" r:id="rId2" imgW="6616440" imgH="1358640" progId="Equation.DSMT4">
                  <p:embed/>
                </p:oleObj>
              </mc:Choice>
              <mc:Fallback>
                <p:oleObj name="Equation" r:id="rId2" imgW="6616440" imgH="1358640" progId="Equation.DSMT4">
                  <p:embed/>
                  <p:pic>
                    <p:nvPicPr>
                      <p:cNvPr id="0" name="Picture 2"/>
                      <p:cNvPicPr>
                        <a:picLocks noChangeAspect="1" noChangeArrowheads="1"/>
                      </p:cNvPicPr>
                      <p:nvPr/>
                    </p:nvPicPr>
                    <p:blipFill>
                      <a:blip r:embed="rId3"/>
                      <a:srcRect/>
                      <a:stretch>
                        <a:fillRect/>
                      </a:stretch>
                    </p:blipFill>
                    <p:spPr bwMode="auto">
                      <a:xfrm>
                        <a:off x="1143000" y="1142524"/>
                        <a:ext cx="6616700" cy="135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8547" name="Object 3"/>
          <p:cNvGraphicFramePr>
            <a:graphicFrameLocks noChangeAspect="1"/>
          </p:cNvGraphicFramePr>
          <p:nvPr>
            <p:extLst>
              <p:ext uri="{D42A27DB-BD31-4B8C-83A1-F6EECF244321}">
                <p14:modId xmlns:p14="http://schemas.microsoft.com/office/powerpoint/2010/main" val="2107194554"/>
              </p:ext>
            </p:extLst>
          </p:nvPr>
        </p:nvGraphicFramePr>
        <p:xfrm>
          <a:off x="4211019" y="2695904"/>
          <a:ext cx="952500" cy="1663700"/>
        </p:xfrm>
        <a:graphic>
          <a:graphicData uri="http://schemas.openxmlformats.org/presentationml/2006/ole">
            <mc:AlternateContent xmlns:mc="http://schemas.openxmlformats.org/markup-compatibility/2006">
              <mc:Choice xmlns:v="urn:schemas-microsoft-com:vml" Requires="v">
                <p:oleObj name="Equation" r:id="rId4" imgW="952200" imgH="1663560" progId="Equation.DSMT4">
                  <p:embed/>
                </p:oleObj>
              </mc:Choice>
              <mc:Fallback>
                <p:oleObj name="Equation" r:id="rId4" imgW="952200" imgH="16635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11019" y="2695904"/>
                        <a:ext cx="9525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8548" name="Object 4"/>
          <p:cNvGraphicFramePr>
            <a:graphicFrameLocks noChangeAspect="1"/>
          </p:cNvGraphicFramePr>
          <p:nvPr>
            <p:extLst>
              <p:ext uri="{D42A27DB-BD31-4B8C-83A1-F6EECF244321}">
                <p14:modId xmlns:p14="http://schemas.microsoft.com/office/powerpoint/2010/main" val="212047956"/>
              </p:ext>
            </p:extLst>
          </p:nvPr>
        </p:nvGraphicFramePr>
        <p:xfrm>
          <a:off x="5265447" y="3099017"/>
          <a:ext cx="876300" cy="838200"/>
        </p:xfrm>
        <a:graphic>
          <a:graphicData uri="http://schemas.openxmlformats.org/presentationml/2006/ole">
            <mc:AlternateContent xmlns:mc="http://schemas.openxmlformats.org/markup-compatibility/2006">
              <mc:Choice xmlns:v="urn:schemas-microsoft-com:vml" Requires="v">
                <p:oleObj name="Equation" r:id="rId6" imgW="876240" imgH="838080" progId="Equation.DSMT4">
                  <p:embed/>
                </p:oleObj>
              </mc:Choice>
              <mc:Fallback>
                <p:oleObj name="Equation" r:id="rId6" imgW="87624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65447" y="3099017"/>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8549" name="Object 5"/>
          <p:cNvGraphicFramePr>
            <a:graphicFrameLocks noChangeAspect="1"/>
          </p:cNvGraphicFramePr>
          <p:nvPr>
            <p:extLst>
              <p:ext uri="{D42A27DB-BD31-4B8C-83A1-F6EECF244321}">
                <p14:modId xmlns:p14="http://schemas.microsoft.com/office/powerpoint/2010/main" val="1956062100"/>
              </p:ext>
            </p:extLst>
          </p:nvPr>
        </p:nvGraphicFramePr>
        <p:xfrm>
          <a:off x="6254828" y="3382575"/>
          <a:ext cx="1270000" cy="292100"/>
        </p:xfrm>
        <a:graphic>
          <a:graphicData uri="http://schemas.openxmlformats.org/presentationml/2006/ole">
            <mc:AlternateContent xmlns:mc="http://schemas.openxmlformats.org/markup-compatibility/2006">
              <mc:Choice xmlns:v="urn:schemas-microsoft-com:vml" Requires="v">
                <p:oleObj name="Equation" r:id="rId8" imgW="1269720" imgH="291960" progId="Equation.DSMT4">
                  <p:embed/>
                </p:oleObj>
              </mc:Choice>
              <mc:Fallback>
                <p:oleObj name="Equation" r:id="rId8" imgW="126972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54828" y="3382575"/>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85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85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85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78149-7523-90D0-FD38-399758798F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40B7E8-0058-EEAD-4864-1EBBB3AF3E62}"/>
              </a:ext>
            </a:extLst>
          </p:cNvPr>
          <p:cNvSpPr>
            <a:spLocks noGrp="1"/>
          </p:cNvSpPr>
          <p:nvPr>
            <p:ph type="title"/>
          </p:nvPr>
        </p:nvSpPr>
        <p:spPr/>
        <p:txBody>
          <a:bodyPr/>
          <a:lstStyle/>
          <a:p>
            <a:r>
              <a:rPr lang="en-US" dirty="0"/>
              <a:t>Multiplication Rules for Probability (cont.)</a:t>
            </a:r>
          </a:p>
        </p:txBody>
      </p:sp>
      <p:sp>
        <p:nvSpPr>
          <p:cNvPr id="3" name="Content Placeholder 2">
            <a:extLst>
              <a:ext uri="{FF2B5EF4-FFF2-40B4-BE49-F238E27FC236}">
                <a16:creationId xmlns:a16="http://schemas.microsoft.com/office/drawing/2014/main" id="{ADD2887C-5CB9-F039-8C4B-54430A139BEE}"/>
              </a:ext>
            </a:extLst>
          </p:cNvPr>
          <p:cNvSpPr>
            <a:spLocks noGrp="1"/>
          </p:cNvSpPr>
          <p:nvPr>
            <p:ph idx="1"/>
          </p:nvPr>
        </p:nvSpPr>
        <p:spPr/>
        <p:txBody>
          <a:bodyPr>
            <a:normAutofit/>
          </a:bodyPr>
          <a:lstStyle/>
          <a:p>
            <a:r>
              <a:rPr lang="en-US" dirty="0"/>
              <a:t>An extremely important concept in statistical analysis is </a:t>
            </a:r>
            <a:r>
              <a:rPr lang="en-US" b="1" dirty="0"/>
              <a:t>independence</a:t>
            </a:r>
            <a:r>
              <a:rPr lang="en-US" dirty="0"/>
              <a:t>. It describes a special kind of relationship between two events. Two events are said to be independent if knowledge of one event does not provide information of the other event’s occurrence. In other words, the occurrence of one event does not affect the occurrence of another event if the events are independent.</a:t>
            </a:r>
          </a:p>
        </p:txBody>
      </p:sp>
    </p:spTree>
    <p:extLst>
      <p:ext uri="{BB962C8B-B14F-4D97-AF65-F5344CB8AC3E}">
        <p14:creationId xmlns:p14="http://schemas.microsoft.com/office/powerpoint/2010/main" val="637091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6.3.3: Determining the Independence of Events</a:t>
            </a:r>
          </a:p>
        </p:txBody>
      </p:sp>
      <p:sp>
        <p:nvSpPr>
          <p:cNvPr id="3" name="Content Placeholder 2"/>
          <p:cNvSpPr>
            <a:spLocks noGrp="1"/>
          </p:cNvSpPr>
          <p:nvPr>
            <p:ph idx="1"/>
          </p:nvPr>
        </p:nvSpPr>
        <p:spPr/>
        <p:txBody>
          <a:bodyPr/>
          <a:lstStyle/>
          <a:p>
            <a:r>
              <a:rPr lang="en-US" dirty="0"/>
              <a:t>Conduct the experiment of rolling a fair die two times. Consider the two events </a:t>
            </a:r>
          </a:p>
          <a:p>
            <a:r>
              <a:rPr lang="en-US" i="1" dirty="0"/>
              <a:t>   A</a:t>
            </a:r>
            <a:r>
              <a:rPr lang="en-US" dirty="0"/>
              <a:t> = {rolling a six on the first roll of a fair die}, and</a:t>
            </a:r>
          </a:p>
          <a:p>
            <a:r>
              <a:rPr lang="en-US" i="1" dirty="0"/>
              <a:t>   B</a:t>
            </a:r>
            <a:r>
              <a:rPr lang="en-US" dirty="0"/>
              <a:t> = {rolling a four on the second roll of a fair die}. </a:t>
            </a:r>
          </a:p>
          <a:p>
            <a:r>
              <a:rPr lang="en-US" dirty="0"/>
              <a:t>Are these two events independent?</a:t>
            </a:r>
          </a:p>
          <a:p>
            <a:r>
              <a:rPr lang="en-US" b="1" dirty="0"/>
              <a:t>Solution</a:t>
            </a:r>
          </a:p>
          <a:p>
            <a:r>
              <a:rPr lang="en-US" dirty="0"/>
              <a:t>Since knowledge of the outcome of the first roll does not help one make an inference about the outcome of the second roll, the two events are independent.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B4156-8CF9-3FF6-7CD5-AEFA354C6B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10C85A-26AA-6B39-BF91-562E640001CE}"/>
              </a:ext>
            </a:extLst>
          </p:cNvPr>
          <p:cNvSpPr>
            <a:spLocks noGrp="1"/>
          </p:cNvSpPr>
          <p:nvPr>
            <p:ph type="title"/>
          </p:nvPr>
        </p:nvSpPr>
        <p:spPr/>
        <p:txBody>
          <a:bodyPr/>
          <a:lstStyle/>
          <a:p>
            <a:r>
              <a:rPr lang="en-US" dirty="0"/>
              <a:t>Multiplication Rules for Probability</a:t>
            </a:r>
          </a:p>
        </p:txBody>
      </p:sp>
      <p:sp>
        <p:nvSpPr>
          <p:cNvPr id="3" name="Content Placeholder 2">
            <a:extLst>
              <a:ext uri="{FF2B5EF4-FFF2-40B4-BE49-F238E27FC236}">
                <a16:creationId xmlns:a16="http://schemas.microsoft.com/office/drawing/2014/main" id="{8BA4346A-C39A-9BE7-40CB-5A5F5F5D9F27}"/>
              </a:ext>
            </a:extLst>
          </p:cNvPr>
          <p:cNvSpPr>
            <a:spLocks noGrp="1"/>
          </p:cNvSpPr>
          <p:nvPr>
            <p:ph idx="1"/>
          </p:nvPr>
        </p:nvSpPr>
        <p:spPr/>
        <p:txBody>
          <a:bodyPr>
            <a:normAutofit lnSpcReduction="10000"/>
          </a:bodyPr>
          <a:lstStyle/>
          <a:p>
            <a:r>
              <a:rPr lang="en-US" dirty="0"/>
              <a:t>Researchers often want to examine a limited portion of the sample space. For example, consider the question of whether cigarette smoking harms those that are indirectly exposed to the smoke. Suppose that 3% of women who do not smoke die of cancer. However, if a nonsmoking woman is married to a smoking husband (not to be confused with a husband who is on fire), the probability of dying of cancer is 0.08 or 8%. This probability is a </a:t>
            </a:r>
            <a:r>
              <a:rPr lang="en-US" b="1" dirty="0"/>
              <a:t>conditional probability</a:t>
            </a:r>
            <a:r>
              <a:rPr lang="en-US" dirty="0"/>
              <a:t>, because the sample space is being limited by some condition – in this case, limited to only wives of smoking husbands. </a:t>
            </a:r>
          </a:p>
        </p:txBody>
      </p:sp>
    </p:spTree>
    <p:extLst>
      <p:ext uri="{BB962C8B-B14F-4D97-AF65-F5344CB8AC3E}">
        <p14:creationId xmlns:p14="http://schemas.microsoft.com/office/powerpoint/2010/main" val="39267943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03105-EEF3-FCD8-5459-77929D4BC6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014FDD-0C1B-AA31-F11B-E7586B99AEA7}"/>
              </a:ext>
            </a:extLst>
          </p:cNvPr>
          <p:cNvSpPr>
            <a:spLocks noGrp="1"/>
          </p:cNvSpPr>
          <p:nvPr>
            <p:ph type="title"/>
          </p:nvPr>
        </p:nvSpPr>
        <p:spPr/>
        <p:txBody>
          <a:bodyPr/>
          <a:lstStyle/>
          <a:p>
            <a:r>
              <a:rPr lang="en-US" dirty="0"/>
              <a:t>Multiplication Rules for Probability (cont.)</a:t>
            </a:r>
          </a:p>
        </p:txBody>
      </p:sp>
      <p:sp>
        <p:nvSpPr>
          <p:cNvPr id="3" name="Content Placeholder 2">
            <a:extLst>
              <a:ext uri="{FF2B5EF4-FFF2-40B4-BE49-F238E27FC236}">
                <a16:creationId xmlns:a16="http://schemas.microsoft.com/office/drawing/2014/main" id="{E0A8BA72-21B8-C8DE-6A7E-8B05D26ED9C2}"/>
              </a:ext>
            </a:extLst>
          </p:cNvPr>
          <p:cNvSpPr>
            <a:spLocks noGrp="1"/>
          </p:cNvSpPr>
          <p:nvPr>
            <p:ph idx="1"/>
          </p:nvPr>
        </p:nvSpPr>
        <p:spPr/>
        <p:txBody>
          <a:bodyPr>
            <a:normAutofit/>
          </a:bodyPr>
          <a:lstStyle/>
          <a:p>
            <a:r>
              <a:rPr lang="en-US" dirty="0"/>
              <a:t>Symbolically the idea of independence is expressed in the following definition.</a:t>
            </a:r>
          </a:p>
        </p:txBody>
      </p:sp>
    </p:spTree>
    <p:extLst>
      <p:ext uri="{BB962C8B-B14F-4D97-AF65-F5344CB8AC3E}">
        <p14:creationId xmlns:p14="http://schemas.microsoft.com/office/powerpoint/2010/main" val="38105095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4826A-DA8D-A20B-11D6-5F8E0EA1BD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3A30DF-5CF8-9F6A-77B6-2A7754603BC4}"/>
              </a:ext>
            </a:extLst>
          </p:cNvPr>
          <p:cNvSpPr>
            <a:spLocks noGrp="1"/>
          </p:cNvSpPr>
          <p:nvPr>
            <p:ph type="title"/>
          </p:nvPr>
        </p:nvSpPr>
        <p:spPr/>
        <p:txBody>
          <a:bodyPr/>
          <a:lstStyle/>
          <a:p>
            <a:r>
              <a:rPr lang="en-US" dirty="0"/>
              <a:t>Definition: Independent Events </a:t>
            </a:r>
          </a:p>
        </p:txBody>
      </p:sp>
      <p:sp>
        <p:nvSpPr>
          <p:cNvPr id="4" name="Content Placeholder 2">
            <a:extLst>
              <a:ext uri="{FF2B5EF4-FFF2-40B4-BE49-F238E27FC236}">
                <a16:creationId xmlns:a16="http://schemas.microsoft.com/office/drawing/2014/main" id="{B2E9E26E-A12E-0653-E27A-E5491EECAC41}"/>
              </a:ext>
            </a:extLst>
          </p:cNvPr>
          <p:cNvSpPr txBox="1">
            <a:spLocks/>
          </p:cNvSpPr>
          <p:nvPr/>
        </p:nvSpPr>
        <p:spPr>
          <a:xfrm>
            <a:off x="457200" y="1280160"/>
            <a:ext cx="8229600" cy="1384995"/>
          </a:xfrm>
          <a:prstGeom prst="rect">
            <a:avLst/>
          </a:prstGeom>
          <a:solidFill>
            <a:srgbClr val="FFFFCC"/>
          </a:solidFill>
          <a:ln w="28575">
            <a:solidFill>
              <a:srgbClr val="000000"/>
            </a:solidFill>
          </a:ln>
        </p:spPr>
        <p:txBody>
          <a:bodyPr>
            <a:spAutoFit/>
          </a:bodyPr>
          <a:lstStyle/>
          <a:p>
            <a:pPr lvl="0">
              <a:spcBef>
                <a:spcPct val="20000"/>
              </a:spcBef>
            </a:pPr>
            <a:r>
              <a:rPr lang="en-US" sz="2800" dirty="0">
                <a:solidFill>
                  <a:srgbClr val="000000"/>
                </a:solidFill>
              </a:rPr>
              <a:t>Two events are said to be </a:t>
            </a:r>
            <a:r>
              <a:rPr lang="en-US" sz="2800" b="1" dirty="0">
                <a:solidFill>
                  <a:srgbClr val="000000"/>
                </a:solidFill>
              </a:rPr>
              <a:t>independent</a:t>
            </a:r>
            <a:r>
              <a:rPr lang="en-US" sz="2800" dirty="0">
                <a:solidFill>
                  <a:srgbClr val="000000"/>
                </a:solidFill>
              </a:rPr>
              <a:t> if the occurrence of one event does not affect the occurrence of the other event.</a:t>
            </a:r>
          </a:p>
        </p:txBody>
      </p:sp>
    </p:spTree>
    <p:extLst>
      <p:ext uri="{BB962C8B-B14F-4D97-AF65-F5344CB8AC3E}">
        <p14:creationId xmlns:p14="http://schemas.microsoft.com/office/powerpoint/2010/main" val="24658055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Independent </a:t>
            </a:r>
          </a:p>
        </p:txBody>
      </p:sp>
      <p:sp>
        <p:nvSpPr>
          <p:cNvPr id="4" name="Content Placeholder 2"/>
          <p:cNvSpPr txBox="1">
            <a:spLocks/>
          </p:cNvSpPr>
          <p:nvPr/>
        </p:nvSpPr>
        <p:spPr>
          <a:xfrm>
            <a:off x="457200" y="1280160"/>
            <a:ext cx="8229600" cy="1040285"/>
          </a:xfrm>
          <a:prstGeom prst="rect">
            <a:avLst/>
          </a:prstGeom>
          <a:solidFill>
            <a:srgbClr val="FFFFCC"/>
          </a:solidFill>
          <a:ln w="28575">
            <a:solidFill>
              <a:srgbClr val="000000"/>
            </a:solidFill>
          </a:ln>
        </p:spPr>
        <p:txBody>
          <a:bodyPr>
            <a:spAutoFit/>
          </a:bodyPr>
          <a:lstStyle/>
          <a:p>
            <a:pPr lvl="0">
              <a:spcBef>
                <a:spcPct val="20000"/>
              </a:spcBef>
            </a:pPr>
            <a:r>
              <a:rPr lang="en-US" sz="2800" dirty="0">
                <a:solidFill>
                  <a:srgbClr val="000000"/>
                </a:solidFill>
              </a:rPr>
              <a:t>Two events,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a:t>
            </a:r>
            <a:r>
              <a:rPr lang="en-US" sz="2800" b="1" dirty="0">
                <a:solidFill>
                  <a:srgbClr val="C00000"/>
                </a:solidFill>
              </a:rPr>
              <a:t>independent</a:t>
            </a:r>
            <a:r>
              <a:rPr lang="en-US" sz="2800" dirty="0">
                <a:solidFill>
                  <a:srgbClr val="000000"/>
                </a:solidFill>
              </a:rPr>
              <a:t> if and only if</a:t>
            </a:r>
          </a:p>
          <a:p>
            <a:pPr lvl="0">
              <a:spcBef>
                <a:spcPct val="20000"/>
              </a:spcBef>
            </a:pPr>
            <a:endParaRPr lang="en-US" sz="2800" dirty="0">
              <a:solidFill>
                <a:srgbClr val="000000"/>
              </a:solidFill>
            </a:endParaRPr>
          </a:p>
        </p:txBody>
      </p:sp>
      <p:graphicFrame>
        <p:nvGraphicFramePr>
          <p:cNvPr id="109571" name="Object 3"/>
          <p:cNvGraphicFramePr>
            <a:graphicFrameLocks noChangeAspect="1"/>
          </p:cNvGraphicFramePr>
          <p:nvPr>
            <p:extLst>
              <p:ext uri="{D42A27DB-BD31-4B8C-83A1-F6EECF244321}">
                <p14:modId xmlns:p14="http://schemas.microsoft.com/office/powerpoint/2010/main" val="2093068691"/>
              </p:ext>
            </p:extLst>
          </p:nvPr>
        </p:nvGraphicFramePr>
        <p:xfrm>
          <a:off x="2114550" y="1752600"/>
          <a:ext cx="4914900" cy="469900"/>
        </p:xfrm>
        <a:graphic>
          <a:graphicData uri="http://schemas.openxmlformats.org/presentationml/2006/ole">
            <mc:AlternateContent xmlns:mc="http://schemas.openxmlformats.org/markup-compatibility/2006">
              <mc:Choice xmlns:v="urn:schemas-microsoft-com:vml" Requires="v">
                <p:oleObj name="Equation" r:id="rId2" imgW="4914720" imgH="469800" progId="Equation.DSMT4">
                  <p:embed/>
                </p:oleObj>
              </mc:Choice>
              <mc:Fallback>
                <p:oleObj name="Equation" r:id="rId2" imgW="491472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4550" y="1752600"/>
                        <a:ext cx="491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2A032-226E-DDDD-17D3-2E492FE886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27F983-EDB5-D776-D5CE-F4036C0051F1}"/>
              </a:ext>
            </a:extLst>
          </p:cNvPr>
          <p:cNvSpPr>
            <a:spLocks noGrp="1"/>
          </p:cNvSpPr>
          <p:nvPr>
            <p:ph type="title"/>
          </p:nvPr>
        </p:nvSpPr>
        <p:spPr/>
        <p:txBody>
          <a:bodyPr/>
          <a:lstStyle/>
          <a:p>
            <a:r>
              <a:rPr lang="en-US" dirty="0"/>
              <a:t>Multiplication Rules for Probability (cont.)</a:t>
            </a:r>
          </a:p>
        </p:txBody>
      </p:sp>
      <p:sp>
        <p:nvSpPr>
          <p:cNvPr id="3" name="Content Placeholder 2">
            <a:extLst>
              <a:ext uri="{FF2B5EF4-FFF2-40B4-BE49-F238E27FC236}">
                <a16:creationId xmlns:a16="http://schemas.microsoft.com/office/drawing/2014/main" id="{80EB1BEE-1EB1-0A28-A585-FEFB9186CC80}"/>
              </a:ext>
            </a:extLst>
          </p:cNvPr>
          <p:cNvSpPr>
            <a:spLocks noGrp="1"/>
          </p:cNvSpPr>
          <p:nvPr>
            <p:ph idx="1"/>
          </p:nvPr>
        </p:nvSpPr>
        <p:spPr/>
        <p:txBody>
          <a:bodyPr>
            <a:normAutofit/>
          </a:bodyPr>
          <a:lstStyle/>
          <a:p>
            <a:r>
              <a:rPr lang="en-US" dirty="0"/>
              <a:t>In many cases, regarding the independence of two events, intuition and common sense will lead you to the correct determination. There are situations in which independence can only be discovered by formal application of the definition.</a:t>
            </a:r>
          </a:p>
        </p:txBody>
      </p:sp>
    </p:spTree>
    <p:extLst>
      <p:ext uri="{BB962C8B-B14F-4D97-AF65-F5344CB8AC3E}">
        <p14:creationId xmlns:p14="http://schemas.microsoft.com/office/powerpoint/2010/main" val="39740097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4299F-BC17-B928-522D-34AFA3F5BB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B5E6DA-ADAB-96ED-B6D9-E7945AE0956D}"/>
              </a:ext>
            </a:extLst>
          </p:cNvPr>
          <p:cNvSpPr>
            <a:spLocks noGrp="1"/>
          </p:cNvSpPr>
          <p:nvPr>
            <p:ph type="title"/>
          </p:nvPr>
        </p:nvSpPr>
        <p:spPr/>
        <p:txBody>
          <a:bodyPr/>
          <a:lstStyle/>
          <a:p>
            <a:r>
              <a:rPr lang="en-US" dirty="0"/>
              <a:t>Definition: Dependent Events </a:t>
            </a:r>
          </a:p>
        </p:txBody>
      </p:sp>
      <p:sp>
        <p:nvSpPr>
          <p:cNvPr id="4" name="Content Placeholder 2">
            <a:extLst>
              <a:ext uri="{FF2B5EF4-FFF2-40B4-BE49-F238E27FC236}">
                <a16:creationId xmlns:a16="http://schemas.microsoft.com/office/drawing/2014/main" id="{B2761C59-B8ED-6C3E-3598-D6C10990CD05}"/>
              </a:ext>
            </a:extLst>
          </p:cNvPr>
          <p:cNvSpPr txBox="1">
            <a:spLocks/>
          </p:cNvSpPr>
          <p:nvPr/>
        </p:nvSpPr>
        <p:spPr>
          <a:xfrm>
            <a:off x="457200" y="1280160"/>
            <a:ext cx="8229600" cy="1384995"/>
          </a:xfrm>
          <a:prstGeom prst="rect">
            <a:avLst/>
          </a:prstGeom>
          <a:solidFill>
            <a:srgbClr val="FFFFCC"/>
          </a:solidFill>
          <a:ln w="28575">
            <a:solidFill>
              <a:srgbClr val="000000"/>
            </a:solidFill>
          </a:ln>
        </p:spPr>
        <p:txBody>
          <a:bodyPr>
            <a:spAutoFit/>
          </a:bodyPr>
          <a:lstStyle/>
          <a:p>
            <a:pPr lvl="0">
              <a:spcBef>
                <a:spcPct val="20000"/>
              </a:spcBef>
            </a:pPr>
            <a:r>
              <a:rPr lang="en-US" sz="2800" dirty="0">
                <a:solidFill>
                  <a:srgbClr val="000000"/>
                </a:solidFill>
              </a:rPr>
              <a:t>Two events are said to be </a:t>
            </a:r>
            <a:r>
              <a:rPr lang="en-US" sz="2800" b="1" dirty="0">
                <a:solidFill>
                  <a:srgbClr val="000000"/>
                </a:solidFill>
              </a:rPr>
              <a:t>dependent</a:t>
            </a:r>
            <a:r>
              <a:rPr lang="en-US" sz="2800" dirty="0">
                <a:solidFill>
                  <a:srgbClr val="000000"/>
                </a:solidFill>
              </a:rPr>
              <a:t> if the occurrence of one event does affect the occurrence of the other event.</a:t>
            </a:r>
          </a:p>
        </p:txBody>
      </p:sp>
    </p:spTree>
    <p:extLst>
      <p:ext uri="{BB962C8B-B14F-4D97-AF65-F5344CB8AC3E}">
        <p14:creationId xmlns:p14="http://schemas.microsoft.com/office/powerpoint/2010/main" val="21832510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Probability Law 10: Multiplication Rule for Independent Events</a:t>
            </a:r>
          </a:p>
        </p:txBody>
      </p:sp>
      <p:sp>
        <p:nvSpPr>
          <p:cNvPr id="4" name="Content Placeholder 2"/>
          <p:cNvSpPr txBox="1">
            <a:spLocks/>
          </p:cNvSpPr>
          <p:nvPr/>
        </p:nvSpPr>
        <p:spPr>
          <a:xfrm>
            <a:off x="457200" y="1280160"/>
            <a:ext cx="8229600" cy="2591479"/>
          </a:xfrm>
          <a:prstGeom prst="rect">
            <a:avLst/>
          </a:prstGeom>
          <a:solidFill>
            <a:srgbClr val="FFFFCC"/>
          </a:solidFill>
          <a:ln w="28575">
            <a:solidFill>
              <a:srgbClr val="000000"/>
            </a:solidFill>
          </a:ln>
        </p:spPr>
        <p:txBody>
          <a:bodyPr>
            <a:spAutoFit/>
          </a:bodyPr>
          <a:lstStyle/>
          <a:p>
            <a:pPr lvl="0">
              <a:spcBef>
                <a:spcPct val="20000"/>
              </a:spcBef>
            </a:pPr>
            <a:r>
              <a:rPr lang="en-US" sz="2800" dirty="0">
                <a:solidFill>
                  <a:srgbClr val="000000"/>
                </a:solidFill>
              </a:rPr>
              <a:t>If two events,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independent, then</a:t>
            </a:r>
          </a:p>
          <a:p>
            <a:pPr lvl="0">
              <a:spcBef>
                <a:spcPct val="20000"/>
              </a:spcBef>
            </a:pPr>
            <a:endParaRPr lang="en-US" sz="2800" dirty="0">
              <a:solidFill>
                <a:srgbClr val="000000"/>
              </a:solidFill>
            </a:endParaRPr>
          </a:p>
          <a:p>
            <a:pPr lvl="0">
              <a:spcBef>
                <a:spcPct val="20000"/>
              </a:spcBef>
            </a:pPr>
            <a:r>
              <a:rPr lang="en-US" sz="2800" dirty="0">
                <a:solidFill>
                  <a:srgbClr val="000000"/>
                </a:solidFill>
              </a:rPr>
              <a:t>If </a:t>
            </a:r>
            <a:r>
              <a:rPr lang="en-US" sz="2800" i="1" dirty="0">
                <a:solidFill>
                  <a:srgbClr val="000000"/>
                </a:solidFill>
              </a:rPr>
              <a:t>n</a:t>
            </a:r>
            <a:r>
              <a:rPr lang="en-US" sz="2800" dirty="0">
                <a:solidFill>
                  <a:srgbClr val="000000"/>
                </a:solidFill>
              </a:rPr>
              <a:t> events, </a:t>
            </a:r>
            <a:r>
              <a:rPr lang="en-US" sz="2800" i="1" dirty="0">
                <a:solidFill>
                  <a:srgbClr val="000000"/>
                </a:solidFill>
              </a:rPr>
              <a:t>A</a:t>
            </a:r>
            <a:r>
              <a:rPr lang="en-US" sz="2800" baseline="-25000" dirty="0">
                <a:solidFill>
                  <a:srgbClr val="000000"/>
                </a:solidFill>
              </a:rPr>
              <a:t>1</a:t>
            </a:r>
            <a:r>
              <a:rPr lang="en-US" sz="2800" dirty="0">
                <a:solidFill>
                  <a:srgbClr val="000000"/>
                </a:solidFill>
              </a:rPr>
              <a:t>, </a:t>
            </a:r>
            <a:r>
              <a:rPr lang="en-US" sz="2800" i="1" dirty="0">
                <a:solidFill>
                  <a:srgbClr val="000000"/>
                </a:solidFill>
              </a:rPr>
              <a:t>A</a:t>
            </a:r>
            <a:r>
              <a:rPr lang="en-US" sz="2800" baseline="-25000" dirty="0">
                <a:solidFill>
                  <a:srgbClr val="000000"/>
                </a:solidFill>
              </a:rPr>
              <a:t>2</a:t>
            </a:r>
            <a:r>
              <a:rPr lang="en-US" sz="2800" dirty="0">
                <a:solidFill>
                  <a:srgbClr val="000000"/>
                </a:solidFill>
              </a:rPr>
              <a:t>, ..., </a:t>
            </a:r>
            <a:r>
              <a:rPr lang="en-US" sz="2800" i="1" dirty="0">
                <a:solidFill>
                  <a:srgbClr val="000000"/>
                </a:solidFill>
              </a:rPr>
              <a:t>A</a:t>
            </a:r>
            <a:r>
              <a:rPr lang="en-US" sz="2800" i="1" baseline="-25000" dirty="0">
                <a:solidFill>
                  <a:srgbClr val="000000"/>
                </a:solidFill>
              </a:rPr>
              <a:t>n</a:t>
            </a:r>
            <a:r>
              <a:rPr lang="en-US" sz="2800" dirty="0">
                <a:solidFill>
                  <a:srgbClr val="000000"/>
                </a:solidFill>
              </a:rPr>
              <a:t>, are independent, then</a:t>
            </a:r>
          </a:p>
          <a:p>
            <a:pPr lvl="0">
              <a:spcBef>
                <a:spcPct val="20000"/>
              </a:spcBef>
            </a:pPr>
            <a:endParaRPr lang="en-US" sz="2800" dirty="0">
              <a:solidFill>
                <a:srgbClr val="000000"/>
              </a:solidFill>
            </a:endParaRPr>
          </a:p>
          <a:p>
            <a:pPr lvl="0">
              <a:spcBef>
                <a:spcPct val="20000"/>
              </a:spcBef>
            </a:pPr>
            <a:endParaRPr lang="en-US" sz="2800" dirty="0">
              <a:solidFill>
                <a:srgbClr val="000000"/>
              </a:solidFill>
            </a:endParaRPr>
          </a:p>
        </p:txBody>
      </p:sp>
      <p:graphicFrame>
        <p:nvGraphicFramePr>
          <p:cNvPr id="110595" name="Object 3"/>
          <p:cNvGraphicFramePr>
            <a:graphicFrameLocks noChangeAspect="1"/>
          </p:cNvGraphicFramePr>
          <p:nvPr>
            <p:extLst>
              <p:ext uri="{D42A27DB-BD31-4B8C-83A1-F6EECF244321}">
                <p14:modId xmlns:p14="http://schemas.microsoft.com/office/powerpoint/2010/main" val="1576096970"/>
              </p:ext>
            </p:extLst>
          </p:nvPr>
        </p:nvGraphicFramePr>
        <p:xfrm>
          <a:off x="2819400" y="1922780"/>
          <a:ext cx="3200400" cy="469900"/>
        </p:xfrm>
        <a:graphic>
          <a:graphicData uri="http://schemas.openxmlformats.org/presentationml/2006/ole">
            <mc:AlternateContent xmlns:mc="http://schemas.openxmlformats.org/markup-compatibility/2006">
              <mc:Choice xmlns:v="urn:schemas-microsoft-com:vml" Requires="v">
                <p:oleObj name="Equation" r:id="rId2" imgW="3200400" imgH="469800" progId="Equation.DSMT4">
                  <p:embed/>
                </p:oleObj>
              </mc:Choice>
              <mc:Fallback>
                <p:oleObj name="Equation" r:id="rId2" imgW="320040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1922780"/>
                        <a:ext cx="3200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0596" name="Object 4"/>
          <p:cNvGraphicFramePr>
            <a:graphicFrameLocks noChangeAspect="1"/>
          </p:cNvGraphicFramePr>
          <p:nvPr>
            <p:extLst>
              <p:ext uri="{D42A27DB-BD31-4B8C-83A1-F6EECF244321}">
                <p14:modId xmlns:p14="http://schemas.microsoft.com/office/powerpoint/2010/main" val="3853792703"/>
              </p:ext>
            </p:extLst>
          </p:nvPr>
        </p:nvGraphicFramePr>
        <p:xfrm>
          <a:off x="1358900" y="3035300"/>
          <a:ext cx="6426200" cy="495300"/>
        </p:xfrm>
        <a:graphic>
          <a:graphicData uri="http://schemas.openxmlformats.org/presentationml/2006/ole">
            <mc:AlternateContent xmlns:mc="http://schemas.openxmlformats.org/markup-compatibility/2006">
              <mc:Choice xmlns:v="urn:schemas-microsoft-com:vml" Requires="v">
                <p:oleObj name="Equation" r:id="rId4" imgW="6426000" imgH="495000" progId="Equation.DSMT4">
                  <p:embed/>
                </p:oleObj>
              </mc:Choice>
              <mc:Fallback>
                <p:oleObj name="Equation" r:id="rId4" imgW="6426000" imgH="4950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8900" y="3035300"/>
                        <a:ext cx="6426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61B3D4-6283-CF41-6BC7-E89632B6F3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DB7F8B-04C6-4207-CC41-A1D6BB298E18}"/>
              </a:ext>
            </a:extLst>
          </p:cNvPr>
          <p:cNvSpPr>
            <a:spLocks noGrp="1"/>
          </p:cNvSpPr>
          <p:nvPr>
            <p:ph type="title"/>
          </p:nvPr>
        </p:nvSpPr>
        <p:spPr/>
        <p:txBody>
          <a:bodyPr/>
          <a:lstStyle/>
          <a:p>
            <a:r>
              <a:rPr lang="en-US" dirty="0"/>
              <a:t>Multiplication Rules for Probability (cont.)</a:t>
            </a:r>
          </a:p>
        </p:txBody>
      </p:sp>
      <p:sp>
        <p:nvSpPr>
          <p:cNvPr id="3" name="Content Placeholder 2">
            <a:extLst>
              <a:ext uri="{FF2B5EF4-FFF2-40B4-BE49-F238E27FC236}">
                <a16:creationId xmlns:a16="http://schemas.microsoft.com/office/drawing/2014/main" id="{9A61EA83-A286-D1D5-4CF0-202083AC1807}"/>
              </a:ext>
            </a:extLst>
          </p:cNvPr>
          <p:cNvSpPr>
            <a:spLocks noGrp="1"/>
          </p:cNvSpPr>
          <p:nvPr>
            <p:ph idx="1"/>
          </p:nvPr>
        </p:nvSpPr>
        <p:spPr/>
        <p:txBody>
          <a:bodyPr>
            <a:normAutofit/>
          </a:bodyPr>
          <a:lstStyle/>
          <a:p>
            <a:r>
              <a:rPr lang="en-US" dirty="0"/>
              <a:t>The above multiplication rule for independent events is sometimes called the </a:t>
            </a:r>
            <a:r>
              <a:rPr lang="en-US" b="1" dirty="0"/>
              <a:t>product rule</a:t>
            </a:r>
            <a:r>
              <a:rPr lang="en-US" dirty="0"/>
              <a:t>. The rule simply states that the probability of the joint occurrence of mutually independent events is the product of their probabilities.</a:t>
            </a:r>
          </a:p>
        </p:txBody>
      </p:sp>
    </p:spTree>
    <p:extLst>
      <p:ext uri="{BB962C8B-B14F-4D97-AF65-F5344CB8AC3E}">
        <p14:creationId xmlns:p14="http://schemas.microsoft.com/office/powerpoint/2010/main" val="18487492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6.3.4: Finding the Probability of Independent Events</a:t>
            </a:r>
          </a:p>
        </p:txBody>
      </p:sp>
      <p:sp>
        <p:nvSpPr>
          <p:cNvPr id="3" name="Content Placeholder 2"/>
          <p:cNvSpPr>
            <a:spLocks noGrp="1"/>
          </p:cNvSpPr>
          <p:nvPr>
            <p:ph idx="1"/>
          </p:nvPr>
        </p:nvSpPr>
        <p:spPr/>
        <p:txBody>
          <a:bodyPr>
            <a:normAutofit/>
          </a:bodyPr>
          <a:lstStyle/>
          <a:p>
            <a:r>
              <a:rPr lang="en-US" dirty="0"/>
              <a:t>A coin is flipped and a fair six-sided die is rolled. Find the probability of getting a head on the coin and an even number on the die. </a:t>
            </a:r>
          </a:p>
          <a:p>
            <a:pPr marL="514350" indent="-514350">
              <a:buFont typeface="+mj-lt"/>
              <a:buAutoNum type="alphaLcPeriod"/>
            </a:pPr>
            <a:r>
              <a:rPr lang="en-US" dirty="0"/>
              <a:t>Use a tree diagram to find the probability. </a:t>
            </a:r>
          </a:p>
          <a:p>
            <a:pPr marL="514350" indent="-514350">
              <a:buFont typeface="+mj-lt"/>
              <a:buAutoNum type="alphaLcPeriod"/>
            </a:pPr>
            <a:r>
              <a:rPr lang="en-US" dirty="0"/>
              <a:t>Use Probability Law 10 to find the probability.</a:t>
            </a:r>
          </a:p>
          <a:p>
            <a:pPr marL="514350" indent="-514350"/>
            <a:r>
              <a:rPr lang="en-US" b="1" dirty="0"/>
              <a:t>Solution</a:t>
            </a:r>
          </a:p>
          <a:p>
            <a:pPr marL="514350" indent="-514350">
              <a:buFont typeface="+mj-lt"/>
              <a:buAutoNum type="alphaLcPeriod"/>
            </a:pPr>
            <a:r>
              <a:rPr lang="en-US" dirty="0"/>
              <a:t>The tree diagram for flipping a coin and rolling a fair die is given in the margin. Note that there are 12 equally likely outcomes.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C26D6-AE0C-6956-24C0-6C65DEB176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D18164-033E-0D04-DFD4-E0536D947B40}"/>
              </a:ext>
            </a:extLst>
          </p:cNvPr>
          <p:cNvSpPr>
            <a:spLocks noGrp="1"/>
          </p:cNvSpPr>
          <p:nvPr>
            <p:ph type="title"/>
          </p:nvPr>
        </p:nvSpPr>
        <p:spPr/>
        <p:txBody>
          <a:bodyPr/>
          <a:lstStyle/>
          <a:p>
            <a:r>
              <a:rPr lang="en-US" dirty="0"/>
              <a:t>Example 6.3.4: Finding the Probability of Independent Events (cont.)</a:t>
            </a:r>
          </a:p>
        </p:txBody>
      </p:sp>
      <p:sp>
        <p:nvSpPr>
          <p:cNvPr id="3" name="Content Placeholder 2">
            <a:extLst>
              <a:ext uri="{FF2B5EF4-FFF2-40B4-BE49-F238E27FC236}">
                <a16:creationId xmlns:a16="http://schemas.microsoft.com/office/drawing/2014/main" id="{CEC5B6E7-1ED4-0365-E7A1-F83C3530B23E}"/>
              </a:ext>
            </a:extLst>
          </p:cNvPr>
          <p:cNvSpPr>
            <a:spLocks noGrp="1"/>
          </p:cNvSpPr>
          <p:nvPr>
            <p:ph idx="1"/>
          </p:nvPr>
        </p:nvSpPr>
        <p:spPr/>
        <p:txBody>
          <a:bodyPr>
            <a:noAutofit/>
          </a:bodyPr>
          <a:lstStyle/>
          <a:p>
            <a:r>
              <a:rPr lang="en-US" dirty="0"/>
              <a:t>	The three outcomes outlined in red are those 	where the coin toss results in a head and the roll 	of the die results in a 2, 4, or 6, an even number. 	The probability is therefore</a:t>
            </a:r>
          </a:p>
          <a:p>
            <a:endParaRPr lang="en-US" dirty="0"/>
          </a:p>
          <a:p>
            <a:endParaRPr lang="en-US" dirty="0"/>
          </a:p>
          <a:p>
            <a:pPr marL="514350" indent="-514350">
              <a:buFont typeface="+mj-lt"/>
              <a:buAutoNum type="alphaLcPeriod" startAt="2"/>
            </a:pPr>
            <a:r>
              <a:rPr lang="en-US" dirty="0"/>
              <a:t>Since the event of tossing a coin is independent of the event of rolling a fair die, we can use Probability Law 10 and multiply the probabilities of the two events together.</a:t>
            </a:r>
          </a:p>
          <a:p>
            <a:r>
              <a:rPr lang="en-US" dirty="0"/>
              <a:t>		</a:t>
            </a:r>
          </a:p>
        </p:txBody>
      </p:sp>
      <p:graphicFrame>
        <p:nvGraphicFramePr>
          <p:cNvPr id="4" name="Object 2">
            <a:extLst>
              <a:ext uri="{FF2B5EF4-FFF2-40B4-BE49-F238E27FC236}">
                <a16:creationId xmlns:a16="http://schemas.microsoft.com/office/drawing/2014/main" id="{3FC765EA-03A7-7730-FAA3-BFD16ABC8158}"/>
              </a:ext>
            </a:extLst>
          </p:cNvPr>
          <p:cNvGraphicFramePr>
            <a:graphicFrameLocks noChangeAspect="1"/>
          </p:cNvGraphicFramePr>
          <p:nvPr>
            <p:extLst>
              <p:ext uri="{D42A27DB-BD31-4B8C-83A1-F6EECF244321}">
                <p14:modId xmlns:p14="http://schemas.microsoft.com/office/powerpoint/2010/main" val="565360352"/>
              </p:ext>
            </p:extLst>
          </p:nvPr>
        </p:nvGraphicFramePr>
        <p:xfrm>
          <a:off x="2362200" y="3153410"/>
          <a:ext cx="4787900" cy="825500"/>
        </p:xfrm>
        <a:graphic>
          <a:graphicData uri="http://schemas.openxmlformats.org/presentationml/2006/ole">
            <mc:AlternateContent xmlns:mc="http://schemas.openxmlformats.org/markup-compatibility/2006">
              <mc:Choice xmlns:v="urn:schemas-microsoft-com:vml" Requires="v">
                <p:oleObj name="Equation" r:id="rId2" imgW="4787640" imgH="825480" progId="Equation.DSMT4">
                  <p:embed/>
                </p:oleObj>
              </mc:Choice>
              <mc:Fallback>
                <p:oleObj name="Equation" r:id="rId2" imgW="4787640" imgH="825480" progId="Equation.DSMT4">
                  <p:embed/>
                  <p:pic>
                    <p:nvPicPr>
                      <p:cNvPr id="108546" name="Object 2"/>
                      <p:cNvPicPr>
                        <a:picLocks noChangeAspect="1" noChangeArrowheads="1"/>
                      </p:cNvPicPr>
                      <p:nvPr/>
                    </p:nvPicPr>
                    <p:blipFill>
                      <a:blip r:embed="rId3"/>
                      <a:srcRect/>
                      <a:stretch>
                        <a:fillRect/>
                      </a:stretch>
                    </p:blipFill>
                    <p:spPr bwMode="auto">
                      <a:xfrm>
                        <a:off x="2362200" y="3153410"/>
                        <a:ext cx="4787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5364378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17152-B67A-05CD-2F2D-66D3813591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2702E1-E1E8-E074-BBCF-477F27C6CA73}"/>
              </a:ext>
            </a:extLst>
          </p:cNvPr>
          <p:cNvSpPr>
            <a:spLocks noGrp="1"/>
          </p:cNvSpPr>
          <p:nvPr>
            <p:ph type="title"/>
          </p:nvPr>
        </p:nvSpPr>
        <p:spPr/>
        <p:txBody>
          <a:bodyPr/>
          <a:lstStyle/>
          <a:p>
            <a:r>
              <a:rPr lang="en-US" dirty="0"/>
              <a:t>Example 6.3.4: Finding the Probability of Independent Events (cont.)</a:t>
            </a:r>
          </a:p>
        </p:txBody>
      </p:sp>
      <p:sp>
        <p:nvSpPr>
          <p:cNvPr id="3" name="Content Placeholder 2">
            <a:extLst>
              <a:ext uri="{FF2B5EF4-FFF2-40B4-BE49-F238E27FC236}">
                <a16:creationId xmlns:a16="http://schemas.microsoft.com/office/drawing/2014/main" id="{A04D6EF0-843E-240E-3A46-CD1A351A3AA3}"/>
              </a:ext>
            </a:extLst>
          </p:cNvPr>
          <p:cNvSpPr>
            <a:spLocks noGrp="1"/>
          </p:cNvSpPr>
          <p:nvPr>
            <p:ph idx="1"/>
          </p:nvPr>
        </p:nvSpPr>
        <p:spPr/>
        <p:txBody>
          <a:bodyPr>
            <a:noAutofit/>
          </a:bodyPr>
          <a:lstStyle/>
          <a:p>
            <a:endParaRPr lang="en-US" dirty="0"/>
          </a:p>
          <a:p>
            <a:r>
              <a:rPr lang="en-US" dirty="0"/>
              <a:t> </a:t>
            </a:r>
          </a:p>
        </p:txBody>
      </p:sp>
      <p:graphicFrame>
        <p:nvGraphicFramePr>
          <p:cNvPr id="4" name="Object 2">
            <a:extLst>
              <a:ext uri="{FF2B5EF4-FFF2-40B4-BE49-F238E27FC236}">
                <a16:creationId xmlns:a16="http://schemas.microsoft.com/office/drawing/2014/main" id="{55C8AB54-664B-9F7C-FA67-B6DA7FBC4541}"/>
              </a:ext>
            </a:extLst>
          </p:cNvPr>
          <p:cNvGraphicFramePr>
            <a:graphicFrameLocks noChangeAspect="1"/>
          </p:cNvGraphicFramePr>
          <p:nvPr>
            <p:extLst>
              <p:ext uri="{D42A27DB-BD31-4B8C-83A1-F6EECF244321}">
                <p14:modId xmlns:p14="http://schemas.microsoft.com/office/powerpoint/2010/main" val="1471598932"/>
              </p:ext>
            </p:extLst>
          </p:nvPr>
        </p:nvGraphicFramePr>
        <p:xfrm>
          <a:off x="762000" y="1097280"/>
          <a:ext cx="7340600" cy="1244600"/>
        </p:xfrm>
        <a:graphic>
          <a:graphicData uri="http://schemas.openxmlformats.org/presentationml/2006/ole">
            <mc:AlternateContent xmlns:mc="http://schemas.openxmlformats.org/markup-compatibility/2006">
              <mc:Choice xmlns:v="urn:schemas-microsoft-com:vml" Requires="v">
                <p:oleObj name="Equation" r:id="rId2" imgW="7340400" imgH="1244520" progId="Equation.DSMT4">
                  <p:embed/>
                </p:oleObj>
              </mc:Choice>
              <mc:Fallback>
                <p:oleObj name="Equation" r:id="rId2" imgW="7340400" imgH="1244520" progId="Equation.DSMT4">
                  <p:embed/>
                  <p:pic>
                    <p:nvPicPr>
                      <p:cNvPr id="4" name="Object 2">
                        <a:extLst>
                          <a:ext uri="{FF2B5EF4-FFF2-40B4-BE49-F238E27FC236}">
                            <a16:creationId xmlns:a16="http://schemas.microsoft.com/office/drawing/2014/main" id="{3FC765EA-03A7-7730-FAA3-BFD16ABC8158}"/>
                          </a:ext>
                        </a:extLst>
                      </p:cNvPr>
                      <p:cNvPicPr>
                        <a:picLocks noChangeAspect="1" noChangeArrowheads="1"/>
                      </p:cNvPicPr>
                      <p:nvPr/>
                    </p:nvPicPr>
                    <p:blipFill>
                      <a:blip r:embed="rId3"/>
                      <a:srcRect/>
                      <a:stretch>
                        <a:fillRect/>
                      </a:stretch>
                    </p:blipFill>
                    <p:spPr bwMode="auto">
                      <a:xfrm>
                        <a:off x="762000" y="1097280"/>
                        <a:ext cx="7340600" cy="124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0" name="Picture 9">
            <a:extLst>
              <a:ext uri="{FF2B5EF4-FFF2-40B4-BE49-F238E27FC236}">
                <a16:creationId xmlns:a16="http://schemas.microsoft.com/office/drawing/2014/main" id="{A0969971-0A53-302E-63CB-DF758231305E}"/>
              </a:ext>
            </a:extLst>
          </p:cNvPr>
          <p:cNvPicPr>
            <a:picLocks noChangeAspect="1"/>
          </p:cNvPicPr>
          <p:nvPr/>
        </p:nvPicPr>
        <p:blipFill>
          <a:blip r:embed="rId4"/>
          <a:stretch>
            <a:fillRect/>
          </a:stretch>
        </p:blipFill>
        <p:spPr>
          <a:xfrm>
            <a:off x="1143000" y="1594082"/>
            <a:ext cx="1981482" cy="4258078"/>
          </a:xfrm>
          <a:prstGeom prst="rect">
            <a:avLst/>
          </a:prstGeom>
        </p:spPr>
      </p:pic>
    </p:spTree>
    <p:extLst>
      <p:ext uri="{BB962C8B-B14F-4D97-AF65-F5344CB8AC3E}">
        <p14:creationId xmlns:p14="http://schemas.microsoft.com/office/powerpoint/2010/main" val="1824291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803B8-A3EA-BB6D-B84E-6518E50761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848717-B901-21DB-D575-C9FB4FE439D0}"/>
              </a:ext>
            </a:extLst>
          </p:cNvPr>
          <p:cNvSpPr>
            <a:spLocks noGrp="1"/>
          </p:cNvSpPr>
          <p:nvPr>
            <p:ph type="title"/>
          </p:nvPr>
        </p:nvSpPr>
        <p:spPr/>
        <p:txBody>
          <a:bodyPr/>
          <a:lstStyle/>
          <a:p>
            <a:r>
              <a:rPr lang="en-US" dirty="0"/>
              <a:t>Multiplication Rules for Probability (cont.)</a:t>
            </a:r>
          </a:p>
        </p:txBody>
      </p:sp>
      <p:sp>
        <p:nvSpPr>
          <p:cNvPr id="3" name="Content Placeholder 2">
            <a:extLst>
              <a:ext uri="{FF2B5EF4-FFF2-40B4-BE49-F238E27FC236}">
                <a16:creationId xmlns:a16="http://schemas.microsoft.com/office/drawing/2014/main" id="{D4CA7C04-EB7B-0BE2-6536-E913FB1D2E89}"/>
              </a:ext>
            </a:extLst>
          </p:cNvPr>
          <p:cNvSpPr>
            <a:spLocks noGrp="1"/>
          </p:cNvSpPr>
          <p:nvPr>
            <p:ph idx="1"/>
          </p:nvPr>
        </p:nvSpPr>
        <p:spPr/>
        <p:txBody>
          <a:bodyPr>
            <a:normAutofit/>
          </a:bodyPr>
          <a:lstStyle/>
          <a:p>
            <a:r>
              <a:rPr lang="en-US" dirty="0"/>
              <a:t>In this instance, the dramatic effect of a smoking husband on cancer rates is readily evident.</a:t>
            </a:r>
          </a:p>
          <a:p>
            <a:endParaRPr lang="en-US" dirty="0"/>
          </a:p>
        </p:txBody>
      </p:sp>
      <p:graphicFrame>
        <p:nvGraphicFramePr>
          <p:cNvPr id="4" name="Object 3">
            <a:extLst>
              <a:ext uri="{FF2B5EF4-FFF2-40B4-BE49-F238E27FC236}">
                <a16:creationId xmlns:a16="http://schemas.microsoft.com/office/drawing/2014/main" id="{54BDB5E9-E5DF-FDE5-5A7E-2733232D70B4}"/>
              </a:ext>
            </a:extLst>
          </p:cNvPr>
          <p:cNvGraphicFramePr>
            <a:graphicFrameLocks noChangeAspect="1"/>
          </p:cNvGraphicFramePr>
          <p:nvPr>
            <p:extLst>
              <p:ext uri="{D42A27DB-BD31-4B8C-83A1-F6EECF244321}">
                <p14:modId xmlns:p14="http://schemas.microsoft.com/office/powerpoint/2010/main" val="1999847192"/>
              </p:ext>
            </p:extLst>
          </p:nvPr>
        </p:nvGraphicFramePr>
        <p:xfrm>
          <a:off x="952500" y="2492375"/>
          <a:ext cx="6819900" cy="2146300"/>
        </p:xfrm>
        <a:graphic>
          <a:graphicData uri="http://schemas.openxmlformats.org/presentationml/2006/ole">
            <mc:AlternateContent xmlns:mc="http://schemas.openxmlformats.org/markup-compatibility/2006">
              <mc:Choice xmlns:v="urn:schemas-microsoft-com:vml" Requires="v">
                <p:oleObj name="Equation" r:id="rId2" imgW="6819840" imgH="2145960" progId="Equation.DSMT4">
                  <p:embed/>
                </p:oleObj>
              </mc:Choice>
              <mc:Fallback>
                <p:oleObj name="Equation" r:id="rId2" imgW="6819840" imgH="2145960" progId="Equation.DSMT4">
                  <p:embed/>
                  <p:pic>
                    <p:nvPicPr>
                      <p:cNvPr id="0" name=""/>
                      <p:cNvPicPr/>
                      <p:nvPr/>
                    </p:nvPicPr>
                    <p:blipFill>
                      <a:blip r:embed="rId3"/>
                      <a:stretch>
                        <a:fillRect/>
                      </a:stretch>
                    </p:blipFill>
                    <p:spPr>
                      <a:xfrm>
                        <a:off x="952500" y="2492375"/>
                        <a:ext cx="6819900" cy="2146300"/>
                      </a:xfrm>
                      <a:prstGeom prst="rect">
                        <a:avLst/>
                      </a:prstGeom>
                    </p:spPr>
                  </p:pic>
                </p:oleObj>
              </mc:Fallback>
            </mc:AlternateContent>
          </a:graphicData>
        </a:graphic>
      </p:graphicFrame>
    </p:spTree>
    <p:extLst>
      <p:ext uri="{BB962C8B-B14F-4D97-AF65-F5344CB8AC3E}">
        <p14:creationId xmlns:p14="http://schemas.microsoft.com/office/powerpoint/2010/main" val="19799751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41AD6-222B-2F60-3C6B-33D3F24F57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B0FF1A-8681-9816-D54D-DD96CA8F76B3}"/>
              </a:ext>
            </a:extLst>
          </p:cNvPr>
          <p:cNvSpPr>
            <a:spLocks noGrp="1"/>
          </p:cNvSpPr>
          <p:nvPr>
            <p:ph type="title"/>
          </p:nvPr>
        </p:nvSpPr>
        <p:spPr/>
        <p:txBody>
          <a:bodyPr/>
          <a:lstStyle/>
          <a:p>
            <a:r>
              <a:rPr lang="en-US" dirty="0"/>
              <a:t>Multiplication Rules for Probability (cont.)</a:t>
            </a:r>
          </a:p>
        </p:txBody>
      </p:sp>
      <p:sp>
        <p:nvSpPr>
          <p:cNvPr id="3" name="Content Placeholder 2">
            <a:extLst>
              <a:ext uri="{FF2B5EF4-FFF2-40B4-BE49-F238E27FC236}">
                <a16:creationId xmlns:a16="http://schemas.microsoft.com/office/drawing/2014/main" id="{30D8EB43-8CDA-D7A5-D33A-758AB77B1BE1}"/>
              </a:ext>
            </a:extLst>
          </p:cNvPr>
          <p:cNvSpPr>
            <a:spLocks noGrp="1"/>
          </p:cNvSpPr>
          <p:nvPr>
            <p:ph idx="1"/>
          </p:nvPr>
        </p:nvSpPr>
        <p:spPr/>
        <p:txBody>
          <a:bodyPr>
            <a:normAutofit/>
          </a:bodyPr>
          <a:lstStyle/>
          <a:p>
            <a:r>
              <a:rPr lang="en-US" dirty="0"/>
              <a:t>Notice that regardless of the approach you take to find the solution, you get the same result. In the next example we will look at an extension to three events.</a:t>
            </a:r>
          </a:p>
        </p:txBody>
      </p:sp>
    </p:spTree>
    <p:extLst>
      <p:ext uri="{BB962C8B-B14F-4D97-AF65-F5344CB8AC3E}">
        <p14:creationId xmlns:p14="http://schemas.microsoft.com/office/powerpoint/2010/main" val="28885704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6.3.5: Finding the Probability of Independent Events</a:t>
            </a:r>
          </a:p>
        </p:txBody>
      </p:sp>
      <p:sp>
        <p:nvSpPr>
          <p:cNvPr id="3" name="Content Placeholder 2"/>
          <p:cNvSpPr>
            <a:spLocks noGrp="1"/>
          </p:cNvSpPr>
          <p:nvPr>
            <p:ph idx="1"/>
          </p:nvPr>
        </p:nvSpPr>
        <p:spPr/>
        <p:txBody>
          <a:bodyPr/>
          <a:lstStyle/>
          <a:p>
            <a:r>
              <a:rPr lang="en-US" dirty="0"/>
              <a:t>A coin is flipped, a six-sided die is rolled, and a card is drawn from a standard deck of 52 cards. Find the probability of getting a tail on the coin, a five on the die, and a jack of clubs from the deck of cards.</a:t>
            </a:r>
          </a:p>
          <a:p>
            <a:r>
              <a:rPr lang="en-US" b="1" dirty="0"/>
              <a:t>Solution</a:t>
            </a:r>
          </a:p>
          <a:p>
            <a:r>
              <a:rPr lang="en-US" dirty="0"/>
              <a:t>Since the three events (flipping a coin, rolling a die, and selecting a card) are independent, we can use the product rule.</a:t>
            </a:r>
          </a:p>
          <a:p>
            <a:r>
              <a:rPr lang="en-US" dirty="0"/>
              <a:t>We know the following.</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6.3.5: Finding the Probability of Independent Events (cont.)</a:t>
            </a:r>
          </a:p>
        </p:txBody>
      </p:sp>
      <p:sp>
        <p:nvSpPr>
          <p:cNvPr id="3" name="Content Placeholder 2"/>
          <p:cNvSpPr>
            <a:spLocks noGrp="1"/>
          </p:cNvSpPr>
          <p:nvPr>
            <p:ph idx="1"/>
          </p:nvPr>
        </p:nvSpPr>
        <p:spPr>
          <a:xfrm>
            <a:off x="457200" y="990600"/>
            <a:ext cx="8458200" cy="5105400"/>
          </a:xfrm>
        </p:spPr>
        <p:txBody>
          <a:bodyPr>
            <a:noAutofit/>
          </a:bodyPr>
          <a:lstStyle/>
          <a:p>
            <a:endParaRPr lang="en-US" dirty="0"/>
          </a:p>
          <a:p>
            <a:endParaRPr lang="en-US" dirty="0"/>
          </a:p>
          <a:p>
            <a:endParaRPr lang="en-US" dirty="0"/>
          </a:p>
          <a:p>
            <a:r>
              <a:rPr lang="en-US" dirty="0"/>
              <a:t>Therefore, we can compute the probability as follows. </a:t>
            </a:r>
          </a:p>
          <a:p>
            <a:r>
              <a:rPr lang="en-US" i="1" dirty="0"/>
              <a:t>P</a:t>
            </a:r>
            <a:r>
              <a:rPr lang="en-US" dirty="0"/>
              <a:t>(tail on coin ∩ five on die ∩ jack of clubs) = </a:t>
            </a:r>
            <a:r>
              <a:rPr lang="en-US" i="1" dirty="0"/>
              <a:t>P</a:t>
            </a:r>
            <a:r>
              <a:rPr lang="en-US" dirty="0"/>
              <a:t>(tail on coin ) · </a:t>
            </a:r>
            <a:r>
              <a:rPr lang="en-US" i="1" dirty="0"/>
              <a:t>P</a:t>
            </a:r>
            <a:r>
              <a:rPr lang="en-US" dirty="0"/>
              <a:t>(five on die) · </a:t>
            </a:r>
            <a:r>
              <a:rPr lang="en-US" i="1" dirty="0"/>
              <a:t>P</a:t>
            </a:r>
            <a:r>
              <a:rPr lang="en-US" dirty="0"/>
              <a:t>(jack of clubs)</a:t>
            </a:r>
          </a:p>
          <a:p>
            <a:endParaRPr lang="en-US" dirty="0"/>
          </a:p>
          <a:p>
            <a:endParaRPr lang="en-US" dirty="0"/>
          </a:p>
          <a:p>
            <a:r>
              <a:rPr lang="en-US" dirty="0"/>
              <a:t>So the probability of getting tails on the coin, rolling a five, and then selecting the jack of clubs is about </a:t>
            </a:r>
            <a:r>
              <a:rPr lang="en-US" dirty="0">
                <a:solidFill>
                  <a:srgbClr val="FF0000"/>
                </a:solidFill>
              </a:rPr>
              <a:t>0.0016</a:t>
            </a:r>
            <a:r>
              <a:rPr lang="en-US" dirty="0"/>
              <a:t>.</a:t>
            </a:r>
          </a:p>
          <a:p>
            <a:endParaRPr lang="en-US" b="1" dirty="0"/>
          </a:p>
        </p:txBody>
      </p:sp>
      <p:graphicFrame>
        <p:nvGraphicFramePr>
          <p:cNvPr id="112643" name="Object 3"/>
          <p:cNvGraphicFramePr>
            <a:graphicFrameLocks noChangeAspect="1"/>
          </p:cNvGraphicFramePr>
          <p:nvPr/>
        </p:nvGraphicFramePr>
        <p:xfrm>
          <a:off x="558800" y="1100356"/>
          <a:ext cx="3251200" cy="838200"/>
        </p:xfrm>
        <a:graphic>
          <a:graphicData uri="http://schemas.openxmlformats.org/presentationml/2006/ole">
            <mc:AlternateContent xmlns:mc="http://schemas.openxmlformats.org/markup-compatibility/2006">
              <mc:Choice xmlns:v="urn:schemas-microsoft-com:vml" Requires="v">
                <p:oleObj name="Equation" r:id="rId2" imgW="3251160" imgH="838080" progId="Equation.DSMT4">
                  <p:embed/>
                </p:oleObj>
              </mc:Choice>
              <mc:Fallback>
                <p:oleObj name="Equation" r:id="rId2" imgW="325116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1100356"/>
                        <a:ext cx="325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44" name="Object 4"/>
          <p:cNvGraphicFramePr>
            <a:graphicFrameLocks noChangeAspect="1"/>
          </p:cNvGraphicFramePr>
          <p:nvPr/>
        </p:nvGraphicFramePr>
        <p:xfrm>
          <a:off x="4705350" y="1100356"/>
          <a:ext cx="3035300" cy="838200"/>
        </p:xfrm>
        <a:graphic>
          <a:graphicData uri="http://schemas.openxmlformats.org/presentationml/2006/ole">
            <mc:AlternateContent xmlns:mc="http://schemas.openxmlformats.org/markup-compatibility/2006">
              <mc:Choice xmlns:v="urn:schemas-microsoft-com:vml" Requires="v">
                <p:oleObj name="Equation" r:id="rId4" imgW="3035160" imgH="838080" progId="Equation.DSMT4">
                  <p:embed/>
                </p:oleObj>
              </mc:Choice>
              <mc:Fallback>
                <p:oleObj name="Equation" r:id="rId4" imgW="303516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05350" y="1100356"/>
                        <a:ext cx="303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45" name="Object 5"/>
          <p:cNvGraphicFramePr>
            <a:graphicFrameLocks noChangeAspect="1"/>
          </p:cNvGraphicFramePr>
          <p:nvPr/>
        </p:nvGraphicFramePr>
        <p:xfrm>
          <a:off x="2794000" y="1752600"/>
          <a:ext cx="2997200" cy="838200"/>
        </p:xfrm>
        <a:graphic>
          <a:graphicData uri="http://schemas.openxmlformats.org/presentationml/2006/ole">
            <mc:AlternateContent xmlns:mc="http://schemas.openxmlformats.org/markup-compatibility/2006">
              <mc:Choice xmlns:v="urn:schemas-microsoft-com:vml" Requires="v">
                <p:oleObj name="Equation" r:id="rId6" imgW="2997000" imgH="838080" progId="Equation.DSMT4">
                  <p:embed/>
                </p:oleObj>
              </mc:Choice>
              <mc:Fallback>
                <p:oleObj name="Equation" r:id="rId6" imgW="299700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94000" y="1752600"/>
                        <a:ext cx="299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46" name="Object 6"/>
          <p:cNvGraphicFramePr>
            <a:graphicFrameLocks noChangeAspect="1"/>
          </p:cNvGraphicFramePr>
          <p:nvPr/>
        </p:nvGraphicFramePr>
        <p:xfrm>
          <a:off x="2819400" y="4114800"/>
          <a:ext cx="1485900" cy="838200"/>
        </p:xfrm>
        <a:graphic>
          <a:graphicData uri="http://schemas.openxmlformats.org/presentationml/2006/ole">
            <mc:AlternateContent xmlns:mc="http://schemas.openxmlformats.org/markup-compatibility/2006">
              <mc:Choice xmlns:v="urn:schemas-microsoft-com:vml" Requires="v">
                <p:oleObj name="Equation" r:id="rId8" imgW="1485720" imgH="838080" progId="Equation.DSMT4">
                  <p:embed/>
                </p:oleObj>
              </mc:Choice>
              <mc:Fallback>
                <p:oleObj name="Equation" r:id="rId8" imgW="1485720" imgH="8380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19400" y="4114800"/>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47" name="Object 7"/>
          <p:cNvGraphicFramePr>
            <a:graphicFrameLocks noChangeAspect="1"/>
          </p:cNvGraphicFramePr>
          <p:nvPr/>
        </p:nvGraphicFramePr>
        <p:xfrm>
          <a:off x="4389656" y="4114800"/>
          <a:ext cx="901700" cy="838200"/>
        </p:xfrm>
        <a:graphic>
          <a:graphicData uri="http://schemas.openxmlformats.org/presentationml/2006/ole">
            <mc:AlternateContent xmlns:mc="http://schemas.openxmlformats.org/markup-compatibility/2006">
              <mc:Choice xmlns:v="urn:schemas-microsoft-com:vml" Requires="v">
                <p:oleObj name="Equation" r:id="rId10" imgW="901440" imgH="838080" progId="Equation.DSMT4">
                  <p:embed/>
                </p:oleObj>
              </mc:Choice>
              <mc:Fallback>
                <p:oleObj name="Equation" r:id="rId10" imgW="90144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89656" y="4114800"/>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48" name="Object 8"/>
          <p:cNvGraphicFramePr>
            <a:graphicFrameLocks noChangeAspect="1"/>
          </p:cNvGraphicFramePr>
          <p:nvPr/>
        </p:nvGraphicFramePr>
        <p:xfrm>
          <a:off x="5346700" y="4387850"/>
          <a:ext cx="1282700" cy="292100"/>
        </p:xfrm>
        <a:graphic>
          <a:graphicData uri="http://schemas.openxmlformats.org/presentationml/2006/ole">
            <mc:AlternateContent xmlns:mc="http://schemas.openxmlformats.org/markup-compatibility/2006">
              <mc:Choice xmlns:v="urn:schemas-microsoft-com:vml" Requires="v">
                <p:oleObj name="Equation" r:id="rId12" imgW="1282680" imgH="291960" progId="Equation.DSMT4">
                  <p:embed/>
                </p:oleObj>
              </mc:Choice>
              <mc:Fallback>
                <p:oleObj name="Equation" r:id="rId12" imgW="1282680" imgH="2919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46700" y="4387850"/>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64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64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4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6.3.6: Finding the Probability of Independent Events</a:t>
            </a:r>
          </a:p>
        </p:txBody>
      </p:sp>
      <p:sp>
        <p:nvSpPr>
          <p:cNvPr id="3" name="Content Placeholder 2"/>
          <p:cNvSpPr>
            <a:spLocks noGrp="1"/>
          </p:cNvSpPr>
          <p:nvPr>
            <p:ph idx="1"/>
          </p:nvPr>
        </p:nvSpPr>
        <p:spPr>
          <a:xfrm>
            <a:off x="457200" y="1143000"/>
            <a:ext cx="8229600" cy="4572000"/>
          </a:xfrm>
        </p:spPr>
        <p:txBody>
          <a:bodyPr>
            <a:noAutofit/>
          </a:bodyPr>
          <a:lstStyle/>
          <a:p>
            <a:pPr>
              <a:spcBef>
                <a:spcPts val="0"/>
              </a:spcBef>
            </a:pPr>
            <a:r>
              <a:rPr lang="en-US" dirty="0"/>
              <a:t>Choose two cards from a standard deck, replacing the first card and shuffling before choosing the second one. What is the probability of choosing a king and then a queen?</a:t>
            </a:r>
          </a:p>
          <a:p>
            <a:pPr>
              <a:spcBef>
                <a:spcPts val="0"/>
              </a:spcBef>
            </a:pPr>
            <a:r>
              <a:rPr lang="en-US" b="1" dirty="0"/>
              <a:t>Solution</a:t>
            </a:r>
          </a:p>
          <a:p>
            <a:pPr>
              <a:spcBef>
                <a:spcPts val="0"/>
              </a:spcBef>
            </a:pPr>
            <a:r>
              <a:rPr lang="en-US" dirty="0"/>
              <a:t>Because the first card is replaced before the second card is drawn, the probability of the second event occurring is not affected by the outcome of the first event. That is, the two events are independent. Therefore, we can compute the probability using the product rule as follows.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6.3.6: Finding the Probability of Independent Events (cont.)</a:t>
            </a:r>
          </a:p>
        </p:txBody>
      </p:sp>
      <p:sp>
        <p:nvSpPr>
          <p:cNvPr id="3" name="Content Placeholder 2"/>
          <p:cNvSpPr>
            <a:spLocks noGrp="1"/>
          </p:cNvSpPr>
          <p:nvPr>
            <p:ph idx="1"/>
          </p:nvPr>
        </p:nvSpPr>
        <p:spPr/>
        <p:txBody>
          <a:bodyPr/>
          <a:lstStyle/>
          <a:p>
            <a:r>
              <a:rPr lang="en-US" dirty="0"/>
              <a:t> </a:t>
            </a:r>
          </a:p>
        </p:txBody>
      </p:sp>
      <p:graphicFrame>
        <p:nvGraphicFramePr>
          <p:cNvPr id="113666" name="Object 2"/>
          <p:cNvGraphicFramePr>
            <a:graphicFrameLocks noChangeAspect="1"/>
          </p:cNvGraphicFramePr>
          <p:nvPr>
            <p:extLst>
              <p:ext uri="{D42A27DB-BD31-4B8C-83A1-F6EECF244321}">
                <p14:modId xmlns:p14="http://schemas.microsoft.com/office/powerpoint/2010/main" val="1547407711"/>
              </p:ext>
            </p:extLst>
          </p:nvPr>
        </p:nvGraphicFramePr>
        <p:xfrm>
          <a:off x="1426478" y="1663700"/>
          <a:ext cx="2628900" cy="469900"/>
        </p:xfrm>
        <a:graphic>
          <a:graphicData uri="http://schemas.openxmlformats.org/presentationml/2006/ole">
            <mc:AlternateContent xmlns:mc="http://schemas.openxmlformats.org/markup-compatibility/2006">
              <mc:Choice xmlns:v="urn:schemas-microsoft-com:vml" Requires="v">
                <p:oleObj name="Equation" r:id="rId2" imgW="2628720" imgH="469800" progId="Equation.DSMT4">
                  <p:embed/>
                </p:oleObj>
              </mc:Choice>
              <mc:Fallback>
                <p:oleObj name="Equation" r:id="rId2" imgW="262872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6478" y="1663700"/>
                        <a:ext cx="262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3667" name="Object 3"/>
          <p:cNvGraphicFramePr>
            <a:graphicFrameLocks noChangeAspect="1"/>
          </p:cNvGraphicFramePr>
          <p:nvPr>
            <p:extLst>
              <p:ext uri="{D42A27DB-BD31-4B8C-83A1-F6EECF244321}">
                <p14:modId xmlns:p14="http://schemas.microsoft.com/office/powerpoint/2010/main" val="194020367"/>
              </p:ext>
            </p:extLst>
          </p:nvPr>
        </p:nvGraphicFramePr>
        <p:xfrm>
          <a:off x="4118877" y="1676400"/>
          <a:ext cx="2882900" cy="469900"/>
        </p:xfrm>
        <a:graphic>
          <a:graphicData uri="http://schemas.openxmlformats.org/presentationml/2006/ole">
            <mc:AlternateContent xmlns:mc="http://schemas.openxmlformats.org/markup-compatibility/2006">
              <mc:Choice xmlns:v="urn:schemas-microsoft-com:vml" Requires="v">
                <p:oleObj name="Equation" r:id="rId4" imgW="2882880" imgH="469800" progId="Equation.DSMT4">
                  <p:embed/>
                </p:oleObj>
              </mc:Choice>
              <mc:Fallback>
                <p:oleObj name="Equation" r:id="rId4" imgW="288288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18877" y="1676400"/>
                        <a:ext cx="2882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3669" name="Object 5"/>
          <p:cNvGraphicFramePr>
            <a:graphicFrameLocks noChangeAspect="1"/>
          </p:cNvGraphicFramePr>
          <p:nvPr>
            <p:extLst>
              <p:ext uri="{D42A27DB-BD31-4B8C-83A1-F6EECF244321}">
                <p14:modId xmlns:p14="http://schemas.microsoft.com/office/powerpoint/2010/main" val="595558354"/>
              </p:ext>
            </p:extLst>
          </p:nvPr>
        </p:nvGraphicFramePr>
        <p:xfrm>
          <a:off x="4118877" y="3352803"/>
          <a:ext cx="1282700" cy="292100"/>
        </p:xfrm>
        <a:graphic>
          <a:graphicData uri="http://schemas.openxmlformats.org/presentationml/2006/ole">
            <mc:AlternateContent xmlns:mc="http://schemas.openxmlformats.org/markup-compatibility/2006">
              <mc:Choice xmlns:v="urn:schemas-microsoft-com:vml" Requires="v">
                <p:oleObj name="Equation" r:id="rId6" imgW="1282680" imgH="291960" progId="Equation.DSMT4">
                  <p:embed/>
                </p:oleObj>
              </mc:Choice>
              <mc:Fallback>
                <p:oleObj name="Equation" r:id="rId6" imgW="128268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18877" y="3352803"/>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3670" name="Object 6"/>
          <p:cNvGraphicFramePr>
            <a:graphicFrameLocks noChangeAspect="1"/>
          </p:cNvGraphicFramePr>
          <p:nvPr>
            <p:extLst>
              <p:ext uri="{D42A27DB-BD31-4B8C-83A1-F6EECF244321}">
                <p14:modId xmlns:p14="http://schemas.microsoft.com/office/powerpoint/2010/main" val="3470396315"/>
              </p:ext>
            </p:extLst>
          </p:nvPr>
        </p:nvGraphicFramePr>
        <p:xfrm>
          <a:off x="4114800" y="2286000"/>
          <a:ext cx="1282700" cy="838200"/>
        </p:xfrm>
        <a:graphic>
          <a:graphicData uri="http://schemas.openxmlformats.org/presentationml/2006/ole">
            <mc:AlternateContent xmlns:mc="http://schemas.openxmlformats.org/markup-compatibility/2006">
              <mc:Choice xmlns:v="urn:schemas-microsoft-com:vml" Requires="v">
                <p:oleObj name="Equation" r:id="rId8" imgW="1282680" imgH="838080" progId="Equation.DSMT4">
                  <p:embed/>
                </p:oleObj>
              </mc:Choice>
              <mc:Fallback>
                <p:oleObj name="Equation" r:id="rId8" imgW="1282680" imgH="8380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14800" y="22860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3671" name="Object 7"/>
          <p:cNvGraphicFramePr>
            <a:graphicFrameLocks noChangeAspect="1"/>
          </p:cNvGraphicFramePr>
          <p:nvPr>
            <p:extLst>
              <p:ext uri="{D42A27DB-BD31-4B8C-83A1-F6EECF244321}">
                <p14:modId xmlns:p14="http://schemas.microsoft.com/office/powerpoint/2010/main" val="4192887571"/>
              </p:ext>
            </p:extLst>
          </p:nvPr>
        </p:nvGraphicFramePr>
        <p:xfrm>
          <a:off x="5435367" y="2269222"/>
          <a:ext cx="1066800" cy="838200"/>
        </p:xfrm>
        <a:graphic>
          <a:graphicData uri="http://schemas.openxmlformats.org/presentationml/2006/ole">
            <mc:AlternateContent xmlns:mc="http://schemas.openxmlformats.org/markup-compatibility/2006">
              <mc:Choice xmlns:v="urn:schemas-microsoft-com:vml" Requires="v">
                <p:oleObj name="Equation" r:id="rId10" imgW="1066680" imgH="838080" progId="Equation.DSMT4">
                  <p:embed/>
                </p:oleObj>
              </mc:Choice>
              <mc:Fallback>
                <p:oleObj name="Equation" r:id="rId10" imgW="106668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35367" y="2269222"/>
                        <a:ext cx="106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36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36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36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36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36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6.3.7: Using the Probability of Independent Events in a Court Case</a:t>
            </a:r>
          </a:p>
        </p:txBody>
      </p:sp>
      <p:sp>
        <p:nvSpPr>
          <p:cNvPr id="3" name="Content Placeholder 2"/>
          <p:cNvSpPr>
            <a:spLocks noGrp="1"/>
          </p:cNvSpPr>
          <p:nvPr>
            <p:ph idx="1"/>
          </p:nvPr>
        </p:nvSpPr>
        <p:spPr/>
        <p:txBody>
          <a:bodyPr>
            <a:normAutofit lnSpcReduction="10000"/>
          </a:bodyPr>
          <a:lstStyle/>
          <a:p>
            <a:r>
              <a:rPr lang="en-US" dirty="0"/>
              <a:t>This is an actual case that stirred up quite a controversy.</a:t>
            </a:r>
          </a:p>
          <a:p>
            <a:r>
              <a:rPr lang="en-US" b="1" i="1" dirty="0"/>
              <a:t>	People vs. Collins (1968)</a:t>
            </a:r>
          </a:p>
          <a:p>
            <a:r>
              <a:rPr lang="en-US" dirty="0"/>
              <a:t>On June 18, 1964, at about 11:30 AM, Mrs. Juanita Brooks was assaulted and robbed while walking through an alley in the San Pedro area of Los Angeles. Mrs. Brooks described her assailant as a young woman with a blond pony tail. At about the same time, John Bass was watering his lawn and witnessed the assault. He described the assailant as a Caucasian woman with dark-blond hair.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776884-C5BA-D389-1C21-66834CE12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610A9F-091C-CE50-7B14-0B0521FA140D}"/>
              </a:ext>
            </a:extLst>
          </p:cNvPr>
          <p:cNvSpPr>
            <a:spLocks noGrp="1"/>
          </p:cNvSpPr>
          <p:nvPr>
            <p:ph type="title"/>
          </p:nvPr>
        </p:nvSpPr>
        <p:spPr/>
        <p:txBody>
          <a:bodyPr/>
          <a:lstStyle/>
          <a:p>
            <a:r>
              <a:rPr lang="en-US" dirty="0"/>
              <a:t>Example 6.3.7: Using the Probability of Independent Events in a Court Case (cont.)</a:t>
            </a:r>
          </a:p>
        </p:txBody>
      </p:sp>
      <p:sp>
        <p:nvSpPr>
          <p:cNvPr id="3" name="Content Placeholder 2">
            <a:extLst>
              <a:ext uri="{FF2B5EF4-FFF2-40B4-BE49-F238E27FC236}">
                <a16:creationId xmlns:a16="http://schemas.microsoft.com/office/drawing/2014/main" id="{D7F4793A-1E06-4B2E-3727-0C8AE42FA210}"/>
              </a:ext>
            </a:extLst>
          </p:cNvPr>
          <p:cNvSpPr>
            <a:spLocks noGrp="1"/>
          </p:cNvSpPr>
          <p:nvPr>
            <p:ph idx="1"/>
          </p:nvPr>
        </p:nvSpPr>
        <p:spPr/>
        <p:txBody>
          <a:bodyPr>
            <a:normAutofit/>
          </a:bodyPr>
          <a:lstStyle/>
          <a:p>
            <a:r>
              <a:rPr lang="en-US" dirty="0"/>
              <a:t>As she ran from the alley she jumped into a yellow automobile driven by a black man with a mustache and a beard.</a:t>
            </a:r>
          </a:p>
          <a:p>
            <a:r>
              <a:rPr lang="en-US" dirty="0"/>
              <a:t>Several days later the police arrested two individuals based on the descriptions provided by the assailant and the witness. The two suspects were eventually charged with the crime. During the trial the prosecution called a professor of mathematics to testify. The prosecutor set forth the following probabilities for the characteristics of the assailants.</a:t>
            </a:r>
          </a:p>
        </p:txBody>
      </p:sp>
    </p:spTree>
    <p:extLst>
      <p:ext uri="{BB962C8B-B14F-4D97-AF65-F5344CB8AC3E}">
        <p14:creationId xmlns:p14="http://schemas.microsoft.com/office/powerpoint/2010/main" val="20466821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6.3.7: Using the Probability of Independent Events in a Court Case (cont.)</a:t>
            </a:r>
          </a:p>
        </p:txBody>
      </p:sp>
      <p:graphicFrame>
        <p:nvGraphicFramePr>
          <p:cNvPr id="4" name="object 2"/>
          <p:cNvGraphicFramePr>
            <a:graphicFrameLocks noGrp="1"/>
          </p:cNvGraphicFramePr>
          <p:nvPr/>
        </p:nvGraphicFramePr>
        <p:xfrm>
          <a:off x="2133600" y="1295400"/>
          <a:ext cx="4495800" cy="2570480"/>
        </p:xfrm>
        <a:graphic>
          <a:graphicData uri="http://schemas.openxmlformats.org/drawingml/2006/table">
            <a:tbl>
              <a:tblPr firstRow="1" bandRow="1">
                <a:tableStyleId>{5C22544A-7EE6-4342-B048-85BDC9FD1C3A}</a:tableStyleId>
              </a:tblPr>
              <a:tblGrid>
                <a:gridCol w="2660989">
                  <a:extLst>
                    <a:ext uri="{9D8B030D-6E8A-4147-A177-3AD203B41FA5}">
                      <a16:colId xmlns:a16="http://schemas.microsoft.com/office/drawing/2014/main" val="20000"/>
                    </a:ext>
                  </a:extLst>
                </a:gridCol>
                <a:gridCol w="1834811">
                  <a:extLst>
                    <a:ext uri="{9D8B030D-6E8A-4147-A177-3AD203B41FA5}">
                      <a16:colId xmlns:a16="http://schemas.microsoft.com/office/drawing/2014/main" val="20001"/>
                    </a:ext>
                  </a:extLst>
                </a:gridCol>
              </a:tblGrid>
              <a:tr h="271780">
                <a:tc gridSpan="2">
                  <a:txBody>
                    <a:bodyPr/>
                    <a:lstStyle/>
                    <a:p>
                      <a:pPr marL="1588" marR="0" indent="0" algn="ctr" defTabSz="914400" rtl="0" eaLnBrk="1" fontAlgn="auto" latinLnBrk="0" hangingPunct="1">
                        <a:lnSpc>
                          <a:spcPct val="100000"/>
                        </a:lnSpc>
                        <a:spcBef>
                          <a:spcPts val="140"/>
                        </a:spcBef>
                        <a:spcAft>
                          <a:spcPts val="0"/>
                        </a:spcAft>
                        <a:buClrTx/>
                        <a:buSzTx/>
                        <a:buFontTx/>
                        <a:buNone/>
                        <a:tabLst/>
                        <a:defRPr/>
                      </a:pPr>
                      <a:r>
                        <a:rPr lang="en-US" sz="2000" b="1" kern="1200" baseline="0" dirty="0">
                          <a:solidFill>
                            <a:schemeClr val="lt1"/>
                          </a:solidFill>
                          <a:latin typeface="+mn-lt"/>
                          <a:ea typeface="+mn-ea"/>
                          <a:cs typeface="+mn-cs"/>
                        </a:rPr>
                        <a:t>Assailant Characteristics Data</a:t>
                      </a:r>
                    </a:p>
                  </a:txBody>
                  <a:tcPr marL="0" marR="0" marT="17780" marB="0"/>
                </a:tc>
                <a:tc hMerge="1">
                  <a:txBody>
                    <a:bodyPr/>
                    <a:lstStyle/>
                    <a:p>
                      <a:endParaRPr lang="en-US"/>
                    </a:p>
                  </a:txBody>
                  <a:tcPr/>
                </a:tc>
                <a:extLst>
                  <a:ext uri="{0D108BD9-81ED-4DB2-BD59-A6C34878D82A}">
                    <a16:rowId xmlns:a16="http://schemas.microsoft.com/office/drawing/2014/main" val="10000"/>
                  </a:ext>
                </a:extLst>
              </a:tr>
              <a:tr h="196850">
                <a:tc>
                  <a:txBody>
                    <a:bodyPr/>
                    <a:lstStyle/>
                    <a:p>
                      <a:pPr marR="31750" algn="ctr">
                        <a:lnSpc>
                          <a:spcPct val="100000"/>
                        </a:lnSpc>
                        <a:spcBef>
                          <a:spcPts val="150"/>
                        </a:spcBef>
                      </a:pPr>
                      <a:r>
                        <a:rPr sz="2000" b="1" spc="-5" dirty="0">
                          <a:solidFill>
                            <a:srgbClr val="000000"/>
                          </a:solidFill>
                        </a:rPr>
                        <a:t>Characteristic</a:t>
                      </a:r>
                      <a:endParaRPr sz="2000" b="1" dirty="0">
                        <a:solidFill>
                          <a:srgbClr val="000000"/>
                        </a:solidFill>
                        <a:latin typeface="Roboto Condensed"/>
                        <a:cs typeface="Roboto Condensed"/>
                      </a:endParaRPr>
                    </a:p>
                  </a:txBody>
                  <a:tcPr marL="0" marR="0" marT="19050" marB="0"/>
                </a:tc>
                <a:tc>
                  <a:txBody>
                    <a:bodyPr/>
                    <a:lstStyle/>
                    <a:p>
                      <a:pPr marL="1588" indent="0" algn="ctr">
                        <a:lnSpc>
                          <a:spcPct val="100000"/>
                        </a:lnSpc>
                        <a:spcBef>
                          <a:spcPts val="150"/>
                        </a:spcBef>
                      </a:pPr>
                      <a:r>
                        <a:rPr sz="2000" b="1" spc="-5" dirty="0">
                          <a:solidFill>
                            <a:srgbClr val="000000"/>
                          </a:solidFill>
                        </a:rPr>
                        <a:t>Probability</a:t>
                      </a:r>
                      <a:endParaRPr sz="20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val="10001"/>
                  </a:ext>
                </a:extLst>
              </a:tr>
              <a:tr h="205740">
                <a:tc>
                  <a:txBody>
                    <a:bodyPr/>
                    <a:lstStyle/>
                    <a:p>
                      <a:pPr marR="31750" algn="ctr">
                        <a:lnSpc>
                          <a:spcPct val="100000"/>
                        </a:lnSpc>
                        <a:spcBef>
                          <a:spcPts val="125"/>
                        </a:spcBef>
                      </a:pPr>
                      <a:r>
                        <a:rPr sz="2000" spc="-20" dirty="0">
                          <a:solidFill>
                            <a:srgbClr val="000000"/>
                          </a:solidFill>
                        </a:rPr>
                        <a:t>Yellow</a:t>
                      </a:r>
                      <a:r>
                        <a:rPr sz="2000" spc="-5" dirty="0">
                          <a:solidFill>
                            <a:srgbClr val="000000"/>
                          </a:solidFill>
                        </a:rPr>
                        <a:t> automobile</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588" indent="0" algn="ctr">
                        <a:lnSpc>
                          <a:spcPct val="100000"/>
                        </a:lnSpc>
                        <a:spcBef>
                          <a:spcPts val="125"/>
                        </a:spcBef>
                      </a:pPr>
                      <a:r>
                        <a:rPr sz="2000" dirty="0">
                          <a:solidFill>
                            <a:srgbClr val="000000"/>
                          </a:solidFill>
                        </a:rPr>
                        <a:t>0.10</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2"/>
                  </a:ext>
                </a:extLst>
              </a:tr>
              <a:tr h="206375">
                <a:tc>
                  <a:txBody>
                    <a:bodyPr/>
                    <a:lstStyle/>
                    <a:p>
                      <a:pPr marR="31750" algn="ctr">
                        <a:lnSpc>
                          <a:spcPct val="100000"/>
                        </a:lnSpc>
                        <a:spcBef>
                          <a:spcPts val="125"/>
                        </a:spcBef>
                      </a:pPr>
                      <a:r>
                        <a:rPr sz="2000" dirty="0">
                          <a:solidFill>
                            <a:srgbClr val="000000"/>
                          </a:solidFill>
                        </a:rPr>
                        <a:t>Man with</a:t>
                      </a:r>
                      <a:r>
                        <a:rPr sz="2000" spc="-20" dirty="0">
                          <a:solidFill>
                            <a:srgbClr val="000000"/>
                          </a:solidFill>
                        </a:rPr>
                        <a:t> </a:t>
                      </a:r>
                      <a:r>
                        <a:rPr sz="2000" spc="-5" dirty="0">
                          <a:solidFill>
                            <a:srgbClr val="000000"/>
                          </a:solidFill>
                        </a:rPr>
                        <a:t>mustache</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588" indent="0" algn="ctr">
                        <a:lnSpc>
                          <a:spcPct val="100000"/>
                        </a:lnSpc>
                        <a:spcBef>
                          <a:spcPts val="125"/>
                        </a:spcBef>
                      </a:pPr>
                      <a:r>
                        <a:rPr sz="2000" dirty="0">
                          <a:solidFill>
                            <a:srgbClr val="000000"/>
                          </a:solidFill>
                        </a:rPr>
                        <a:t>0.25</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3"/>
                  </a:ext>
                </a:extLst>
              </a:tr>
              <a:tr h="206375">
                <a:tc>
                  <a:txBody>
                    <a:bodyPr/>
                    <a:lstStyle/>
                    <a:p>
                      <a:pPr marR="31750" algn="ctr">
                        <a:lnSpc>
                          <a:spcPct val="100000"/>
                        </a:lnSpc>
                        <a:spcBef>
                          <a:spcPts val="125"/>
                        </a:spcBef>
                      </a:pPr>
                      <a:r>
                        <a:rPr sz="2000" spc="-5" dirty="0">
                          <a:solidFill>
                            <a:srgbClr val="000000"/>
                          </a:solidFill>
                        </a:rPr>
                        <a:t>Girl </a:t>
                      </a:r>
                      <a:r>
                        <a:rPr sz="2000" dirty="0">
                          <a:solidFill>
                            <a:srgbClr val="000000"/>
                          </a:solidFill>
                        </a:rPr>
                        <a:t>with</a:t>
                      </a:r>
                      <a:r>
                        <a:rPr sz="2000" spc="-10" dirty="0">
                          <a:solidFill>
                            <a:srgbClr val="000000"/>
                          </a:solidFill>
                        </a:rPr>
                        <a:t> </a:t>
                      </a:r>
                      <a:r>
                        <a:rPr sz="2000" spc="-5" dirty="0">
                          <a:solidFill>
                            <a:srgbClr val="000000"/>
                          </a:solidFill>
                        </a:rPr>
                        <a:t>ponytail</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588" indent="0" algn="ctr">
                        <a:lnSpc>
                          <a:spcPct val="100000"/>
                        </a:lnSpc>
                        <a:spcBef>
                          <a:spcPts val="125"/>
                        </a:spcBef>
                      </a:pPr>
                      <a:r>
                        <a:rPr sz="2000" dirty="0">
                          <a:solidFill>
                            <a:srgbClr val="000000"/>
                          </a:solidFill>
                        </a:rPr>
                        <a:t>0.10</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4"/>
                  </a:ext>
                </a:extLst>
              </a:tr>
              <a:tr h="206375">
                <a:tc>
                  <a:txBody>
                    <a:bodyPr/>
                    <a:lstStyle/>
                    <a:p>
                      <a:pPr marR="31750" algn="ctr">
                        <a:lnSpc>
                          <a:spcPct val="100000"/>
                        </a:lnSpc>
                        <a:spcBef>
                          <a:spcPts val="125"/>
                        </a:spcBef>
                      </a:pPr>
                      <a:r>
                        <a:rPr sz="2000" spc="-5" dirty="0">
                          <a:solidFill>
                            <a:srgbClr val="000000"/>
                          </a:solidFill>
                        </a:rPr>
                        <a:t>Girl </a:t>
                      </a:r>
                      <a:r>
                        <a:rPr sz="2000" dirty="0">
                          <a:solidFill>
                            <a:srgbClr val="000000"/>
                          </a:solidFill>
                        </a:rPr>
                        <a:t>with blonde</a:t>
                      </a:r>
                      <a:r>
                        <a:rPr sz="2000" spc="-25" dirty="0">
                          <a:solidFill>
                            <a:srgbClr val="000000"/>
                          </a:solidFill>
                        </a:rPr>
                        <a:t> </a:t>
                      </a:r>
                      <a:r>
                        <a:rPr sz="2000" dirty="0">
                          <a:solidFill>
                            <a:srgbClr val="000000"/>
                          </a:solidFill>
                        </a:rPr>
                        <a:t>hair</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588" indent="0" algn="ctr">
                        <a:lnSpc>
                          <a:spcPct val="100000"/>
                        </a:lnSpc>
                        <a:spcBef>
                          <a:spcPts val="125"/>
                        </a:spcBef>
                      </a:pPr>
                      <a:r>
                        <a:rPr sz="2000" dirty="0">
                          <a:solidFill>
                            <a:srgbClr val="000000"/>
                          </a:solidFill>
                        </a:rPr>
                        <a:t>0.33</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5"/>
                  </a:ext>
                </a:extLst>
              </a:tr>
              <a:tr h="206375">
                <a:tc>
                  <a:txBody>
                    <a:bodyPr/>
                    <a:lstStyle/>
                    <a:p>
                      <a:pPr marR="31750" algn="ctr">
                        <a:lnSpc>
                          <a:spcPct val="100000"/>
                        </a:lnSpc>
                        <a:spcBef>
                          <a:spcPts val="125"/>
                        </a:spcBef>
                      </a:pPr>
                      <a:r>
                        <a:rPr sz="2000" spc="-5" dirty="0">
                          <a:solidFill>
                            <a:srgbClr val="000000"/>
                          </a:solidFill>
                        </a:rPr>
                        <a:t>Black </a:t>
                      </a:r>
                      <a:r>
                        <a:rPr sz="2000" dirty="0">
                          <a:solidFill>
                            <a:srgbClr val="000000"/>
                          </a:solidFill>
                        </a:rPr>
                        <a:t>man with</a:t>
                      </a:r>
                      <a:r>
                        <a:rPr sz="2000" spc="-25" dirty="0">
                          <a:solidFill>
                            <a:srgbClr val="000000"/>
                          </a:solidFill>
                        </a:rPr>
                        <a:t> </a:t>
                      </a:r>
                      <a:r>
                        <a:rPr sz="2000" spc="-5" dirty="0">
                          <a:solidFill>
                            <a:srgbClr val="000000"/>
                          </a:solidFill>
                        </a:rPr>
                        <a:t>beard</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588" indent="0" algn="ctr">
                        <a:lnSpc>
                          <a:spcPct val="100000"/>
                        </a:lnSpc>
                        <a:spcBef>
                          <a:spcPts val="125"/>
                        </a:spcBef>
                      </a:pPr>
                      <a:r>
                        <a:rPr sz="2000" dirty="0">
                          <a:solidFill>
                            <a:srgbClr val="000000"/>
                          </a:solidFill>
                        </a:rPr>
                        <a:t>0.10</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6"/>
                  </a:ext>
                </a:extLst>
              </a:tr>
              <a:tr h="206375">
                <a:tc>
                  <a:txBody>
                    <a:bodyPr/>
                    <a:lstStyle/>
                    <a:p>
                      <a:pPr marR="31750" algn="ctr">
                        <a:lnSpc>
                          <a:spcPct val="100000"/>
                        </a:lnSpc>
                        <a:spcBef>
                          <a:spcPts val="125"/>
                        </a:spcBef>
                      </a:pPr>
                      <a:r>
                        <a:rPr sz="2000" dirty="0">
                          <a:solidFill>
                            <a:srgbClr val="000000"/>
                          </a:solidFill>
                        </a:rPr>
                        <a:t>Interracial couple in a</a:t>
                      </a:r>
                      <a:r>
                        <a:rPr sz="2000" spc="-50" dirty="0">
                          <a:solidFill>
                            <a:srgbClr val="000000"/>
                          </a:solidFill>
                        </a:rPr>
                        <a:t> </a:t>
                      </a:r>
                      <a:r>
                        <a:rPr sz="2000" dirty="0">
                          <a:solidFill>
                            <a:srgbClr val="000000"/>
                          </a:solidFill>
                        </a:rPr>
                        <a:t>car</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0" indent="0" algn="ctr">
                        <a:lnSpc>
                          <a:spcPct val="100000"/>
                        </a:lnSpc>
                        <a:spcBef>
                          <a:spcPts val="125"/>
                        </a:spcBef>
                      </a:pPr>
                      <a:r>
                        <a:rPr sz="2000" dirty="0">
                          <a:solidFill>
                            <a:srgbClr val="000000"/>
                          </a:solidFill>
                        </a:rPr>
                        <a:t>0.001</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7"/>
                  </a:ext>
                </a:extLst>
              </a:tr>
            </a:tbl>
          </a:graphicData>
        </a:graphic>
      </p:graphicFrame>
      <p:sp>
        <p:nvSpPr>
          <p:cNvPr id="5" name="Rectangle 4"/>
          <p:cNvSpPr/>
          <p:nvPr/>
        </p:nvSpPr>
        <p:spPr>
          <a:xfrm>
            <a:off x="457200" y="4075093"/>
            <a:ext cx="8077200" cy="954107"/>
          </a:xfrm>
          <a:prstGeom prst="rect">
            <a:avLst/>
          </a:prstGeom>
        </p:spPr>
        <p:txBody>
          <a:bodyPr wrap="square">
            <a:spAutoFit/>
          </a:bodyPr>
          <a:lstStyle/>
          <a:p>
            <a:r>
              <a:rPr lang="en-US" sz="2800" dirty="0"/>
              <a:t>How did the prosecution use these probabilities to argue its case?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6.3.7: Using the Probability of Independent Events in a Court Case (cont.)</a:t>
            </a:r>
          </a:p>
        </p:txBody>
      </p:sp>
      <p:sp>
        <p:nvSpPr>
          <p:cNvPr id="3" name="Content Placeholder 2"/>
          <p:cNvSpPr>
            <a:spLocks noGrp="1"/>
          </p:cNvSpPr>
          <p:nvPr>
            <p:ph idx="1"/>
          </p:nvPr>
        </p:nvSpPr>
        <p:spPr/>
        <p:txBody>
          <a:bodyPr/>
          <a:lstStyle/>
          <a:p>
            <a:r>
              <a:rPr lang="en-US" b="1" dirty="0"/>
              <a:t>Solution</a:t>
            </a:r>
          </a:p>
          <a:p>
            <a:r>
              <a:rPr lang="en-US" dirty="0"/>
              <a:t>If the events are assumed to be independent, then the product rule can be used to determine the likelihood of observing their joint occurrence.</a:t>
            </a:r>
          </a:p>
          <a:p>
            <a:r>
              <a:rPr lang="en-US" i="1" dirty="0"/>
              <a:t>	P</a:t>
            </a:r>
            <a:r>
              <a:rPr lang="en-US" dirty="0"/>
              <a:t>(Yellow automobile ∩ Man with mustache ∩ 	Girl with ponytail ∩ Girl with blond hair ∩ Black 	man with beard ∩ Interracial couple in car) </a:t>
            </a:r>
          </a:p>
          <a:p>
            <a:r>
              <a:rPr lang="en-US" dirty="0"/>
              <a:t>	  = (0.10)(0.25)(0.10)(0.33)(0.10)(0.001) </a:t>
            </a:r>
          </a:p>
          <a:p>
            <a:r>
              <a:rPr lang="en-US" dirty="0"/>
              <a:t>	  = </a:t>
            </a:r>
            <a:r>
              <a:rPr lang="en-US" dirty="0">
                <a:solidFill>
                  <a:srgbClr val="FF0000"/>
                </a:solidFill>
              </a:rPr>
              <a:t>0.0000000825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6.3.7: Using the Probability of Independent Events in a Court Case (cont.)</a:t>
            </a:r>
          </a:p>
        </p:txBody>
      </p:sp>
      <p:sp>
        <p:nvSpPr>
          <p:cNvPr id="3" name="Content Placeholder 2"/>
          <p:cNvSpPr>
            <a:spLocks noGrp="1"/>
          </p:cNvSpPr>
          <p:nvPr>
            <p:ph idx="1"/>
          </p:nvPr>
        </p:nvSpPr>
        <p:spPr/>
        <p:txBody>
          <a:bodyPr/>
          <a:lstStyle/>
          <a:p>
            <a:r>
              <a:rPr lang="en-US" dirty="0"/>
              <a:t>Based on the product rule, the mathematician testified that there was about a 1 in 12 million chance that a couple selected at random would possess these characteristics. The prosecution added that the probability was the chance that “any other couple possessed the distinctive characteristics of the defendants.” The jury convicted the defendants. On appeal, the Supreme Court of California reversed the decision, based on two main points.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A855E9-DB80-8C0E-B793-14DDA0C0A2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044E76-B11E-2010-47D5-D55B361CBF67}"/>
              </a:ext>
            </a:extLst>
          </p:cNvPr>
          <p:cNvSpPr>
            <a:spLocks noGrp="1"/>
          </p:cNvSpPr>
          <p:nvPr>
            <p:ph type="title"/>
          </p:nvPr>
        </p:nvSpPr>
        <p:spPr/>
        <p:txBody>
          <a:bodyPr/>
          <a:lstStyle/>
          <a:p>
            <a:r>
              <a:rPr lang="en-US" dirty="0"/>
              <a:t>Multiplication Rules for Probability (cont.)</a:t>
            </a:r>
          </a:p>
        </p:txBody>
      </p:sp>
      <p:sp>
        <p:nvSpPr>
          <p:cNvPr id="3" name="Content Placeholder 2">
            <a:extLst>
              <a:ext uri="{FF2B5EF4-FFF2-40B4-BE49-F238E27FC236}">
                <a16:creationId xmlns:a16="http://schemas.microsoft.com/office/drawing/2014/main" id="{8982A11A-6E20-AF71-36FF-E47FEF3B5387}"/>
              </a:ext>
            </a:extLst>
          </p:cNvPr>
          <p:cNvSpPr>
            <a:spLocks noGrp="1"/>
          </p:cNvSpPr>
          <p:nvPr>
            <p:ph idx="1"/>
          </p:nvPr>
        </p:nvSpPr>
        <p:spPr/>
        <p:txBody>
          <a:bodyPr>
            <a:normAutofit lnSpcReduction="10000"/>
          </a:bodyPr>
          <a:lstStyle/>
          <a:p>
            <a:r>
              <a:rPr lang="en-US" dirty="0"/>
              <a:t>Similarly, the results from a market survey indicate that 39% of the customers surveyed believe a product is of high quality. However, if the analysis is limited to only women, 54% of women surveyed believe the product is of high quality. Based on the survey, it appears that women have a much higher regard for the company’s product than men. The difference in attitude would probably be something that could affect how the company spends its marketing dollars.</a:t>
            </a:r>
          </a:p>
          <a:p>
            <a:r>
              <a:rPr lang="en-US" dirty="0"/>
              <a:t>To compute a conditional probability, apply the following rule.</a:t>
            </a:r>
          </a:p>
        </p:txBody>
      </p:sp>
    </p:spTree>
    <p:extLst>
      <p:ext uri="{BB962C8B-B14F-4D97-AF65-F5344CB8AC3E}">
        <p14:creationId xmlns:p14="http://schemas.microsoft.com/office/powerpoint/2010/main" val="39497710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6.3.7: Using the Probability of Independent Events in a Court Case (cont.)</a:t>
            </a:r>
          </a:p>
        </p:txBody>
      </p:sp>
      <p:sp>
        <p:nvSpPr>
          <p:cNvPr id="3" name="Content Placeholder 2"/>
          <p:cNvSpPr>
            <a:spLocks noGrp="1"/>
          </p:cNvSpPr>
          <p:nvPr>
            <p:ph idx="1"/>
          </p:nvPr>
        </p:nvSpPr>
        <p:spPr/>
        <p:txBody>
          <a:bodyPr/>
          <a:lstStyle/>
          <a:p>
            <a:r>
              <a:rPr lang="en-US" dirty="0"/>
              <a:t>First there was no proof offered that the probabilities used in the probability calculation were correct and there was no evidence that the events were independent. Second, the prosecution’s evidence pertaining to a randomly selected couple was not pertinent to the problem of the existence of any other couple possessing the same characteristics.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6.3.8: Calculating the Probability of Defective Work</a:t>
            </a:r>
          </a:p>
        </p:txBody>
      </p:sp>
      <p:sp>
        <p:nvSpPr>
          <p:cNvPr id="3" name="Content Placeholder 2"/>
          <p:cNvSpPr>
            <a:spLocks noGrp="1"/>
          </p:cNvSpPr>
          <p:nvPr>
            <p:ph idx="1"/>
          </p:nvPr>
        </p:nvSpPr>
        <p:spPr/>
        <p:txBody>
          <a:bodyPr/>
          <a:lstStyle/>
          <a:p>
            <a:r>
              <a:rPr lang="en-US" dirty="0"/>
              <a:t>In a production process, a product is assembled by using four different independent parts (</a:t>
            </a:r>
            <a:r>
              <a:rPr lang="en-US" i="1" dirty="0"/>
              <a:t>A</a:t>
            </a:r>
            <a:r>
              <a:rPr lang="en-US" dirty="0"/>
              <a:t>, </a:t>
            </a:r>
            <a:r>
              <a:rPr lang="en-US" i="1" dirty="0"/>
              <a:t>B</a:t>
            </a:r>
            <a:r>
              <a:rPr lang="en-US" dirty="0"/>
              <a:t>, </a:t>
            </a:r>
            <a:r>
              <a:rPr lang="en-US" i="1" dirty="0"/>
              <a:t>C</a:t>
            </a:r>
            <a:r>
              <a:rPr lang="en-US" dirty="0"/>
              <a:t>, and </a:t>
            </a:r>
            <a:r>
              <a:rPr lang="en-US" i="1" dirty="0"/>
              <a:t>D</a:t>
            </a:r>
            <a:r>
              <a:rPr lang="en-US" dirty="0"/>
              <a:t>). In order for the product to operate properly, each part must be free of defects. The probabilities of the parts being defect-free are given by </a:t>
            </a:r>
            <a:r>
              <a:rPr lang="en-US" i="1" dirty="0"/>
              <a:t>P</a:t>
            </a:r>
            <a:r>
              <a:rPr lang="en-US" dirty="0"/>
              <a:t>(</a:t>
            </a:r>
            <a:r>
              <a:rPr lang="en-US" i="1" dirty="0"/>
              <a:t>A</a:t>
            </a:r>
            <a:r>
              <a:rPr lang="en-US" dirty="0"/>
              <a:t>) = 0.9, </a:t>
            </a:r>
            <a:r>
              <a:rPr lang="en-US" i="1" dirty="0"/>
              <a:t>P</a:t>
            </a:r>
            <a:r>
              <a:rPr lang="en-US" dirty="0"/>
              <a:t>(</a:t>
            </a:r>
            <a:r>
              <a:rPr lang="en-US" i="1" dirty="0"/>
              <a:t>B</a:t>
            </a:r>
            <a:r>
              <a:rPr lang="en-US" dirty="0"/>
              <a:t>) = 0.7, </a:t>
            </a:r>
            <a:r>
              <a:rPr lang="en-US" i="1" dirty="0"/>
              <a:t>P</a:t>
            </a:r>
            <a:r>
              <a:rPr lang="en-US" dirty="0"/>
              <a:t>(</a:t>
            </a:r>
            <a:r>
              <a:rPr lang="en-US" i="1" dirty="0"/>
              <a:t>C</a:t>
            </a:r>
            <a:r>
              <a:rPr lang="en-US" dirty="0"/>
              <a:t>) = 0.8, and </a:t>
            </a:r>
            <a:r>
              <a:rPr lang="en-US" i="1" dirty="0"/>
              <a:t>P</a:t>
            </a:r>
            <a:r>
              <a:rPr lang="en-US" dirty="0"/>
              <a:t>(</a:t>
            </a:r>
            <a:r>
              <a:rPr lang="en-US" i="1" dirty="0"/>
              <a:t>D</a:t>
            </a:r>
            <a:r>
              <a:rPr lang="en-US" dirty="0"/>
              <a:t>) = 0.9. </a:t>
            </a:r>
          </a:p>
          <a:p>
            <a:pPr marL="514350" indent="-514350">
              <a:buFont typeface="+mj-lt"/>
              <a:buAutoNum type="alphaLcPeriod"/>
            </a:pPr>
            <a:r>
              <a:rPr lang="en-US" dirty="0"/>
              <a:t>What is the probability that all four parts are defective?</a:t>
            </a:r>
          </a:p>
          <a:p>
            <a:pPr marL="514350" indent="-514350">
              <a:buFont typeface="+mj-lt"/>
              <a:buAutoNum type="alphaLcPeriod"/>
            </a:pPr>
            <a:r>
              <a:rPr lang="en-US" dirty="0"/>
              <a:t>What is the probability that the product does not work?</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6.3.8: Calculating the Probability of Defective Work (cont.)</a:t>
            </a:r>
          </a:p>
        </p:txBody>
      </p:sp>
      <p:sp>
        <p:nvSpPr>
          <p:cNvPr id="3" name="Content Placeholder 2"/>
          <p:cNvSpPr>
            <a:spLocks noGrp="1"/>
          </p:cNvSpPr>
          <p:nvPr>
            <p:ph idx="1"/>
          </p:nvPr>
        </p:nvSpPr>
        <p:spPr/>
        <p:txBody>
          <a:bodyPr>
            <a:normAutofit/>
          </a:bodyPr>
          <a:lstStyle/>
          <a:p>
            <a:r>
              <a:rPr lang="en-US" b="1" dirty="0"/>
              <a:t>Solution</a:t>
            </a:r>
          </a:p>
          <a:p>
            <a:pPr marL="514350" indent="-514350">
              <a:buFont typeface="+mj-lt"/>
              <a:buAutoNum type="alphaLcPeriod"/>
            </a:pPr>
            <a:r>
              <a:rPr lang="en-US" dirty="0"/>
              <a:t>For all parts to have defects, we need to find the probability of the intersection of the complement for each of the parts. That is, </a:t>
            </a:r>
          </a:p>
          <a:p>
            <a:pPr marL="514350" indent="-514350"/>
            <a:r>
              <a:rPr lang="en-US" dirty="0"/>
              <a:t>	</a:t>
            </a:r>
            <a:r>
              <a:rPr lang="en-US" i="1" dirty="0"/>
              <a:t>P</a:t>
            </a:r>
            <a:r>
              <a:rPr lang="en-US" dirty="0"/>
              <a:t>(all four parts have defects) = </a:t>
            </a:r>
            <a:r>
              <a:rPr lang="en-US" i="1" dirty="0"/>
              <a:t>P</a:t>
            </a:r>
            <a:r>
              <a:rPr lang="en-US" dirty="0"/>
              <a:t>(</a:t>
            </a:r>
            <a:r>
              <a:rPr lang="en-US" i="1" dirty="0"/>
              <a:t>A</a:t>
            </a:r>
            <a:r>
              <a:rPr lang="en-US" i="1" baseline="30000" dirty="0"/>
              <a:t>c </a:t>
            </a:r>
            <a:r>
              <a:rPr lang="en-US" dirty="0"/>
              <a:t>∩ </a:t>
            </a:r>
            <a:r>
              <a:rPr lang="en-US" i="1" dirty="0" err="1"/>
              <a:t>B</a:t>
            </a:r>
            <a:r>
              <a:rPr lang="en-US" i="1" baseline="30000" dirty="0" err="1"/>
              <a:t>c</a:t>
            </a:r>
            <a:r>
              <a:rPr lang="en-US" i="1" baseline="30000" dirty="0"/>
              <a:t> </a:t>
            </a:r>
            <a:r>
              <a:rPr lang="en-US" dirty="0"/>
              <a:t>∩ </a:t>
            </a:r>
            <a:r>
              <a:rPr lang="en-US" i="1" dirty="0"/>
              <a:t>C</a:t>
            </a:r>
            <a:r>
              <a:rPr lang="en-US" i="1" baseline="30000" dirty="0"/>
              <a:t>c </a:t>
            </a:r>
            <a:r>
              <a:rPr lang="en-US" dirty="0"/>
              <a:t>∩ </a:t>
            </a:r>
            <a:r>
              <a:rPr lang="en-US" i="1" dirty="0"/>
              <a:t>D</a:t>
            </a:r>
            <a:r>
              <a:rPr lang="en-US" i="1" baseline="30000" dirty="0"/>
              <a:t>c</a:t>
            </a:r>
            <a:r>
              <a:rPr lang="en-US" dirty="0"/>
              <a:t>).</a:t>
            </a:r>
          </a:p>
          <a:p>
            <a:pPr marL="461963" indent="-461963"/>
            <a:r>
              <a:rPr lang="en-US" dirty="0"/>
              <a:t>	Since each part operates independently of the others, the probability that all four parts are defective is the product of the probability of each of the part’s complement.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6.3.8: Calculating the Probability of Defective Work (cont.)</a:t>
            </a:r>
          </a:p>
        </p:txBody>
      </p:sp>
      <p:sp>
        <p:nvSpPr>
          <p:cNvPr id="3" name="Content Placeholder 2"/>
          <p:cNvSpPr>
            <a:spLocks noGrp="1"/>
          </p:cNvSpPr>
          <p:nvPr>
            <p:ph idx="1"/>
          </p:nvPr>
        </p:nvSpPr>
        <p:spPr/>
        <p:txBody>
          <a:bodyPr>
            <a:normAutofit lnSpcReduction="10000"/>
          </a:bodyPr>
          <a:lstStyle/>
          <a:p>
            <a:endParaRPr lang="en-US" dirty="0"/>
          </a:p>
          <a:p>
            <a:endParaRPr lang="en-US" dirty="0"/>
          </a:p>
          <a:p>
            <a:endParaRPr lang="en-US" dirty="0"/>
          </a:p>
          <a:p>
            <a:endParaRPr lang="en-US" dirty="0"/>
          </a:p>
          <a:p>
            <a:pPr>
              <a:tabLst>
                <a:tab pos="461963" algn="l"/>
              </a:tabLst>
            </a:pPr>
            <a:r>
              <a:rPr lang="en-US" dirty="0"/>
              <a:t>	Thus, the probability that all four parts have 	defects is </a:t>
            </a:r>
            <a:r>
              <a:rPr lang="en-US" dirty="0">
                <a:solidFill>
                  <a:srgbClr val="FF0000"/>
                </a:solidFill>
              </a:rPr>
              <a:t>0.0006</a:t>
            </a:r>
            <a:r>
              <a:rPr lang="en-US" dirty="0"/>
              <a:t>, or </a:t>
            </a:r>
            <a:r>
              <a:rPr lang="en-US" dirty="0">
                <a:solidFill>
                  <a:srgbClr val="FF0000"/>
                </a:solidFill>
              </a:rPr>
              <a:t>0.06%</a:t>
            </a:r>
            <a:r>
              <a:rPr lang="en-US" dirty="0"/>
              <a:t>.</a:t>
            </a:r>
          </a:p>
          <a:p>
            <a:pPr marL="514350" indent="-514350">
              <a:buFont typeface="+mj-lt"/>
              <a:buAutoNum type="alphaLcPeriod" startAt="2"/>
            </a:pPr>
            <a:r>
              <a:rPr lang="en-US" dirty="0"/>
              <a:t>The probability that the product does not work is the probability that at least one of the parts does not work (since each part must be free of defects for the product to work).</a:t>
            </a:r>
          </a:p>
        </p:txBody>
      </p:sp>
      <p:graphicFrame>
        <p:nvGraphicFramePr>
          <p:cNvPr id="114690" name="Object 2"/>
          <p:cNvGraphicFramePr>
            <a:graphicFrameLocks noChangeAspect="1"/>
          </p:cNvGraphicFramePr>
          <p:nvPr>
            <p:extLst>
              <p:ext uri="{D42A27DB-BD31-4B8C-83A1-F6EECF244321}">
                <p14:modId xmlns:p14="http://schemas.microsoft.com/office/powerpoint/2010/main" val="3541932105"/>
              </p:ext>
            </p:extLst>
          </p:nvPr>
        </p:nvGraphicFramePr>
        <p:xfrm>
          <a:off x="342900" y="1365250"/>
          <a:ext cx="8267700" cy="584200"/>
        </p:xfrm>
        <a:graphic>
          <a:graphicData uri="http://schemas.openxmlformats.org/presentationml/2006/ole">
            <mc:AlternateContent xmlns:mc="http://schemas.openxmlformats.org/markup-compatibility/2006">
              <mc:Choice xmlns:v="urn:schemas-microsoft-com:vml" Requires="v">
                <p:oleObj name="Equation" r:id="rId2" imgW="8267400" imgH="583920" progId="Equation.DSMT4">
                  <p:embed/>
                </p:oleObj>
              </mc:Choice>
              <mc:Fallback>
                <p:oleObj name="Equation" r:id="rId2" imgW="8267400" imgH="583920" progId="Equation.DSMT4">
                  <p:embed/>
                  <p:pic>
                    <p:nvPicPr>
                      <p:cNvPr id="0" name="Picture 2"/>
                      <p:cNvPicPr>
                        <a:picLocks noChangeAspect="1" noChangeArrowheads="1"/>
                      </p:cNvPicPr>
                      <p:nvPr/>
                    </p:nvPicPr>
                    <p:blipFill>
                      <a:blip r:embed="rId3"/>
                      <a:srcRect/>
                      <a:stretch>
                        <a:fillRect/>
                      </a:stretch>
                    </p:blipFill>
                    <p:spPr bwMode="auto">
                      <a:xfrm>
                        <a:off x="342900" y="1365250"/>
                        <a:ext cx="82677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4691" name="Object 3"/>
          <p:cNvGraphicFramePr>
            <a:graphicFrameLocks noChangeAspect="1"/>
          </p:cNvGraphicFramePr>
          <p:nvPr/>
        </p:nvGraphicFramePr>
        <p:xfrm>
          <a:off x="3276600" y="2133600"/>
          <a:ext cx="5016500" cy="469900"/>
        </p:xfrm>
        <a:graphic>
          <a:graphicData uri="http://schemas.openxmlformats.org/presentationml/2006/ole">
            <mc:AlternateContent xmlns:mc="http://schemas.openxmlformats.org/markup-compatibility/2006">
              <mc:Choice xmlns:v="urn:schemas-microsoft-com:vml" Requires="v">
                <p:oleObj name="Equation" r:id="rId4" imgW="5016240" imgH="469800" progId="Equation.DSMT4">
                  <p:embed/>
                </p:oleObj>
              </mc:Choice>
              <mc:Fallback>
                <p:oleObj name="Equation" r:id="rId4" imgW="501624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2133600"/>
                        <a:ext cx="5016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4692" name="Object 4"/>
          <p:cNvGraphicFramePr>
            <a:graphicFrameLocks noChangeAspect="1"/>
          </p:cNvGraphicFramePr>
          <p:nvPr/>
        </p:nvGraphicFramePr>
        <p:xfrm>
          <a:off x="3301767" y="2802622"/>
          <a:ext cx="1282700" cy="292100"/>
        </p:xfrm>
        <a:graphic>
          <a:graphicData uri="http://schemas.openxmlformats.org/presentationml/2006/ole">
            <mc:AlternateContent xmlns:mc="http://schemas.openxmlformats.org/markup-compatibility/2006">
              <mc:Choice xmlns:v="urn:schemas-microsoft-com:vml" Requires="v">
                <p:oleObj name="Equation" r:id="rId6" imgW="1282680" imgH="291960" progId="Equation.DSMT4">
                  <p:embed/>
                </p:oleObj>
              </mc:Choice>
              <mc:Fallback>
                <p:oleObj name="Equation" r:id="rId6" imgW="128268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01767" y="2802622"/>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46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46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6.3.8: Calculating the Probability of Defective Work (cont.)</a:t>
            </a:r>
          </a:p>
        </p:txBody>
      </p:sp>
      <p:sp>
        <p:nvSpPr>
          <p:cNvPr id="3" name="Content Placeholder 2"/>
          <p:cNvSpPr>
            <a:spLocks noGrp="1"/>
          </p:cNvSpPr>
          <p:nvPr>
            <p:ph idx="1"/>
          </p:nvPr>
        </p:nvSpPr>
        <p:spPr>
          <a:xfrm>
            <a:off x="457200" y="1280160"/>
            <a:ext cx="8229600" cy="4892040"/>
          </a:xfrm>
        </p:spPr>
        <p:txBody>
          <a:bodyPr>
            <a:normAutofit lnSpcReduction="10000"/>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Thus, there is nearly a </a:t>
            </a:r>
            <a:r>
              <a:rPr lang="en-US" dirty="0">
                <a:solidFill>
                  <a:srgbClr val="FF0000"/>
                </a:solidFill>
              </a:rPr>
              <a:t>55%</a:t>
            </a:r>
            <a:r>
              <a:rPr lang="en-US" dirty="0"/>
              <a:t> chance that the product will </a:t>
            </a:r>
          </a:p>
          <a:p>
            <a:r>
              <a:rPr lang="en-US" dirty="0"/>
              <a:t>not work.</a:t>
            </a:r>
          </a:p>
        </p:txBody>
      </p:sp>
      <p:graphicFrame>
        <p:nvGraphicFramePr>
          <p:cNvPr id="115715" name="Object 3"/>
          <p:cNvGraphicFramePr>
            <a:graphicFrameLocks noChangeAspect="1"/>
          </p:cNvGraphicFramePr>
          <p:nvPr/>
        </p:nvGraphicFramePr>
        <p:xfrm>
          <a:off x="533400" y="1143000"/>
          <a:ext cx="3695700" cy="469900"/>
        </p:xfrm>
        <a:graphic>
          <a:graphicData uri="http://schemas.openxmlformats.org/presentationml/2006/ole">
            <mc:AlternateContent xmlns:mc="http://schemas.openxmlformats.org/markup-compatibility/2006">
              <mc:Choice xmlns:v="urn:schemas-microsoft-com:vml" Requires="v">
                <p:oleObj name="Equation" r:id="rId2" imgW="3695400" imgH="469800" progId="Equation.DSMT4">
                  <p:embed/>
                </p:oleObj>
              </mc:Choice>
              <mc:Fallback>
                <p:oleObj name="Equation" r:id="rId2" imgW="369540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143000"/>
                        <a:ext cx="3695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5716" name="Object 4"/>
          <p:cNvGraphicFramePr>
            <a:graphicFrameLocks noChangeAspect="1"/>
          </p:cNvGraphicFramePr>
          <p:nvPr>
            <p:extLst>
              <p:ext uri="{D42A27DB-BD31-4B8C-83A1-F6EECF244321}">
                <p14:modId xmlns:p14="http://schemas.microsoft.com/office/powerpoint/2010/main" val="1076288606"/>
              </p:ext>
            </p:extLst>
          </p:nvPr>
        </p:nvGraphicFramePr>
        <p:xfrm>
          <a:off x="3651250" y="1670050"/>
          <a:ext cx="5105400" cy="482600"/>
        </p:xfrm>
        <a:graphic>
          <a:graphicData uri="http://schemas.openxmlformats.org/presentationml/2006/ole">
            <mc:AlternateContent xmlns:mc="http://schemas.openxmlformats.org/markup-compatibility/2006">
              <mc:Choice xmlns:v="urn:schemas-microsoft-com:vml" Requires="v">
                <p:oleObj name="Equation" r:id="rId4" imgW="5105160" imgH="482400" progId="Equation.DSMT4">
                  <p:embed/>
                </p:oleObj>
              </mc:Choice>
              <mc:Fallback>
                <p:oleObj name="Equation" r:id="rId4" imgW="5105160" imgH="482400" progId="Equation.DSMT4">
                  <p:embed/>
                  <p:pic>
                    <p:nvPicPr>
                      <p:cNvPr id="0" name="Picture 4"/>
                      <p:cNvPicPr>
                        <a:picLocks noChangeAspect="1" noChangeArrowheads="1"/>
                      </p:cNvPicPr>
                      <p:nvPr/>
                    </p:nvPicPr>
                    <p:blipFill>
                      <a:blip r:embed="rId5"/>
                      <a:srcRect/>
                      <a:stretch>
                        <a:fillRect/>
                      </a:stretch>
                    </p:blipFill>
                    <p:spPr bwMode="auto">
                      <a:xfrm>
                        <a:off x="3651250" y="1670050"/>
                        <a:ext cx="5105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5717" name="Object 5"/>
          <p:cNvGraphicFramePr>
            <a:graphicFrameLocks noChangeAspect="1"/>
          </p:cNvGraphicFramePr>
          <p:nvPr/>
        </p:nvGraphicFramePr>
        <p:xfrm>
          <a:off x="3674378" y="2273300"/>
          <a:ext cx="3124200" cy="469900"/>
        </p:xfrm>
        <a:graphic>
          <a:graphicData uri="http://schemas.openxmlformats.org/presentationml/2006/ole">
            <mc:AlternateContent xmlns:mc="http://schemas.openxmlformats.org/markup-compatibility/2006">
              <mc:Choice xmlns:v="urn:schemas-microsoft-com:vml" Requires="v">
                <p:oleObj name="Equation" r:id="rId6" imgW="3124080" imgH="469800" progId="Equation.DSMT4">
                  <p:embed/>
                </p:oleObj>
              </mc:Choice>
              <mc:Fallback>
                <p:oleObj name="Equation" r:id="rId6" imgW="312408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74378" y="2273300"/>
                        <a:ext cx="3124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5718" name="Object 6"/>
          <p:cNvGraphicFramePr>
            <a:graphicFrameLocks noChangeAspect="1"/>
          </p:cNvGraphicFramePr>
          <p:nvPr/>
        </p:nvGraphicFramePr>
        <p:xfrm>
          <a:off x="3686845" y="2882900"/>
          <a:ext cx="3200400" cy="469900"/>
        </p:xfrm>
        <a:graphic>
          <a:graphicData uri="http://schemas.openxmlformats.org/presentationml/2006/ole">
            <mc:AlternateContent xmlns:mc="http://schemas.openxmlformats.org/markup-compatibility/2006">
              <mc:Choice xmlns:v="urn:schemas-microsoft-com:vml" Requires="v">
                <p:oleObj name="Equation" r:id="rId8" imgW="3200400" imgH="469800" progId="Equation.DSMT4">
                  <p:embed/>
                </p:oleObj>
              </mc:Choice>
              <mc:Fallback>
                <p:oleObj name="Equation" r:id="rId8" imgW="320040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86845" y="2882900"/>
                        <a:ext cx="3200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5719" name="Object 7"/>
          <p:cNvGraphicFramePr>
            <a:graphicFrameLocks noChangeAspect="1"/>
          </p:cNvGraphicFramePr>
          <p:nvPr/>
        </p:nvGraphicFramePr>
        <p:xfrm>
          <a:off x="3708400" y="3465964"/>
          <a:ext cx="3606800" cy="469900"/>
        </p:xfrm>
        <a:graphic>
          <a:graphicData uri="http://schemas.openxmlformats.org/presentationml/2006/ole">
            <mc:AlternateContent xmlns:mc="http://schemas.openxmlformats.org/markup-compatibility/2006">
              <mc:Choice xmlns:v="urn:schemas-microsoft-com:vml" Requires="v">
                <p:oleObj name="Equation" r:id="rId10" imgW="3606480" imgH="469800" progId="Equation.DSMT4">
                  <p:embed/>
                </p:oleObj>
              </mc:Choice>
              <mc:Fallback>
                <p:oleObj name="Equation" r:id="rId10" imgW="3606480" imgH="469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08400" y="3465964"/>
                        <a:ext cx="3606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5720" name="Object 8"/>
          <p:cNvGraphicFramePr>
            <a:graphicFrameLocks noChangeAspect="1"/>
          </p:cNvGraphicFramePr>
          <p:nvPr/>
        </p:nvGraphicFramePr>
        <p:xfrm>
          <a:off x="3725411" y="4122738"/>
          <a:ext cx="1752600" cy="292100"/>
        </p:xfrm>
        <a:graphic>
          <a:graphicData uri="http://schemas.openxmlformats.org/presentationml/2006/ole">
            <mc:AlternateContent xmlns:mc="http://schemas.openxmlformats.org/markup-compatibility/2006">
              <mc:Choice xmlns:v="urn:schemas-microsoft-com:vml" Requires="v">
                <p:oleObj name="Equation" r:id="rId12" imgW="1752480" imgH="291960" progId="Equation.DSMT4">
                  <p:embed/>
                </p:oleObj>
              </mc:Choice>
              <mc:Fallback>
                <p:oleObj name="Equation" r:id="rId12" imgW="1752480" imgH="2919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25411" y="4122738"/>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5721" name="Object 9"/>
          <p:cNvGraphicFramePr>
            <a:graphicFrameLocks noChangeAspect="1"/>
          </p:cNvGraphicFramePr>
          <p:nvPr/>
        </p:nvGraphicFramePr>
        <p:xfrm>
          <a:off x="3750578" y="4635500"/>
          <a:ext cx="1295400" cy="292100"/>
        </p:xfrm>
        <a:graphic>
          <a:graphicData uri="http://schemas.openxmlformats.org/presentationml/2006/ole">
            <mc:AlternateContent xmlns:mc="http://schemas.openxmlformats.org/markup-compatibility/2006">
              <mc:Choice xmlns:v="urn:schemas-microsoft-com:vml" Requires="v">
                <p:oleObj name="Equation" r:id="rId14" imgW="1295280" imgH="291960" progId="Equation.DSMT4">
                  <p:embed/>
                </p:oleObj>
              </mc:Choice>
              <mc:Fallback>
                <p:oleObj name="Equation" r:id="rId14" imgW="1295280" imgH="2919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750578" y="4635500"/>
                        <a:ext cx="129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7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7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7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7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7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57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3544BB-CB2B-37C5-375E-0E9E4A650E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18A1E3-0E28-C99D-B436-245027C9E364}"/>
              </a:ext>
            </a:extLst>
          </p:cNvPr>
          <p:cNvSpPr>
            <a:spLocks noGrp="1"/>
          </p:cNvSpPr>
          <p:nvPr>
            <p:ph type="title"/>
          </p:nvPr>
        </p:nvSpPr>
        <p:spPr/>
        <p:txBody>
          <a:bodyPr/>
          <a:lstStyle/>
          <a:p>
            <a:r>
              <a:rPr lang="en-US" dirty="0"/>
              <a:t>Multiplication Rules for Probability (cont.)</a:t>
            </a:r>
          </a:p>
        </p:txBody>
      </p:sp>
      <p:sp>
        <p:nvSpPr>
          <p:cNvPr id="3" name="Content Placeholder 2">
            <a:extLst>
              <a:ext uri="{FF2B5EF4-FFF2-40B4-BE49-F238E27FC236}">
                <a16:creationId xmlns:a16="http://schemas.microsoft.com/office/drawing/2014/main" id="{D6639C7E-500F-F3C6-184C-73AEE9A35D03}"/>
              </a:ext>
            </a:extLst>
          </p:cNvPr>
          <p:cNvSpPr>
            <a:spLocks noGrp="1"/>
          </p:cNvSpPr>
          <p:nvPr>
            <p:ph idx="1"/>
          </p:nvPr>
        </p:nvSpPr>
        <p:spPr/>
        <p:txBody>
          <a:bodyPr>
            <a:normAutofit lnSpcReduction="10000"/>
          </a:bodyPr>
          <a:lstStyle/>
          <a:p>
            <a:r>
              <a:rPr lang="en-US" dirty="0"/>
              <a:t>What does it mean if two events are not independent? One obvious response is to say that they are </a:t>
            </a:r>
            <a:r>
              <a:rPr lang="en-US" b="1" dirty="0"/>
              <a:t>dependent</a:t>
            </a:r>
            <a:r>
              <a:rPr lang="en-US" dirty="0"/>
              <a:t>, a term that is just as much a part of statistical vocabulary as independent. If events are dependent, they are related; the nature of the relationship and whether the relationship can be used for predictive purposes are problems often examined by statisticians.</a:t>
            </a:r>
          </a:p>
          <a:p>
            <a:r>
              <a:rPr lang="en-US" dirty="0"/>
              <a:t>When two events are not independent, then the occurrence of one influences the occurrence of the other.</a:t>
            </a:r>
          </a:p>
        </p:txBody>
      </p:sp>
    </p:spTree>
    <p:extLst>
      <p:ext uri="{BB962C8B-B14F-4D97-AF65-F5344CB8AC3E}">
        <p14:creationId xmlns:p14="http://schemas.microsoft.com/office/powerpoint/2010/main" val="17286383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A5FBB-A0B9-53E7-2264-D8A402C794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25EE11-9107-D3B2-A323-51871FE93733}"/>
              </a:ext>
            </a:extLst>
          </p:cNvPr>
          <p:cNvSpPr>
            <a:spLocks noGrp="1"/>
          </p:cNvSpPr>
          <p:nvPr>
            <p:ph type="title"/>
          </p:nvPr>
        </p:nvSpPr>
        <p:spPr/>
        <p:txBody>
          <a:bodyPr/>
          <a:lstStyle/>
          <a:p>
            <a:r>
              <a:rPr lang="en-US" dirty="0"/>
              <a:t>Multiplication Rules for Probability (cont.)</a:t>
            </a:r>
          </a:p>
        </p:txBody>
      </p:sp>
      <p:sp>
        <p:nvSpPr>
          <p:cNvPr id="3" name="Content Placeholder 2">
            <a:extLst>
              <a:ext uri="{FF2B5EF4-FFF2-40B4-BE49-F238E27FC236}">
                <a16:creationId xmlns:a16="http://schemas.microsoft.com/office/drawing/2014/main" id="{CAF7109F-3BCE-C56F-237A-CBD90AD88287}"/>
              </a:ext>
            </a:extLst>
          </p:cNvPr>
          <p:cNvSpPr>
            <a:spLocks noGrp="1"/>
          </p:cNvSpPr>
          <p:nvPr>
            <p:ph idx="1"/>
          </p:nvPr>
        </p:nvSpPr>
        <p:spPr/>
        <p:txBody>
          <a:bodyPr>
            <a:normAutofit fontScale="92500"/>
          </a:bodyPr>
          <a:lstStyle/>
          <a:p>
            <a:r>
              <a:rPr lang="en-US" dirty="0"/>
              <a:t>For example, consider drawing two cards from a standard card deck </a:t>
            </a:r>
            <a:r>
              <a:rPr lang="en-US" b="1" dirty="0"/>
              <a:t>without replacement</a:t>
            </a:r>
            <a:r>
              <a:rPr lang="en-US" dirty="0"/>
              <a:t>, which means that the first card is not replaced in the deck before the second card is drawn. When a multistage experiment is performed without replacement, the outcome from the first stage affects the occurrence of the second, and so forth. The events are not independent. Instead, they are said to be dependent. To compute the probability of dependent events occurring, we still multiply the probabilities, but we must take into account the outcome of the first stage when determining the probability of the second event occurring.</a:t>
            </a:r>
          </a:p>
        </p:txBody>
      </p:sp>
    </p:spTree>
    <p:extLst>
      <p:ext uri="{BB962C8B-B14F-4D97-AF65-F5344CB8AC3E}">
        <p14:creationId xmlns:p14="http://schemas.microsoft.com/office/powerpoint/2010/main" val="26086708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6.3.9: Calculating the Probability of Dependent Events</a:t>
            </a:r>
          </a:p>
        </p:txBody>
      </p:sp>
      <p:sp>
        <p:nvSpPr>
          <p:cNvPr id="3" name="Content Placeholder 2"/>
          <p:cNvSpPr>
            <a:spLocks noGrp="1"/>
          </p:cNvSpPr>
          <p:nvPr>
            <p:ph idx="1"/>
          </p:nvPr>
        </p:nvSpPr>
        <p:spPr/>
        <p:txBody>
          <a:bodyPr>
            <a:normAutofit/>
          </a:bodyPr>
          <a:lstStyle/>
          <a:p>
            <a:r>
              <a:rPr lang="en-US" dirty="0"/>
              <a:t>What is the probability of drawing a king and then a queen from a standard deck if the cards are drawn </a:t>
            </a:r>
            <a:r>
              <a:rPr lang="en-US" i="1" dirty="0"/>
              <a:t>without replacement</a:t>
            </a:r>
            <a:r>
              <a:rPr lang="en-US" dirty="0"/>
              <a:t>?</a:t>
            </a:r>
          </a:p>
          <a:p>
            <a:r>
              <a:rPr lang="en-US" b="1" dirty="0"/>
              <a:t>Solution</a:t>
            </a:r>
          </a:p>
          <a:p>
            <a:r>
              <a:rPr lang="en-US" dirty="0"/>
              <a:t>This situation is essentially the same as drawing two cards at the same time from the deck. Let’s think of this experiment as having two stages for ease in calculation. We start by first determining the probability of drawing a king from the deck.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6.3.9: Calculating the Probability of Dependent Events (cont.)</a:t>
            </a:r>
          </a:p>
        </p:txBody>
      </p:sp>
      <p:sp>
        <p:nvSpPr>
          <p:cNvPr id="3" name="Content Placeholder 2"/>
          <p:cNvSpPr>
            <a:spLocks noGrp="1"/>
          </p:cNvSpPr>
          <p:nvPr>
            <p:ph idx="1"/>
          </p:nvPr>
        </p:nvSpPr>
        <p:spPr>
          <a:xfrm>
            <a:off x="457200" y="1143000"/>
            <a:ext cx="8229600" cy="4572000"/>
          </a:xfrm>
        </p:spPr>
        <p:txBody>
          <a:bodyPr/>
          <a:lstStyle/>
          <a:p>
            <a:r>
              <a:rPr lang="en-US" dirty="0"/>
              <a:t>Since there are 4 kings in a deck of 52 cards, this probability is</a:t>
            </a:r>
          </a:p>
          <a:p>
            <a:endParaRPr lang="en-US" dirty="0"/>
          </a:p>
          <a:p>
            <a:r>
              <a:rPr lang="en-US" dirty="0"/>
              <a:t>What is the probability of now drawing a queen? Since we are holding a king in our hand, there are still 4 queens left in the deck, but there are only 51 cards left to choose from in the deck. Therefore, the probability of drawing a queen, given we have already drawn a king and we did not place the king back in the deck before drawing our second card, is calculated as </a:t>
            </a:r>
            <a:endParaRPr lang="en-US" b="1" dirty="0"/>
          </a:p>
        </p:txBody>
      </p:sp>
      <p:graphicFrame>
        <p:nvGraphicFramePr>
          <p:cNvPr id="135170" name="Object 2"/>
          <p:cNvGraphicFramePr>
            <a:graphicFrameLocks noChangeAspect="1"/>
          </p:cNvGraphicFramePr>
          <p:nvPr>
            <p:extLst>
              <p:ext uri="{D42A27DB-BD31-4B8C-83A1-F6EECF244321}">
                <p14:modId xmlns:p14="http://schemas.microsoft.com/office/powerpoint/2010/main" val="4216185613"/>
              </p:ext>
            </p:extLst>
          </p:nvPr>
        </p:nvGraphicFramePr>
        <p:xfrm>
          <a:off x="2971800" y="1828800"/>
          <a:ext cx="2641600" cy="838200"/>
        </p:xfrm>
        <a:graphic>
          <a:graphicData uri="http://schemas.openxmlformats.org/presentationml/2006/ole">
            <mc:AlternateContent xmlns:mc="http://schemas.openxmlformats.org/markup-compatibility/2006">
              <mc:Choice xmlns:v="urn:schemas-microsoft-com:vml" Requires="v">
                <p:oleObj name="Equation" r:id="rId2" imgW="2641320" imgH="838080" progId="Equation.DSMT4">
                  <p:embed/>
                </p:oleObj>
              </mc:Choice>
              <mc:Fallback>
                <p:oleObj name="Equation" r:id="rId2" imgW="2641320" imgH="838080" progId="Equation.DSMT4">
                  <p:embed/>
                  <p:pic>
                    <p:nvPicPr>
                      <p:cNvPr id="0" name="Picture 2"/>
                      <p:cNvPicPr>
                        <a:picLocks noChangeAspect="1" noChangeArrowheads="1"/>
                      </p:cNvPicPr>
                      <p:nvPr/>
                    </p:nvPicPr>
                    <p:blipFill>
                      <a:blip r:embed="rId3"/>
                      <a:srcRect/>
                      <a:stretch>
                        <a:fillRect/>
                      </a:stretch>
                    </p:blipFill>
                    <p:spPr bwMode="auto">
                      <a:xfrm>
                        <a:off x="2971800" y="1828800"/>
                        <a:ext cx="264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5172" name="Object 4"/>
          <p:cNvGraphicFramePr>
            <a:graphicFrameLocks noChangeAspect="1"/>
          </p:cNvGraphicFramePr>
          <p:nvPr>
            <p:extLst>
              <p:ext uri="{D42A27DB-BD31-4B8C-83A1-F6EECF244321}">
                <p14:modId xmlns:p14="http://schemas.microsoft.com/office/powerpoint/2010/main" val="1826447751"/>
              </p:ext>
            </p:extLst>
          </p:nvPr>
        </p:nvGraphicFramePr>
        <p:xfrm>
          <a:off x="7543800" y="5105400"/>
          <a:ext cx="533400" cy="838200"/>
        </p:xfrm>
        <a:graphic>
          <a:graphicData uri="http://schemas.openxmlformats.org/presentationml/2006/ole">
            <mc:AlternateContent xmlns:mc="http://schemas.openxmlformats.org/markup-compatibility/2006">
              <mc:Choice xmlns:v="urn:schemas-microsoft-com:vml" Requires="v">
                <p:oleObj name="Equation" r:id="rId4" imgW="533160" imgH="838080" progId="Equation.DSMT4">
                  <p:embed/>
                </p:oleObj>
              </mc:Choice>
              <mc:Fallback>
                <p:oleObj name="Equation" r:id="rId4" imgW="533160" imgH="838080" progId="Equation.DSMT4">
                  <p:embed/>
                  <p:pic>
                    <p:nvPicPr>
                      <p:cNvPr id="0" name="Picture 4"/>
                      <p:cNvPicPr>
                        <a:picLocks noChangeAspect="1" noChangeArrowheads="1"/>
                      </p:cNvPicPr>
                      <p:nvPr/>
                    </p:nvPicPr>
                    <p:blipFill>
                      <a:blip r:embed="rId5"/>
                      <a:srcRect/>
                      <a:stretch>
                        <a:fillRect/>
                      </a:stretch>
                    </p:blipFill>
                    <p:spPr bwMode="auto">
                      <a:xfrm>
                        <a:off x="7543800" y="51054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51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51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6.3.9: Calculating the Probability of Dependent Events (cont.)</a:t>
            </a:r>
          </a:p>
        </p:txBody>
      </p:sp>
      <p:sp>
        <p:nvSpPr>
          <p:cNvPr id="3" name="Content Placeholder 2"/>
          <p:cNvSpPr>
            <a:spLocks noGrp="1"/>
          </p:cNvSpPr>
          <p:nvPr>
            <p:ph idx="1"/>
          </p:nvPr>
        </p:nvSpPr>
        <p:spPr/>
        <p:txBody>
          <a:bodyPr/>
          <a:lstStyle/>
          <a:p>
            <a:r>
              <a:rPr lang="en-US" dirty="0"/>
              <a:t>We can now find the probability of drawing a king and a queen, </a:t>
            </a:r>
            <a:r>
              <a:rPr lang="en-US" i="1" dirty="0"/>
              <a:t>without replacement</a:t>
            </a:r>
            <a:r>
              <a:rPr lang="en-US" dirty="0"/>
              <a:t>, by multiplying the two probabilities together.</a:t>
            </a:r>
          </a:p>
          <a:p>
            <a:r>
              <a:rPr lang="en-US" i="1" dirty="0"/>
              <a:t>P</a:t>
            </a:r>
            <a:r>
              <a:rPr lang="en-US" dirty="0"/>
              <a:t>(king and queen, without replacement) </a:t>
            </a:r>
            <a:br>
              <a:rPr lang="en-US" dirty="0"/>
            </a:br>
            <a:r>
              <a:rPr lang="en-US" dirty="0"/>
              <a:t>			= </a:t>
            </a:r>
            <a:r>
              <a:rPr lang="en-US" i="1" dirty="0"/>
              <a:t>P</a:t>
            </a:r>
            <a:r>
              <a:rPr lang="en-US" dirty="0"/>
              <a:t>(king) ⋅ </a:t>
            </a:r>
            <a:r>
              <a:rPr lang="en-US" i="1" dirty="0"/>
              <a:t>P</a:t>
            </a:r>
            <a:r>
              <a:rPr lang="en-US" dirty="0"/>
              <a:t>(queen | king)</a:t>
            </a:r>
          </a:p>
        </p:txBody>
      </p:sp>
      <p:graphicFrame>
        <p:nvGraphicFramePr>
          <p:cNvPr id="136200" name="Object 8"/>
          <p:cNvGraphicFramePr>
            <a:graphicFrameLocks noChangeAspect="1"/>
          </p:cNvGraphicFramePr>
          <p:nvPr>
            <p:extLst>
              <p:ext uri="{D42A27DB-BD31-4B8C-83A1-F6EECF244321}">
                <p14:modId xmlns:p14="http://schemas.microsoft.com/office/powerpoint/2010/main" val="3404574695"/>
              </p:ext>
            </p:extLst>
          </p:nvPr>
        </p:nvGraphicFramePr>
        <p:xfrm>
          <a:off x="3314700" y="3657600"/>
          <a:ext cx="1257300" cy="838200"/>
        </p:xfrm>
        <a:graphic>
          <a:graphicData uri="http://schemas.openxmlformats.org/presentationml/2006/ole">
            <mc:AlternateContent xmlns:mc="http://schemas.openxmlformats.org/markup-compatibility/2006">
              <mc:Choice xmlns:v="urn:schemas-microsoft-com:vml" Requires="v">
                <p:oleObj name="Equation" r:id="rId2" imgW="1257120" imgH="838080" progId="Equation.DSMT4">
                  <p:embed/>
                </p:oleObj>
              </mc:Choice>
              <mc:Fallback>
                <p:oleObj name="Equation" r:id="rId2" imgW="1257120" imgH="83808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4700" y="36576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6202" name="Object 10"/>
          <p:cNvGraphicFramePr>
            <a:graphicFrameLocks noChangeAspect="1"/>
          </p:cNvGraphicFramePr>
          <p:nvPr>
            <p:extLst>
              <p:ext uri="{D42A27DB-BD31-4B8C-83A1-F6EECF244321}">
                <p14:modId xmlns:p14="http://schemas.microsoft.com/office/powerpoint/2010/main" val="1385846057"/>
              </p:ext>
            </p:extLst>
          </p:nvPr>
        </p:nvGraphicFramePr>
        <p:xfrm>
          <a:off x="4652511" y="3657600"/>
          <a:ext cx="876300" cy="838200"/>
        </p:xfrm>
        <a:graphic>
          <a:graphicData uri="http://schemas.openxmlformats.org/presentationml/2006/ole">
            <mc:AlternateContent xmlns:mc="http://schemas.openxmlformats.org/markup-compatibility/2006">
              <mc:Choice xmlns:v="urn:schemas-microsoft-com:vml" Requires="v">
                <p:oleObj name="Equation" r:id="rId4" imgW="876240" imgH="838080" progId="Equation.DSMT4">
                  <p:embed/>
                </p:oleObj>
              </mc:Choice>
              <mc:Fallback>
                <p:oleObj name="Equation" r:id="rId4" imgW="876240" imgH="83808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52511" y="36576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6203" name="Object 11"/>
          <p:cNvGraphicFramePr>
            <a:graphicFrameLocks noChangeAspect="1"/>
          </p:cNvGraphicFramePr>
          <p:nvPr>
            <p:extLst>
              <p:ext uri="{D42A27DB-BD31-4B8C-83A1-F6EECF244321}">
                <p14:modId xmlns:p14="http://schemas.microsoft.com/office/powerpoint/2010/main" val="1351060315"/>
              </p:ext>
            </p:extLst>
          </p:nvPr>
        </p:nvGraphicFramePr>
        <p:xfrm>
          <a:off x="5588000" y="3930650"/>
          <a:ext cx="1282700" cy="292100"/>
        </p:xfrm>
        <a:graphic>
          <a:graphicData uri="http://schemas.openxmlformats.org/presentationml/2006/ole">
            <mc:AlternateContent xmlns:mc="http://schemas.openxmlformats.org/markup-compatibility/2006">
              <mc:Choice xmlns:v="urn:schemas-microsoft-com:vml" Requires="v">
                <p:oleObj name="Equation" r:id="rId6" imgW="1282680" imgH="291960" progId="Equation.DSMT4">
                  <p:embed/>
                </p:oleObj>
              </mc:Choice>
              <mc:Fallback>
                <p:oleObj name="Equation" r:id="rId6" imgW="1282680" imgH="29196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88000" y="3930650"/>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62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620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6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Conditional Probability </a:t>
            </a:r>
          </a:p>
        </p:txBody>
      </p:sp>
      <p:sp>
        <p:nvSpPr>
          <p:cNvPr id="4"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The probability that an event will occur given that some other event has already occurred or is certain to occur, is a </a:t>
            </a:r>
            <a:r>
              <a:rPr lang="en-US" b="1" dirty="0">
                <a:solidFill>
                  <a:srgbClr val="C00000"/>
                </a:solidFill>
              </a:rPr>
              <a:t>conditional probability</a:t>
            </a:r>
            <a:r>
              <a:rPr lang="en-US" dirty="0">
                <a:solidFill>
                  <a:srgbClr val="000000"/>
                </a:solidFill>
              </a:rPr>
              <a:t>.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0FC1F-EDBC-81C0-E551-BB12626D0A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EC91C3-04F5-D32F-2A6B-EA502E7E883D}"/>
              </a:ext>
            </a:extLst>
          </p:cNvPr>
          <p:cNvSpPr>
            <a:spLocks noGrp="1"/>
          </p:cNvSpPr>
          <p:nvPr>
            <p:ph type="title"/>
          </p:nvPr>
        </p:nvSpPr>
        <p:spPr/>
        <p:txBody>
          <a:bodyPr/>
          <a:lstStyle/>
          <a:p>
            <a:r>
              <a:rPr lang="en-US" dirty="0"/>
              <a:t>Multiplication Rules for Probability (cont.)</a:t>
            </a:r>
          </a:p>
        </p:txBody>
      </p:sp>
      <p:sp>
        <p:nvSpPr>
          <p:cNvPr id="3" name="Content Placeholder 2">
            <a:extLst>
              <a:ext uri="{FF2B5EF4-FFF2-40B4-BE49-F238E27FC236}">
                <a16:creationId xmlns:a16="http://schemas.microsoft.com/office/drawing/2014/main" id="{6380C266-4EAC-C65F-F4F0-51F56EBC25AB}"/>
              </a:ext>
            </a:extLst>
          </p:cNvPr>
          <p:cNvSpPr>
            <a:spLocks noGrp="1"/>
          </p:cNvSpPr>
          <p:nvPr>
            <p:ph idx="1"/>
          </p:nvPr>
        </p:nvSpPr>
        <p:spPr/>
        <p:txBody>
          <a:bodyPr>
            <a:normAutofit/>
          </a:bodyPr>
          <a:lstStyle/>
          <a:p>
            <a:r>
              <a:rPr lang="en-US" dirty="0"/>
              <a:t>Notice that this value is slightly different than the value we obtained in Example 6.3.6 where we drew the cards </a:t>
            </a:r>
            <a:r>
              <a:rPr lang="en-US" b="1" dirty="0"/>
              <a:t>with replacement</a:t>
            </a:r>
            <a:r>
              <a:rPr lang="en-US" dirty="0"/>
              <a:t>. There is a slightly higher probability of drawing a king and then a queen if the king is not placed back into the deck before the second draw. This example helps us to develop a formula for calculating the probability of dependent events.</a:t>
            </a:r>
          </a:p>
        </p:txBody>
      </p:sp>
    </p:spTree>
    <p:extLst>
      <p:ext uri="{BB962C8B-B14F-4D97-AF65-F5344CB8AC3E}">
        <p14:creationId xmlns:p14="http://schemas.microsoft.com/office/powerpoint/2010/main" val="320368421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Probability Law 11: Multiplication Rule for Dependent Events </a:t>
            </a:r>
          </a:p>
        </p:txBody>
      </p:sp>
      <p:sp>
        <p:nvSpPr>
          <p:cNvPr id="4" name="Content Placeholder 2"/>
          <p:cNvSpPr txBox="1">
            <a:spLocks/>
          </p:cNvSpPr>
          <p:nvPr/>
        </p:nvSpPr>
        <p:spPr>
          <a:xfrm>
            <a:off x="457200" y="1280160"/>
            <a:ext cx="8229600" cy="1040285"/>
          </a:xfrm>
          <a:prstGeom prst="rect">
            <a:avLst/>
          </a:prstGeom>
          <a:solidFill>
            <a:srgbClr val="FFFFCC"/>
          </a:solidFill>
          <a:ln w="28575">
            <a:solidFill>
              <a:srgbClr val="000000"/>
            </a:solidFill>
          </a:ln>
        </p:spPr>
        <p:txBody>
          <a:bodyPr>
            <a:spAutoFit/>
          </a:bodyPr>
          <a:lstStyle/>
          <a:p>
            <a:pPr lvl="0">
              <a:spcBef>
                <a:spcPct val="20000"/>
              </a:spcBef>
            </a:pPr>
            <a:r>
              <a:rPr lang="en-US" sz="2800" dirty="0">
                <a:solidFill>
                  <a:srgbClr val="000000"/>
                </a:solidFill>
              </a:rPr>
              <a:t>If two events,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a:t>
            </a:r>
            <a:r>
              <a:rPr lang="en-US" sz="2800" b="1" dirty="0">
                <a:solidFill>
                  <a:srgbClr val="C00000"/>
                </a:solidFill>
              </a:rPr>
              <a:t>dependent</a:t>
            </a:r>
            <a:r>
              <a:rPr lang="en-US" sz="2800" dirty="0">
                <a:solidFill>
                  <a:srgbClr val="000000"/>
                </a:solidFill>
              </a:rPr>
              <a:t>, then</a:t>
            </a:r>
          </a:p>
          <a:p>
            <a:pPr lvl="0">
              <a:spcBef>
                <a:spcPct val="20000"/>
              </a:spcBef>
            </a:pPr>
            <a:endParaRPr lang="en-US" sz="2800" dirty="0">
              <a:solidFill>
                <a:srgbClr val="000000"/>
              </a:solidFill>
            </a:endParaRPr>
          </a:p>
        </p:txBody>
      </p:sp>
      <p:graphicFrame>
        <p:nvGraphicFramePr>
          <p:cNvPr id="137218" name="Object 2"/>
          <p:cNvGraphicFramePr>
            <a:graphicFrameLocks noChangeAspect="1"/>
          </p:cNvGraphicFramePr>
          <p:nvPr>
            <p:extLst>
              <p:ext uri="{D42A27DB-BD31-4B8C-83A1-F6EECF244321}">
                <p14:modId xmlns:p14="http://schemas.microsoft.com/office/powerpoint/2010/main" val="923681917"/>
              </p:ext>
            </p:extLst>
          </p:nvPr>
        </p:nvGraphicFramePr>
        <p:xfrm>
          <a:off x="1714500" y="1826322"/>
          <a:ext cx="5715000" cy="469900"/>
        </p:xfrm>
        <a:graphic>
          <a:graphicData uri="http://schemas.openxmlformats.org/presentationml/2006/ole">
            <mc:AlternateContent xmlns:mc="http://schemas.openxmlformats.org/markup-compatibility/2006">
              <mc:Choice xmlns:v="urn:schemas-microsoft-com:vml" Requires="v">
                <p:oleObj name="Equation" r:id="rId2" imgW="5715000" imgH="469800" progId="Equation.DSMT4">
                  <p:embed/>
                </p:oleObj>
              </mc:Choice>
              <mc:Fallback>
                <p:oleObj name="Equation" r:id="rId2" imgW="571500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4500" y="1826322"/>
                        <a:ext cx="5715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6.3.10: Calculating the Probability of Dependent Events</a:t>
            </a:r>
          </a:p>
        </p:txBody>
      </p:sp>
      <p:sp>
        <p:nvSpPr>
          <p:cNvPr id="3" name="Content Placeholder 2"/>
          <p:cNvSpPr>
            <a:spLocks noGrp="1"/>
          </p:cNvSpPr>
          <p:nvPr>
            <p:ph idx="1"/>
          </p:nvPr>
        </p:nvSpPr>
        <p:spPr/>
        <p:txBody>
          <a:bodyPr>
            <a:normAutofit/>
          </a:bodyPr>
          <a:lstStyle/>
          <a:p>
            <a:r>
              <a:rPr lang="en-US" dirty="0"/>
              <a:t>Texas </a:t>
            </a:r>
            <a:r>
              <a:rPr lang="en-US" dirty="0" err="1"/>
              <a:t>Hold’em</a:t>
            </a:r>
            <a:r>
              <a:rPr lang="en-US" dirty="0"/>
              <a:t> is a popular variation of the card game of poker. The game consists of two cards being dealt face down to each player, and then five community cards (CCs) being dealt face up in the center of the table which can be used by all players. The object of the game is to create the best five-card hand using any combination of the two private cards and the five community cards. (See the rules for Texas </a:t>
            </a:r>
            <a:r>
              <a:rPr lang="en-US" dirty="0" err="1"/>
              <a:t>Hold’em</a:t>
            </a:r>
            <a:r>
              <a:rPr lang="en-US" dirty="0"/>
              <a:t> below.)</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9434C-02DF-83B6-9B43-0E3C077C59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82BBC1-7A1E-90FD-8981-48B8A2487AC4}"/>
              </a:ext>
            </a:extLst>
          </p:cNvPr>
          <p:cNvSpPr>
            <a:spLocks noGrp="1"/>
          </p:cNvSpPr>
          <p:nvPr>
            <p:ph type="title"/>
          </p:nvPr>
        </p:nvSpPr>
        <p:spPr/>
        <p:txBody>
          <a:bodyPr/>
          <a:lstStyle/>
          <a:p>
            <a:r>
              <a:rPr lang="en-US" dirty="0"/>
              <a:t>Example 6.3.10: Calculating the Probability of Dependent Events (cont.)</a:t>
            </a:r>
          </a:p>
        </p:txBody>
      </p:sp>
      <p:sp>
        <p:nvSpPr>
          <p:cNvPr id="3" name="Content Placeholder 2">
            <a:extLst>
              <a:ext uri="{FF2B5EF4-FFF2-40B4-BE49-F238E27FC236}">
                <a16:creationId xmlns:a16="http://schemas.microsoft.com/office/drawing/2014/main" id="{B21AD516-9C68-AF99-D5B2-5C21926FB112}"/>
              </a:ext>
            </a:extLst>
          </p:cNvPr>
          <p:cNvSpPr>
            <a:spLocks noGrp="1"/>
          </p:cNvSpPr>
          <p:nvPr>
            <p:ph idx="1"/>
          </p:nvPr>
        </p:nvSpPr>
        <p:spPr/>
        <p:txBody>
          <a:bodyPr>
            <a:normAutofit lnSpcReduction="10000"/>
          </a:bodyPr>
          <a:lstStyle/>
          <a:p>
            <a:r>
              <a:rPr lang="en-US" dirty="0"/>
              <a:t>In a game of Texas </a:t>
            </a:r>
            <a:r>
              <a:rPr lang="en-US" dirty="0" err="1"/>
              <a:t>Hold’em</a:t>
            </a:r>
            <a:r>
              <a:rPr lang="en-US" dirty="0"/>
              <a:t> a poker player is trying to decide whether to call a bet after the “flop.” The “flop” was the jack of spades, eight of hearts, and six of spades.</a:t>
            </a:r>
          </a:p>
          <a:p>
            <a:endParaRPr lang="en-US" dirty="0"/>
          </a:p>
          <a:p>
            <a:r>
              <a:rPr lang="en-US" dirty="0"/>
              <a:t>Only two players are playing. One player’s “private cards” are the K♠ and 9♠ (king and nine of spades). The opponent goes all in and shows her cards: A♠ and A♦ (ace of spades and ace of diamonds). What is the probability that neither of the next two community cards will be spades?</a:t>
            </a:r>
          </a:p>
        </p:txBody>
      </p:sp>
      <p:pic>
        <p:nvPicPr>
          <p:cNvPr id="5" name="Picture 4">
            <a:extLst>
              <a:ext uri="{FF2B5EF4-FFF2-40B4-BE49-F238E27FC236}">
                <a16:creationId xmlns:a16="http://schemas.microsoft.com/office/drawing/2014/main" id="{E36A1599-AE54-25B9-CFF2-73E2F50164F9}"/>
              </a:ext>
            </a:extLst>
          </p:cNvPr>
          <p:cNvPicPr>
            <a:picLocks noChangeAspect="1"/>
          </p:cNvPicPr>
          <p:nvPr/>
        </p:nvPicPr>
        <p:blipFill>
          <a:blip r:embed="rId2"/>
          <a:stretch>
            <a:fillRect/>
          </a:stretch>
        </p:blipFill>
        <p:spPr>
          <a:xfrm>
            <a:off x="2895599" y="2514600"/>
            <a:ext cx="2669627" cy="914400"/>
          </a:xfrm>
          <a:prstGeom prst="rect">
            <a:avLst/>
          </a:prstGeom>
        </p:spPr>
      </p:pic>
    </p:spTree>
    <p:extLst>
      <p:ext uri="{BB962C8B-B14F-4D97-AF65-F5344CB8AC3E}">
        <p14:creationId xmlns:p14="http://schemas.microsoft.com/office/powerpoint/2010/main" val="7408115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6.3.10: Calculating the Probability of Dependent Events (cont.)</a:t>
            </a:r>
          </a:p>
        </p:txBody>
      </p:sp>
      <p:sp>
        <p:nvSpPr>
          <p:cNvPr id="3" name="Content Placeholder 2"/>
          <p:cNvSpPr>
            <a:spLocks noGrp="1"/>
          </p:cNvSpPr>
          <p:nvPr>
            <p:ph idx="1"/>
          </p:nvPr>
        </p:nvSpPr>
        <p:spPr/>
        <p:txBody>
          <a:bodyPr>
            <a:normAutofit/>
          </a:bodyPr>
          <a:lstStyle/>
          <a:p>
            <a:r>
              <a:rPr lang="en-US" b="1" dirty="0"/>
              <a:t>Solution</a:t>
            </a:r>
          </a:p>
          <a:p>
            <a:r>
              <a:rPr lang="en-US" dirty="0"/>
              <a:t>Since we know what cards the other player holds, we know that there are 45 unknown cards remaining in the deck.</a:t>
            </a:r>
          </a:p>
          <a:p>
            <a:r>
              <a:rPr lang="en-US" dirty="0"/>
              <a:t>(number of cards in the deck originally) − (number of CCs currently displayed) − (your two cards) − (opponent’s two cards) = 52 − 3 −2 −2 = 45</a:t>
            </a:r>
          </a:p>
          <a:p>
            <a:r>
              <a:rPr lang="en-US" dirty="0"/>
              <a:t>Once the “flop” is displayed, the player has exact information on 7 of the 52 cards.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CB3ABA-77CD-ACFC-422B-4B27F3CB3D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04E1E1-933E-5E93-4EA0-7461C461298D}"/>
              </a:ext>
            </a:extLst>
          </p:cNvPr>
          <p:cNvSpPr>
            <a:spLocks noGrp="1"/>
          </p:cNvSpPr>
          <p:nvPr>
            <p:ph type="title"/>
          </p:nvPr>
        </p:nvSpPr>
        <p:spPr/>
        <p:txBody>
          <a:bodyPr/>
          <a:lstStyle/>
          <a:p>
            <a:r>
              <a:rPr lang="en-US" dirty="0"/>
              <a:t>Example 6.3.10: Calculating the Probability of Dependent Events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507ACF0-E675-8417-6B19-46BED0045E2B}"/>
                  </a:ext>
                </a:extLst>
              </p:cNvPr>
              <p:cNvSpPr>
                <a:spLocks noGrp="1"/>
              </p:cNvSpPr>
              <p:nvPr>
                <p:ph idx="1"/>
              </p:nvPr>
            </p:nvSpPr>
            <p:spPr/>
            <p:txBody>
              <a:bodyPr>
                <a:normAutofit/>
              </a:bodyPr>
              <a:lstStyle/>
              <a:p>
                <a:r>
                  <a:rPr lang="en-US" dirty="0"/>
                  <a:t>Initially, there are 13 spades in the deck and 5 are accounted for (two in the flop, J♠ and 6♠; two in the player’s hand, K♠ and 9♠; and one in the opponent’s hand A♠). Thus, there are 8 spades and 37 non-spades in the 45 unknown cards remaining in the deck.</a:t>
                </a:r>
              </a:p>
              <a:p>
                <a:r>
                  <a:rPr lang="en-US" dirty="0"/>
                  <a:t>Define the following two events: </a:t>
                </a:r>
                <a14:m>
                  <m:oMath xmlns:m="http://schemas.openxmlformats.org/officeDocument/2006/math">
                    <m:r>
                      <a:rPr lang="en-US" i="1" dirty="0" smtClean="0">
                        <a:latin typeface="Cambria Math" panose="02040503050406030204" pitchFamily="18" charset="0"/>
                      </a:rPr>
                      <m:t>𝐴</m:t>
                    </m:r>
                  </m:oMath>
                </a14:m>
                <a:r>
                  <a:rPr lang="en-US" dirty="0"/>
                  <a:t> = {4th CC is a non-spade} and event </a:t>
                </a:r>
                <a14:m>
                  <m:oMath xmlns:m="http://schemas.openxmlformats.org/officeDocument/2006/math">
                    <m:r>
                      <a:rPr lang="en-US" i="1" dirty="0" smtClean="0">
                        <a:latin typeface="Cambria Math" panose="02040503050406030204" pitchFamily="18" charset="0"/>
                      </a:rPr>
                      <m:t>𝐵</m:t>
                    </m:r>
                  </m:oMath>
                </a14:m>
                <a:r>
                  <a:rPr lang="en-US" dirty="0"/>
                  <a:t> = {5th CC is a non-spade}.</a:t>
                </a:r>
              </a:p>
            </p:txBody>
          </p:sp>
        </mc:Choice>
        <mc:Fallback xmlns="">
          <p:sp>
            <p:nvSpPr>
              <p:cNvPr id="3" name="Content Placeholder 2">
                <a:extLst>
                  <a:ext uri="{FF2B5EF4-FFF2-40B4-BE49-F238E27FC236}">
                    <a16:creationId xmlns:a16="http://schemas.microsoft.com/office/drawing/2014/main" id="{3507ACF0-E675-8417-6B19-46BED0045E2B}"/>
                  </a:ext>
                </a:extLst>
              </p:cNvPr>
              <p:cNvSpPr>
                <a:spLocks noGrp="1" noRot="1" noChangeAspect="1" noMove="1" noResize="1" noEditPoints="1" noAdjustHandles="1" noChangeArrowheads="1" noChangeShapeType="1" noTextEdit="1"/>
              </p:cNvSpPr>
              <p:nvPr>
                <p:ph idx="1"/>
              </p:nvPr>
            </p:nvSpPr>
            <p:spPr>
              <a:blipFill>
                <a:blip r:embed="rId2"/>
                <a:stretch>
                  <a:fillRect l="-1481" t="-1200" r="-519"/>
                </a:stretch>
              </a:blipFill>
            </p:spPr>
            <p:txBody>
              <a:bodyPr/>
              <a:lstStyle/>
              <a:p>
                <a:r>
                  <a:rPr lang="en-IN">
                    <a:noFill/>
                  </a:rPr>
                  <a:t> </a:t>
                </a:r>
              </a:p>
            </p:txBody>
          </p:sp>
        </mc:Fallback>
      </mc:AlternateContent>
    </p:spTree>
    <p:extLst>
      <p:ext uri="{BB962C8B-B14F-4D97-AF65-F5344CB8AC3E}">
        <p14:creationId xmlns:p14="http://schemas.microsoft.com/office/powerpoint/2010/main" val="205342074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6.3.10: Calculating the Probability of Dependent Events (cont.)</a:t>
            </a:r>
          </a:p>
        </p:txBody>
      </p:sp>
      <p:sp>
        <p:nvSpPr>
          <p:cNvPr id="3" name="Content Placeholder 2"/>
          <p:cNvSpPr>
            <a:spLocks noGrp="1"/>
          </p:cNvSpPr>
          <p:nvPr>
            <p:ph idx="1"/>
          </p:nvPr>
        </p:nvSpPr>
        <p:spPr/>
        <p:txBody>
          <a:bodyPr/>
          <a:lstStyle/>
          <a:p>
            <a:r>
              <a:rPr lang="en-US" dirty="0"/>
              <a:t>These two events are not independent; therefore, the probability of no spades is:</a:t>
            </a:r>
          </a:p>
          <a:p>
            <a:endParaRPr lang="en-US" dirty="0"/>
          </a:p>
          <a:p>
            <a:endParaRPr lang="en-US" dirty="0"/>
          </a:p>
        </p:txBody>
      </p:sp>
      <p:graphicFrame>
        <p:nvGraphicFramePr>
          <p:cNvPr id="4" name="Object 3">
            <a:extLst>
              <a:ext uri="{FF2B5EF4-FFF2-40B4-BE49-F238E27FC236}">
                <a16:creationId xmlns:a16="http://schemas.microsoft.com/office/drawing/2014/main" id="{05FFB3A2-BF7B-E7C0-B0AC-E82133EF3051}"/>
              </a:ext>
            </a:extLst>
          </p:cNvPr>
          <p:cNvGraphicFramePr>
            <a:graphicFrameLocks noChangeAspect="1"/>
          </p:cNvGraphicFramePr>
          <p:nvPr>
            <p:extLst>
              <p:ext uri="{D42A27DB-BD31-4B8C-83A1-F6EECF244321}">
                <p14:modId xmlns:p14="http://schemas.microsoft.com/office/powerpoint/2010/main" val="4268287463"/>
              </p:ext>
            </p:extLst>
          </p:nvPr>
        </p:nvGraphicFramePr>
        <p:xfrm>
          <a:off x="2362200" y="2251075"/>
          <a:ext cx="3505200" cy="482600"/>
        </p:xfrm>
        <a:graphic>
          <a:graphicData uri="http://schemas.openxmlformats.org/presentationml/2006/ole">
            <mc:AlternateContent xmlns:mc="http://schemas.openxmlformats.org/markup-compatibility/2006">
              <mc:Choice xmlns:v="urn:schemas-microsoft-com:vml" Requires="v">
                <p:oleObj name="Equation" r:id="rId2" imgW="3504960" imgH="482400" progId="Equation.DSMT4">
                  <p:embed/>
                </p:oleObj>
              </mc:Choice>
              <mc:Fallback>
                <p:oleObj name="Equation" r:id="rId2" imgW="3504960" imgH="482400" progId="Equation.DSMT4">
                  <p:embed/>
                  <p:pic>
                    <p:nvPicPr>
                      <p:cNvPr id="110595" name="Object 3"/>
                      <p:cNvPicPr>
                        <a:picLocks noChangeAspect="1" noChangeArrowheads="1"/>
                      </p:cNvPicPr>
                      <p:nvPr/>
                    </p:nvPicPr>
                    <p:blipFill>
                      <a:blip r:embed="rId3"/>
                      <a:srcRect/>
                      <a:stretch>
                        <a:fillRect/>
                      </a:stretch>
                    </p:blipFill>
                    <p:spPr bwMode="auto">
                      <a:xfrm>
                        <a:off x="2362200" y="2251075"/>
                        <a:ext cx="3505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4">
            <a:extLst>
              <a:ext uri="{FF2B5EF4-FFF2-40B4-BE49-F238E27FC236}">
                <a16:creationId xmlns:a16="http://schemas.microsoft.com/office/drawing/2014/main" id="{A7C17052-D7D9-7830-78A7-E16BF8CAB845}"/>
              </a:ext>
            </a:extLst>
          </p:cNvPr>
          <p:cNvGraphicFramePr>
            <a:graphicFrameLocks noChangeAspect="1"/>
          </p:cNvGraphicFramePr>
          <p:nvPr>
            <p:extLst>
              <p:ext uri="{D42A27DB-BD31-4B8C-83A1-F6EECF244321}">
                <p14:modId xmlns:p14="http://schemas.microsoft.com/office/powerpoint/2010/main" val="2018971688"/>
              </p:ext>
            </p:extLst>
          </p:nvPr>
        </p:nvGraphicFramePr>
        <p:xfrm>
          <a:off x="838200" y="2768987"/>
          <a:ext cx="6819900" cy="2413000"/>
        </p:xfrm>
        <a:graphic>
          <a:graphicData uri="http://schemas.openxmlformats.org/presentationml/2006/ole">
            <mc:AlternateContent xmlns:mc="http://schemas.openxmlformats.org/markup-compatibility/2006">
              <mc:Choice xmlns:v="urn:schemas-microsoft-com:vml" Requires="v">
                <p:oleObj name="Equation" r:id="rId4" imgW="6819840" imgH="2412720" progId="Equation.DSMT4">
                  <p:embed/>
                </p:oleObj>
              </mc:Choice>
              <mc:Fallback>
                <p:oleObj name="Equation" r:id="rId4" imgW="6819840" imgH="2412720" progId="Equation.DSMT4">
                  <p:embed/>
                  <p:pic>
                    <p:nvPicPr>
                      <p:cNvPr id="4" name="Object 3">
                        <a:extLst>
                          <a:ext uri="{FF2B5EF4-FFF2-40B4-BE49-F238E27FC236}">
                            <a16:creationId xmlns:a16="http://schemas.microsoft.com/office/drawing/2014/main" id="{05FFB3A2-BF7B-E7C0-B0AC-E82133EF3051}"/>
                          </a:ext>
                        </a:extLst>
                      </p:cNvPr>
                      <p:cNvPicPr>
                        <a:picLocks noChangeAspect="1" noChangeArrowheads="1"/>
                      </p:cNvPicPr>
                      <p:nvPr/>
                    </p:nvPicPr>
                    <p:blipFill>
                      <a:blip r:embed="rId5"/>
                      <a:srcRect/>
                      <a:stretch>
                        <a:fillRect/>
                      </a:stretch>
                    </p:blipFill>
                    <p:spPr bwMode="auto">
                      <a:xfrm>
                        <a:off x="838200" y="2768987"/>
                        <a:ext cx="6819900" cy="241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AF346-B232-8AC0-863C-63501F9ADE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FFD801-ED83-EA10-45A6-9BCC85E7FDB9}"/>
              </a:ext>
            </a:extLst>
          </p:cNvPr>
          <p:cNvSpPr>
            <a:spLocks noGrp="1"/>
          </p:cNvSpPr>
          <p:nvPr>
            <p:ph type="title"/>
          </p:nvPr>
        </p:nvSpPr>
        <p:spPr/>
        <p:txBody>
          <a:bodyPr/>
          <a:lstStyle/>
          <a:p>
            <a:r>
              <a:rPr lang="en-US" dirty="0"/>
              <a:t>Example 6.3.10: Calculating the Probability of Dependent Events (cont.)</a:t>
            </a:r>
          </a:p>
        </p:txBody>
      </p:sp>
      <p:sp>
        <p:nvSpPr>
          <p:cNvPr id="3" name="Content Placeholder 2">
            <a:extLst>
              <a:ext uri="{FF2B5EF4-FFF2-40B4-BE49-F238E27FC236}">
                <a16:creationId xmlns:a16="http://schemas.microsoft.com/office/drawing/2014/main" id="{E7F5DC4C-36CD-E7D8-183F-E28BA33D0F34}"/>
              </a:ext>
            </a:extLst>
          </p:cNvPr>
          <p:cNvSpPr>
            <a:spLocks noGrp="1"/>
          </p:cNvSpPr>
          <p:nvPr>
            <p:ph idx="1"/>
          </p:nvPr>
        </p:nvSpPr>
        <p:spPr/>
        <p:txBody>
          <a:bodyPr/>
          <a:lstStyle/>
          <a:p>
            <a:r>
              <a:rPr lang="en-US" dirty="0"/>
              <a:t> </a:t>
            </a:r>
          </a:p>
          <a:p>
            <a:endParaRPr lang="en-US" dirty="0"/>
          </a:p>
        </p:txBody>
      </p:sp>
      <p:graphicFrame>
        <p:nvGraphicFramePr>
          <p:cNvPr id="5" name="Object 4">
            <a:extLst>
              <a:ext uri="{FF2B5EF4-FFF2-40B4-BE49-F238E27FC236}">
                <a16:creationId xmlns:a16="http://schemas.microsoft.com/office/drawing/2014/main" id="{AE37500D-80E5-3049-1993-500C2603AE5F}"/>
              </a:ext>
            </a:extLst>
          </p:cNvPr>
          <p:cNvGraphicFramePr>
            <a:graphicFrameLocks noChangeAspect="1"/>
          </p:cNvGraphicFramePr>
          <p:nvPr>
            <p:extLst>
              <p:ext uri="{D42A27DB-BD31-4B8C-83A1-F6EECF244321}">
                <p14:modId xmlns:p14="http://schemas.microsoft.com/office/powerpoint/2010/main" val="2401525088"/>
              </p:ext>
            </p:extLst>
          </p:nvPr>
        </p:nvGraphicFramePr>
        <p:xfrm>
          <a:off x="806450" y="1447800"/>
          <a:ext cx="7531100" cy="2895600"/>
        </p:xfrm>
        <a:graphic>
          <a:graphicData uri="http://schemas.openxmlformats.org/presentationml/2006/ole">
            <mc:AlternateContent xmlns:mc="http://schemas.openxmlformats.org/markup-compatibility/2006">
              <mc:Choice xmlns:v="urn:schemas-microsoft-com:vml" Requires="v">
                <p:oleObj name="Equation" r:id="rId2" imgW="7530840" imgH="2895480" progId="Equation.DSMT4">
                  <p:embed/>
                </p:oleObj>
              </mc:Choice>
              <mc:Fallback>
                <p:oleObj name="Equation" r:id="rId2" imgW="7530840" imgH="2895480" progId="Equation.DSMT4">
                  <p:embed/>
                  <p:pic>
                    <p:nvPicPr>
                      <p:cNvPr id="5" name="Object 4">
                        <a:extLst>
                          <a:ext uri="{FF2B5EF4-FFF2-40B4-BE49-F238E27FC236}">
                            <a16:creationId xmlns:a16="http://schemas.microsoft.com/office/drawing/2014/main" id="{A7C17052-D7D9-7830-78A7-E16BF8CAB845}"/>
                          </a:ext>
                        </a:extLst>
                      </p:cNvPr>
                      <p:cNvPicPr>
                        <a:picLocks noChangeAspect="1" noChangeArrowheads="1"/>
                      </p:cNvPicPr>
                      <p:nvPr/>
                    </p:nvPicPr>
                    <p:blipFill>
                      <a:blip r:embed="rId3"/>
                      <a:srcRect/>
                      <a:stretch>
                        <a:fillRect/>
                      </a:stretch>
                    </p:blipFill>
                    <p:spPr bwMode="auto">
                      <a:xfrm>
                        <a:off x="806450" y="1447800"/>
                        <a:ext cx="75311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54156225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37FB8-F5C8-6DC2-6503-456AD2E655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70BD31-A797-1D9E-24A9-DDEE54EE2B84}"/>
              </a:ext>
            </a:extLst>
          </p:cNvPr>
          <p:cNvSpPr>
            <a:spLocks noGrp="1"/>
          </p:cNvSpPr>
          <p:nvPr>
            <p:ph type="title"/>
          </p:nvPr>
        </p:nvSpPr>
        <p:spPr/>
        <p:txBody>
          <a:bodyPr/>
          <a:lstStyle/>
          <a:p>
            <a:r>
              <a:rPr lang="en-US" dirty="0"/>
              <a:t>Example 6.3.10: Calculating the Probability of Dependent Events (cont.)</a:t>
            </a:r>
          </a:p>
        </p:txBody>
      </p:sp>
      <p:sp>
        <p:nvSpPr>
          <p:cNvPr id="3" name="Content Placeholder 2">
            <a:extLst>
              <a:ext uri="{FF2B5EF4-FFF2-40B4-BE49-F238E27FC236}">
                <a16:creationId xmlns:a16="http://schemas.microsoft.com/office/drawing/2014/main" id="{1910EB30-BD9E-338D-6747-ADD8430D4052}"/>
              </a:ext>
            </a:extLst>
          </p:cNvPr>
          <p:cNvSpPr>
            <a:spLocks noGrp="1"/>
          </p:cNvSpPr>
          <p:nvPr>
            <p:ph idx="1"/>
          </p:nvPr>
        </p:nvSpPr>
        <p:spPr/>
        <p:txBody>
          <a:bodyPr>
            <a:normAutofit/>
          </a:bodyPr>
          <a:lstStyle/>
          <a:p>
            <a:r>
              <a:rPr lang="en-US" dirty="0"/>
              <a:t>Therefore,</a:t>
            </a:r>
          </a:p>
          <a:p>
            <a:endParaRPr lang="en-US" dirty="0"/>
          </a:p>
          <a:p>
            <a:endParaRPr lang="en-US" dirty="0"/>
          </a:p>
          <a:p>
            <a:endParaRPr lang="en-US" dirty="0"/>
          </a:p>
          <a:p>
            <a:r>
              <a:rPr lang="en-US" dirty="0"/>
              <a:t>There is approximately a 67.27% chance of getting non-spades in the next two CCs. Would you call her bet?</a:t>
            </a:r>
          </a:p>
        </p:txBody>
      </p:sp>
      <p:graphicFrame>
        <p:nvGraphicFramePr>
          <p:cNvPr id="4" name="Object 3">
            <a:extLst>
              <a:ext uri="{FF2B5EF4-FFF2-40B4-BE49-F238E27FC236}">
                <a16:creationId xmlns:a16="http://schemas.microsoft.com/office/drawing/2014/main" id="{C87D941A-CFEA-EF25-0975-3623B1078ECB}"/>
              </a:ext>
            </a:extLst>
          </p:cNvPr>
          <p:cNvGraphicFramePr>
            <a:graphicFrameLocks noChangeAspect="1"/>
          </p:cNvGraphicFramePr>
          <p:nvPr>
            <p:extLst>
              <p:ext uri="{D42A27DB-BD31-4B8C-83A1-F6EECF244321}">
                <p14:modId xmlns:p14="http://schemas.microsoft.com/office/powerpoint/2010/main" val="3181236603"/>
              </p:ext>
            </p:extLst>
          </p:nvPr>
        </p:nvGraphicFramePr>
        <p:xfrm>
          <a:off x="647700" y="1905000"/>
          <a:ext cx="7848600" cy="1168400"/>
        </p:xfrm>
        <a:graphic>
          <a:graphicData uri="http://schemas.openxmlformats.org/presentationml/2006/ole">
            <mc:AlternateContent xmlns:mc="http://schemas.openxmlformats.org/markup-compatibility/2006">
              <mc:Choice xmlns:v="urn:schemas-microsoft-com:vml" Requires="v">
                <p:oleObj name="Equation" r:id="rId2" imgW="7848360" imgH="1168200" progId="Equation.DSMT4">
                  <p:embed/>
                </p:oleObj>
              </mc:Choice>
              <mc:Fallback>
                <p:oleObj name="Equation" r:id="rId2" imgW="7848360" imgH="1168200" progId="Equation.DSMT4">
                  <p:embed/>
                  <p:pic>
                    <p:nvPicPr>
                      <p:cNvPr id="115715" name="Object 3"/>
                      <p:cNvPicPr>
                        <a:picLocks noChangeAspect="1" noChangeArrowheads="1"/>
                      </p:cNvPicPr>
                      <p:nvPr/>
                    </p:nvPicPr>
                    <p:blipFill>
                      <a:blip r:embed="rId3"/>
                      <a:srcRect/>
                      <a:stretch>
                        <a:fillRect/>
                      </a:stretch>
                    </p:blipFill>
                    <p:spPr bwMode="auto">
                      <a:xfrm>
                        <a:off x="647700" y="1905000"/>
                        <a:ext cx="78486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23698906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C76C9-BEFA-AC8E-609E-5BA9122AA8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E9D351-C43A-D14A-0F14-68A89E117812}"/>
              </a:ext>
            </a:extLst>
          </p:cNvPr>
          <p:cNvSpPr>
            <a:spLocks noGrp="1"/>
          </p:cNvSpPr>
          <p:nvPr>
            <p:ph type="title"/>
          </p:nvPr>
        </p:nvSpPr>
        <p:spPr/>
        <p:txBody>
          <a:bodyPr/>
          <a:lstStyle/>
          <a:p>
            <a:r>
              <a:rPr lang="en-US" dirty="0"/>
              <a:t>Texas </a:t>
            </a:r>
            <a:r>
              <a:rPr lang="en-US" dirty="0" err="1"/>
              <a:t>Hold’em</a:t>
            </a:r>
            <a:endParaRPr lang="en-US" dirty="0"/>
          </a:p>
        </p:txBody>
      </p:sp>
      <p:sp>
        <p:nvSpPr>
          <p:cNvPr id="3" name="Content Placeholder 2">
            <a:extLst>
              <a:ext uri="{FF2B5EF4-FFF2-40B4-BE49-F238E27FC236}">
                <a16:creationId xmlns:a16="http://schemas.microsoft.com/office/drawing/2014/main" id="{686CBC97-5C9A-E7C4-D79A-F71F9FA64BBF}"/>
              </a:ext>
            </a:extLst>
          </p:cNvPr>
          <p:cNvSpPr>
            <a:spLocks noGrp="1"/>
          </p:cNvSpPr>
          <p:nvPr>
            <p:ph idx="1"/>
          </p:nvPr>
        </p:nvSpPr>
        <p:spPr/>
        <p:txBody>
          <a:bodyPr>
            <a:normAutofit/>
          </a:bodyPr>
          <a:lstStyle/>
          <a:p>
            <a:r>
              <a:rPr lang="en-US" dirty="0"/>
              <a:t>Here is a brief overview of how the game is played.</a:t>
            </a:r>
          </a:p>
          <a:p>
            <a:pPr marL="514350" indent="-514350">
              <a:buFont typeface="+mj-lt"/>
              <a:buAutoNum type="arabicPeriod"/>
            </a:pPr>
            <a:r>
              <a:rPr lang="en-US" dirty="0"/>
              <a:t>The game begins with each player being dealt two cards face down, which are called “hole cards” or “pocket cards.”</a:t>
            </a:r>
          </a:p>
          <a:p>
            <a:pPr marL="514350" indent="-514350">
              <a:buFont typeface="+mj-lt"/>
              <a:buAutoNum type="arabicPeriod"/>
            </a:pPr>
            <a:r>
              <a:rPr lang="en-US" dirty="0"/>
              <a:t>The first round of betting begins with the player to the left of the dealer, who has the option to “call” (match the current bet), “raise” (increase the current bet), or “fold” (discard their hand and end their participation in the current hand). All of the bets throughout the rounds comprise the “pot.”</a:t>
            </a:r>
          </a:p>
        </p:txBody>
      </p:sp>
    </p:spTree>
    <p:extLst>
      <p:ext uri="{BB962C8B-B14F-4D97-AF65-F5344CB8AC3E}">
        <p14:creationId xmlns:p14="http://schemas.microsoft.com/office/powerpoint/2010/main" val="39342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Probability Law 9: Conditional Probability </a:t>
            </a:r>
          </a:p>
        </p:txBody>
      </p:sp>
      <p:sp>
        <p:nvSpPr>
          <p:cNvPr id="4" name="Content Placeholder 2"/>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conditional probability</a:t>
            </a:r>
            <a:r>
              <a:rPr lang="en-US" dirty="0">
                <a:solidFill>
                  <a:srgbClr val="C00000"/>
                </a:solidFill>
              </a:rPr>
              <a:t> </a:t>
            </a:r>
            <a:r>
              <a:rPr lang="en-US" dirty="0">
                <a:solidFill>
                  <a:srgbClr val="000000"/>
                </a:solidFill>
              </a:rPr>
              <a:t>of event </a:t>
            </a:r>
            <a:r>
              <a:rPr lang="en-US" i="1" dirty="0">
                <a:solidFill>
                  <a:srgbClr val="000000"/>
                </a:solidFill>
              </a:rPr>
              <a:t>A</a:t>
            </a:r>
            <a:r>
              <a:rPr lang="en-US" dirty="0">
                <a:solidFill>
                  <a:srgbClr val="000000"/>
                </a:solidFill>
              </a:rPr>
              <a:t> occurring, given that event </a:t>
            </a:r>
            <a:r>
              <a:rPr lang="en-US" i="1" dirty="0">
                <a:solidFill>
                  <a:srgbClr val="000000"/>
                </a:solidFill>
              </a:rPr>
              <a:t>B</a:t>
            </a:r>
            <a:r>
              <a:rPr lang="en-US" dirty="0">
                <a:solidFill>
                  <a:srgbClr val="000000"/>
                </a:solidFill>
              </a:rPr>
              <a:t> has already occurred is</a:t>
            </a:r>
          </a:p>
          <a:p>
            <a:endParaRPr lang="en-US" dirty="0">
              <a:solidFill>
                <a:srgbClr val="000000"/>
              </a:solidFill>
            </a:endParaRPr>
          </a:p>
          <a:p>
            <a:endParaRPr lang="en-US" dirty="0">
              <a:solidFill>
                <a:srgbClr val="000000"/>
              </a:solidFill>
            </a:endParaRPr>
          </a:p>
          <a:p>
            <a:r>
              <a:rPr lang="en-US" dirty="0">
                <a:solidFill>
                  <a:srgbClr val="000000"/>
                </a:solidFill>
              </a:rPr>
              <a:t>The notation </a:t>
            </a:r>
            <a:r>
              <a:rPr lang="en-US" i="1" dirty="0">
                <a:solidFill>
                  <a:srgbClr val="000000"/>
                </a:solidFill>
              </a:rPr>
              <a:t>P</a:t>
            </a:r>
            <a:r>
              <a:rPr lang="en-US" dirty="0">
                <a:solidFill>
                  <a:srgbClr val="000000"/>
                </a:solidFill>
              </a:rPr>
              <a:t>(</a:t>
            </a:r>
            <a:r>
              <a:rPr lang="en-US" i="1" dirty="0">
                <a:solidFill>
                  <a:srgbClr val="000000"/>
                </a:solidFill>
              </a:rPr>
              <a:t>A</a:t>
            </a:r>
            <a:r>
              <a:rPr lang="en-US" dirty="0">
                <a:solidFill>
                  <a:srgbClr val="000000"/>
                </a:solidFill>
              </a:rPr>
              <a:t>|</a:t>
            </a:r>
            <a:r>
              <a:rPr lang="en-US" i="1" dirty="0">
                <a:solidFill>
                  <a:srgbClr val="000000"/>
                </a:solidFill>
              </a:rPr>
              <a:t>B</a:t>
            </a:r>
            <a:r>
              <a:rPr lang="en-US" dirty="0">
                <a:solidFill>
                  <a:srgbClr val="000000"/>
                </a:solidFill>
              </a:rPr>
              <a:t>) is read as </a:t>
            </a:r>
            <a:r>
              <a:rPr lang="en-US" i="1" dirty="0">
                <a:solidFill>
                  <a:srgbClr val="000000"/>
                </a:solidFill>
              </a:rPr>
              <a:t>the probability of A given the occurrence of B</a:t>
            </a:r>
            <a:r>
              <a:rPr lang="en-US" dirty="0">
                <a:solidFill>
                  <a:srgbClr val="000000"/>
                </a:solidFill>
              </a:rPr>
              <a:t>. The vertical bar within a probability statement will always mean </a:t>
            </a:r>
            <a:r>
              <a:rPr lang="en-US" i="1" dirty="0">
                <a:solidFill>
                  <a:srgbClr val="000000"/>
                </a:solidFill>
              </a:rPr>
              <a:t>given</a:t>
            </a:r>
            <a:r>
              <a:rPr lang="en-US" dirty="0">
                <a:solidFill>
                  <a:srgbClr val="000000"/>
                </a:solidFill>
              </a:rPr>
              <a:t>.</a:t>
            </a:r>
          </a:p>
        </p:txBody>
      </p:sp>
      <p:graphicFrame>
        <p:nvGraphicFramePr>
          <p:cNvPr id="98305" name="Object 1"/>
          <p:cNvGraphicFramePr>
            <a:graphicFrameLocks noChangeAspect="1"/>
          </p:cNvGraphicFramePr>
          <p:nvPr>
            <p:extLst>
              <p:ext uri="{D42A27DB-BD31-4B8C-83A1-F6EECF244321}">
                <p14:modId xmlns:p14="http://schemas.microsoft.com/office/powerpoint/2010/main" val="2948110836"/>
              </p:ext>
            </p:extLst>
          </p:nvPr>
        </p:nvGraphicFramePr>
        <p:xfrm>
          <a:off x="2755900" y="2273300"/>
          <a:ext cx="2832100" cy="1016000"/>
        </p:xfrm>
        <a:graphic>
          <a:graphicData uri="http://schemas.openxmlformats.org/presentationml/2006/ole">
            <mc:AlternateContent xmlns:mc="http://schemas.openxmlformats.org/markup-compatibility/2006">
              <mc:Choice xmlns:v="urn:schemas-microsoft-com:vml" Requires="v">
                <p:oleObj name="Equation" r:id="rId2" imgW="2831760" imgH="1015920" progId="Equation.DSMT4">
                  <p:embed/>
                </p:oleObj>
              </mc:Choice>
              <mc:Fallback>
                <p:oleObj name="Equation" r:id="rId2" imgW="2831760" imgH="1015920" progId="Equation.DSMT4">
                  <p:embed/>
                  <p:pic>
                    <p:nvPicPr>
                      <p:cNvPr id="0" name="Picture 1"/>
                      <p:cNvPicPr>
                        <a:picLocks noChangeAspect="1" noChangeArrowheads="1"/>
                      </p:cNvPicPr>
                      <p:nvPr/>
                    </p:nvPicPr>
                    <p:blipFill>
                      <a:blip r:embed="rId3"/>
                      <a:srcRect/>
                      <a:stretch>
                        <a:fillRect/>
                      </a:stretch>
                    </p:blipFill>
                    <p:spPr bwMode="auto">
                      <a:xfrm>
                        <a:off x="2755900" y="2273300"/>
                        <a:ext cx="28321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92013-A128-FD8B-C247-B3FA1A4872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F5ACE8-8396-6DCC-221B-9BD17460AED1}"/>
              </a:ext>
            </a:extLst>
          </p:cNvPr>
          <p:cNvSpPr>
            <a:spLocks noGrp="1"/>
          </p:cNvSpPr>
          <p:nvPr>
            <p:ph type="title"/>
          </p:nvPr>
        </p:nvSpPr>
        <p:spPr/>
        <p:txBody>
          <a:bodyPr/>
          <a:lstStyle/>
          <a:p>
            <a:r>
              <a:rPr lang="en-US" dirty="0"/>
              <a:t>Texas </a:t>
            </a:r>
            <a:r>
              <a:rPr lang="en-US" dirty="0" err="1"/>
              <a:t>Hold’em</a:t>
            </a:r>
            <a:r>
              <a:rPr lang="en-US" dirty="0"/>
              <a:t> (cont.)</a:t>
            </a:r>
          </a:p>
        </p:txBody>
      </p:sp>
      <p:sp>
        <p:nvSpPr>
          <p:cNvPr id="3" name="Content Placeholder 2">
            <a:extLst>
              <a:ext uri="{FF2B5EF4-FFF2-40B4-BE49-F238E27FC236}">
                <a16:creationId xmlns:a16="http://schemas.microsoft.com/office/drawing/2014/main" id="{537033BC-F48F-C02C-9057-7E02C4FD17CF}"/>
              </a:ext>
            </a:extLst>
          </p:cNvPr>
          <p:cNvSpPr>
            <a:spLocks noGrp="1"/>
          </p:cNvSpPr>
          <p:nvPr>
            <p:ph idx="1"/>
          </p:nvPr>
        </p:nvSpPr>
        <p:spPr/>
        <p:txBody>
          <a:bodyPr>
            <a:normAutofit lnSpcReduction="10000"/>
          </a:bodyPr>
          <a:lstStyle/>
          <a:p>
            <a:pPr marL="514350" indent="-514350">
              <a:buFont typeface="+mj-lt"/>
              <a:buAutoNum type="arabicPeriod" startAt="3"/>
            </a:pPr>
            <a:r>
              <a:rPr lang="en-US" dirty="0"/>
              <a:t>After the first round of betting, three community cards are dealt face up in the center of the table, which are called the “flop.” These cards can be used by all players to make their best five-card hand.</a:t>
            </a:r>
          </a:p>
          <a:p>
            <a:pPr marL="514350" indent="-514350">
              <a:buFont typeface="+mj-lt"/>
              <a:buAutoNum type="arabicPeriod" startAt="3"/>
            </a:pPr>
            <a:r>
              <a:rPr lang="en-US" dirty="0"/>
              <a:t>A second round of betting takes place, beginning with the player to the left of the dealer.</a:t>
            </a:r>
          </a:p>
          <a:p>
            <a:pPr marL="514350" indent="-514350">
              <a:buFont typeface="+mj-lt"/>
              <a:buAutoNum type="arabicPeriod" startAt="3"/>
            </a:pPr>
            <a:r>
              <a:rPr lang="en-US" dirty="0"/>
              <a:t>A fourth community card is dealt face up in the center of the table, which is called the “turn.”</a:t>
            </a:r>
          </a:p>
          <a:p>
            <a:pPr marL="514350" indent="-514350">
              <a:buFont typeface="+mj-lt"/>
              <a:buAutoNum type="arabicPeriod" startAt="3"/>
            </a:pPr>
            <a:r>
              <a:rPr lang="en-US" dirty="0"/>
              <a:t>A third round of betting takes place, beginning with the player to the left of the dealer.</a:t>
            </a:r>
          </a:p>
        </p:txBody>
      </p:sp>
    </p:spTree>
    <p:extLst>
      <p:ext uri="{BB962C8B-B14F-4D97-AF65-F5344CB8AC3E}">
        <p14:creationId xmlns:p14="http://schemas.microsoft.com/office/powerpoint/2010/main" val="119432533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DF664-8D11-BDBB-E872-5B46CBCCD8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538FC0-8434-C53D-9C16-ECD16CB9F935}"/>
              </a:ext>
            </a:extLst>
          </p:cNvPr>
          <p:cNvSpPr>
            <a:spLocks noGrp="1"/>
          </p:cNvSpPr>
          <p:nvPr>
            <p:ph type="title"/>
          </p:nvPr>
        </p:nvSpPr>
        <p:spPr/>
        <p:txBody>
          <a:bodyPr/>
          <a:lstStyle/>
          <a:p>
            <a:r>
              <a:rPr lang="en-US" dirty="0"/>
              <a:t>Texas </a:t>
            </a:r>
            <a:r>
              <a:rPr lang="en-US" dirty="0" err="1"/>
              <a:t>Hold’em</a:t>
            </a:r>
            <a:r>
              <a:rPr lang="en-US" dirty="0"/>
              <a:t> (cont.)</a:t>
            </a:r>
          </a:p>
        </p:txBody>
      </p:sp>
      <p:sp>
        <p:nvSpPr>
          <p:cNvPr id="3" name="Content Placeholder 2">
            <a:extLst>
              <a:ext uri="{FF2B5EF4-FFF2-40B4-BE49-F238E27FC236}">
                <a16:creationId xmlns:a16="http://schemas.microsoft.com/office/drawing/2014/main" id="{7EDDC458-A523-BF13-8F63-9F27F376B53E}"/>
              </a:ext>
            </a:extLst>
          </p:cNvPr>
          <p:cNvSpPr>
            <a:spLocks noGrp="1"/>
          </p:cNvSpPr>
          <p:nvPr>
            <p:ph idx="1"/>
          </p:nvPr>
        </p:nvSpPr>
        <p:spPr/>
        <p:txBody>
          <a:bodyPr>
            <a:normAutofit/>
          </a:bodyPr>
          <a:lstStyle/>
          <a:p>
            <a:pPr marL="514350" indent="-514350">
              <a:buFont typeface="+mj-lt"/>
              <a:buAutoNum type="arabicPeriod" startAt="7"/>
            </a:pPr>
            <a:r>
              <a:rPr lang="en-US" dirty="0"/>
              <a:t>A fifth and final community card is dealt face up in the center of the table, which is called the “river.”</a:t>
            </a:r>
          </a:p>
          <a:p>
            <a:pPr marL="514350" indent="-514350">
              <a:buFont typeface="+mj-lt"/>
              <a:buAutoNum type="arabicPeriod" startAt="7"/>
            </a:pPr>
            <a:r>
              <a:rPr lang="en-US" dirty="0"/>
              <a:t>A final round of betting takes place, beginning with the player to the left of the dealer.</a:t>
            </a:r>
          </a:p>
          <a:p>
            <a:pPr marL="514350" indent="-514350">
              <a:buFont typeface="+mj-lt"/>
              <a:buAutoNum type="arabicPeriod" startAt="7"/>
            </a:pPr>
            <a:r>
              <a:rPr lang="en-US" dirty="0"/>
              <a:t>If more than one player is still in the hand after the final betting round, the players reveal their hole cards and the player with the best five-card hand wins the “pot.”</a:t>
            </a:r>
          </a:p>
        </p:txBody>
      </p:sp>
    </p:spTree>
    <p:extLst>
      <p:ext uri="{BB962C8B-B14F-4D97-AF65-F5344CB8AC3E}">
        <p14:creationId xmlns:p14="http://schemas.microsoft.com/office/powerpoint/2010/main" val="2171170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B94C0-D51A-398F-5A60-162E240A4F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F47349-8681-DF0A-669F-3398EA95A033}"/>
              </a:ext>
            </a:extLst>
          </p:cNvPr>
          <p:cNvSpPr>
            <a:spLocks noGrp="1"/>
          </p:cNvSpPr>
          <p:nvPr>
            <p:ph type="title"/>
          </p:nvPr>
        </p:nvSpPr>
        <p:spPr/>
        <p:txBody>
          <a:bodyPr/>
          <a:lstStyle/>
          <a:p>
            <a:r>
              <a:rPr lang="en-US" dirty="0"/>
              <a:t>Definition: Probability Law 9: Conditional Probability (cont.)</a:t>
            </a:r>
          </a:p>
        </p:txBody>
      </p:sp>
      <mc:AlternateContent xmlns:mc="http://schemas.openxmlformats.org/markup-compatibility/2006" xmlns:a14="http://schemas.microsoft.com/office/drawing/2010/main">
        <mc:Choice Requires="a14">
          <p:sp>
            <p:nvSpPr>
              <p:cNvPr id="4" name="Content Placeholder 2">
                <a:extLst>
                  <a:ext uri="{FF2B5EF4-FFF2-40B4-BE49-F238E27FC236}">
                    <a16:creationId xmlns:a16="http://schemas.microsoft.com/office/drawing/2014/main" id="{86EFE821-4DAD-1095-689B-10C85F879C71}"/>
                  </a:ext>
                </a:extLst>
              </p:cNvPr>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r>
                  <a:rPr lang="en-US" dirty="0">
                    <a:solidFill>
                      <a:srgbClr val="000000"/>
                    </a:solidFill>
                  </a:rPr>
                  <a:t>Note that since we are finding the conditional probability of </a:t>
                </a:r>
                <a14:m>
                  <m:oMath xmlns:m="http://schemas.openxmlformats.org/officeDocument/2006/math">
                    <m:r>
                      <a:rPr lang="en-US" i="1" dirty="0" smtClean="0">
                        <a:solidFill>
                          <a:srgbClr val="000000"/>
                        </a:solidFill>
                        <a:latin typeface="Cambria Math" panose="02040503050406030204" pitchFamily="18" charset="0"/>
                      </a:rPr>
                      <m:t>𝐴</m:t>
                    </m:r>
                  </m:oMath>
                </a14:m>
                <a:r>
                  <a:rPr lang="en-US" dirty="0">
                    <a:solidFill>
                      <a:srgbClr val="000000"/>
                    </a:solidFill>
                  </a:rPr>
                  <a:t>, given that </a:t>
                </a:r>
                <a14:m>
                  <m:oMath xmlns:m="http://schemas.openxmlformats.org/officeDocument/2006/math">
                    <m:r>
                      <a:rPr lang="en-US" i="1" dirty="0" smtClean="0">
                        <a:solidFill>
                          <a:srgbClr val="000000"/>
                        </a:solidFill>
                        <a:latin typeface="Cambria Math" panose="02040503050406030204" pitchFamily="18" charset="0"/>
                      </a:rPr>
                      <m:t>𝐵</m:t>
                    </m:r>
                  </m:oMath>
                </a14:m>
                <a:r>
                  <a:rPr lang="en-US" dirty="0">
                    <a:solidFill>
                      <a:srgbClr val="000000"/>
                    </a:solidFill>
                  </a:rPr>
                  <a:t> has occurred, </a:t>
                </a:r>
                <a14:m>
                  <m:oMath xmlns:m="http://schemas.openxmlformats.org/officeDocument/2006/math">
                    <m:r>
                      <a:rPr lang="en-US" i="1" dirty="0" smtClean="0">
                        <a:solidFill>
                          <a:srgbClr val="000000"/>
                        </a:solidFill>
                        <a:latin typeface="Cambria Math" panose="02040503050406030204" pitchFamily="18" charset="0"/>
                      </a:rPr>
                      <m:t>𝑃</m:t>
                    </m:r>
                    <m:r>
                      <a:rPr lang="en-US" i="1" dirty="0" smtClean="0">
                        <a:solidFill>
                          <a:srgbClr val="000000"/>
                        </a:solidFill>
                        <a:latin typeface="Cambria Math" panose="02040503050406030204" pitchFamily="18" charset="0"/>
                      </a:rPr>
                      <m:t>(</m:t>
                    </m:r>
                    <m:r>
                      <a:rPr lang="en-US" i="1" dirty="0">
                        <a:solidFill>
                          <a:srgbClr val="000000"/>
                        </a:solidFill>
                        <a:latin typeface="Cambria Math" panose="02040503050406030204" pitchFamily="18" charset="0"/>
                      </a:rPr>
                      <m:t>𝐵</m:t>
                    </m:r>
                    <m:r>
                      <a:rPr lang="en-US" i="1" dirty="0">
                        <a:solidFill>
                          <a:srgbClr val="000000"/>
                        </a:solidFill>
                        <a:latin typeface="Cambria Math" panose="02040503050406030204" pitchFamily="18" charset="0"/>
                      </a:rPr>
                      <m:t>)≠0</m:t>
                    </m:r>
                  </m:oMath>
                </a14:m>
                <a:r>
                  <a:rPr lang="en-US" dirty="0">
                    <a:solidFill>
                      <a:srgbClr val="000000"/>
                    </a:solidFill>
                  </a:rPr>
                  <a:t>.</a:t>
                </a:r>
              </a:p>
            </p:txBody>
          </p:sp>
        </mc:Choice>
        <mc:Fallback xmlns="">
          <p:sp>
            <p:nvSpPr>
              <p:cNvPr id="4" name="Content Placeholder 2">
                <a:extLst>
                  <a:ext uri="{FF2B5EF4-FFF2-40B4-BE49-F238E27FC236}">
                    <a16:creationId xmlns:a16="http://schemas.microsoft.com/office/drawing/2014/main" id="{86EFE821-4DAD-1095-689B-10C85F879C71}"/>
                  </a:ext>
                </a:extLst>
              </p:cNvPr>
              <p:cNvSpPr>
                <a:spLocks noGrp="1" noRot="1" noChangeAspect="1" noMove="1" noResize="1" noEditPoints="1" noAdjustHandles="1" noChangeArrowheads="1" noChangeShapeType="1" noTextEdit="1"/>
              </p:cNvSpPr>
              <p:nvPr>
                <p:ph idx="1"/>
              </p:nvPr>
            </p:nvSpPr>
            <p:spPr>
              <a:xfrm>
                <a:off x="457200" y="1280160"/>
                <a:ext cx="8229600" cy="954107"/>
              </a:xfrm>
              <a:blipFill>
                <a:blip r:embed="rId2"/>
                <a:stretch>
                  <a:fillRect l="-1328" t="-4321" b="-14815"/>
                </a:stretch>
              </a:blipFill>
              <a:ln w="28575">
                <a:solidFill>
                  <a:srgbClr val="000000"/>
                </a:solidFill>
              </a:ln>
            </p:spPr>
            <p:txBody>
              <a:bodyPr/>
              <a:lstStyle/>
              <a:p>
                <a:r>
                  <a:rPr lang="en-IN">
                    <a:noFill/>
                  </a:rPr>
                  <a:t> </a:t>
                </a:r>
              </a:p>
            </p:txBody>
          </p:sp>
        </mc:Fallback>
      </mc:AlternateContent>
      <p:pic>
        <p:nvPicPr>
          <p:cNvPr id="5" name="Picture 4">
            <a:extLst>
              <a:ext uri="{FF2B5EF4-FFF2-40B4-BE49-F238E27FC236}">
                <a16:creationId xmlns:a16="http://schemas.microsoft.com/office/drawing/2014/main" id="{7DE839E5-E72A-FB7A-6C4C-C61EF66F39C1}"/>
              </a:ext>
            </a:extLst>
          </p:cNvPr>
          <p:cNvPicPr>
            <a:picLocks noChangeAspect="1"/>
          </p:cNvPicPr>
          <p:nvPr/>
        </p:nvPicPr>
        <p:blipFill>
          <a:blip r:embed="rId3"/>
          <a:stretch>
            <a:fillRect/>
          </a:stretch>
        </p:blipFill>
        <p:spPr>
          <a:xfrm>
            <a:off x="2640701" y="2417147"/>
            <a:ext cx="3862597" cy="2452442"/>
          </a:xfrm>
          <a:prstGeom prst="rect">
            <a:avLst/>
          </a:prstGeom>
        </p:spPr>
      </p:pic>
    </p:spTree>
    <p:extLst>
      <p:ext uri="{BB962C8B-B14F-4D97-AF65-F5344CB8AC3E}">
        <p14:creationId xmlns:p14="http://schemas.microsoft.com/office/powerpoint/2010/main" val="3491299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DEBC2-E51E-1698-3228-1F45FE43F1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15BF31-6FFD-C7A5-ECB8-C8EE9E80D153}"/>
              </a:ext>
            </a:extLst>
          </p:cNvPr>
          <p:cNvSpPr>
            <a:spLocks noGrp="1"/>
          </p:cNvSpPr>
          <p:nvPr>
            <p:ph type="title"/>
          </p:nvPr>
        </p:nvSpPr>
        <p:spPr/>
        <p:txBody>
          <a:bodyPr/>
          <a:lstStyle/>
          <a:p>
            <a:r>
              <a:rPr lang="en-US" dirty="0"/>
              <a:t>Multiplication Rules for Probability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1F61D31-2182-5F7D-82D0-025D9AA893A4}"/>
                  </a:ext>
                </a:extLst>
              </p:cNvPr>
              <p:cNvSpPr>
                <a:spLocks noGrp="1"/>
              </p:cNvSpPr>
              <p:nvPr>
                <p:ph idx="1"/>
              </p:nvPr>
            </p:nvSpPr>
            <p:spPr/>
            <p:txBody>
              <a:bodyPr>
                <a:normAutofit/>
              </a:bodyPr>
              <a:lstStyle/>
              <a:p>
                <a:r>
                  <a:rPr lang="en-US" dirty="0"/>
                  <a:t>The events </a:t>
                </a:r>
                <a14:m>
                  <m:oMath xmlns:m="http://schemas.openxmlformats.org/officeDocument/2006/math">
                    <m:r>
                      <a:rPr lang="en-US" i="1" dirty="0" smtClean="0">
                        <a:latin typeface="Cambria Math" panose="02040503050406030204" pitchFamily="18" charset="0"/>
                      </a:rPr>
                      <m:t>𝐴</m:t>
                    </m:r>
                  </m:oMath>
                </a14:m>
                <a:r>
                  <a:rPr lang="en-US" dirty="0"/>
                  <a:t> and </a:t>
                </a:r>
                <a14:m>
                  <m:oMath xmlns:m="http://schemas.openxmlformats.org/officeDocument/2006/math">
                    <m:r>
                      <a:rPr lang="en-US" i="1" dirty="0" smtClean="0">
                        <a:latin typeface="Cambria Math" panose="02040503050406030204" pitchFamily="18" charset="0"/>
                      </a:rPr>
                      <m:t>𝐵</m:t>
                    </m:r>
                  </m:oMath>
                </a14:m>
                <a:r>
                  <a:rPr lang="en-US" dirty="0"/>
                  <a:t> can be reversed in the preceding rule to compute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m:t>
                    </m:r>
                    <m:r>
                      <a:rPr lang="en-US" b="0" i="1" dirty="0" smtClean="0">
                        <a:latin typeface="Cambria Math" panose="02040503050406030204" pitchFamily="18" charset="0"/>
                      </a:rPr>
                      <m:t>𝐵</m:t>
                    </m:r>
                    <m:r>
                      <a:rPr lang="en-US" i="1" dirty="0" smtClean="0">
                        <a:latin typeface="Cambria Math" panose="02040503050406030204" pitchFamily="18" charset="0"/>
                      </a:rPr>
                      <m:t>|</m:t>
                    </m:r>
                    <m:r>
                      <a:rPr lang="en-US" b="0" i="1" dirty="0" smtClean="0">
                        <a:latin typeface="Cambria Math" panose="02040503050406030204" pitchFamily="18" charset="0"/>
                      </a:rPr>
                      <m:t>𝐴</m:t>
                    </m:r>
                    <m:r>
                      <a:rPr lang="en-US" i="1" dirty="0" smtClean="0">
                        <a:latin typeface="Cambria Math" panose="02040503050406030204" pitchFamily="18" charset="0"/>
                      </a:rPr>
                      <m:t>)</m:t>
                    </m:r>
                  </m:oMath>
                </a14:m>
                <a:r>
                  <a:rPr lang="en-US" dirty="0"/>
                  <a:t>. It would be very unlikely that </a:t>
                </a:r>
                <a14:m>
                  <m:oMath xmlns:m="http://schemas.openxmlformats.org/officeDocument/2006/math">
                    <m:r>
                      <a:rPr lang="en-US" i="1" dirty="0">
                        <a:latin typeface="Cambria Math" panose="02040503050406030204" pitchFamily="18" charset="0"/>
                      </a:rPr>
                      <m:t>𝑃</m:t>
                    </m:r>
                    <m:r>
                      <a:rPr lang="en-US" i="1" dirty="0">
                        <a:latin typeface="Cambria Math" panose="02040503050406030204" pitchFamily="18" charset="0"/>
                      </a:rPr>
                      <m:t>(</m:t>
                    </m:r>
                    <m:r>
                      <a:rPr lang="en-US" b="0" i="1" dirty="0" smtClean="0">
                        <a:latin typeface="Cambria Math" panose="02040503050406030204" pitchFamily="18" charset="0"/>
                      </a:rPr>
                      <m:t>𝐴</m:t>
                    </m:r>
                    <m:r>
                      <a:rPr lang="en-US" i="1" dirty="0">
                        <a:latin typeface="Cambria Math" panose="02040503050406030204" pitchFamily="18" charset="0"/>
                      </a:rPr>
                      <m:t>|</m:t>
                    </m:r>
                    <m:r>
                      <a:rPr lang="en-US" b="0" i="1" dirty="0" smtClean="0">
                        <a:latin typeface="Cambria Math" panose="02040503050406030204" pitchFamily="18" charset="0"/>
                      </a:rPr>
                      <m:t>𝐵</m:t>
                    </m:r>
                    <m:r>
                      <a:rPr lang="en-US" i="1" dirty="0">
                        <a:latin typeface="Cambria Math" panose="02040503050406030204" pitchFamily="18" charset="0"/>
                      </a:rPr>
                      <m:t>)</m:t>
                    </m:r>
                  </m:oMath>
                </a14:m>
                <a:r>
                  <a:rPr lang="en-US" dirty="0"/>
                  <a:t> equals </a:t>
                </a:r>
                <a14:m>
                  <m:oMath xmlns:m="http://schemas.openxmlformats.org/officeDocument/2006/math">
                    <m:r>
                      <a:rPr lang="en-US" i="1" dirty="0">
                        <a:latin typeface="Cambria Math" panose="02040503050406030204" pitchFamily="18" charset="0"/>
                      </a:rPr>
                      <m:t>𝑃</m:t>
                    </m:r>
                    <m:r>
                      <a:rPr lang="en-US" i="1" dirty="0">
                        <a:latin typeface="Cambria Math" panose="02040503050406030204" pitchFamily="18" charset="0"/>
                      </a:rPr>
                      <m:t>(</m:t>
                    </m:r>
                    <m:r>
                      <a:rPr lang="en-US" i="1" dirty="0">
                        <a:latin typeface="Cambria Math" panose="02040503050406030204" pitchFamily="18" charset="0"/>
                      </a:rPr>
                      <m:t>𝐵</m:t>
                    </m:r>
                    <m:r>
                      <a:rPr lang="en-US" i="1" dirty="0">
                        <a:latin typeface="Cambria Math" panose="02040503050406030204" pitchFamily="18" charset="0"/>
                      </a:rPr>
                      <m:t>|</m:t>
                    </m:r>
                    <m:r>
                      <a:rPr lang="en-US" i="1" dirty="0">
                        <a:latin typeface="Cambria Math" panose="02040503050406030204" pitchFamily="18" charset="0"/>
                      </a:rPr>
                      <m:t>𝐴</m:t>
                    </m:r>
                    <m:r>
                      <a:rPr lang="en-US" i="1" dirty="0">
                        <a:latin typeface="Cambria Math" panose="02040503050406030204" pitchFamily="18" charset="0"/>
                      </a:rPr>
                      <m:t>)</m:t>
                    </m:r>
                  </m:oMath>
                </a14:m>
                <a:r>
                  <a:rPr lang="en-US" dirty="0"/>
                  <a:t>. </a:t>
                </a:r>
              </a:p>
            </p:txBody>
          </p:sp>
        </mc:Choice>
        <mc:Fallback xmlns="">
          <p:sp>
            <p:nvSpPr>
              <p:cNvPr id="3" name="Content Placeholder 2">
                <a:extLst>
                  <a:ext uri="{FF2B5EF4-FFF2-40B4-BE49-F238E27FC236}">
                    <a16:creationId xmlns:a16="http://schemas.microsoft.com/office/drawing/2014/main" id="{A1F61D31-2182-5F7D-82D0-025D9AA893A4}"/>
                  </a:ext>
                </a:extLst>
              </p:cNvPr>
              <p:cNvSpPr>
                <a:spLocks noGrp="1" noRot="1" noChangeAspect="1" noMove="1" noResize="1" noEditPoints="1" noAdjustHandles="1" noChangeArrowheads="1" noChangeShapeType="1" noTextEdit="1"/>
              </p:cNvSpPr>
              <p:nvPr>
                <p:ph idx="1"/>
              </p:nvPr>
            </p:nvSpPr>
            <p:spPr>
              <a:blipFill>
                <a:blip r:embed="rId2"/>
                <a:stretch>
                  <a:fillRect l="-1481" t="-1200" r="-296"/>
                </a:stretch>
              </a:blipFill>
            </p:spPr>
            <p:txBody>
              <a:bodyPr/>
              <a:lstStyle/>
              <a:p>
                <a:r>
                  <a:rPr lang="en-IN">
                    <a:noFill/>
                  </a:rPr>
                  <a:t> </a:t>
                </a:r>
              </a:p>
            </p:txBody>
          </p:sp>
        </mc:Fallback>
      </mc:AlternateContent>
    </p:spTree>
    <p:extLst>
      <p:ext uri="{BB962C8B-B14F-4D97-AF65-F5344CB8AC3E}">
        <p14:creationId xmlns:p14="http://schemas.microsoft.com/office/powerpoint/2010/main" val="2203788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6.3.1: Calculating a Conditional Probability</a:t>
            </a:r>
          </a:p>
        </p:txBody>
      </p:sp>
      <p:sp>
        <p:nvSpPr>
          <p:cNvPr id="3" name="Content Placeholder 2"/>
          <p:cNvSpPr>
            <a:spLocks noGrp="1"/>
          </p:cNvSpPr>
          <p:nvPr>
            <p:ph idx="1"/>
          </p:nvPr>
        </p:nvSpPr>
        <p:spPr/>
        <p:txBody>
          <a:bodyPr/>
          <a:lstStyle/>
          <a:p>
            <a:r>
              <a:rPr lang="en-US" dirty="0"/>
              <a:t>Suppose a marketing research firm has used the internet to conduct a survey of consumers to test a new product. The results of the survey are reflected in the following </a:t>
            </a:r>
            <a:r>
              <a:rPr lang="en-US" b="1" dirty="0"/>
              <a:t>cross tabulation </a:t>
            </a:r>
            <a:r>
              <a:rPr lang="en-US" dirty="0"/>
              <a:t>indicating the number of respondents that liked the product, the number that did not like the product, and the number that were undecided.</a:t>
            </a:r>
          </a:p>
        </p:txBody>
      </p:sp>
      <p:graphicFrame>
        <p:nvGraphicFramePr>
          <p:cNvPr id="4" name="object 3"/>
          <p:cNvGraphicFramePr>
            <a:graphicFrameLocks noGrp="1"/>
          </p:cNvGraphicFramePr>
          <p:nvPr>
            <p:extLst>
              <p:ext uri="{D42A27DB-BD31-4B8C-83A1-F6EECF244321}">
                <p14:modId xmlns:p14="http://schemas.microsoft.com/office/powerpoint/2010/main" val="2176671253"/>
              </p:ext>
            </p:extLst>
          </p:nvPr>
        </p:nvGraphicFramePr>
        <p:xfrm>
          <a:off x="2286000" y="4043107"/>
          <a:ext cx="6172202" cy="1781175"/>
        </p:xfrm>
        <a:graphic>
          <a:graphicData uri="http://schemas.openxmlformats.org/drawingml/2006/table">
            <a:tbl>
              <a:tblPr firstRow="1" bandRow="1">
                <a:tableStyleId>{5C22544A-7EE6-4342-B048-85BDC9FD1C3A}</a:tableStyleId>
              </a:tblPr>
              <a:tblGrid>
                <a:gridCol w="1027516">
                  <a:extLst>
                    <a:ext uri="{9D8B030D-6E8A-4147-A177-3AD203B41FA5}">
                      <a16:colId xmlns:a16="http://schemas.microsoft.com/office/drawing/2014/main" val="20000"/>
                    </a:ext>
                  </a:extLst>
                </a:gridCol>
                <a:gridCol w="1370698">
                  <a:extLst>
                    <a:ext uri="{9D8B030D-6E8A-4147-A177-3AD203B41FA5}">
                      <a16:colId xmlns:a16="http://schemas.microsoft.com/office/drawing/2014/main" val="20001"/>
                    </a:ext>
                  </a:extLst>
                </a:gridCol>
                <a:gridCol w="1370698">
                  <a:extLst>
                    <a:ext uri="{9D8B030D-6E8A-4147-A177-3AD203B41FA5}">
                      <a16:colId xmlns:a16="http://schemas.microsoft.com/office/drawing/2014/main" val="20002"/>
                    </a:ext>
                  </a:extLst>
                </a:gridCol>
                <a:gridCol w="1370698">
                  <a:extLst>
                    <a:ext uri="{9D8B030D-6E8A-4147-A177-3AD203B41FA5}">
                      <a16:colId xmlns:a16="http://schemas.microsoft.com/office/drawing/2014/main" val="20003"/>
                    </a:ext>
                  </a:extLst>
                </a:gridCol>
                <a:gridCol w="1032592">
                  <a:extLst>
                    <a:ext uri="{9D8B030D-6E8A-4147-A177-3AD203B41FA5}">
                      <a16:colId xmlns:a16="http://schemas.microsoft.com/office/drawing/2014/main" val="20004"/>
                    </a:ext>
                  </a:extLst>
                </a:gridCol>
              </a:tblGrid>
              <a:tr h="290945">
                <a:tc gridSpan="5">
                  <a:txBody>
                    <a:bodyPr/>
                    <a:lstStyle/>
                    <a:p>
                      <a:pPr algn="ctr">
                        <a:lnSpc>
                          <a:spcPct val="100000"/>
                        </a:lnSpc>
                        <a:spcBef>
                          <a:spcPts val="150"/>
                        </a:spcBef>
                      </a:pPr>
                      <a:r>
                        <a:rPr lang="en-US" sz="2000" dirty="0">
                          <a:latin typeface="+mj-lt"/>
                          <a:cs typeface="Roboto Condensed"/>
                        </a:rPr>
                        <a:t>Market Research Survey</a:t>
                      </a:r>
                      <a:endParaRPr sz="2000" dirty="0">
                        <a:latin typeface="+mj-lt"/>
                        <a:cs typeface="Roboto Condensed"/>
                      </a:endParaRPr>
                    </a:p>
                  </a:txBody>
                  <a:tcPr marL="0" marR="0" marT="19050" marB="0"/>
                </a:tc>
                <a:tc hMerge="1">
                  <a:txBody>
                    <a:bodyPr/>
                    <a:lstStyle/>
                    <a:p>
                      <a:pPr marL="328295">
                        <a:lnSpc>
                          <a:spcPct val="100000"/>
                        </a:lnSpc>
                        <a:spcBef>
                          <a:spcPts val="150"/>
                        </a:spcBef>
                      </a:pPr>
                      <a:endParaRPr sz="1000">
                        <a:latin typeface="Roboto Condensed"/>
                        <a:cs typeface="Roboto Condensed"/>
                      </a:endParaRPr>
                    </a:p>
                  </a:txBody>
                  <a:tcPr marL="0" marR="0" marT="19050" marB="0"/>
                </a:tc>
                <a:tc hMerge="1">
                  <a:txBody>
                    <a:bodyPr/>
                    <a:lstStyle/>
                    <a:p>
                      <a:pPr marL="12700" algn="ctr">
                        <a:lnSpc>
                          <a:spcPct val="100000"/>
                        </a:lnSpc>
                        <a:spcBef>
                          <a:spcPts val="150"/>
                        </a:spcBef>
                      </a:pPr>
                      <a:endParaRPr sz="1000">
                        <a:latin typeface="Roboto Condensed"/>
                        <a:cs typeface="Roboto Condensed"/>
                      </a:endParaRPr>
                    </a:p>
                  </a:txBody>
                  <a:tcPr marL="0" marR="0" marT="19050" marB="0"/>
                </a:tc>
                <a:tc hMerge="1">
                  <a:txBody>
                    <a:bodyPr/>
                    <a:lstStyle/>
                    <a:p>
                      <a:pPr marL="12700" algn="ctr">
                        <a:lnSpc>
                          <a:spcPct val="100000"/>
                        </a:lnSpc>
                        <a:spcBef>
                          <a:spcPts val="150"/>
                        </a:spcBef>
                      </a:pPr>
                      <a:endParaRPr sz="1000">
                        <a:latin typeface="Roboto Condensed"/>
                        <a:cs typeface="Roboto Condensed"/>
                      </a:endParaRPr>
                    </a:p>
                  </a:txBody>
                  <a:tcPr marL="0" marR="0" marT="19050" marB="0"/>
                </a:tc>
                <a:tc hMerge="1">
                  <a:txBody>
                    <a:bodyPr/>
                    <a:lstStyle/>
                    <a:p>
                      <a:pPr marR="77470" algn="r">
                        <a:lnSpc>
                          <a:spcPct val="100000"/>
                        </a:lnSpc>
                        <a:spcBef>
                          <a:spcPts val="150"/>
                        </a:spcBef>
                      </a:pPr>
                      <a:endParaRPr sz="1000" dirty="0">
                        <a:latin typeface="Roboto Condensed"/>
                        <a:cs typeface="Roboto Condensed"/>
                      </a:endParaRPr>
                    </a:p>
                  </a:txBody>
                  <a:tcPr marL="0" marR="0" marT="19050" marB="0"/>
                </a:tc>
                <a:extLst>
                  <a:ext uri="{0D108BD9-81ED-4DB2-BD59-A6C34878D82A}">
                    <a16:rowId xmlns:a16="http://schemas.microsoft.com/office/drawing/2014/main" val="10000"/>
                  </a:ext>
                </a:extLst>
              </a:tr>
              <a:tr h="263562">
                <a:tc>
                  <a:txBody>
                    <a:bodyPr/>
                    <a:lstStyle/>
                    <a:p>
                      <a:pPr algn="ctr">
                        <a:lnSpc>
                          <a:spcPct val="100000"/>
                        </a:lnSpc>
                        <a:spcBef>
                          <a:spcPts val="150"/>
                        </a:spcBef>
                      </a:pPr>
                      <a:r>
                        <a:rPr sz="1800" b="1" spc="-5" dirty="0">
                          <a:solidFill>
                            <a:srgbClr val="000000"/>
                          </a:solidFill>
                        </a:rPr>
                        <a:t>Age</a:t>
                      </a:r>
                      <a:endParaRPr sz="1800" b="1" dirty="0">
                        <a:solidFill>
                          <a:srgbClr val="000000"/>
                        </a:solidFill>
                        <a:latin typeface="Roboto Condensed"/>
                        <a:cs typeface="Roboto Condensed"/>
                      </a:endParaRPr>
                    </a:p>
                  </a:txBody>
                  <a:tcPr marL="0" marR="0" marT="19050" marB="0"/>
                </a:tc>
                <a:tc>
                  <a:txBody>
                    <a:bodyPr/>
                    <a:lstStyle/>
                    <a:p>
                      <a:pPr marL="328295" algn="ctr">
                        <a:lnSpc>
                          <a:spcPct val="100000"/>
                        </a:lnSpc>
                        <a:spcBef>
                          <a:spcPts val="150"/>
                        </a:spcBef>
                      </a:pPr>
                      <a:r>
                        <a:rPr sz="1800" b="1" spc="-5" dirty="0">
                          <a:solidFill>
                            <a:srgbClr val="000000"/>
                          </a:solidFill>
                        </a:rPr>
                        <a:t>Like</a:t>
                      </a:r>
                      <a:endParaRPr sz="1800" b="1" dirty="0">
                        <a:solidFill>
                          <a:srgbClr val="000000"/>
                        </a:solidFill>
                        <a:latin typeface="Roboto Condensed"/>
                        <a:cs typeface="Roboto Condensed"/>
                      </a:endParaRPr>
                    </a:p>
                  </a:txBody>
                  <a:tcPr marL="0" marR="0" marT="19050" marB="0"/>
                </a:tc>
                <a:tc>
                  <a:txBody>
                    <a:bodyPr/>
                    <a:lstStyle/>
                    <a:p>
                      <a:pPr marL="12700" algn="ctr">
                        <a:lnSpc>
                          <a:spcPct val="100000"/>
                        </a:lnSpc>
                        <a:spcBef>
                          <a:spcPts val="150"/>
                        </a:spcBef>
                      </a:pPr>
                      <a:r>
                        <a:rPr sz="1800" b="1" spc="-5" dirty="0">
                          <a:solidFill>
                            <a:srgbClr val="000000"/>
                          </a:solidFill>
                        </a:rPr>
                        <a:t>Not</a:t>
                      </a:r>
                      <a:r>
                        <a:rPr sz="1800" b="1" spc="-20" dirty="0">
                          <a:solidFill>
                            <a:srgbClr val="000000"/>
                          </a:solidFill>
                        </a:rPr>
                        <a:t> </a:t>
                      </a:r>
                      <a:r>
                        <a:rPr sz="1800" b="1" spc="-5" dirty="0">
                          <a:solidFill>
                            <a:srgbClr val="000000"/>
                          </a:solidFill>
                        </a:rPr>
                        <a:t>Like</a:t>
                      </a:r>
                      <a:endParaRPr sz="1800" b="1" dirty="0">
                        <a:solidFill>
                          <a:srgbClr val="000000"/>
                        </a:solidFill>
                        <a:latin typeface="Roboto Condensed"/>
                        <a:cs typeface="Roboto Condensed"/>
                      </a:endParaRPr>
                    </a:p>
                  </a:txBody>
                  <a:tcPr marL="0" marR="0" marT="19050" marB="0"/>
                </a:tc>
                <a:tc>
                  <a:txBody>
                    <a:bodyPr/>
                    <a:lstStyle/>
                    <a:p>
                      <a:pPr marL="12700" algn="ctr">
                        <a:lnSpc>
                          <a:spcPct val="100000"/>
                        </a:lnSpc>
                        <a:spcBef>
                          <a:spcPts val="150"/>
                        </a:spcBef>
                      </a:pPr>
                      <a:r>
                        <a:rPr sz="1800" b="1" spc="-5" dirty="0">
                          <a:solidFill>
                            <a:srgbClr val="000000"/>
                          </a:solidFill>
                        </a:rPr>
                        <a:t>Undecided</a:t>
                      </a:r>
                      <a:endParaRPr sz="1800" b="1">
                        <a:solidFill>
                          <a:srgbClr val="000000"/>
                        </a:solidFill>
                        <a:latin typeface="Roboto Condensed"/>
                        <a:cs typeface="Roboto Condensed"/>
                      </a:endParaRPr>
                    </a:p>
                  </a:txBody>
                  <a:tcPr marL="0" marR="0" marT="19050" marB="0"/>
                </a:tc>
                <a:tc>
                  <a:txBody>
                    <a:bodyPr/>
                    <a:lstStyle/>
                    <a:p>
                      <a:pPr marR="77470" algn="ctr">
                        <a:lnSpc>
                          <a:spcPct val="100000"/>
                        </a:lnSpc>
                        <a:spcBef>
                          <a:spcPts val="150"/>
                        </a:spcBef>
                      </a:pPr>
                      <a:r>
                        <a:rPr sz="1800" b="1" spc="-105" dirty="0">
                          <a:solidFill>
                            <a:srgbClr val="000000"/>
                          </a:solidFill>
                        </a:rPr>
                        <a:t>T</a:t>
                      </a:r>
                      <a:r>
                        <a:rPr sz="1800" b="1" dirty="0">
                          <a:solidFill>
                            <a:srgbClr val="000000"/>
                          </a:solidFill>
                        </a:rPr>
                        <a:t>otal</a:t>
                      </a:r>
                      <a:endParaRPr sz="18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val="10001"/>
                  </a:ext>
                </a:extLst>
              </a:tr>
              <a:tr h="260710">
                <a:tc>
                  <a:txBody>
                    <a:bodyPr/>
                    <a:lstStyle/>
                    <a:p>
                      <a:pPr algn="ctr">
                        <a:lnSpc>
                          <a:spcPct val="100000"/>
                        </a:lnSpc>
                        <a:spcBef>
                          <a:spcPts val="125"/>
                        </a:spcBef>
                      </a:pPr>
                      <a:r>
                        <a:rPr sz="1800" dirty="0">
                          <a:solidFill>
                            <a:srgbClr val="000000"/>
                          </a:solidFill>
                        </a:rPr>
                        <a:t>18–34</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330200" algn="ctr">
                        <a:lnSpc>
                          <a:spcPct val="100000"/>
                        </a:lnSpc>
                        <a:spcBef>
                          <a:spcPts val="125"/>
                        </a:spcBef>
                      </a:pPr>
                      <a:r>
                        <a:rPr sz="1800" dirty="0">
                          <a:solidFill>
                            <a:srgbClr val="000000"/>
                          </a:solidFill>
                        </a:rPr>
                        <a:t>213</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197</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103</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97790" algn="ctr">
                        <a:lnSpc>
                          <a:spcPct val="100000"/>
                        </a:lnSpc>
                        <a:spcBef>
                          <a:spcPts val="125"/>
                        </a:spcBef>
                      </a:pPr>
                      <a:r>
                        <a:rPr sz="1800" dirty="0">
                          <a:solidFill>
                            <a:srgbClr val="000000"/>
                          </a:solidFill>
                        </a:rPr>
                        <a:t>513</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2"/>
                  </a:ext>
                </a:extLst>
              </a:tr>
              <a:tr h="260710">
                <a:tc>
                  <a:txBody>
                    <a:bodyPr/>
                    <a:lstStyle/>
                    <a:p>
                      <a:pPr algn="ctr">
                        <a:lnSpc>
                          <a:spcPct val="100000"/>
                        </a:lnSpc>
                        <a:spcBef>
                          <a:spcPts val="125"/>
                        </a:spcBef>
                      </a:pPr>
                      <a:r>
                        <a:rPr sz="1800" dirty="0">
                          <a:solidFill>
                            <a:srgbClr val="000000"/>
                          </a:solidFill>
                        </a:rPr>
                        <a:t>35–50</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330200" algn="ctr">
                        <a:lnSpc>
                          <a:spcPct val="100000"/>
                        </a:lnSpc>
                        <a:spcBef>
                          <a:spcPts val="125"/>
                        </a:spcBef>
                      </a:pPr>
                      <a:r>
                        <a:rPr sz="1800" dirty="0">
                          <a:solidFill>
                            <a:srgbClr val="000000"/>
                          </a:solidFill>
                        </a:rPr>
                        <a:t>193</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184</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67</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97790" algn="ctr">
                        <a:lnSpc>
                          <a:spcPct val="100000"/>
                        </a:lnSpc>
                        <a:spcBef>
                          <a:spcPts val="125"/>
                        </a:spcBef>
                      </a:pPr>
                      <a:r>
                        <a:rPr sz="1800" dirty="0">
                          <a:solidFill>
                            <a:srgbClr val="000000"/>
                          </a:solidFill>
                        </a:rPr>
                        <a:t>444</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3"/>
                  </a:ext>
                </a:extLst>
              </a:tr>
              <a:tr h="260710">
                <a:tc>
                  <a:txBody>
                    <a:bodyPr/>
                    <a:lstStyle/>
                    <a:p>
                      <a:pPr algn="ctr">
                        <a:lnSpc>
                          <a:spcPct val="100000"/>
                        </a:lnSpc>
                        <a:spcBef>
                          <a:spcPts val="125"/>
                        </a:spcBef>
                      </a:pPr>
                      <a:r>
                        <a:rPr sz="1800" spc="-10" dirty="0">
                          <a:solidFill>
                            <a:srgbClr val="000000"/>
                          </a:solidFill>
                        </a:rPr>
                        <a:t>Over</a:t>
                      </a:r>
                      <a:r>
                        <a:rPr sz="1800" spc="-25" dirty="0">
                          <a:solidFill>
                            <a:srgbClr val="000000"/>
                          </a:solidFill>
                        </a:rPr>
                        <a:t> </a:t>
                      </a:r>
                      <a:r>
                        <a:rPr sz="1800" dirty="0">
                          <a:solidFill>
                            <a:srgbClr val="000000"/>
                          </a:solidFill>
                        </a:rPr>
                        <a:t>50</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330200" algn="ctr">
                        <a:lnSpc>
                          <a:spcPct val="100000"/>
                        </a:lnSpc>
                        <a:spcBef>
                          <a:spcPts val="125"/>
                        </a:spcBef>
                      </a:pPr>
                      <a:r>
                        <a:rPr sz="1800" dirty="0">
                          <a:solidFill>
                            <a:srgbClr val="000000"/>
                          </a:solidFill>
                        </a:rPr>
                        <a:t>144</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219</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83</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97790" algn="ctr">
                        <a:lnSpc>
                          <a:spcPct val="100000"/>
                        </a:lnSpc>
                        <a:spcBef>
                          <a:spcPts val="125"/>
                        </a:spcBef>
                      </a:pPr>
                      <a:r>
                        <a:rPr sz="1800" dirty="0">
                          <a:solidFill>
                            <a:srgbClr val="000000"/>
                          </a:solidFill>
                        </a:rPr>
                        <a:t>446</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4"/>
                  </a:ext>
                </a:extLst>
              </a:tr>
              <a:tr h="263562">
                <a:tc>
                  <a:txBody>
                    <a:bodyPr/>
                    <a:lstStyle/>
                    <a:p>
                      <a:pPr algn="ctr">
                        <a:lnSpc>
                          <a:spcPct val="100000"/>
                        </a:lnSpc>
                        <a:spcBef>
                          <a:spcPts val="150"/>
                        </a:spcBef>
                      </a:pPr>
                      <a:r>
                        <a:rPr sz="1800" b="1" spc="-25" dirty="0">
                          <a:solidFill>
                            <a:srgbClr val="000000"/>
                          </a:solidFill>
                        </a:rPr>
                        <a:t>Total</a:t>
                      </a:r>
                      <a:endParaRPr sz="1800" b="1">
                        <a:solidFill>
                          <a:srgbClr val="000000"/>
                        </a:solidFill>
                        <a:latin typeface="Roboto Condensed"/>
                        <a:cs typeface="Roboto Condensed"/>
                      </a:endParaRPr>
                    </a:p>
                  </a:txBody>
                  <a:tcPr marL="0" marR="0" marT="19050" marB="0"/>
                </a:tc>
                <a:tc>
                  <a:txBody>
                    <a:bodyPr/>
                    <a:lstStyle/>
                    <a:p>
                      <a:pPr marL="338455" algn="ctr">
                        <a:lnSpc>
                          <a:spcPct val="100000"/>
                        </a:lnSpc>
                        <a:spcBef>
                          <a:spcPts val="150"/>
                        </a:spcBef>
                      </a:pPr>
                      <a:r>
                        <a:rPr sz="1800" b="1" dirty="0">
                          <a:solidFill>
                            <a:srgbClr val="000000"/>
                          </a:solidFill>
                        </a:rPr>
                        <a:t>550</a:t>
                      </a:r>
                      <a:endParaRPr sz="1800" b="1" dirty="0">
                        <a:solidFill>
                          <a:srgbClr val="000000"/>
                        </a:solidFill>
                        <a:latin typeface="Roboto Condensed"/>
                        <a:cs typeface="Roboto Condensed"/>
                      </a:endParaRPr>
                    </a:p>
                  </a:txBody>
                  <a:tcPr marL="0" marR="0" marT="19050" marB="0"/>
                </a:tc>
                <a:tc>
                  <a:txBody>
                    <a:bodyPr/>
                    <a:lstStyle/>
                    <a:p>
                      <a:pPr marL="12700" algn="ctr">
                        <a:lnSpc>
                          <a:spcPct val="100000"/>
                        </a:lnSpc>
                        <a:spcBef>
                          <a:spcPts val="150"/>
                        </a:spcBef>
                      </a:pPr>
                      <a:r>
                        <a:rPr sz="1800" b="1" dirty="0">
                          <a:solidFill>
                            <a:srgbClr val="000000"/>
                          </a:solidFill>
                        </a:rPr>
                        <a:t>600</a:t>
                      </a:r>
                      <a:endParaRPr sz="1800" b="1" dirty="0">
                        <a:solidFill>
                          <a:srgbClr val="000000"/>
                        </a:solidFill>
                        <a:latin typeface="Roboto Condensed"/>
                        <a:cs typeface="Roboto Condensed"/>
                      </a:endParaRPr>
                    </a:p>
                  </a:txBody>
                  <a:tcPr marL="0" marR="0" marT="19050" marB="0"/>
                </a:tc>
                <a:tc>
                  <a:txBody>
                    <a:bodyPr/>
                    <a:lstStyle/>
                    <a:p>
                      <a:pPr marL="12700" algn="ctr">
                        <a:lnSpc>
                          <a:spcPct val="100000"/>
                        </a:lnSpc>
                        <a:spcBef>
                          <a:spcPts val="150"/>
                        </a:spcBef>
                      </a:pPr>
                      <a:r>
                        <a:rPr sz="1800" b="1" dirty="0">
                          <a:solidFill>
                            <a:srgbClr val="000000"/>
                          </a:solidFill>
                        </a:rPr>
                        <a:t>253</a:t>
                      </a:r>
                      <a:endParaRPr sz="1800" b="1" dirty="0">
                        <a:solidFill>
                          <a:srgbClr val="000000"/>
                        </a:solidFill>
                        <a:latin typeface="Roboto Condensed"/>
                        <a:cs typeface="Roboto Condensed"/>
                      </a:endParaRPr>
                    </a:p>
                  </a:txBody>
                  <a:tcPr marL="0" marR="0" marT="19050" marB="0"/>
                </a:tc>
                <a:tc>
                  <a:txBody>
                    <a:bodyPr/>
                    <a:lstStyle/>
                    <a:p>
                      <a:pPr marR="74295" algn="ctr">
                        <a:lnSpc>
                          <a:spcPct val="100000"/>
                        </a:lnSpc>
                        <a:spcBef>
                          <a:spcPts val="150"/>
                        </a:spcBef>
                      </a:pPr>
                      <a:r>
                        <a:rPr sz="1800" b="1" dirty="0">
                          <a:solidFill>
                            <a:srgbClr val="000000"/>
                          </a:solidFill>
                        </a:rPr>
                        <a:t>1403</a:t>
                      </a:r>
                      <a:endParaRPr sz="18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2339</TotalTime>
  <Words>4072</Words>
  <Application>Microsoft Office PowerPoint</Application>
  <PresentationFormat>On-screen Show (4:3)</PresentationFormat>
  <Paragraphs>268</Paragraphs>
  <Slides>61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61</vt:i4>
      </vt:variant>
    </vt:vector>
  </HeadingPairs>
  <TitlesOfParts>
    <vt:vector size="67" baseType="lpstr">
      <vt:lpstr>Calibri</vt:lpstr>
      <vt:lpstr>Cambria Math</vt:lpstr>
      <vt:lpstr>Arial</vt:lpstr>
      <vt:lpstr>Roboto Condensed</vt:lpstr>
      <vt:lpstr>Office Theme</vt:lpstr>
      <vt:lpstr>Equation</vt:lpstr>
      <vt:lpstr>Section 6.3</vt:lpstr>
      <vt:lpstr>Multiplication Rules for Probability</vt:lpstr>
      <vt:lpstr>Multiplication Rules for Probability (cont.)</vt:lpstr>
      <vt:lpstr>Multiplication Rules for Probability (cont.)</vt:lpstr>
      <vt:lpstr>Definition: Conditional Probability </vt:lpstr>
      <vt:lpstr>Definition: Probability Law 9: Conditional Probability </vt:lpstr>
      <vt:lpstr>Definition: Probability Law 9: Conditional Probability (cont.)</vt:lpstr>
      <vt:lpstr>Multiplication Rules for Probability (cont.)</vt:lpstr>
      <vt:lpstr>Example 6.3.1: Calculating a Conditional Probability</vt:lpstr>
      <vt:lpstr>Example 6.3.1: Calculating a Conditional Probability (cont.)</vt:lpstr>
      <vt:lpstr>Example 6.3.1: Calculating a Conditional Probability (cont.)</vt:lpstr>
      <vt:lpstr>Example 6.3.1: Calculating a Conditional Probability (cont.)</vt:lpstr>
      <vt:lpstr>Example 6.3.2: Calculating Conditional Probabilities</vt:lpstr>
      <vt:lpstr>Example 6.3.2: Calculating Conditional Probabilities (cont.)</vt:lpstr>
      <vt:lpstr>Example 6.3.2: Calculating Conditional Probabilities (cont.)</vt:lpstr>
      <vt:lpstr>Example 6.3.2: Calculating Conditional Probabilities (cont.)</vt:lpstr>
      <vt:lpstr>Example 6.3.2: Calculating Conditional Probabilities (cont.)</vt:lpstr>
      <vt:lpstr>Multiplication Rules for Probability (cont.)</vt:lpstr>
      <vt:lpstr>Example 6.3.3: Determining the Independence of Events</vt:lpstr>
      <vt:lpstr>Multiplication Rules for Probability (cont.)</vt:lpstr>
      <vt:lpstr>Definition: Independent Events </vt:lpstr>
      <vt:lpstr>Definition: Independent </vt:lpstr>
      <vt:lpstr>Multiplication Rules for Probability (cont.)</vt:lpstr>
      <vt:lpstr>Definition: Dependent Events </vt:lpstr>
      <vt:lpstr>Definition: Probability Law 10: Multiplication Rule for Independent Events</vt:lpstr>
      <vt:lpstr>Multiplication Rules for Probability (cont.)</vt:lpstr>
      <vt:lpstr>Example 6.3.4: Finding the Probability of Independent Events</vt:lpstr>
      <vt:lpstr>Example 6.3.4: Finding the Probability of Independent Events (cont.)</vt:lpstr>
      <vt:lpstr>Example 6.3.4: Finding the Probability of Independent Events (cont.)</vt:lpstr>
      <vt:lpstr>Multiplication Rules for Probability (cont.)</vt:lpstr>
      <vt:lpstr>Example 6.3.5: Finding the Probability of Independent Events</vt:lpstr>
      <vt:lpstr>Example 6.3.5: Finding the Probability of Independent Events (cont.)</vt:lpstr>
      <vt:lpstr>Example 6.3.6: Finding the Probability of Independent Events</vt:lpstr>
      <vt:lpstr>Example 6.3.6: Finding the Probability of Independent Events (cont.)</vt:lpstr>
      <vt:lpstr>Example 6.3.7: Using the Probability of Independent Events in a Court Case</vt:lpstr>
      <vt:lpstr>Example 6.3.7: Using the Probability of Independent Events in a Court Case (cont.)</vt:lpstr>
      <vt:lpstr>Example 6.3.7: Using the Probability of Independent Events in a Court Case (cont.)</vt:lpstr>
      <vt:lpstr>Example 6.3.7: Using the Probability of Independent Events in a Court Case (cont.)</vt:lpstr>
      <vt:lpstr>Example 6.3.7: Using the Probability of Independent Events in a Court Case (cont.)</vt:lpstr>
      <vt:lpstr>Example 6.3.7: Using the Probability of Independent Events in a Court Case (cont.)</vt:lpstr>
      <vt:lpstr>Example 6.3.8: Calculating the Probability of Defective Work</vt:lpstr>
      <vt:lpstr>Example 6.3.8: Calculating the Probability of Defective Work (cont.)</vt:lpstr>
      <vt:lpstr>Example 6.3.8: Calculating the Probability of Defective Work (cont.)</vt:lpstr>
      <vt:lpstr>Example 6.3.8: Calculating the Probability of Defective Work (cont.)</vt:lpstr>
      <vt:lpstr>Multiplication Rules for Probability (cont.)</vt:lpstr>
      <vt:lpstr>Multiplication Rules for Probability (cont.)</vt:lpstr>
      <vt:lpstr>Example 6.3.9: Calculating the Probability of Dependent Events</vt:lpstr>
      <vt:lpstr>Example 6.3.9: Calculating the Probability of Dependent Events (cont.)</vt:lpstr>
      <vt:lpstr>Example 6.3.9: Calculating the Probability of Dependent Events (cont.)</vt:lpstr>
      <vt:lpstr>Multiplication Rules for Probability (cont.)</vt:lpstr>
      <vt:lpstr>Definition: Probability Law 11: Multiplication Rule for Dependent Events </vt:lpstr>
      <vt:lpstr>Example 6.3.10: Calculating the Probability of Dependent Events</vt:lpstr>
      <vt:lpstr>Example 6.3.10: Calculating the Probability of Dependent Events (cont.)</vt:lpstr>
      <vt:lpstr>Example 6.3.10: Calculating the Probability of Dependent Events (cont.)</vt:lpstr>
      <vt:lpstr>Example 6.3.10: Calculating the Probability of Dependent Events (cont.)</vt:lpstr>
      <vt:lpstr>Example 6.3.10: Calculating the Probability of Dependent Events (cont.)</vt:lpstr>
      <vt:lpstr>Example 6.3.10: Calculating the Probability of Dependent Events (cont.)</vt:lpstr>
      <vt:lpstr>Example 6.3.10: Calculating the Probability of Dependent Events (cont.)</vt:lpstr>
      <vt:lpstr>Texas Hold’em</vt:lpstr>
      <vt:lpstr>Texas Hold’em (cont.)</vt:lpstr>
      <vt:lpstr>Texas Hold’em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sujana</cp:lastModifiedBy>
  <cp:revision>215</cp:revision>
  <dcterms:created xsi:type="dcterms:W3CDTF">2013-04-26T14:43:13Z</dcterms:created>
  <dcterms:modified xsi:type="dcterms:W3CDTF">2024-03-05T05:02:07Z</dcterms:modified>
</cp:coreProperties>
</file>