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50"/>
  </p:notesMasterIdLst>
  <p:handoutMasterIdLst>
    <p:handoutMasterId r:id="rId51"/>
  </p:handoutMasterIdLst>
  <p:sldIdLst>
    <p:sldId id="256" r:id="rId2"/>
    <p:sldId id="342" r:id="rId3"/>
    <p:sldId id="286" r:id="rId4"/>
    <p:sldId id="287" r:id="rId5"/>
    <p:sldId id="313" r:id="rId6"/>
    <p:sldId id="314" r:id="rId7"/>
    <p:sldId id="343" r:id="rId8"/>
    <p:sldId id="315" r:id="rId9"/>
    <p:sldId id="344" r:id="rId10"/>
    <p:sldId id="345" r:id="rId11"/>
    <p:sldId id="346" r:id="rId12"/>
    <p:sldId id="288" r:id="rId13"/>
    <p:sldId id="347" r:id="rId14"/>
    <p:sldId id="348" r:id="rId15"/>
    <p:sldId id="302" r:id="rId16"/>
    <p:sldId id="349" r:id="rId17"/>
    <p:sldId id="350" r:id="rId18"/>
    <p:sldId id="316" r:id="rId19"/>
    <p:sldId id="351" r:id="rId20"/>
    <p:sldId id="352" r:id="rId21"/>
    <p:sldId id="317" r:id="rId22"/>
    <p:sldId id="353" r:id="rId23"/>
    <p:sldId id="318" r:id="rId24"/>
    <p:sldId id="354" r:id="rId25"/>
    <p:sldId id="355" r:id="rId26"/>
    <p:sldId id="356" r:id="rId27"/>
    <p:sldId id="357" r:id="rId28"/>
    <p:sldId id="319" r:id="rId29"/>
    <p:sldId id="320" r:id="rId30"/>
    <p:sldId id="321" r:id="rId31"/>
    <p:sldId id="358" r:id="rId32"/>
    <p:sldId id="322" r:id="rId33"/>
    <p:sldId id="359" r:id="rId34"/>
    <p:sldId id="360" r:id="rId35"/>
    <p:sldId id="337" r:id="rId36"/>
    <p:sldId id="361" r:id="rId37"/>
    <p:sldId id="362" r:id="rId38"/>
    <p:sldId id="363" r:id="rId39"/>
    <p:sldId id="364" r:id="rId40"/>
    <p:sldId id="365" r:id="rId41"/>
    <p:sldId id="366" r:id="rId42"/>
    <p:sldId id="328" r:id="rId43"/>
    <p:sldId id="369" r:id="rId44"/>
    <p:sldId id="367" r:id="rId45"/>
    <p:sldId id="370" r:id="rId46"/>
    <p:sldId id="368" r:id="rId47"/>
    <p:sldId id="329" r:id="rId48"/>
    <p:sldId id="332" r:id="rId49"/>
  </p:sldIdLst>
  <p:sldSz cx="9144000" cy="6858000" type="screen4x3"/>
  <p:notesSz cx="6858000" cy="9144000"/>
  <p:embeddedFontLst>
    <p:embeddedFont>
      <p:font typeface="Cambria Math" panose="02040503050406030204" pitchFamily="18" charset="0"/>
      <p:regular r:id="rId5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1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B77D73-9C0F-800B-0F43-FAAFFC8EA440}" name="Casey Luquet" initials="CL" userId="S::cluquet@hawkeslearning.com::d0c6d703-2144-47b7-a589-485ad8d2127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00"/>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11" d="100"/>
          <a:sy n="111" d="100"/>
        </p:scale>
        <p:origin x="1938" y="96"/>
      </p:cViewPr>
      <p:guideLst>
        <p:guide orient="horz" pos="81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8/10/relationships/authors" Target="author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font" Target="fonts/font1.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2/28/2024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2/28/2024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22.wmf"/><Relationship Id="rId4" Type="http://schemas.openxmlformats.org/officeDocument/2006/relationships/oleObject" Target="../embeddings/oleObject4.bin"/></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oleObject" Target="../embeddings/oleObject6.bin"/><Relationship Id="rId1" Type="http://schemas.openxmlformats.org/officeDocument/2006/relationships/slideLayout" Target="../slideLayouts/slideLayout2.xml"/><Relationship Id="rId5" Type="http://schemas.openxmlformats.org/officeDocument/2006/relationships/image" Target="../media/image25.wmf"/><Relationship Id="rId4" Type="http://schemas.openxmlformats.org/officeDocument/2006/relationships/oleObject" Target="../embeddings/oleObject7.bin"/></Relationships>
</file>

<file path=ppt/slides/_rels/slide33.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oleObject" Target="../embeddings/oleObject8.bin"/><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oleObject" Target="../embeddings/oleObject9.bin"/><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image" Target="../media/image33.png"/><Relationship Id="rId1" Type="http://schemas.openxmlformats.org/officeDocument/2006/relationships/slideLayout" Target="../slideLayouts/slideLayout2.xml"/><Relationship Id="rId4" Type="http://schemas.openxmlformats.org/officeDocument/2006/relationships/image" Target="../media/image33.wmf"/></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oleObject" Target="../embeddings/oleObject11.bin"/><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image" Target="../media/image38.png"/><Relationship Id="rId1" Type="http://schemas.openxmlformats.org/officeDocument/2006/relationships/slideLayout" Target="../slideLayouts/slideLayout2.xml"/><Relationship Id="rId6" Type="http://schemas.openxmlformats.org/officeDocument/2006/relationships/image" Target="../media/image37.wmf"/><Relationship Id="rId5" Type="http://schemas.openxmlformats.org/officeDocument/2006/relationships/oleObject" Target="../embeddings/oleObject13.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15.bin"/></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6.2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Rules for Probability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86E94-9D39-738D-4442-95A3049DA6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18A4DE-26D3-CFCD-10F1-223B1D3ABF38}"/>
              </a:ext>
            </a:extLst>
          </p:cNvPr>
          <p:cNvSpPr>
            <a:spLocks noGrp="1"/>
          </p:cNvSpPr>
          <p:nvPr>
            <p:ph type="title"/>
          </p:nvPr>
        </p:nvSpPr>
        <p:spPr/>
        <p:txBody>
          <a:bodyPr/>
          <a:lstStyle/>
          <a:p>
            <a:r>
              <a:rPr lang="en-US" dirty="0"/>
              <a:t>Addition Rules for Probability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779BD00-2F6A-D25B-0C2B-0354A89AA4CA}"/>
                  </a:ext>
                </a:extLst>
              </p:cNvPr>
              <p:cNvSpPr>
                <a:spLocks noGrp="1"/>
              </p:cNvSpPr>
              <p:nvPr>
                <p:ph idx="1"/>
              </p:nvPr>
            </p:nvSpPr>
            <p:spPr/>
            <p:txBody>
              <a:bodyPr/>
              <a:lstStyle/>
              <a:p>
                <a:r>
                  <a:rPr lang="en-US" dirty="0"/>
                  <a:t>Let the event</a:t>
                </a:r>
              </a:p>
              <a:p>
                <a14:m>
                  <m:oMath xmlns:m="http://schemas.openxmlformats.org/officeDocument/2006/math">
                    <m:r>
                      <a:rPr lang="en-US" i="1" dirty="0" smtClean="0">
                        <a:latin typeface="Cambria Math" panose="02040503050406030204" pitchFamily="18" charset="0"/>
                      </a:rPr>
                      <m:t>𝐴</m:t>
                    </m:r>
                    <m:r>
                      <a:rPr lang="en-US" i="1" dirty="0" smtClean="0">
                        <a:latin typeface="Cambria Math" panose="02040503050406030204" pitchFamily="18" charset="0"/>
                      </a:rPr>
                      <m:t> =</m:t>
                    </m:r>
                  </m:oMath>
                </a14:m>
                <a:r>
                  <a:rPr lang="en-US" dirty="0"/>
                  <a:t> {annual income is greater than $50,000}</a:t>
                </a:r>
              </a:p>
              <a:p>
                <a:r>
                  <a:rPr lang="en-US" dirty="0"/>
                  <a:t>and</a:t>
                </a:r>
              </a:p>
              <a:p>
                <a14:m>
                  <m:oMath xmlns:m="http://schemas.openxmlformats.org/officeDocument/2006/math">
                    <m:r>
                      <a:rPr lang="en-US" i="1" dirty="0" smtClean="0">
                        <a:latin typeface="Cambria Math" panose="02040503050406030204" pitchFamily="18" charset="0"/>
                      </a:rPr>
                      <m:t>𝐵</m:t>
                    </m:r>
                    <m:r>
                      <a:rPr lang="en-US" i="1" dirty="0" smtClean="0">
                        <a:latin typeface="Cambria Math" panose="02040503050406030204" pitchFamily="18" charset="0"/>
                      </a:rPr>
                      <m:t> =</m:t>
                    </m:r>
                  </m:oMath>
                </a14:m>
                <a:r>
                  <a:rPr lang="en-US" dirty="0"/>
                  <a:t> {subscribes to more than one other sports magazine}.</a:t>
                </a:r>
                <a:endParaRPr lang="en-US" b="1" dirty="0"/>
              </a:p>
            </p:txBody>
          </p:sp>
        </mc:Choice>
        <mc:Fallback xmlns="">
          <p:sp>
            <p:nvSpPr>
              <p:cNvPr id="3" name="Content Placeholder 2">
                <a:extLst>
                  <a:ext uri="{FF2B5EF4-FFF2-40B4-BE49-F238E27FC236}">
                    <a16:creationId xmlns:a16="http://schemas.microsoft.com/office/drawing/2014/main" id="{8779BD00-2F6A-D25B-0C2B-0354A89AA4CA}"/>
                  </a:ext>
                </a:extLst>
              </p:cNvPr>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IN">
                    <a:noFill/>
                  </a:rPr>
                  <a:t> </a:t>
                </a:r>
              </a:p>
            </p:txBody>
          </p:sp>
        </mc:Fallback>
      </mc:AlternateContent>
      <p:pic>
        <p:nvPicPr>
          <p:cNvPr id="5" name="Picture 4">
            <a:extLst>
              <a:ext uri="{FF2B5EF4-FFF2-40B4-BE49-F238E27FC236}">
                <a16:creationId xmlns:a16="http://schemas.microsoft.com/office/drawing/2014/main" id="{387D2D5F-514A-E6BE-EFAC-CD7B052D8DBE}"/>
              </a:ext>
            </a:extLst>
          </p:cNvPr>
          <p:cNvPicPr>
            <a:picLocks noChangeAspect="1"/>
          </p:cNvPicPr>
          <p:nvPr/>
        </p:nvPicPr>
        <p:blipFill>
          <a:blip r:embed="rId3"/>
          <a:stretch>
            <a:fillRect/>
          </a:stretch>
        </p:blipFill>
        <p:spPr>
          <a:xfrm>
            <a:off x="2743200" y="3624942"/>
            <a:ext cx="2695951" cy="1952898"/>
          </a:xfrm>
          <a:prstGeom prst="rect">
            <a:avLst/>
          </a:prstGeom>
        </p:spPr>
      </p:pic>
    </p:spTree>
    <p:extLst>
      <p:ext uri="{BB962C8B-B14F-4D97-AF65-F5344CB8AC3E}">
        <p14:creationId xmlns:p14="http://schemas.microsoft.com/office/powerpoint/2010/main" val="789595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371790-DE5B-0D2E-E996-C0B98846AB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042B0C-9BDD-8D48-F610-EA76E4C5666B}"/>
              </a:ext>
            </a:extLst>
          </p:cNvPr>
          <p:cNvSpPr>
            <a:spLocks noGrp="1"/>
          </p:cNvSpPr>
          <p:nvPr>
            <p:ph type="title"/>
          </p:nvPr>
        </p:nvSpPr>
        <p:spPr/>
        <p:txBody>
          <a:bodyPr/>
          <a:lstStyle/>
          <a:p>
            <a:r>
              <a:rPr lang="en-US" dirty="0"/>
              <a:t>Addition Rules for Probability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6939AEC-49A1-B8EB-7BD8-8838C5367715}"/>
                  </a:ext>
                </a:extLst>
              </p:cNvPr>
              <p:cNvSpPr>
                <a:spLocks noGrp="1"/>
              </p:cNvSpPr>
              <p:nvPr>
                <p:ph idx="1"/>
              </p:nvPr>
            </p:nvSpPr>
            <p:spPr/>
            <p:txBody>
              <a:bodyPr/>
              <a:lstStyle/>
              <a:p>
                <a:r>
                  <a:rPr lang="en-US" dirty="0"/>
                  <a:t>There are several different types of compound events. To illustrate the concepts, consider the two events </a:t>
                </a:r>
                <a14:m>
                  <m:oMath xmlns:m="http://schemas.openxmlformats.org/officeDocument/2006/math">
                    <m:r>
                      <a:rPr lang="en-US" i="1" dirty="0" smtClean="0">
                        <a:latin typeface="Cambria Math" panose="02040503050406030204" pitchFamily="18" charset="0"/>
                      </a:rPr>
                      <m:t>𝐴</m:t>
                    </m:r>
                    <m:r>
                      <a:rPr lang="en-US" i="1" dirty="0" smtClean="0">
                        <a:latin typeface="Cambria Math" panose="02040503050406030204" pitchFamily="18" charset="0"/>
                      </a:rPr>
                      <m:t> </m:t>
                    </m:r>
                  </m:oMath>
                </a14:m>
                <a:r>
                  <a:rPr lang="en-US" dirty="0"/>
                  <a:t>and </a:t>
                </a:r>
                <a14:m>
                  <m:oMath xmlns:m="http://schemas.openxmlformats.org/officeDocument/2006/math">
                    <m:r>
                      <a:rPr lang="en-US" i="1" dirty="0" smtClean="0">
                        <a:latin typeface="Cambria Math" panose="02040503050406030204" pitchFamily="18" charset="0"/>
                      </a:rPr>
                      <m:t>𝐵</m:t>
                    </m:r>
                  </m:oMath>
                </a14:m>
                <a:r>
                  <a:rPr lang="en-US" dirty="0"/>
                  <a:t> shown in the </a:t>
                </a:r>
                <a:r>
                  <a:rPr lang="en-US" b="1" dirty="0"/>
                  <a:t>Venn diagram </a:t>
                </a:r>
                <a:r>
                  <a:rPr lang="en-US" dirty="0"/>
                  <a:t>in Figure 6.2.1. A Venn diagram is a picture used to illustrate the relationship between two events (or sets). The rectangle represents the sample space and the circles represent events.</a:t>
                </a:r>
              </a:p>
              <a:p>
                <a:r>
                  <a:rPr lang="en-US" dirty="0"/>
                  <a:t>The set of outcomes in which either (or both) of these events occurs is called the </a:t>
                </a:r>
                <a:r>
                  <a:rPr lang="en-US" b="1" dirty="0"/>
                  <a:t>union</a:t>
                </a:r>
                <a:r>
                  <a:rPr lang="en-US" dirty="0"/>
                  <a:t> of the two sets.</a:t>
                </a:r>
                <a:endParaRPr lang="en-US" b="1" dirty="0"/>
              </a:p>
            </p:txBody>
          </p:sp>
        </mc:Choice>
        <mc:Fallback xmlns="">
          <p:sp>
            <p:nvSpPr>
              <p:cNvPr id="3" name="Content Placeholder 2">
                <a:extLst>
                  <a:ext uri="{FF2B5EF4-FFF2-40B4-BE49-F238E27FC236}">
                    <a16:creationId xmlns:a16="http://schemas.microsoft.com/office/drawing/2014/main" id="{26939AEC-49A1-B8EB-7BD8-8838C5367715}"/>
                  </a:ext>
                </a:extLst>
              </p:cNvPr>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IN">
                    <a:noFill/>
                  </a:rPr>
                  <a:t> </a:t>
                </a:r>
              </a:p>
            </p:txBody>
          </p:sp>
        </mc:Fallback>
      </mc:AlternateContent>
    </p:spTree>
    <p:extLst>
      <p:ext uri="{BB962C8B-B14F-4D97-AF65-F5344CB8AC3E}">
        <p14:creationId xmlns:p14="http://schemas.microsoft.com/office/powerpoint/2010/main" val="2450418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Venn Diagram</a:t>
            </a:r>
          </a:p>
        </p:txBody>
      </p:sp>
      <mc:AlternateContent xmlns:mc="http://schemas.openxmlformats.org/markup-compatibility/2006" xmlns:a14="http://schemas.microsoft.com/office/drawing/2010/main">
        <mc:Choice Requires="a14">
          <p:sp>
            <p:nvSpPr>
              <p:cNvPr id="4" name="Content Placeholder 2"/>
              <p:cNvSpPr>
                <a:spLocks noGrp="1"/>
              </p:cNvSpPr>
              <p:nvPr>
                <p:ph idx="1"/>
              </p:nvPr>
            </p:nvSpPr>
            <p:spPr>
              <a:xfrm>
                <a:off x="457200" y="1280160"/>
                <a:ext cx="8229600" cy="1815882"/>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000000"/>
                    </a:solidFill>
                  </a:rPr>
                  <a:t>Venn diagram </a:t>
                </a:r>
                <a:r>
                  <a:rPr lang="en-US" dirty="0">
                    <a:solidFill>
                      <a:srgbClr val="000000"/>
                    </a:solidFill>
                  </a:rPr>
                  <a:t>is a visual representation of the relationship between two or more events. The sample space </a:t>
                </a:r>
                <a14:m>
                  <m:oMath xmlns:m="http://schemas.openxmlformats.org/officeDocument/2006/math">
                    <m:r>
                      <a:rPr lang="en-US" i="1" dirty="0" smtClean="0">
                        <a:solidFill>
                          <a:srgbClr val="000000"/>
                        </a:solidFill>
                        <a:latin typeface="Cambria Math" panose="02040503050406030204" pitchFamily="18" charset="0"/>
                      </a:rPr>
                      <m:t>𝑆</m:t>
                    </m:r>
                  </m:oMath>
                </a14:m>
                <a:r>
                  <a:rPr lang="en-US" dirty="0">
                    <a:solidFill>
                      <a:srgbClr val="000000"/>
                    </a:solidFill>
                  </a:rPr>
                  <a:t> is represented as a rectangle and the events are represented by circles within </a:t>
                </a:r>
                <a14:m>
                  <m:oMath xmlns:m="http://schemas.openxmlformats.org/officeDocument/2006/math">
                    <m:r>
                      <a:rPr lang="en-US" i="1" dirty="0" smtClean="0">
                        <a:solidFill>
                          <a:srgbClr val="000000"/>
                        </a:solidFill>
                        <a:latin typeface="Cambria Math" panose="02040503050406030204" pitchFamily="18" charset="0"/>
                      </a:rPr>
                      <m:t>𝑆</m:t>
                    </m:r>
                  </m:oMath>
                </a14:m>
                <a:r>
                  <a:rPr lang="en-US" dirty="0">
                    <a:solidFill>
                      <a:srgbClr val="000000"/>
                    </a:solidFill>
                  </a:rPr>
                  <a:t>.</a:t>
                </a:r>
              </a:p>
            </p:txBody>
          </p:sp>
        </mc:Choice>
        <mc:Fallback xmlns="">
          <p:sp>
            <p:nvSpPr>
              <p:cNvPr id="4" name="Content Placeholder 2"/>
              <p:cNvSpPr>
                <a:spLocks noGrp="1" noRot="1" noChangeAspect="1" noMove="1" noResize="1" noEditPoints="1" noAdjustHandles="1" noChangeArrowheads="1" noChangeShapeType="1" noTextEdit="1"/>
              </p:cNvSpPr>
              <p:nvPr>
                <p:ph idx="1"/>
              </p:nvPr>
            </p:nvSpPr>
            <p:spPr>
              <a:xfrm>
                <a:off x="457200" y="1280160"/>
                <a:ext cx="8229600" cy="1815882"/>
              </a:xfrm>
              <a:blipFill>
                <a:blip r:embed="rId2"/>
                <a:stretch>
                  <a:fillRect l="-1328" t="-2310" b="-7591"/>
                </a:stretch>
              </a:blipFill>
              <a:ln w="28575">
                <a:solidFill>
                  <a:srgbClr val="000000"/>
                </a:solidFill>
              </a:ln>
            </p:spPr>
            <p:txBody>
              <a:bodyPr/>
              <a:lstStyle/>
              <a:p>
                <a:r>
                  <a:rPr lang="en-IN">
                    <a:noFill/>
                  </a:rPr>
                  <a:t> </a:t>
                </a:r>
              </a:p>
            </p:txBody>
          </p:sp>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A5719A-9610-FE56-7EA1-5F7B0319E3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147A2F-092B-F7E1-A326-FB0B12428DDE}"/>
              </a:ext>
            </a:extLst>
          </p:cNvPr>
          <p:cNvSpPr>
            <a:spLocks noGrp="1"/>
          </p:cNvSpPr>
          <p:nvPr>
            <p:ph type="title"/>
          </p:nvPr>
        </p:nvSpPr>
        <p:spPr/>
        <p:txBody>
          <a:bodyPr/>
          <a:lstStyle/>
          <a:p>
            <a:r>
              <a:rPr lang="en-US" dirty="0"/>
              <a:t>Definition: Union</a:t>
            </a:r>
          </a:p>
        </p:txBody>
      </p:sp>
      <mc:AlternateContent xmlns:mc="http://schemas.openxmlformats.org/markup-compatibility/2006" xmlns:a14="http://schemas.microsoft.com/office/drawing/2010/main">
        <mc:Choice Requires="a14">
          <p:sp>
            <p:nvSpPr>
              <p:cNvPr id="4" name="Content Placeholder 2">
                <a:extLst>
                  <a:ext uri="{FF2B5EF4-FFF2-40B4-BE49-F238E27FC236}">
                    <a16:creationId xmlns:a16="http://schemas.microsoft.com/office/drawing/2014/main" id="{0A46B036-A495-7926-45FD-C419C62038A1}"/>
                  </a:ext>
                </a:extLst>
              </p:cNvPr>
              <p:cNvSpPr>
                <a:spLocks noGrp="1"/>
              </p:cNvSpPr>
              <p:nvPr>
                <p:ph idx="1"/>
              </p:nvPr>
            </p:nvSpPr>
            <p:spPr>
              <a:xfrm>
                <a:off x="457200" y="1280160"/>
                <a:ext cx="8229600" cy="1815882"/>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000000"/>
                    </a:solidFill>
                  </a:rPr>
                  <a:t>union</a:t>
                </a:r>
                <a:r>
                  <a:rPr lang="en-US" dirty="0">
                    <a:solidFill>
                      <a:srgbClr val="000000"/>
                    </a:solidFill>
                  </a:rPr>
                  <a:t> of the events </a:t>
                </a:r>
                <a14:m>
                  <m:oMath xmlns:m="http://schemas.openxmlformats.org/officeDocument/2006/math">
                    <m:r>
                      <a:rPr lang="en-US" i="1" dirty="0" smtClean="0">
                        <a:solidFill>
                          <a:srgbClr val="000000"/>
                        </a:solidFill>
                        <a:latin typeface="Cambria Math" panose="02040503050406030204" pitchFamily="18" charset="0"/>
                      </a:rPr>
                      <m:t>𝐴</m:t>
                    </m:r>
                  </m:oMath>
                </a14:m>
                <a:r>
                  <a:rPr lang="en-US" dirty="0">
                    <a:solidFill>
                      <a:srgbClr val="000000"/>
                    </a:solidFill>
                  </a:rPr>
                  <a:t> and </a:t>
                </a:r>
                <a14:m>
                  <m:oMath xmlns:m="http://schemas.openxmlformats.org/officeDocument/2006/math">
                    <m:r>
                      <a:rPr lang="en-US" i="1" dirty="0" smtClean="0">
                        <a:solidFill>
                          <a:srgbClr val="000000"/>
                        </a:solidFill>
                        <a:latin typeface="Cambria Math" panose="02040503050406030204" pitchFamily="18" charset="0"/>
                      </a:rPr>
                      <m:t>𝐵</m:t>
                    </m:r>
                  </m:oMath>
                </a14:m>
                <a:r>
                  <a:rPr lang="en-US" dirty="0">
                    <a:solidFill>
                      <a:srgbClr val="000000"/>
                    </a:solidFill>
                  </a:rPr>
                  <a:t> is the set of outcomes that are included in event </a:t>
                </a:r>
                <a14:m>
                  <m:oMath xmlns:m="http://schemas.openxmlformats.org/officeDocument/2006/math">
                    <m:r>
                      <a:rPr lang="en-US" i="1" dirty="0" smtClean="0">
                        <a:solidFill>
                          <a:srgbClr val="000000"/>
                        </a:solidFill>
                        <a:latin typeface="Cambria Math" panose="02040503050406030204" pitchFamily="18" charset="0"/>
                      </a:rPr>
                      <m:t>𝐴</m:t>
                    </m:r>
                  </m:oMath>
                </a14:m>
                <a:r>
                  <a:rPr lang="en-US" dirty="0">
                    <a:solidFill>
                      <a:srgbClr val="000000"/>
                    </a:solidFill>
                  </a:rPr>
                  <a:t> or event </a:t>
                </a:r>
                <a14:m>
                  <m:oMath xmlns:m="http://schemas.openxmlformats.org/officeDocument/2006/math">
                    <m:r>
                      <a:rPr lang="en-US" i="1" dirty="0" smtClean="0">
                        <a:solidFill>
                          <a:srgbClr val="000000"/>
                        </a:solidFill>
                        <a:latin typeface="Cambria Math" panose="02040503050406030204" pitchFamily="18" charset="0"/>
                      </a:rPr>
                      <m:t>𝐵</m:t>
                    </m:r>
                  </m:oMath>
                </a14:m>
                <a:r>
                  <a:rPr lang="en-US" dirty="0">
                    <a:solidFill>
                      <a:srgbClr val="000000"/>
                    </a:solidFill>
                  </a:rPr>
                  <a:t> or both. Symbolically, the union of </a:t>
                </a:r>
                <a14:m>
                  <m:oMath xmlns:m="http://schemas.openxmlformats.org/officeDocument/2006/math">
                    <m:r>
                      <a:rPr lang="en-US" i="1" dirty="0" smtClean="0">
                        <a:solidFill>
                          <a:srgbClr val="000000"/>
                        </a:solidFill>
                        <a:latin typeface="Cambria Math" panose="02040503050406030204" pitchFamily="18" charset="0"/>
                      </a:rPr>
                      <m:t>𝐴</m:t>
                    </m:r>
                  </m:oMath>
                </a14:m>
                <a:r>
                  <a:rPr lang="en-US" dirty="0">
                    <a:solidFill>
                      <a:srgbClr val="000000"/>
                    </a:solidFill>
                  </a:rPr>
                  <a:t> and </a:t>
                </a:r>
                <a14:m>
                  <m:oMath xmlns:m="http://schemas.openxmlformats.org/officeDocument/2006/math">
                    <m:r>
                      <a:rPr lang="en-US" i="1" dirty="0" smtClean="0">
                        <a:solidFill>
                          <a:srgbClr val="000000"/>
                        </a:solidFill>
                        <a:latin typeface="Cambria Math" panose="02040503050406030204" pitchFamily="18" charset="0"/>
                      </a:rPr>
                      <m:t>𝐵</m:t>
                    </m:r>
                  </m:oMath>
                </a14:m>
                <a:r>
                  <a:rPr lang="en-US" dirty="0">
                    <a:solidFill>
                      <a:srgbClr val="000000"/>
                    </a:solidFill>
                  </a:rPr>
                  <a:t> is denoted </a:t>
                </a:r>
                <a14:m>
                  <m:oMath xmlns:m="http://schemas.openxmlformats.org/officeDocument/2006/math">
                    <m:r>
                      <a:rPr lang="en-US" i="1" dirty="0" smtClean="0">
                        <a:solidFill>
                          <a:srgbClr val="000000"/>
                        </a:solidFill>
                        <a:latin typeface="Cambria Math" panose="02040503050406030204" pitchFamily="18" charset="0"/>
                      </a:rPr>
                      <m:t>𝐴</m:t>
                    </m:r>
                  </m:oMath>
                </a14:m>
                <a:r>
                  <a:rPr lang="en-US" dirty="0">
                    <a:solidFill>
                      <a:srgbClr val="000000"/>
                    </a:solidFill>
                  </a:rPr>
                  <a:t> ∪ </a:t>
                </a:r>
                <a14:m>
                  <m:oMath xmlns:m="http://schemas.openxmlformats.org/officeDocument/2006/math">
                    <m:r>
                      <a:rPr lang="en-US" i="1" dirty="0" smtClean="0">
                        <a:solidFill>
                          <a:srgbClr val="000000"/>
                        </a:solidFill>
                        <a:latin typeface="Cambria Math" panose="02040503050406030204" pitchFamily="18" charset="0"/>
                      </a:rPr>
                      <m:t>𝐵</m:t>
                    </m:r>
                  </m:oMath>
                </a14:m>
                <a:r>
                  <a:rPr lang="en-US" dirty="0">
                    <a:solidFill>
                      <a:srgbClr val="000000"/>
                    </a:solidFill>
                  </a:rPr>
                  <a:t> and is read “</a:t>
                </a:r>
                <a14:m>
                  <m:oMath xmlns:m="http://schemas.openxmlformats.org/officeDocument/2006/math">
                    <m:r>
                      <a:rPr lang="en-US" i="1" dirty="0" smtClean="0">
                        <a:solidFill>
                          <a:srgbClr val="000000"/>
                        </a:solidFill>
                        <a:latin typeface="Cambria Math" panose="02040503050406030204" pitchFamily="18" charset="0"/>
                      </a:rPr>
                      <m:t>𝐴</m:t>
                    </m:r>
                  </m:oMath>
                </a14:m>
                <a:r>
                  <a:rPr lang="en-US" dirty="0">
                    <a:solidFill>
                      <a:srgbClr val="000000"/>
                    </a:solidFill>
                  </a:rPr>
                  <a:t> union </a:t>
                </a:r>
                <a14:m>
                  <m:oMath xmlns:m="http://schemas.openxmlformats.org/officeDocument/2006/math">
                    <m:r>
                      <a:rPr lang="en-US" i="1" dirty="0" smtClean="0">
                        <a:solidFill>
                          <a:srgbClr val="000000"/>
                        </a:solidFill>
                        <a:latin typeface="Cambria Math" panose="02040503050406030204" pitchFamily="18" charset="0"/>
                      </a:rPr>
                      <m:t>𝐵</m:t>
                    </m:r>
                  </m:oMath>
                </a14:m>
                <a:r>
                  <a:rPr lang="en-US" dirty="0">
                    <a:solidFill>
                      <a:srgbClr val="000000"/>
                    </a:solidFill>
                  </a:rPr>
                  <a:t>.”</a:t>
                </a:r>
              </a:p>
            </p:txBody>
          </p:sp>
        </mc:Choice>
        <mc:Fallback xmlns="">
          <p:sp>
            <p:nvSpPr>
              <p:cNvPr id="4" name="Content Placeholder 2">
                <a:extLst>
                  <a:ext uri="{FF2B5EF4-FFF2-40B4-BE49-F238E27FC236}">
                    <a16:creationId xmlns:a16="http://schemas.microsoft.com/office/drawing/2014/main" id="{0A46B036-A495-7926-45FD-C419C62038A1}"/>
                  </a:ext>
                </a:extLst>
              </p:cNvPr>
              <p:cNvSpPr>
                <a:spLocks noGrp="1" noRot="1" noChangeAspect="1" noMove="1" noResize="1" noEditPoints="1" noAdjustHandles="1" noChangeArrowheads="1" noChangeShapeType="1" noTextEdit="1"/>
              </p:cNvSpPr>
              <p:nvPr>
                <p:ph idx="1"/>
              </p:nvPr>
            </p:nvSpPr>
            <p:spPr>
              <a:xfrm>
                <a:off x="457200" y="1280160"/>
                <a:ext cx="8229600" cy="1815882"/>
              </a:xfrm>
              <a:blipFill>
                <a:blip r:embed="rId2"/>
                <a:stretch>
                  <a:fillRect l="-1328" t="-2310" r="-1181" b="-7591"/>
                </a:stretch>
              </a:blipFill>
              <a:ln w="28575">
                <a:solidFill>
                  <a:srgbClr val="000000"/>
                </a:solidFill>
              </a:ln>
            </p:spPr>
            <p:txBody>
              <a:bodyPr/>
              <a:lstStyle/>
              <a:p>
                <a:r>
                  <a:rPr lang="en-IN">
                    <a:noFill/>
                  </a:rPr>
                  <a:t> </a:t>
                </a:r>
              </a:p>
            </p:txBody>
          </p:sp>
        </mc:Fallback>
      </mc:AlternateContent>
    </p:spTree>
    <p:extLst>
      <p:ext uri="{BB962C8B-B14F-4D97-AF65-F5344CB8AC3E}">
        <p14:creationId xmlns:p14="http://schemas.microsoft.com/office/powerpoint/2010/main" val="15494832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F92D23-A307-231A-0D4E-2E031AC24B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CAA6A9-F4A2-025F-2574-A7684D808596}"/>
              </a:ext>
            </a:extLst>
          </p:cNvPr>
          <p:cNvSpPr>
            <a:spLocks noGrp="1"/>
          </p:cNvSpPr>
          <p:nvPr>
            <p:ph type="title"/>
          </p:nvPr>
        </p:nvSpPr>
        <p:spPr/>
        <p:txBody>
          <a:bodyPr/>
          <a:lstStyle/>
          <a:p>
            <a:r>
              <a:rPr lang="en-US" dirty="0"/>
              <a:t>Addition Rules for Probability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7B657CD-DF9B-5371-7FB9-91493B5500E1}"/>
                  </a:ext>
                </a:extLst>
              </p:cNvPr>
              <p:cNvSpPr>
                <a:spLocks noGrp="1"/>
              </p:cNvSpPr>
              <p:nvPr>
                <p:ph idx="1"/>
              </p:nvPr>
            </p:nvSpPr>
            <p:spPr/>
            <p:txBody>
              <a:bodyPr/>
              <a:lstStyle/>
              <a:p>
                <a:endParaRPr lang="en-US" dirty="0"/>
              </a:p>
              <a:p>
                <a:endParaRPr lang="en-US" dirty="0"/>
              </a:p>
              <a:p>
                <a:endParaRPr lang="en-US" dirty="0"/>
              </a:p>
              <a:p>
                <a:endParaRPr lang="en-US" dirty="0"/>
              </a:p>
              <a:p>
                <a:endParaRPr lang="en-US" dirty="0"/>
              </a:p>
              <a:p>
                <a:r>
                  <a:rPr lang="en-US" dirty="0"/>
                  <a:t>Notice in Figure 6.2.2 that the union includes all outcomes in either </a:t>
                </a:r>
                <a14:m>
                  <m:oMath xmlns:m="http://schemas.openxmlformats.org/officeDocument/2006/math">
                    <m:r>
                      <a:rPr lang="en-US" i="1" dirty="0" smtClean="0">
                        <a:latin typeface="Cambria Math" panose="02040503050406030204" pitchFamily="18" charset="0"/>
                      </a:rPr>
                      <m:t>𝐴</m:t>
                    </m:r>
                  </m:oMath>
                </a14:m>
                <a:r>
                  <a:rPr lang="en-US" dirty="0"/>
                  <a:t> or </a:t>
                </a:r>
                <a14:m>
                  <m:oMath xmlns:m="http://schemas.openxmlformats.org/officeDocument/2006/math">
                    <m:r>
                      <a:rPr lang="en-US" i="1" dirty="0" smtClean="0">
                        <a:latin typeface="Cambria Math" panose="02040503050406030204" pitchFamily="18" charset="0"/>
                      </a:rPr>
                      <m:t>𝐵</m:t>
                    </m:r>
                  </m:oMath>
                </a14:m>
                <a:r>
                  <a:rPr lang="en-US" dirty="0"/>
                  <a:t>.</a:t>
                </a:r>
                <a:endParaRPr lang="en-US" b="1" dirty="0"/>
              </a:p>
            </p:txBody>
          </p:sp>
        </mc:Choice>
        <mc:Fallback xmlns="">
          <p:sp>
            <p:nvSpPr>
              <p:cNvPr id="3" name="Content Placeholder 2">
                <a:extLst>
                  <a:ext uri="{FF2B5EF4-FFF2-40B4-BE49-F238E27FC236}">
                    <a16:creationId xmlns:a16="http://schemas.microsoft.com/office/drawing/2014/main" id="{C7B657CD-DF9B-5371-7FB9-91493B5500E1}"/>
                  </a:ext>
                </a:extLst>
              </p:cNvPr>
              <p:cNvSpPr>
                <a:spLocks noGrp="1" noRot="1" noChangeAspect="1" noMove="1" noResize="1" noEditPoints="1" noAdjustHandles="1" noChangeArrowheads="1" noChangeShapeType="1" noTextEdit="1"/>
              </p:cNvSpPr>
              <p:nvPr>
                <p:ph idx="1"/>
              </p:nvPr>
            </p:nvSpPr>
            <p:spPr>
              <a:blipFill>
                <a:blip r:embed="rId2"/>
                <a:stretch>
                  <a:fillRect l="-1481"/>
                </a:stretch>
              </a:blipFill>
            </p:spPr>
            <p:txBody>
              <a:bodyPr/>
              <a:lstStyle/>
              <a:p>
                <a:r>
                  <a:rPr lang="en-IN">
                    <a:noFill/>
                  </a:rPr>
                  <a:t> </a:t>
                </a:r>
              </a:p>
            </p:txBody>
          </p:sp>
        </mc:Fallback>
      </mc:AlternateContent>
      <p:pic>
        <p:nvPicPr>
          <p:cNvPr id="5" name="Picture 4">
            <a:extLst>
              <a:ext uri="{FF2B5EF4-FFF2-40B4-BE49-F238E27FC236}">
                <a16:creationId xmlns:a16="http://schemas.microsoft.com/office/drawing/2014/main" id="{547C2449-569B-5095-8FF9-20868E73972B}"/>
              </a:ext>
            </a:extLst>
          </p:cNvPr>
          <p:cNvPicPr>
            <a:picLocks noChangeAspect="1"/>
          </p:cNvPicPr>
          <p:nvPr/>
        </p:nvPicPr>
        <p:blipFill>
          <a:blip r:embed="rId3"/>
          <a:stretch>
            <a:fillRect/>
          </a:stretch>
        </p:blipFill>
        <p:spPr>
          <a:xfrm>
            <a:off x="2819400" y="1398342"/>
            <a:ext cx="2962688" cy="2152950"/>
          </a:xfrm>
          <a:prstGeom prst="rect">
            <a:avLst/>
          </a:prstGeom>
        </p:spPr>
      </p:pic>
    </p:spTree>
    <p:extLst>
      <p:ext uri="{BB962C8B-B14F-4D97-AF65-F5344CB8AC3E}">
        <p14:creationId xmlns:p14="http://schemas.microsoft.com/office/powerpoint/2010/main" val="2592717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Definition: Intersection</a:t>
            </a:r>
          </a:p>
        </p:txBody>
      </p:sp>
      <mc:AlternateContent xmlns:mc="http://schemas.openxmlformats.org/markup-compatibility/2006" xmlns:a14="http://schemas.microsoft.com/office/drawing/2010/main">
        <mc:Choice Requires="a14">
          <p:sp>
            <p:nvSpPr>
              <p:cNvPr id="4" name="Content Placeholder 2"/>
              <p:cNvSpPr>
                <a:spLocks noGrp="1"/>
              </p:cNvSpPr>
              <p:nvPr>
                <p:ph idx="1"/>
              </p:nvPr>
            </p:nvSpPr>
            <p:spPr>
              <a:xfrm>
                <a:off x="457200" y="1280160"/>
                <a:ext cx="8229600" cy="1815882"/>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C00000"/>
                    </a:solidFill>
                  </a:rPr>
                  <a:t>intersection</a:t>
                </a:r>
                <a:r>
                  <a:rPr lang="en-US" dirty="0">
                    <a:solidFill>
                      <a:srgbClr val="000000"/>
                    </a:solidFill>
                  </a:rPr>
                  <a:t> of the events </a:t>
                </a:r>
                <a14:m>
                  <m:oMath xmlns:m="http://schemas.openxmlformats.org/officeDocument/2006/math">
                    <m:r>
                      <a:rPr lang="en-US" b="0" i="1" dirty="0" smtClean="0">
                        <a:solidFill>
                          <a:srgbClr val="000000"/>
                        </a:solidFill>
                        <a:latin typeface="Cambria Math" panose="02040503050406030204" pitchFamily="18" charset="0"/>
                      </a:rPr>
                      <m:t>𝐴</m:t>
                    </m:r>
                  </m:oMath>
                </a14:m>
                <a:r>
                  <a:rPr lang="en-US" dirty="0">
                    <a:solidFill>
                      <a:srgbClr val="000000"/>
                    </a:solidFill>
                  </a:rPr>
                  <a:t> and </a:t>
                </a:r>
                <a14:m>
                  <m:oMath xmlns:m="http://schemas.openxmlformats.org/officeDocument/2006/math">
                    <m:r>
                      <a:rPr lang="en-US" b="0" i="1" dirty="0" smtClean="0">
                        <a:solidFill>
                          <a:srgbClr val="000000"/>
                        </a:solidFill>
                        <a:latin typeface="Cambria Math" panose="02040503050406030204" pitchFamily="18" charset="0"/>
                      </a:rPr>
                      <m:t>𝐵</m:t>
                    </m:r>
                  </m:oMath>
                </a14:m>
                <a:r>
                  <a:rPr lang="en-US" dirty="0">
                    <a:solidFill>
                      <a:srgbClr val="000000"/>
                    </a:solidFill>
                  </a:rPr>
                  <a:t> is the set of all outcomes that are included in both </a:t>
                </a:r>
                <a14:m>
                  <m:oMath xmlns:m="http://schemas.openxmlformats.org/officeDocument/2006/math">
                    <m:r>
                      <a:rPr lang="en-US" b="0" i="1" dirty="0" smtClean="0">
                        <a:solidFill>
                          <a:srgbClr val="000000"/>
                        </a:solidFill>
                        <a:latin typeface="Cambria Math" panose="02040503050406030204" pitchFamily="18" charset="0"/>
                      </a:rPr>
                      <m:t>𝐴</m:t>
                    </m:r>
                    <m:r>
                      <a:rPr lang="en-US" b="0" i="1" dirty="0" smtClean="0">
                        <a:solidFill>
                          <a:srgbClr val="000000"/>
                        </a:solidFill>
                        <a:latin typeface="Cambria Math" panose="02040503050406030204" pitchFamily="18" charset="0"/>
                      </a:rPr>
                      <m:t> </m:t>
                    </m:r>
                  </m:oMath>
                </a14:m>
                <a:r>
                  <a:rPr lang="en-US" dirty="0">
                    <a:solidFill>
                      <a:srgbClr val="000000"/>
                    </a:solidFill>
                  </a:rPr>
                  <a:t>and </a:t>
                </a:r>
                <a14:m>
                  <m:oMath xmlns:m="http://schemas.openxmlformats.org/officeDocument/2006/math">
                    <m:r>
                      <a:rPr lang="en-US" b="0" i="1" dirty="0" smtClean="0">
                        <a:solidFill>
                          <a:srgbClr val="000000"/>
                        </a:solidFill>
                        <a:latin typeface="Cambria Math" panose="02040503050406030204" pitchFamily="18" charset="0"/>
                      </a:rPr>
                      <m:t>𝐵</m:t>
                    </m:r>
                  </m:oMath>
                </a14:m>
                <a:r>
                  <a:rPr lang="en-US" dirty="0">
                    <a:solidFill>
                      <a:srgbClr val="000000"/>
                    </a:solidFill>
                  </a:rPr>
                  <a:t>. Symbolically, the intersection of </a:t>
                </a:r>
                <a14:m>
                  <m:oMath xmlns:m="http://schemas.openxmlformats.org/officeDocument/2006/math">
                    <m:r>
                      <a:rPr lang="en-US" b="0" i="1" dirty="0" smtClean="0">
                        <a:solidFill>
                          <a:srgbClr val="000000"/>
                        </a:solidFill>
                        <a:latin typeface="Cambria Math" panose="02040503050406030204" pitchFamily="18" charset="0"/>
                      </a:rPr>
                      <m:t>𝐴</m:t>
                    </m:r>
                  </m:oMath>
                </a14:m>
                <a:r>
                  <a:rPr lang="en-US" dirty="0">
                    <a:solidFill>
                      <a:srgbClr val="000000"/>
                    </a:solidFill>
                  </a:rPr>
                  <a:t> and </a:t>
                </a:r>
                <a14:m>
                  <m:oMath xmlns:m="http://schemas.openxmlformats.org/officeDocument/2006/math">
                    <m:r>
                      <a:rPr lang="en-US" b="0" i="1" dirty="0" smtClean="0">
                        <a:solidFill>
                          <a:srgbClr val="000000"/>
                        </a:solidFill>
                        <a:latin typeface="Cambria Math" panose="02040503050406030204" pitchFamily="18" charset="0"/>
                      </a:rPr>
                      <m:t>𝐵</m:t>
                    </m:r>
                  </m:oMath>
                </a14:m>
                <a:r>
                  <a:rPr lang="en-US" dirty="0">
                    <a:solidFill>
                      <a:srgbClr val="000000"/>
                    </a:solidFill>
                  </a:rPr>
                  <a:t> is denoted </a:t>
                </a:r>
                <a:br>
                  <a:rPr lang="en-US" dirty="0">
                    <a:solidFill>
                      <a:srgbClr val="000000"/>
                    </a:solidFill>
                  </a:rPr>
                </a:br>
                <a14:m>
                  <m:oMath xmlns:m="http://schemas.openxmlformats.org/officeDocument/2006/math">
                    <m:r>
                      <a:rPr lang="en-US" b="0" i="1" dirty="0" smtClean="0">
                        <a:solidFill>
                          <a:srgbClr val="000000"/>
                        </a:solidFill>
                        <a:latin typeface="Cambria Math" panose="02040503050406030204" pitchFamily="18" charset="0"/>
                      </a:rPr>
                      <m:t>𝐴</m:t>
                    </m:r>
                  </m:oMath>
                </a14:m>
                <a:r>
                  <a:rPr lang="en-US" dirty="0">
                    <a:solidFill>
                      <a:srgbClr val="000000"/>
                    </a:solidFill>
                  </a:rPr>
                  <a:t> ∩ </a:t>
                </a:r>
                <a14:m>
                  <m:oMath xmlns:m="http://schemas.openxmlformats.org/officeDocument/2006/math">
                    <m:r>
                      <a:rPr lang="en-US" b="0" i="1" dirty="0" smtClean="0">
                        <a:solidFill>
                          <a:srgbClr val="000000"/>
                        </a:solidFill>
                        <a:latin typeface="Cambria Math" panose="02040503050406030204" pitchFamily="18" charset="0"/>
                      </a:rPr>
                      <m:t>𝐵</m:t>
                    </m:r>
                  </m:oMath>
                </a14:m>
                <a:r>
                  <a:rPr lang="en-US" dirty="0">
                    <a:solidFill>
                      <a:srgbClr val="000000"/>
                    </a:solidFill>
                  </a:rPr>
                  <a:t> and is read “</a:t>
                </a:r>
                <a14:m>
                  <m:oMath xmlns:m="http://schemas.openxmlformats.org/officeDocument/2006/math">
                    <m:r>
                      <a:rPr lang="en-US" b="0" i="1" dirty="0" smtClean="0">
                        <a:solidFill>
                          <a:srgbClr val="000000"/>
                        </a:solidFill>
                        <a:latin typeface="Cambria Math" panose="02040503050406030204" pitchFamily="18" charset="0"/>
                      </a:rPr>
                      <m:t>𝐴</m:t>
                    </m:r>
                  </m:oMath>
                </a14:m>
                <a:r>
                  <a:rPr lang="en-US" dirty="0">
                    <a:solidFill>
                      <a:srgbClr val="000000"/>
                    </a:solidFill>
                  </a:rPr>
                  <a:t> intersect </a:t>
                </a:r>
                <a14:m>
                  <m:oMath xmlns:m="http://schemas.openxmlformats.org/officeDocument/2006/math">
                    <m:r>
                      <a:rPr lang="en-US" b="0" i="1" dirty="0" smtClean="0">
                        <a:solidFill>
                          <a:srgbClr val="000000"/>
                        </a:solidFill>
                        <a:latin typeface="Cambria Math" panose="02040503050406030204" pitchFamily="18" charset="0"/>
                      </a:rPr>
                      <m:t>𝐵</m:t>
                    </m:r>
                  </m:oMath>
                </a14:m>
                <a:r>
                  <a:rPr lang="en-US" dirty="0">
                    <a:solidFill>
                      <a:srgbClr val="000000"/>
                    </a:solidFill>
                  </a:rPr>
                  <a:t>.” </a:t>
                </a:r>
              </a:p>
            </p:txBody>
          </p:sp>
        </mc:Choice>
        <mc:Fallback xmlns="">
          <p:sp>
            <p:nvSpPr>
              <p:cNvPr id="4" name="Content Placeholder 2"/>
              <p:cNvSpPr>
                <a:spLocks noGrp="1" noRot="1" noChangeAspect="1" noMove="1" noResize="1" noEditPoints="1" noAdjustHandles="1" noChangeArrowheads="1" noChangeShapeType="1" noTextEdit="1"/>
              </p:cNvSpPr>
              <p:nvPr>
                <p:ph idx="1"/>
              </p:nvPr>
            </p:nvSpPr>
            <p:spPr>
              <a:xfrm>
                <a:off x="457200" y="1280160"/>
                <a:ext cx="8229600" cy="1815882"/>
              </a:xfrm>
              <a:blipFill>
                <a:blip r:embed="rId2"/>
                <a:stretch>
                  <a:fillRect l="-1328" t="-2310" b="-7591"/>
                </a:stretch>
              </a:blipFill>
              <a:ln w="28575">
                <a:solidFill>
                  <a:srgbClr val="000000"/>
                </a:solidFill>
              </a:ln>
            </p:spPr>
            <p:txBody>
              <a:bodyPr/>
              <a:lstStyle/>
              <a:p>
                <a:r>
                  <a:rPr lang="en-IN">
                    <a:noFill/>
                  </a:rPr>
                  <a:t> </a:t>
                </a:r>
              </a:p>
            </p:txBody>
          </p:sp>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63C98-5CFC-EE55-F9F7-A836750A88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74A6A8-2DF9-314A-71F5-765C68A1B689}"/>
              </a:ext>
            </a:extLst>
          </p:cNvPr>
          <p:cNvSpPr>
            <a:spLocks noGrp="1"/>
          </p:cNvSpPr>
          <p:nvPr>
            <p:ph type="title"/>
          </p:nvPr>
        </p:nvSpPr>
        <p:spPr/>
        <p:txBody>
          <a:bodyPr/>
          <a:lstStyle/>
          <a:p>
            <a:r>
              <a:rPr lang="en-US" dirty="0"/>
              <a:t>Addition Rules for Probability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6A5DDBA-CDE1-A8BD-90AC-D17C834718D8}"/>
                  </a:ext>
                </a:extLst>
              </p:cNvPr>
              <p:cNvSpPr>
                <a:spLocks noGrp="1"/>
              </p:cNvSpPr>
              <p:nvPr>
                <p:ph idx="1"/>
              </p:nvPr>
            </p:nvSpPr>
            <p:spPr/>
            <p:txBody>
              <a:bodyPr>
                <a:normAutofit/>
              </a:bodyPr>
              <a:lstStyle/>
              <a:p>
                <a:r>
                  <a:rPr lang="en-US" dirty="0"/>
                  <a:t>Suppose the marketing director was interested in persons who possessed an annual income greater than $50,000 and subscribed to more than one other sports magazine. That set would be called the intersection of </a:t>
                </a:r>
                <a14:m>
                  <m:oMath xmlns:m="http://schemas.openxmlformats.org/officeDocument/2006/math">
                    <m:r>
                      <a:rPr lang="en-US" i="1" dirty="0" smtClean="0">
                        <a:latin typeface="Cambria Math" panose="02040503050406030204" pitchFamily="18" charset="0"/>
                      </a:rPr>
                      <m:t>𝐴</m:t>
                    </m:r>
                  </m:oMath>
                </a14:m>
                <a:r>
                  <a:rPr lang="en-US" dirty="0"/>
                  <a:t> and </a:t>
                </a:r>
                <a14:m>
                  <m:oMath xmlns:m="http://schemas.openxmlformats.org/officeDocument/2006/math">
                    <m:r>
                      <a:rPr lang="en-US" i="1" dirty="0" smtClean="0">
                        <a:latin typeface="Cambria Math" panose="02040503050406030204" pitchFamily="18" charset="0"/>
                      </a:rPr>
                      <m:t>𝐵</m:t>
                    </m:r>
                  </m:oMath>
                </a14:m>
                <a:r>
                  <a:rPr lang="en-US" dirty="0"/>
                  <a:t>.</a:t>
                </a:r>
              </a:p>
              <a:p>
                <a:endParaRPr lang="en-US" dirty="0"/>
              </a:p>
              <a:p>
                <a:endParaRPr lang="en-US" dirty="0"/>
              </a:p>
            </p:txBody>
          </p:sp>
        </mc:Choice>
        <mc:Fallback xmlns="">
          <p:sp>
            <p:nvSpPr>
              <p:cNvPr id="3" name="Content Placeholder 2">
                <a:extLst>
                  <a:ext uri="{FF2B5EF4-FFF2-40B4-BE49-F238E27FC236}">
                    <a16:creationId xmlns:a16="http://schemas.microsoft.com/office/drawing/2014/main" id="{46A5DDBA-CDE1-A8BD-90AC-D17C834718D8}"/>
                  </a:ext>
                </a:extLst>
              </p:cNvPr>
              <p:cNvSpPr>
                <a:spLocks noGrp="1" noRot="1" noChangeAspect="1" noMove="1" noResize="1" noEditPoints="1" noAdjustHandles="1" noChangeArrowheads="1" noChangeShapeType="1" noTextEdit="1"/>
              </p:cNvSpPr>
              <p:nvPr>
                <p:ph idx="1"/>
              </p:nvPr>
            </p:nvSpPr>
            <p:spPr>
              <a:blipFill>
                <a:blip r:embed="rId2"/>
                <a:stretch>
                  <a:fillRect l="-1481" t="-1200" r="-889"/>
                </a:stretch>
              </a:blipFill>
            </p:spPr>
            <p:txBody>
              <a:bodyPr/>
              <a:lstStyle/>
              <a:p>
                <a:r>
                  <a:rPr lang="en-IN">
                    <a:noFill/>
                  </a:rPr>
                  <a:t> </a:t>
                </a:r>
              </a:p>
            </p:txBody>
          </p:sp>
        </mc:Fallback>
      </mc:AlternateContent>
      <p:pic>
        <p:nvPicPr>
          <p:cNvPr id="6" name="Picture 5">
            <a:extLst>
              <a:ext uri="{FF2B5EF4-FFF2-40B4-BE49-F238E27FC236}">
                <a16:creationId xmlns:a16="http://schemas.microsoft.com/office/drawing/2014/main" id="{1E6E24AD-E89E-ABC5-512A-C5227A013102}"/>
              </a:ext>
            </a:extLst>
          </p:cNvPr>
          <p:cNvPicPr>
            <a:picLocks noChangeAspect="1"/>
          </p:cNvPicPr>
          <p:nvPr/>
        </p:nvPicPr>
        <p:blipFill>
          <a:blip r:embed="rId3"/>
          <a:stretch>
            <a:fillRect/>
          </a:stretch>
        </p:blipFill>
        <p:spPr>
          <a:xfrm>
            <a:off x="2590800" y="3139100"/>
            <a:ext cx="3411056" cy="2575900"/>
          </a:xfrm>
          <a:prstGeom prst="rect">
            <a:avLst/>
          </a:prstGeom>
        </p:spPr>
      </p:pic>
    </p:spTree>
    <p:extLst>
      <p:ext uri="{BB962C8B-B14F-4D97-AF65-F5344CB8AC3E}">
        <p14:creationId xmlns:p14="http://schemas.microsoft.com/office/powerpoint/2010/main" val="20671049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3B7BA0-DA39-F282-8383-0D185527C2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2D0F7D-8418-55D6-ED16-FC3C034235A8}"/>
              </a:ext>
            </a:extLst>
          </p:cNvPr>
          <p:cNvSpPr>
            <a:spLocks noGrp="1"/>
          </p:cNvSpPr>
          <p:nvPr>
            <p:ph type="title"/>
          </p:nvPr>
        </p:nvSpPr>
        <p:spPr/>
        <p:txBody>
          <a:bodyPr/>
          <a:lstStyle/>
          <a:p>
            <a:r>
              <a:rPr lang="en-US" dirty="0"/>
              <a:t>Addition Rules for Probability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9AB2799-0E18-3AC3-3094-26215B536C2F}"/>
                  </a:ext>
                </a:extLst>
              </p:cNvPr>
              <p:cNvSpPr>
                <a:spLocks noGrp="1"/>
              </p:cNvSpPr>
              <p:nvPr>
                <p:ph idx="1"/>
              </p:nvPr>
            </p:nvSpPr>
            <p:spPr/>
            <p:txBody>
              <a:bodyPr>
                <a:normAutofit/>
              </a:bodyPr>
              <a:lstStyle/>
              <a:p>
                <a:r>
                  <a:rPr lang="en-US" dirty="0"/>
                  <a:t>Notice in Figure 6.2.3 that the intersection includes only those outcomes in both </a:t>
                </a:r>
                <a14:m>
                  <m:oMath xmlns:m="http://schemas.openxmlformats.org/officeDocument/2006/math">
                    <m:r>
                      <a:rPr lang="en-US" i="1" dirty="0" smtClean="0">
                        <a:latin typeface="Cambria Math" panose="02040503050406030204" pitchFamily="18" charset="0"/>
                      </a:rPr>
                      <m:t>𝐴</m:t>
                    </m:r>
                  </m:oMath>
                </a14:m>
                <a:r>
                  <a:rPr lang="en-US" dirty="0"/>
                  <a:t> </a:t>
                </a:r>
                <a:r>
                  <a:rPr lang="en-US" b="1" dirty="0"/>
                  <a:t>and</a:t>
                </a:r>
                <a:r>
                  <a:rPr lang="en-US" dirty="0"/>
                  <a:t> </a:t>
                </a:r>
                <a14:m>
                  <m:oMath xmlns:m="http://schemas.openxmlformats.org/officeDocument/2006/math">
                    <m:r>
                      <a:rPr lang="en-US" i="1" dirty="0" smtClean="0">
                        <a:latin typeface="Cambria Math" panose="02040503050406030204" pitchFamily="18" charset="0"/>
                      </a:rPr>
                      <m:t>𝐵</m:t>
                    </m:r>
                  </m:oMath>
                </a14:m>
                <a:r>
                  <a:rPr lang="en-US" dirty="0"/>
                  <a:t>. </a:t>
                </a:r>
              </a:p>
              <a:p>
                <a:r>
                  <a:rPr lang="en-US" dirty="0"/>
                  <a:t>Two other useful concepts are the notions of </a:t>
                </a:r>
                <a:r>
                  <a:rPr lang="en-US" b="1" dirty="0"/>
                  <a:t>complement</a:t>
                </a:r>
                <a:r>
                  <a:rPr lang="en-US" dirty="0"/>
                  <a:t> of an event and events which are </a:t>
                </a:r>
                <a:r>
                  <a:rPr lang="en-US" b="1" dirty="0"/>
                  <a:t>mutually exclusive</a:t>
                </a:r>
                <a:r>
                  <a:rPr lang="en-US" dirty="0"/>
                  <a:t>.</a:t>
                </a:r>
              </a:p>
              <a:p>
                <a:endParaRPr lang="en-US" dirty="0"/>
              </a:p>
            </p:txBody>
          </p:sp>
        </mc:Choice>
        <mc:Fallback xmlns="">
          <p:sp>
            <p:nvSpPr>
              <p:cNvPr id="3" name="Content Placeholder 2">
                <a:extLst>
                  <a:ext uri="{FF2B5EF4-FFF2-40B4-BE49-F238E27FC236}">
                    <a16:creationId xmlns:a16="http://schemas.microsoft.com/office/drawing/2014/main" id="{C9AB2799-0E18-3AC3-3094-26215B536C2F}"/>
                  </a:ext>
                </a:extLst>
              </p:cNvPr>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IN">
                    <a:noFill/>
                  </a:rPr>
                  <a:t> </a:t>
                </a:r>
              </a:p>
            </p:txBody>
          </p:sp>
        </mc:Fallback>
      </mc:AlternateContent>
    </p:spTree>
    <p:extLst>
      <p:ext uri="{BB962C8B-B14F-4D97-AF65-F5344CB8AC3E}">
        <p14:creationId xmlns:p14="http://schemas.microsoft.com/office/powerpoint/2010/main" val="33364686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Definition: Complement </a:t>
            </a:r>
          </a:p>
        </p:txBody>
      </p:sp>
      <mc:AlternateContent xmlns:mc="http://schemas.openxmlformats.org/markup-compatibility/2006" xmlns:a14="http://schemas.microsoft.com/office/drawing/2010/main">
        <mc:Choice Requires="a14">
          <p:sp>
            <p:nvSpPr>
              <p:cNvPr id="4" name="Content Placeholder 2"/>
              <p:cNvSpPr>
                <a:spLocks noGrp="1"/>
              </p:cNvSpPr>
              <p:nvPr>
                <p:ph idx="1"/>
              </p:nvPr>
            </p:nvSpPr>
            <p:spPr>
              <a:xfrm>
                <a:off x="457200" y="1280160"/>
                <a:ext cx="8229600" cy="1815882"/>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C00000"/>
                    </a:solidFill>
                  </a:rPr>
                  <a:t>complement</a:t>
                </a:r>
                <a:r>
                  <a:rPr lang="en-US" dirty="0">
                    <a:solidFill>
                      <a:srgbClr val="000000"/>
                    </a:solidFill>
                  </a:rPr>
                  <a:t> of an event </a:t>
                </a:r>
                <a14:m>
                  <m:oMath xmlns:m="http://schemas.openxmlformats.org/officeDocument/2006/math">
                    <m:r>
                      <a:rPr lang="en-US" i="1" dirty="0" smtClean="0">
                        <a:solidFill>
                          <a:srgbClr val="000000"/>
                        </a:solidFill>
                        <a:latin typeface="Cambria Math" panose="02040503050406030204" pitchFamily="18" charset="0"/>
                      </a:rPr>
                      <m:t>𝐴</m:t>
                    </m:r>
                  </m:oMath>
                </a14:m>
                <a:r>
                  <a:rPr lang="en-US" dirty="0">
                    <a:solidFill>
                      <a:srgbClr val="000000"/>
                    </a:solidFill>
                  </a:rPr>
                  <a:t> is the set of all outcomes in the sample space that are not in </a:t>
                </a:r>
                <a14:m>
                  <m:oMath xmlns:m="http://schemas.openxmlformats.org/officeDocument/2006/math">
                    <m:r>
                      <a:rPr lang="en-US" i="1" dirty="0" smtClean="0">
                        <a:solidFill>
                          <a:srgbClr val="000000"/>
                        </a:solidFill>
                        <a:latin typeface="Cambria Math" panose="02040503050406030204" pitchFamily="18" charset="0"/>
                      </a:rPr>
                      <m:t>𝐴</m:t>
                    </m:r>
                  </m:oMath>
                </a14:m>
                <a:r>
                  <a:rPr lang="en-US" dirty="0">
                    <a:solidFill>
                      <a:srgbClr val="000000"/>
                    </a:solidFill>
                  </a:rPr>
                  <a:t>. Symbolically, the complement of the set </a:t>
                </a:r>
                <a14:m>
                  <m:oMath xmlns:m="http://schemas.openxmlformats.org/officeDocument/2006/math">
                    <m:r>
                      <a:rPr lang="en-US" i="1" dirty="0" smtClean="0">
                        <a:solidFill>
                          <a:srgbClr val="000000"/>
                        </a:solidFill>
                        <a:latin typeface="Cambria Math" panose="02040503050406030204" pitchFamily="18" charset="0"/>
                      </a:rPr>
                      <m:t>𝐴</m:t>
                    </m:r>
                  </m:oMath>
                </a14:m>
                <a:r>
                  <a:rPr lang="en-US" dirty="0">
                    <a:solidFill>
                      <a:srgbClr val="000000"/>
                    </a:solidFill>
                  </a:rPr>
                  <a:t> will be written as </a:t>
                </a:r>
                <a14:m>
                  <m:oMath xmlns:m="http://schemas.openxmlformats.org/officeDocument/2006/math">
                    <m:r>
                      <a:rPr lang="en-US" i="1" dirty="0" smtClean="0">
                        <a:solidFill>
                          <a:srgbClr val="000000"/>
                        </a:solidFill>
                        <a:latin typeface="Cambria Math" panose="02040503050406030204" pitchFamily="18" charset="0"/>
                      </a:rPr>
                      <m:t>𝐴</m:t>
                    </m:r>
                    <m:r>
                      <a:rPr lang="en-US" i="1" baseline="30000" dirty="0" smtClean="0">
                        <a:solidFill>
                          <a:srgbClr val="000000"/>
                        </a:solidFill>
                        <a:latin typeface="Cambria Math" panose="02040503050406030204" pitchFamily="18" charset="0"/>
                      </a:rPr>
                      <m:t>𝑐</m:t>
                    </m:r>
                  </m:oMath>
                </a14:m>
                <a:r>
                  <a:rPr lang="en-US" dirty="0">
                    <a:solidFill>
                      <a:srgbClr val="000000"/>
                    </a:solidFill>
                  </a:rPr>
                  <a:t>. </a:t>
                </a:r>
              </a:p>
            </p:txBody>
          </p:sp>
        </mc:Choice>
        <mc:Fallback xmlns="">
          <p:sp>
            <p:nvSpPr>
              <p:cNvPr id="4" name="Content Placeholder 2"/>
              <p:cNvSpPr>
                <a:spLocks noGrp="1" noRot="1" noChangeAspect="1" noMove="1" noResize="1" noEditPoints="1" noAdjustHandles="1" noChangeArrowheads="1" noChangeShapeType="1" noTextEdit="1"/>
              </p:cNvSpPr>
              <p:nvPr>
                <p:ph idx="1"/>
              </p:nvPr>
            </p:nvSpPr>
            <p:spPr>
              <a:xfrm>
                <a:off x="457200" y="1280160"/>
                <a:ext cx="8229600" cy="1815882"/>
              </a:xfrm>
              <a:blipFill>
                <a:blip r:embed="rId2"/>
                <a:stretch>
                  <a:fillRect l="-1328" t="-2310" b="-7591"/>
                </a:stretch>
              </a:blipFill>
              <a:ln w="28575">
                <a:solidFill>
                  <a:srgbClr val="000000"/>
                </a:solidFill>
              </a:ln>
            </p:spPr>
            <p:txBody>
              <a:bodyPr/>
              <a:lstStyle/>
              <a:p>
                <a:r>
                  <a:rPr lang="en-IN">
                    <a:noFill/>
                  </a:rPr>
                  <a:t> </a:t>
                </a:r>
              </a:p>
            </p:txBody>
          </p:sp>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466AD-3168-B95F-4B82-D4944E42A7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3FB4BF-0741-2270-60CB-9B0D8D4F55C4}"/>
              </a:ext>
            </a:extLst>
          </p:cNvPr>
          <p:cNvSpPr>
            <a:spLocks noGrp="1"/>
          </p:cNvSpPr>
          <p:nvPr>
            <p:ph type="title"/>
          </p:nvPr>
        </p:nvSpPr>
        <p:spPr/>
        <p:txBody>
          <a:bodyPr/>
          <a:lstStyle/>
          <a:p>
            <a:r>
              <a:rPr lang="en-US" dirty="0"/>
              <a:t>Addition Rules for Probability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BB2FA3C-2D26-F030-8E7F-5EDEC3A6D1FF}"/>
                  </a:ext>
                </a:extLst>
              </p:cNvPr>
              <p:cNvSpPr>
                <a:spLocks noGrp="1"/>
              </p:cNvSpPr>
              <p:nvPr>
                <p:ph idx="1"/>
              </p:nvPr>
            </p:nvSpPr>
            <p:spPr/>
            <p:txBody>
              <a:bodyPr>
                <a:normAutofit/>
              </a:bodyPr>
              <a:lstStyle/>
              <a:p>
                <a:endParaRPr lang="en-US" dirty="0"/>
              </a:p>
              <a:p>
                <a:endParaRPr lang="en-US" dirty="0"/>
              </a:p>
              <a:p>
                <a:endParaRPr lang="en-US" dirty="0"/>
              </a:p>
              <a:p>
                <a:endParaRPr lang="en-US" dirty="0"/>
              </a:p>
              <a:p>
                <a:endParaRPr lang="en-US" dirty="0"/>
              </a:p>
              <a:p>
                <a:r>
                  <a:rPr lang="en-US" dirty="0"/>
                  <a:t>Notice in Figure 6.2.4 that the complement of event </a:t>
                </a:r>
                <a14:m>
                  <m:oMath xmlns:m="http://schemas.openxmlformats.org/officeDocument/2006/math">
                    <m:r>
                      <a:rPr lang="en-US" i="1" dirty="0" smtClean="0">
                        <a:latin typeface="Cambria Math" panose="02040503050406030204" pitchFamily="18" charset="0"/>
                      </a:rPr>
                      <m:t>𝐴</m:t>
                    </m:r>
                  </m:oMath>
                </a14:m>
                <a:r>
                  <a:rPr lang="en-US" dirty="0"/>
                  <a:t> includes all outcomes which are not in </a:t>
                </a:r>
                <a14:m>
                  <m:oMath xmlns:m="http://schemas.openxmlformats.org/officeDocument/2006/math">
                    <m:r>
                      <a:rPr lang="en-US" i="1" dirty="0" smtClean="0">
                        <a:latin typeface="Cambria Math" panose="02040503050406030204" pitchFamily="18" charset="0"/>
                      </a:rPr>
                      <m:t>𝐴</m:t>
                    </m:r>
                  </m:oMath>
                </a14:m>
                <a:r>
                  <a:rPr lang="en-US" dirty="0"/>
                  <a:t>. For the event </a:t>
                </a:r>
                <a14:m>
                  <m:oMath xmlns:m="http://schemas.openxmlformats.org/officeDocument/2006/math">
                    <m:r>
                      <a:rPr lang="en-US" i="1" dirty="0" smtClean="0">
                        <a:latin typeface="Cambria Math" panose="02040503050406030204" pitchFamily="18" charset="0"/>
                      </a:rPr>
                      <m:t>𝐴</m:t>
                    </m:r>
                  </m:oMath>
                </a14:m>
                <a:r>
                  <a:rPr lang="en-US" dirty="0"/>
                  <a:t> = {annual income is greater than $50,000}, the complement of </a:t>
                </a:r>
                <a14:m>
                  <m:oMath xmlns:m="http://schemas.openxmlformats.org/officeDocument/2006/math">
                    <m:r>
                      <a:rPr lang="en-US" i="1" dirty="0" smtClean="0">
                        <a:latin typeface="Cambria Math" panose="02040503050406030204" pitchFamily="18" charset="0"/>
                      </a:rPr>
                      <m:t>𝐴</m:t>
                    </m:r>
                  </m:oMath>
                </a14:m>
                <a:r>
                  <a:rPr lang="en-US" dirty="0"/>
                  <a:t> would be</a:t>
                </a:r>
              </a:p>
              <a:p>
                <a:endParaRPr lang="en-US" dirty="0"/>
              </a:p>
            </p:txBody>
          </p:sp>
        </mc:Choice>
        <mc:Fallback xmlns="">
          <p:sp>
            <p:nvSpPr>
              <p:cNvPr id="3" name="Content Placeholder 2">
                <a:extLst>
                  <a:ext uri="{FF2B5EF4-FFF2-40B4-BE49-F238E27FC236}">
                    <a16:creationId xmlns:a16="http://schemas.microsoft.com/office/drawing/2014/main" id="{6BB2FA3C-2D26-F030-8E7F-5EDEC3A6D1FF}"/>
                  </a:ext>
                </a:extLst>
              </p:cNvPr>
              <p:cNvSpPr>
                <a:spLocks noGrp="1" noRot="1" noChangeAspect="1" noMove="1" noResize="1" noEditPoints="1" noAdjustHandles="1" noChangeArrowheads="1" noChangeShapeType="1" noTextEdit="1"/>
              </p:cNvSpPr>
              <p:nvPr>
                <p:ph idx="1"/>
              </p:nvPr>
            </p:nvSpPr>
            <p:spPr>
              <a:blipFill>
                <a:blip r:embed="rId2"/>
                <a:stretch>
                  <a:fillRect l="-1481" r="-1037"/>
                </a:stretch>
              </a:blipFill>
            </p:spPr>
            <p:txBody>
              <a:bodyPr/>
              <a:lstStyle/>
              <a:p>
                <a:r>
                  <a:rPr lang="en-IN">
                    <a:noFill/>
                  </a:rPr>
                  <a:t> </a:t>
                </a:r>
              </a:p>
            </p:txBody>
          </p:sp>
        </mc:Fallback>
      </mc:AlternateContent>
      <p:pic>
        <p:nvPicPr>
          <p:cNvPr id="5" name="Picture 4">
            <a:extLst>
              <a:ext uri="{FF2B5EF4-FFF2-40B4-BE49-F238E27FC236}">
                <a16:creationId xmlns:a16="http://schemas.microsoft.com/office/drawing/2014/main" id="{37EF32A0-D1F0-C52A-E1F4-00096FAD99F8}"/>
              </a:ext>
            </a:extLst>
          </p:cNvPr>
          <p:cNvPicPr>
            <a:picLocks noChangeAspect="1"/>
          </p:cNvPicPr>
          <p:nvPr/>
        </p:nvPicPr>
        <p:blipFill>
          <a:blip r:embed="rId3"/>
          <a:stretch>
            <a:fillRect/>
          </a:stretch>
        </p:blipFill>
        <p:spPr>
          <a:xfrm>
            <a:off x="2667000" y="1136946"/>
            <a:ext cx="3267531" cy="2429214"/>
          </a:xfrm>
          <a:prstGeom prst="rect">
            <a:avLst/>
          </a:prstGeom>
        </p:spPr>
      </p:pic>
    </p:spTree>
    <p:extLst>
      <p:ext uri="{BB962C8B-B14F-4D97-AF65-F5344CB8AC3E}">
        <p14:creationId xmlns:p14="http://schemas.microsoft.com/office/powerpoint/2010/main" val="2472560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E29EAA-2993-A5D1-D3FF-2274AA6076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106CD1-051D-7A0A-E0FB-AFEBF65EE66F}"/>
              </a:ext>
            </a:extLst>
          </p:cNvPr>
          <p:cNvSpPr>
            <a:spLocks noGrp="1"/>
          </p:cNvSpPr>
          <p:nvPr>
            <p:ph type="title"/>
          </p:nvPr>
        </p:nvSpPr>
        <p:spPr/>
        <p:txBody>
          <a:bodyPr/>
          <a:lstStyle/>
          <a:p>
            <a:r>
              <a:rPr lang="en-US" dirty="0"/>
              <a:t>Addition Rules for Probability</a:t>
            </a:r>
          </a:p>
        </p:txBody>
      </p:sp>
      <p:sp>
        <p:nvSpPr>
          <p:cNvPr id="3" name="Content Placeholder 2">
            <a:extLst>
              <a:ext uri="{FF2B5EF4-FFF2-40B4-BE49-F238E27FC236}">
                <a16:creationId xmlns:a16="http://schemas.microsoft.com/office/drawing/2014/main" id="{35BF7F1F-3020-D364-0589-BBB3AC2CF585}"/>
              </a:ext>
            </a:extLst>
          </p:cNvPr>
          <p:cNvSpPr>
            <a:spLocks noGrp="1"/>
          </p:cNvSpPr>
          <p:nvPr>
            <p:ph idx="1"/>
          </p:nvPr>
        </p:nvSpPr>
        <p:spPr/>
        <p:txBody>
          <a:bodyPr/>
          <a:lstStyle/>
          <a:p>
            <a:r>
              <a:rPr lang="en-US" dirty="0"/>
              <a:t>Interpreting probabilities using the classical approach is a good way of thinking about the basic probability principles. In this section we will discuss certain laws that probabilities must obey, regardless of how probability is defined.</a:t>
            </a:r>
            <a:endParaRPr lang="en-US" b="1" dirty="0"/>
          </a:p>
        </p:txBody>
      </p:sp>
    </p:spTree>
    <p:extLst>
      <p:ext uri="{BB962C8B-B14F-4D97-AF65-F5344CB8AC3E}">
        <p14:creationId xmlns:p14="http://schemas.microsoft.com/office/powerpoint/2010/main" val="3087100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E6009-E2BD-F475-7D76-7159379F2D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587EAF-0DD5-9805-B690-A2324740D39F}"/>
              </a:ext>
            </a:extLst>
          </p:cNvPr>
          <p:cNvSpPr>
            <a:spLocks noGrp="1"/>
          </p:cNvSpPr>
          <p:nvPr>
            <p:ph type="title"/>
          </p:nvPr>
        </p:nvSpPr>
        <p:spPr/>
        <p:txBody>
          <a:bodyPr/>
          <a:lstStyle/>
          <a:p>
            <a:r>
              <a:rPr lang="en-US" dirty="0"/>
              <a:t>Addition Rules for Probability (cont.)</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3EB1097A-28C2-A58D-F0C7-ECCAE92B0B97}"/>
                  </a:ext>
                </a:extLst>
              </p:cNvPr>
              <p:cNvSpPr>
                <a:spLocks noGrp="1"/>
              </p:cNvSpPr>
              <p:nvPr>
                <p:ph idx="1"/>
              </p:nvPr>
            </p:nvSpPr>
            <p:spPr/>
            <p:txBody>
              <a:bodyPr>
                <a:normAutofit/>
              </a:bodyPr>
              <a:lstStyle/>
              <a:p>
                <a14:m>
                  <m:oMath xmlns:m="http://schemas.openxmlformats.org/officeDocument/2006/math">
                    <m:r>
                      <a:rPr lang="en-US" i="1" dirty="0" smtClean="0">
                        <a:latin typeface="Cambria Math" panose="02040503050406030204" pitchFamily="18" charset="0"/>
                      </a:rPr>
                      <m:t>𝐴</m:t>
                    </m:r>
                    <m:r>
                      <a:rPr lang="en-US" i="1" baseline="30000" dirty="0" smtClean="0">
                        <a:latin typeface="Cambria Math" panose="02040503050406030204" pitchFamily="18" charset="0"/>
                      </a:rPr>
                      <m:t>𝑐</m:t>
                    </m:r>
                    <m:r>
                      <a:rPr lang="en-US" b="0" i="1" dirty="0" smtClean="0">
                        <a:latin typeface="Cambria Math" panose="02040503050406030204" pitchFamily="18" charset="0"/>
                      </a:rPr>
                      <m:t>=</m:t>
                    </m:r>
                    <m:r>
                      <a:rPr lang="en-US" i="1" dirty="0" smtClean="0">
                        <a:latin typeface="Cambria Math" panose="02040503050406030204" pitchFamily="18" charset="0"/>
                      </a:rPr>
                      <m:t>{</m:t>
                    </m:r>
                    <m:r>
                      <m:rPr>
                        <m:sty m:val="p"/>
                      </m:rPr>
                      <a:rPr lang="en-US" i="0" dirty="0" smtClean="0">
                        <a:latin typeface="Cambria Math" panose="02040503050406030204" pitchFamily="18" charset="0"/>
                      </a:rPr>
                      <m:t>annual</m:t>
                    </m:r>
                    <m:r>
                      <a:rPr lang="en-US" i="0" dirty="0" smtClean="0">
                        <a:latin typeface="Cambria Math" panose="02040503050406030204" pitchFamily="18" charset="0"/>
                      </a:rPr>
                      <m:t> </m:t>
                    </m:r>
                    <m:r>
                      <m:rPr>
                        <m:sty m:val="p"/>
                      </m:rPr>
                      <a:rPr lang="en-US" i="0" dirty="0" smtClean="0">
                        <a:latin typeface="Cambria Math" panose="02040503050406030204" pitchFamily="18" charset="0"/>
                      </a:rPr>
                      <m:t>income</m:t>
                    </m:r>
                    <m:r>
                      <a:rPr lang="en-US" i="0" dirty="0" smtClean="0">
                        <a:latin typeface="Cambria Math" panose="02040503050406030204" pitchFamily="18" charset="0"/>
                      </a:rPr>
                      <m:t> </m:t>
                    </m:r>
                    <m:r>
                      <m:rPr>
                        <m:sty m:val="p"/>
                      </m:rPr>
                      <a:rPr lang="en-US" i="0" dirty="0" smtClean="0">
                        <a:latin typeface="Cambria Math" panose="02040503050406030204" pitchFamily="18" charset="0"/>
                      </a:rPr>
                      <m:t>is</m:t>
                    </m:r>
                    <m:r>
                      <a:rPr lang="en-US" i="0" dirty="0" smtClean="0">
                        <a:latin typeface="Cambria Math" panose="02040503050406030204" pitchFamily="18" charset="0"/>
                      </a:rPr>
                      <m:t> </m:t>
                    </m:r>
                    <m:r>
                      <m:rPr>
                        <m:sty m:val="p"/>
                      </m:rPr>
                      <a:rPr lang="en-US" i="0" dirty="0" smtClean="0">
                        <a:latin typeface="Cambria Math" panose="02040503050406030204" pitchFamily="18" charset="0"/>
                      </a:rPr>
                      <m:t>less</m:t>
                    </m:r>
                    <m:r>
                      <a:rPr lang="en-US" i="0" dirty="0" smtClean="0">
                        <a:latin typeface="Cambria Math" panose="02040503050406030204" pitchFamily="18" charset="0"/>
                      </a:rPr>
                      <m:t> </m:t>
                    </m:r>
                    <m:r>
                      <m:rPr>
                        <m:sty m:val="p"/>
                      </m:rPr>
                      <a:rPr lang="en-US" i="0" dirty="0" smtClean="0">
                        <a:latin typeface="Cambria Math" panose="02040503050406030204" pitchFamily="18" charset="0"/>
                      </a:rPr>
                      <m:t>than</m:t>
                    </m:r>
                    <m:r>
                      <a:rPr lang="en-US" i="0" dirty="0" smtClean="0">
                        <a:latin typeface="Cambria Math" panose="02040503050406030204" pitchFamily="18" charset="0"/>
                      </a:rPr>
                      <m:t> </m:t>
                    </m:r>
                    <m:r>
                      <m:rPr>
                        <m:sty m:val="p"/>
                      </m:rPr>
                      <a:rPr lang="en-US" i="0" dirty="0" smtClean="0">
                        <a:latin typeface="Cambria Math" panose="02040503050406030204" pitchFamily="18" charset="0"/>
                      </a:rPr>
                      <m:t>or</m:t>
                    </m:r>
                    <m:r>
                      <a:rPr lang="en-US" i="0" dirty="0" smtClean="0">
                        <a:latin typeface="Cambria Math" panose="02040503050406030204" pitchFamily="18" charset="0"/>
                      </a:rPr>
                      <m:t> </m:t>
                    </m:r>
                    <m:r>
                      <m:rPr>
                        <m:sty m:val="p"/>
                      </m:rPr>
                      <a:rPr lang="en-US" i="0" dirty="0" smtClean="0">
                        <a:latin typeface="Cambria Math" panose="02040503050406030204" pitchFamily="18" charset="0"/>
                      </a:rPr>
                      <m:t>equal</m:t>
                    </m:r>
                    <m:r>
                      <a:rPr lang="en-US" i="0" dirty="0" smtClean="0">
                        <a:latin typeface="Cambria Math" panose="02040503050406030204" pitchFamily="18" charset="0"/>
                      </a:rPr>
                      <m:t> </m:t>
                    </m:r>
                    <m:r>
                      <m:rPr>
                        <m:sty m:val="p"/>
                      </m:rPr>
                      <a:rPr lang="en-US" i="0" dirty="0" smtClean="0">
                        <a:latin typeface="Cambria Math" panose="02040503050406030204" pitchFamily="18" charset="0"/>
                      </a:rPr>
                      <m:t>to</m:t>
                    </m:r>
                    <m:r>
                      <a:rPr lang="en-US" i="0" dirty="0" smtClean="0">
                        <a:latin typeface="Cambria Math" panose="02040503050406030204" pitchFamily="18" charset="0"/>
                      </a:rPr>
                      <m:t> </m:t>
                    </m:r>
                    <m:r>
                      <a:rPr lang="en-US" i="1" dirty="0" smtClean="0">
                        <a:latin typeface="Cambria Math" panose="02040503050406030204" pitchFamily="18" charset="0"/>
                      </a:rPr>
                      <m:t>$50,000}</m:t>
                    </m:r>
                  </m:oMath>
                </a14:m>
                <a:r>
                  <a:rPr lang="en-US" dirty="0"/>
                  <a:t>.</a:t>
                </a:r>
              </a:p>
              <a:p>
                <a:endParaRPr lang="en-US" dirty="0"/>
              </a:p>
              <a:p>
                <a:r>
                  <a:rPr lang="en-US" dirty="0"/>
                  <a:t>Also note that </a:t>
                </a:r>
                <a14:m>
                  <m:oMath xmlns:m="http://schemas.openxmlformats.org/officeDocument/2006/math">
                    <m:r>
                      <a:rPr lang="en-US" i="1" dirty="0" smtClean="0">
                        <a:latin typeface="Cambria Math" panose="02040503050406030204" pitchFamily="18" charset="0"/>
                      </a:rPr>
                      <m:t>𝐴</m:t>
                    </m:r>
                    <m:r>
                      <a:rPr lang="en-US" i="1" dirty="0" smtClean="0">
                        <a:latin typeface="Cambria Math" panose="02040503050406030204" pitchFamily="18" charset="0"/>
                      </a:rPr>
                      <m:t>∪</m:t>
                    </m:r>
                    <m:r>
                      <a:rPr lang="en-US" i="1" dirty="0">
                        <a:latin typeface="Cambria Math" panose="02040503050406030204" pitchFamily="18" charset="0"/>
                      </a:rPr>
                      <m:t>𝐴</m:t>
                    </m:r>
                    <m:r>
                      <a:rPr lang="en-US" i="1" baseline="30000" dirty="0">
                        <a:latin typeface="Cambria Math" panose="02040503050406030204" pitchFamily="18" charset="0"/>
                      </a:rPr>
                      <m:t>𝑐</m:t>
                    </m:r>
                    <m:r>
                      <a:rPr lang="en-US" i="1" dirty="0" smtClean="0">
                        <a:latin typeface="Cambria Math" panose="02040503050406030204" pitchFamily="18" charset="0"/>
                      </a:rPr>
                      <m:t>=</m:t>
                    </m:r>
                    <m:r>
                      <a:rPr lang="en-US" i="1" dirty="0" smtClean="0">
                        <a:latin typeface="Cambria Math" panose="02040503050406030204" pitchFamily="18" charset="0"/>
                      </a:rPr>
                      <m:t>𝑆</m:t>
                    </m:r>
                  </m:oMath>
                </a14:m>
                <a:r>
                  <a:rPr lang="en-US" dirty="0"/>
                  <a:t>, which implies that           </a:t>
                </a:r>
                <a14:m>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m:t>
                    </m:r>
                    <m:r>
                      <a:rPr lang="en-US" i="1" dirty="0" smtClean="0">
                        <a:latin typeface="Cambria Math" panose="02040503050406030204" pitchFamily="18" charset="0"/>
                      </a:rPr>
                      <m:t>𝐴</m:t>
                    </m:r>
                    <m:r>
                      <a:rPr lang="en-US" i="1" dirty="0" smtClean="0">
                        <a:latin typeface="Cambria Math" panose="02040503050406030204" pitchFamily="18" charset="0"/>
                      </a:rPr>
                      <m:t>)+</m:t>
                    </m:r>
                    <m:r>
                      <a:rPr lang="en-US" i="1" dirty="0" smtClean="0">
                        <a:latin typeface="Cambria Math" panose="02040503050406030204" pitchFamily="18" charset="0"/>
                      </a:rPr>
                      <m:t>𝑃</m:t>
                    </m:r>
                    <m:r>
                      <a:rPr lang="en-US" i="1" dirty="0" smtClean="0">
                        <a:latin typeface="Cambria Math" panose="02040503050406030204" pitchFamily="18" charset="0"/>
                      </a:rPr>
                      <m:t>(</m:t>
                    </m:r>
                    <m:r>
                      <a:rPr lang="en-US" i="1" dirty="0">
                        <a:latin typeface="Cambria Math" panose="02040503050406030204" pitchFamily="18" charset="0"/>
                      </a:rPr>
                      <m:t>𝐴</m:t>
                    </m:r>
                    <m:r>
                      <a:rPr lang="en-US" i="1" baseline="30000" dirty="0">
                        <a:latin typeface="Cambria Math" panose="02040503050406030204" pitchFamily="18" charset="0"/>
                      </a:rPr>
                      <m:t>𝑐</m:t>
                    </m:r>
                    <m:r>
                      <a:rPr lang="en-US" i="1" dirty="0" smtClean="0">
                        <a:latin typeface="Cambria Math" panose="02040503050406030204" pitchFamily="18" charset="0"/>
                      </a:rPr>
                      <m:t>)=1</m:t>
                    </m:r>
                  </m:oMath>
                </a14:m>
                <a:r>
                  <a:rPr lang="en-US" dirty="0"/>
                  <a:t>.</a:t>
                </a:r>
              </a:p>
              <a:p>
                <a:endParaRPr lang="en-US" dirty="0"/>
              </a:p>
              <a:p>
                <a:r>
                  <a:rPr lang="en-US" dirty="0"/>
                  <a:t>The set relationships of complement, union, and intersection give rise to a number of probability laws.</a:t>
                </a:r>
              </a:p>
            </p:txBody>
          </p:sp>
        </mc:Choice>
        <mc:Fallback>
          <p:sp>
            <p:nvSpPr>
              <p:cNvPr id="3" name="Content Placeholder 2">
                <a:extLst>
                  <a:ext uri="{FF2B5EF4-FFF2-40B4-BE49-F238E27FC236}">
                    <a16:creationId xmlns:a16="http://schemas.microsoft.com/office/drawing/2014/main" id="{3EB1097A-28C2-A58D-F0C7-ECCAE92B0B97}"/>
                  </a:ext>
                </a:extLst>
              </p:cNvPr>
              <p:cNvSpPr>
                <a:spLocks noGrp="1" noRot="1" noChangeAspect="1" noMove="1" noResize="1" noEditPoints="1" noAdjustHandles="1" noChangeArrowheads="1" noChangeShapeType="1" noTextEdit="1"/>
              </p:cNvSpPr>
              <p:nvPr>
                <p:ph idx="1"/>
              </p:nvPr>
            </p:nvSpPr>
            <p:spPr>
              <a:blipFill>
                <a:blip r:embed="rId2"/>
                <a:stretch>
                  <a:fillRect l="-1481"/>
                </a:stretch>
              </a:blipFill>
            </p:spPr>
            <p:txBody>
              <a:bodyPr/>
              <a:lstStyle/>
              <a:p>
                <a:r>
                  <a:rPr lang="en-US">
                    <a:noFill/>
                  </a:rPr>
                  <a:t> </a:t>
                </a:r>
              </a:p>
            </p:txBody>
          </p:sp>
        </mc:Fallback>
      </mc:AlternateContent>
    </p:spTree>
    <p:extLst>
      <p:ext uri="{BB962C8B-B14F-4D97-AF65-F5344CB8AC3E}">
        <p14:creationId xmlns:p14="http://schemas.microsoft.com/office/powerpoint/2010/main" val="29171024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Definition: Probability Law 5: Complement of an Event </a:t>
            </a:r>
          </a:p>
        </p:txBody>
      </p:sp>
      <mc:AlternateContent xmlns:mc="http://schemas.openxmlformats.org/markup-compatibility/2006">
        <mc:Choice xmlns:a14="http://schemas.microsoft.com/office/drawing/2010/main" Requires="a14">
          <p:sp>
            <p:nvSpPr>
              <p:cNvPr id="4" name="Content Placeholder 2"/>
              <p:cNvSpPr>
                <a:spLocks noGrp="1"/>
              </p:cNvSpPr>
              <p:nvPr>
                <p:ph idx="1"/>
              </p:nvPr>
            </p:nvSpPr>
            <p:spPr>
              <a:xfrm>
                <a:off x="457200" y="1280160"/>
                <a:ext cx="8229600" cy="523220"/>
              </a:xfrm>
              <a:solidFill>
                <a:srgbClr val="FFFFCC"/>
              </a:solidFill>
              <a:ln w="28575">
                <a:solidFill>
                  <a:srgbClr val="000000"/>
                </a:solidFill>
              </a:ln>
            </p:spPr>
            <p:txBody>
              <a:bodyPr>
                <a:spAutoFit/>
              </a:bodyPr>
              <a:lstStyle/>
              <a:p>
                <a:r>
                  <a:rPr lang="en-US" dirty="0">
                    <a:solidFill>
                      <a:srgbClr val="000000"/>
                    </a:solidFill>
                  </a:rPr>
                  <a:t>The probability of </a:t>
                </a:r>
                <a14:m>
                  <m:oMath xmlns:m="http://schemas.openxmlformats.org/officeDocument/2006/math">
                    <m:r>
                      <a:rPr lang="en-US" i="1" dirty="0" smtClean="0">
                        <a:solidFill>
                          <a:srgbClr val="000000"/>
                        </a:solidFill>
                        <a:latin typeface="Cambria Math" panose="02040503050406030204" pitchFamily="18" charset="0"/>
                      </a:rPr>
                      <m:t>𝐴</m:t>
                    </m:r>
                    <m:r>
                      <a:rPr lang="en-US" i="1" baseline="30000" dirty="0" smtClean="0">
                        <a:solidFill>
                          <a:srgbClr val="000000"/>
                        </a:solidFill>
                        <a:latin typeface="Cambria Math" panose="02040503050406030204" pitchFamily="18" charset="0"/>
                      </a:rPr>
                      <m:t>𝑐</m:t>
                    </m:r>
                  </m:oMath>
                </a14:m>
                <a:r>
                  <a:rPr lang="en-US" dirty="0">
                    <a:solidFill>
                      <a:srgbClr val="000000"/>
                    </a:solidFill>
                  </a:rPr>
                  <a:t> is given by </a:t>
                </a:r>
                <a14:m>
                  <m:oMath xmlns:m="http://schemas.openxmlformats.org/officeDocument/2006/math">
                    <m:r>
                      <a:rPr lang="en-US" i="1" dirty="0" smtClean="0">
                        <a:solidFill>
                          <a:srgbClr val="000000"/>
                        </a:solidFill>
                        <a:latin typeface="Cambria Math" panose="02040503050406030204" pitchFamily="18" charset="0"/>
                      </a:rPr>
                      <m:t>𝑃</m:t>
                    </m:r>
                    <m:r>
                      <a:rPr lang="en-US" i="1" dirty="0" smtClean="0">
                        <a:solidFill>
                          <a:srgbClr val="000000"/>
                        </a:solidFill>
                        <a:latin typeface="Cambria Math" panose="02040503050406030204" pitchFamily="18" charset="0"/>
                      </a:rPr>
                      <m:t>(</m:t>
                    </m:r>
                    <m:r>
                      <a:rPr lang="en-US" i="1" dirty="0">
                        <a:solidFill>
                          <a:srgbClr val="000000"/>
                        </a:solidFill>
                        <a:latin typeface="Cambria Math" panose="02040503050406030204" pitchFamily="18" charset="0"/>
                      </a:rPr>
                      <m:t>𝐴</m:t>
                    </m:r>
                    <m:r>
                      <a:rPr lang="en-US" i="1" baseline="30000" dirty="0">
                        <a:solidFill>
                          <a:srgbClr val="000000"/>
                        </a:solidFill>
                        <a:latin typeface="Cambria Math" panose="02040503050406030204" pitchFamily="18" charset="0"/>
                      </a:rPr>
                      <m:t>𝑐</m:t>
                    </m:r>
                    <m:r>
                      <a:rPr lang="en-US" i="1" dirty="0" smtClean="0">
                        <a:solidFill>
                          <a:srgbClr val="000000"/>
                        </a:solidFill>
                        <a:latin typeface="Cambria Math" panose="02040503050406030204" pitchFamily="18" charset="0"/>
                      </a:rPr>
                      <m:t>)=1−</m:t>
                    </m:r>
                    <m:r>
                      <a:rPr lang="en-US" i="1" dirty="0" smtClean="0">
                        <a:solidFill>
                          <a:srgbClr val="000000"/>
                        </a:solidFill>
                        <a:latin typeface="Cambria Math" panose="02040503050406030204" pitchFamily="18" charset="0"/>
                      </a:rPr>
                      <m:t>𝑃</m:t>
                    </m:r>
                    <m:r>
                      <a:rPr lang="en-US" i="1" dirty="0" smtClean="0">
                        <a:solidFill>
                          <a:srgbClr val="000000"/>
                        </a:solidFill>
                        <a:latin typeface="Cambria Math" panose="02040503050406030204" pitchFamily="18" charset="0"/>
                      </a:rPr>
                      <m:t>(</m:t>
                    </m:r>
                    <m:r>
                      <a:rPr lang="en-US" i="1" dirty="0" smtClean="0">
                        <a:solidFill>
                          <a:srgbClr val="000000"/>
                        </a:solidFill>
                        <a:latin typeface="Cambria Math" panose="02040503050406030204" pitchFamily="18" charset="0"/>
                      </a:rPr>
                      <m:t>𝐴</m:t>
                    </m:r>
                    <m:r>
                      <a:rPr lang="en-US" i="1" dirty="0" smtClean="0">
                        <a:solidFill>
                          <a:srgbClr val="000000"/>
                        </a:solidFill>
                        <a:latin typeface="Cambria Math" panose="02040503050406030204" pitchFamily="18" charset="0"/>
                      </a:rPr>
                      <m:t>). </m:t>
                    </m:r>
                  </m:oMath>
                </a14:m>
                <a:endParaRPr lang="en-US" dirty="0">
                  <a:solidFill>
                    <a:srgbClr val="000000"/>
                  </a:solidFill>
                </a:endParaRPr>
              </a:p>
            </p:txBody>
          </p:sp>
        </mc:Choice>
        <mc:Fallback>
          <p:sp>
            <p:nvSpPr>
              <p:cNvPr id="4" name="Content Placeholder 2"/>
              <p:cNvSpPr>
                <a:spLocks noGrp="1" noRot="1" noChangeAspect="1" noMove="1" noResize="1" noEditPoints="1" noAdjustHandles="1" noChangeArrowheads="1" noChangeShapeType="1" noTextEdit="1"/>
              </p:cNvSpPr>
              <p:nvPr>
                <p:ph idx="1"/>
              </p:nvPr>
            </p:nvSpPr>
            <p:spPr>
              <a:xfrm>
                <a:off x="457200" y="1280160"/>
                <a:ext cx="8229600" cy="523220"/>
              </a:xfrm>
              <a:blipFill>
                <a:blip r:embed="rId2"/>
                <a:stretch>
                  <a:fillRect l="-1328" t="-7692" b="-27473"/>
                </a:stretch>
              </a:blipFill>
              <a:ln w="28575">
                <a:solidFill>
                  <a:srgbClr val="000000"/>
                </a:solidFill>
              </a:ln>
            </p:spPr>
            <p:txBody>
              <a:bodyPr/>
              <a:lstStyle/>
              <a:p>
                <a:r>
                  <a:rPr lang="en-US">
                    <a:noFill/>
                  </a:rPr>
                  <a:t> </a:t>
                </a:r>
              </a:p>
            </p:txBody>
          </p:sp>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5B7B6-A4A2-2B69-8C1D-4F27BAE2EC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E5F896-686D-0C3C-3890-DD58A495C225}"/>
              </a:ext>
            </a:extLst>
          </p:cNvPr>
          <p:cNvSpPr>
            <a:spLocks noGrp="1"/>
          </p:cNvSpPr>
          <p:nvPr>
            <p:ph type="title"/>
          </p:nvPr>
        </p:nvSpPr>
        <p:spPr/>
        <p:txBody>
          <a:bodyPr/>
          <a:lstStyle/>
          <a:p>
            <a:r>
              <a:rPr lang="en-US" dirty="0"/>
              <a:t>Addition Rules for Probability (cont.)</a:t>
            </a:r>
          </a:p>
        </p:txBody>
      </p:sp>
      <p:sp>
        <p:nvSpPr>
          <p:cNvPr id="3" name="Content Placeholder 2">
            <a:extLst>
              <a:ext uri="{FF2B5EF4-FFF2-40B4-BE49-F238E27FC236}">
                <a16:creationId xmlns:a16="http://schemas.microsoft.com/office/drawing/2014/main" id="{8528CCB0-A354-6686-AB0E-71933518E8A0}"/>
              </a:ext>
            </a:extLst>
          </p:cNvPr>
          <p:cNvSpPr>
            <a:spLocks noGrp="1"/>
          </p:cNvSpPr>
          <p:nvPr>
            <p:ph idx="1"/>
          </p:nvPr>
        </p:nvSpPr>
        <p:spPr/>
        <p:txBody>
          <a:bodyPr>
            <a:normAutofit/>
          </a:bodyPr>
          <a:lstStyle/>
          <a:p>
            <a:r>
              <a:rPr lang="en-US" dirty="0"/>
              <a:t>Sometimes it is much easier to compute the probability of the complement of an event, than the actual event.</a:t>
            </a:r>
          </a:p>
        </p:txBody>
      </p:sp>
    </p:spTree>
    <p:extLst>
      <p:ext uri="{BB962C8B-B14F-4D97-AF65-F5344CB8AC3E}">
        <p14:creationId xmlns:p14="http://schemas.microsoft.com/office/powerpoint/2010/main" val="29754900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6.2.1: Finding the Probability</a:t>
            </a:r>
            <a:br>
              <a:rPr lang="en-US" dirty="0"/>
            </a:br>
            <a:r>
              <a:rPr lang="en-US" dirty="0"/>
              <a:t>of the Complement</a:t>
            </a:r>
          </a:p>
        </p:txBody>
      </p:sp>
      <p:sp>
        <p:nvSpPr>
          <p:cNvPr id="3" name="Content Placeholder 2"/>
          <p:cNvSpPr>
            <a:spLocks noGrp="1"/>
          </p:cNvSpPr>
          <p:nvPr>
            <p:ph idx="1"/>
          </p:nvPr>
        </p:nvSpPr>
        <p:spPr/>
        <p:txBody>
          <a:bodyPr/>
          <a:lstStyle/>
          <a:p>
            <a:r>
              <a:rPr lang="en-US" dirty="0"/>
              <a:t>Andrew Jackson was the seventh President of the United States and was involved in many duels—some have estimated as many as 100. Assume that Jackson did have 100 duels and each duel was a duel to the death in which each participant was equally likely to survive or not survive; in other words, the probability of surviving the duel is 0.5 and the probability of not surviving is 0.5.</a:t>
            </a:r>
            <a:endParaRPr lang="en-US"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88C533-917D-9E89-3FAB-D4754F7670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6047A4-1429-A27B-4E26-53296B292779}"/>
              </a:ext>
            </a:extLst>
          </p:cNvPr>
          <p:cNvSpPr>
            <a:spLocks noGrp="1"/>
          </p:cNvSpPr>
          <p:nvPr>
            <p:ph type="title"/>
          </p:nvPr>
        </p:nvSpPr>
        <p:spPr/>
        <p:txBody>
          <a:bodyPr/>
          <a:lstStyle/>
          <a:p>
            <a:r>
              <a:rPr lang="en-US" dirty="0"/>
              <a:t>Example 6.2.1: Finding the Probability</a:t>
            </a:r>
            <a:br>
              <a:rPr lang="en-US" dirty="0"/>
            </a:br>
            <a:r>
              <a:rPr lang="en-US" dirty="0"/>
              <a:t>of the Complement (cont.)</a:t>
            </a:r>
          </a:p>
        </p:txBody>
      </p:sp>
      <p:sp>
        <p:nvSpPr>
          <p:cNvPr id="3" name="Content Placeholder 2">
            <a:extLst>
              <a:ext uri="{FF2B5EF4-FFF2-40B4-BE49-F238E27FC236}">
                <a16:creationId xmlns:a16="http://schemas.microsoft.com/office/drawing/2014/main" id="{E50331EE-E285-EB21-4642-D55A14C4EEC2}"/>
              </a:ext>
            </a:extLst>
          </p:cNvPr>
          <p:cNvSpPr>
            <a:spLocks noGrp="1"/>
          </p:cNvSpPr>
          <p:nvPr>
            <p:ph idx="1"/>
          </p:nvPr>
        </p:nvSpPr>
        <p:spPr/>
        <p:txBody>
          <a:bodyPr>
            <a:normAutofit/>
          </a:bodyPr>
          <a:lstStyle/>
          <a:p>
            <a:pPr marL="514350" indent="-514350">
              <a:buFont typeface="+mj-lt"/>
              <a:buAutoNum type="alphaLcPeriod"/>
            </a:pPr>
            <a:r>
              <a:rPr lang="en-US" dirty="0"/>
              <a:t>What is the probability that Jackson would not survive 100 duels?</a:t>
            </a:r>
          </a:p>
          <a:p>
            <a:pPr marL="514350" indent="-514350">
              <a:buFont typeface="+mj-lt"/>
              <a:buAutoNum type="alphaLcPeriod"/>
            </a:pPr>
            <a:r>
              <a:rPr lang="en-US" dirty="0"/>
              <a:t>Suppose Jackson was a quick and excellent marksman and the probability that he survives a duel is 0.95. What is the probability that Jackson would not survive as a result of 100 duels?</a:t>
            </a:r>
          </a:p>
          <a:p>
            <a:pPr marL="514350" indent="-514350">
              <a:buFont typeface="+mj-lt"/>
              <a:buAutoNum type="alphaLcPeriod"/>
            </a:pPr>
            <a:r>
              <a:rPr lang="en-US" dirty="0"/>
              <a:t>Do you believe that Andrew Jackson had 100 duels to the death?</a:t>
            </a:r>
            <a:endParaRPr lang="en-US" b="1" dirty="0"/>
          </a:p>
        </p:txBody>
      </p:sp>
    </p:spTree>
    <p:extLst>
      <p:ext uri="{BB962C8B-B14F-4D97-AF65-F5344CB8AC3E}">
        <p14:creationId xmlns:p14="http://schemas.microsoft.com/office/powerpoint/2010/main" val="38329036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43FD3-D1E0-78B9-7CE1-11B0D092DF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405EC4-A837-7FC9-1DDF-1BF5B92835C6}"/>
              </a:ext>
            </a:extLst>
          </p:cNvPr>
          <p:cNvSpPr>
            <a:spLocks noGrp="1"/>
          </p:cNvSpPr>
          <p:nvPr>
            <p:ph type="title"/>
          </p:nvPr>
        </p:nvSpPr>
        <p:spPr/>
        <p:txBody>
          <a:bodyPr/>
          <a:lstStyle/>
          <a:p>
            <a:r>
              <a:rPr lang="en-US" dirty="0"/>
              <a:t>Example 6.2.1: Finding the Probability</a:t>
            </a:r>
            <a:br>
              <a:rPr lang="en-US" dirty="0"/>
            </a:br>
            <a:r>
              <a:rPr lang="en-US" dirty="0"/>
              <a:t>of the Complement (cont.)</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8F0AC188-39D3-B75E-AB30-C028337AE7FA}"/>
                  </a:ext>
                </a:extLst>
              </p:cNvPr>
              <p:cNvSpPr>
                <a:spLocks noGrp="1"/>
              </p:cNvSpPr>
              <p:nvPr>
                <p:ph idx="1"/>
              </p:nvPr>
            </p:nvSpPr>
            <p:spPr/>
            <p:txBody>
              <a:bodyPr>
                <a:normAutofit/>
              </a:bodyPr>
              <a:lstStyle/>
              <a:p>
                <a:r>
                  <a:rPr lang="en-US" b="1" dirty="0"/>
                  <a:t>Solution</a:t>
                </a:r>
              </a:p>
              <a:p>
                <a:pPr marL="514350" indent="-514350">
                  <a:buFont typeface="+mj-lt"/>
                  <a:buAutoNum type="alphaLcPeriod"/>
                </a:pPr>
                <a:r>
                  <a:rPr lang="en-US" dirty="0"/>
                  <a:t>Let </a:t>
                </a:r>
                <a14:m>
                  <m:oMath xmlns:m="http://schemas.openxmlformats.org/officeDocument/2006/math">
                    <m:r>
                      <a:rPr lang="en-US" i="1" dirty="0" smtClean="0">
                        <a:latin typeface="Cambria Math" panose="02040503050406030204" pitchFamily="18" charset="0"/>
                      </a:rPr>
                      <m:t>𝐴</m:t>
                    </m:r>
                  </m:oMath>
                </a14:m>
                <a:r>
                  <a:rPr lang="en-US" dirty="0"/>
                  <a:t> be the event that Jackson survives a single duel. Then </a:t>
                </a:r>
                <a14:m>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m:t>
                    </m:r>
                    <m:r>
                      <a:rPr lang="en-US" i="1" dirty="0" smtClean="0">
                        <a:latin typeface="Cambria Math" panose="02040503050406030204" pitchFamily="18" charset="0"/>
                      </a:rPr>
                      <m:t>𝐴</m:t>
                    </m:r>
                    <m:r>
                      <a:rPr lang="en-US" i="1" dirty="0" smtClean="0">
                        <a:latin typeface="Cambria Math" panose="02040503050406030204" pitchFamily="18" charset="0"/>
                      </a:rPr>
                      <m:t>)=0.5</m:t>
                    </m:r>
                  </m:oMath>
                </a14:m>
                <a:r>
                  <a:rPr lang="en-US" dirty="0"/>
                  <a:t>. Then let event </a:t>
                </a:r>
                <a14:m>
                  <m:oMath xmlns:m="http://schemas.openxmlformats.org/officeDocument/2006/math">
                    <m:r>
                      <a:rPr lang="en-US" i="1" dirty="0" smtClean="0">
                        <a:latin typeface="Cambria Math" panose="02040503050406030204" pitchFamily="18" charset="0"/>
                      </a:rPr>
                      <m:t>𝐵</m:t>
                    </m:r>
                  </m:oMath>
                </a14:m>
                <a:r>
                  <a:rPr lang="en-US" dirty="0"/>
                  <a:t> be the event that Jackson survives 100 duels. The probability of this event is </a:t>
                </a:r>
                <a14:m>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m:t>
                    </m:r>
                    <m:r>
                      <a:rPr lang="en-US" i="1" dirty="0" smtClean="0">
                        <a:latin typeface="Cambria Math" panose="02040503050406030204" pitchFamily="18" charset="0"/>
                      </a:rPr>
                      <m:t>𝐴</m:t>
                    </m:r>
                    <m:r>
                      <a:rPr lang="en-US" i="1" dirty="0" smtClean="0">
                        <a:latin typeface="Cambria Math" panose="02040503050406030204" pitchFamily="18" charset="0"/>
                      </a:rPr>
                      <m:t>)·</m:t>
                    </m:r>
                    <m:r>
                      <a:rPr lang="en-US" i="1" dirty="0" smtClean="0">
                        <a:latin typeface="Cambria Math" panose="02040503050406030204" pitchFamily="18" charset="0"/>
                      </a:rPr>
                      <m:t>𝑃</m:t>
                    </m:r>
                    <m:r>
                      <a:rPr lang="en-US" i="1" dirty="0" smtClean="0">
                        <a:latin typeface="Cambria Math" panose="02040503050406030204" pitchFamily="18" charset="0"/>
                      </a:rPr>
                      <m:t>(</m:t>
                    </m:r>
                    <m:r>
                      <a:rPr lang="en-US" i="1" dirty="0" smtClean="0">
                        <a:latin typeface="Cambria Math" panose="02040503050406030204" pitchFamily="18" charset="0"/>
                      </a:rPr>
                      <m:t>𝐴</m:t>
                    </m:r>
                    <m:r>
                      <a:rPr lang="en-US" i="1" dirty="0" smtClean="0">
                        <a:latin typeface="Cambria Math" panose="02040503050406030204" pitchFamily="18" charset="0"/>
                      </a:rPr>
                      <m:t>)·</m:t>
                    </m:r>
                    <m:r>
                      <a:rPr lang="en-US" i="1" dirty="0" smtClean="0">
                        <a:latin typeface="Cambria Math" panose="02040503050406030204" pitchFamily="18" charset="0"/>
                      </a:rPr>
                      <m:t>𝑃</m:t>
                    </m:r>
                    <m:r>
                      <a:rPr lang="en-US" i="1" dirty="0" smtClean="0">
                        <a:latin typeface="Cambria Math" panose="02040503050406030204" pitchFamily="18" charset="0"/>
                      </a:rPr>
                      <m:t>(</m:t>
                    </m:r>
                    <m:r>
                      <a:rPr lang="en-US" i="1" dirty="0" smtClean="0">
                        <a:latin typeface="Cambria Math" panose="02040503050406030204" pitchFamily="18" charset="0"/>
                      </a:rPr>
                      <m:t>𝐴</m:t>
                    </m:r>
                    <m:r>
                      <a:rPr lang="en-US" i="1" dirty="0">
                        <a:latin typeface="Cambria Math" panose="02040503050406030204" pitchFamily="18" charset="0"/>
                      </a:rPr>
                      <m:t>)∙∙∙ </m:t>
                    </m:r>
                  </m:oMath>
                </a14:m>
                <a:r>
                  <a:rPr lang="en-US" dirty="0"/>
                  <a:t>for 100 duels or </a:t>
                </a:r>
                <a14:m>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m:t>
                    </m:r>
                    <m:r>
                      <a:rPr lang="en-US" i="1" dirty="0" smtClean="0">
                        <a:latin typeface="Cambria Math" panose="02040503050406030204" pitchFamily="18" charset="0"/>
                      </a:rPr>
                      <m:t>𝐴</m:t>
                    </m:r>
                    <m:r>
                      <a:rPr lang="en-US" i="1" dirty="0" smtClean="0">
                        <a:latin typeface="Cambria Math" panose="02040503050406030204" pitchFamily="18" charset="0"/>
                      </a:rPr>
                      <m:t>)100</m:t>
                    </m:r>
                  </m:oMath>
                </a14:m>
                <a:r>
                  <a:rPr lang="en-US" dirty="0"/>
                  <a:t>.    				    The event that Jackson does not survive during the course of 100 duels is then the complement of event </a:t>
                </a:r>
                <a14:m>
                  <m:oMath xmlns:m="http://schemas.openxmlformats.org/officeDocument/2006/math">
                    <m:r>
                      <a:rPr lang="en-US" i="1" dirty="0" smtClean="0">
                        <a:latin typeface="Cambria Math" panose="02040503050406030204" pitchFamily="18" charset="0"/>
                      </a:rPr>
                      <m:t>𝐵</m:t>
                    </m:r>
                  </m:oMath>
                </a14:m>
                <a:r>
                  <a:rPr lang="en-US" dirty="0"/>
                  <a:t>. The probability of the complement is computed as follows.</a:t>
                </a:r>
              </a:p>
            </p:txBody>
          </p:sp>
        </mc:Choice>
        <mc:Fallback>
          <p:sp>
            <p:nvSpPr>
              <p:cNvPr id="3" name="Content Placeholder 2">
                <a:extLst>
                  <a:ext uri="{FF2B5EF4-FFF2-40B4-BE49-F238E27FC236}">
                    <a16:creationId xmlns:a16="http://schemas.microsoft.com/office/drawing/2014/main" id="{8F0AC188-39D3-B75E-AB30-C028337AE7FA}"/>
                  </a:ext>
                </a:extLst>
              </p:cNvPr>
              <p:cNvSpPr>
                <a:spLocks noGrp="1" noRot="1" noChangeAspect="1" noMove="1" noResize="1" noEditPoints="1" noAdjustHandles="1" noChangeArrowheads="1" noChangeShapeType="1" noTextEdit="1"/>
              </p:cNvSpPr>
              <p:nvPr>
                <p:ph idx="1"/>
              </p:nvPr>
            </p:nvSpPr>
            <p:spPr>
              <a:blipFill>
                <a:blip r:embed="rId2"/>
                <a:stretch>
                  <a:fillRect l="-1556" t="-1200" r="-1556" b="-1067"/>
                </a:stretch>
              </a:blipFill>
            </p:spPr>
            <p:txBody>
              <a:bodyPr/>
              <a:lstStyle/>
              <a:p>
                <a:r>
                  <a:rPr lang="en-US">
                    <a:noFill/>
                  </a:rPr>
                  <a:t> </a:t>
                </a:r>
              </a:p>
            </p:txBody>
          </p:sp>
        </mc:Fallback>
      </mc:AlternateContent>
    </p:spTree>
    <p:extLst>
      <p:ext uri="{BB962C8B-B14F-4D97-AF65-F5344CB8AC3E}">
        <p14:creationId xmlns:p14="http://schemas.microsoft.com/office/powerpoint/2010/main" val="14835346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EB1D8A-0027-5B36-0243-D5A4DDC6CB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FE2132-4796-B36B-065E-275F5A1F7AE2}"/>
              </a:ext>
            </a:extLst>
          </p:cNvPr>
          <p:cNvSpPr>
            <a:spLocks noGrp="1"/>
          </p:cNvSpPr>
          <p:nvPr>
            <p:ph type="title"/>
          </p:nvPr>
        </p:nvSpPr>
        <p:spPr/>
        <p:txBody>
          <a:bodyPr/>
          <a:lstStyle/>
          <a:p>
            <a:r>
              <a:rPr lang="en-US" dirty="0"/>
              <a:t>Example 6.2.1: Finding the Probability</a:t>
            </a:r>
            <a:br>
              <a:rPr lang="en-US" dirty="0"/>
            </a:br>
            <a:r>
              <a:rPr lang="en-US" dirty="0"/>
              <a:t>of the Complement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CE03372-BC15-1CD7-7503-6A2F032C2C9F}"/>
                  </a:ext>
                </a:extLst>
              </p:cNvPr>
              <p:cNvSpPr>
                <a:spLocks noGrp="1"/>
              </p:cNvSpPr>
              <p:nvPr>
                <p:ph idx="1"/>
              </p:nvPr>
            </p:nvSpPr>
            <p:spPr/>
            <p:txBody>
              <a:bodyPr>
                <a:normAutofit/>
              </a:bodyPr>
              <a:lstStyle/>
              <a:p>
                <a:r>
                  <a:rPr lang="en-US" dirty="0"/>
                  <a:t>     </a:t>
                </a:r>
                <a14:m>
                  <m:oMath xmlns:m="http://schemas.openxmlformats.org/officeDocument/2006/math">
                    <m:r>
                      <a:rPr lang="en-US" i="1" dirty="0" smtClean="0">
                        <a:latin typeface="Cambria Math" panose="02040503050406030204" pitchFamily="18" charset="0"/>
                      </a:rPr>
                      <m:t>𝑃</m:t>
                    </m:r>
                    <m:d>
                      <m:dPr>
                        <m:ctrlPr>
                          <a:rPr lang="en-US" i="1" dirty="0" smtClean="0">
                            <a:latin typeface="Cambria Math" panose="02040503050406030204" pitchFamily="18" charset="0"/>
                          </a:rPr>
                        </m:ctrlPr>
                      </m:dPr>
                      <m:e>
                        <m:r>
                          <a:rPr lang="en-US" i="1" dirty="0" smtClean="0">
                            <a:latin typeface="Cambria Math" panose="02040503050406030204" pitchFamily="18" charset="0"/>
                          </a:rPr>
                          <m:t>𝐵</m:t>
                        </m:r>
                        <m:r>
                          <a:rPr lang="en-US" i="1" baseline="30000" dirty="0" smtClean="0">
                            <a:latin typeface="Cambria Math" panose="02040503050406030204" pitchFamily="18" charset="0"/>
                          </a:rPr>
                          <m:t>𝑐</m:t>
                        </m:r>
                      </m:e>
                    </m:d>
                    <m:r>
                      <a:rPr lang="en-US" i="1" dirty="0" smtClean="0">
                        <a:latin typeface="Cambria Math" panose="02040503050406030204" pitchFamily="18" charset="0"/>
                      </a:rPr>
                      <m:t>=1−</m:t>
                    </m:r>
                    <m:r>
                      <a:rPr lang="en-US" i="1" dirty="0" smtClean="0">
                        <a:latin typeface="Cambria Math" panose="02040503050406030204" pitchFamily="18" charset="0"/>
                      </a:rPr>
                      <m:t>𝑃</m:t>
                    </m:r>
                    <m:d>
                      <m:dPr>
                        <m:ctrlPr>
                          <a:rPr lang="en-US" i="1" dirty="0" smtClean="0">
                            <a:latin typeface="Cambria Math" panose="02040503050406030204" pitchFamily="18" charset="0"/>
                          </a:rPr>
                        </m:ctrlPr>
                      </m:dPr>
                      <m:e>
                        <m:r>
                          <a:rPr lang="en-US" i="1" dirty="0" smtClean="0">
                            <a:latin typeface="Cambria Math" panose="02040503050406030204" pitchFamily="18" charset="0"/>
                          </a:rPr>
                          <m:t>𝐵</m:t>
                        </m:r>
                      </m:e>
                    </m:d>
                    <m:r>
                      <a:rPr lang="en-US" i="1" dirty="0" smtClean="0">
                        <a:latin typeface="Cambria Math" panose="02040503050406030204" pitchFamily="18" charset="0"/>
                      </a:rPr>
                      <m:t>=1−</m:t>
                    </m:r>
                    <m:d>
                      <m:dPr>
                        <m:ctrlPr>
                          <a:rPr lang="en-US" i="1" dirty="0" smtClean="0">
                            <a:latin typeface="Cambria Math" panose="02040503050406030204" pitchFamily="18" charset="0"/>
                          </a:rPr>
                        </m:ctrlPr>
                      </m:dPr>
                      <m:e>
                        <m:r>
                          <a:rPr lang="en-US" i="1" dirty="0" smtClean="0">
                            <a:latin typeface="Cambria Math" panose="02040503050406030204" pitchFamily="18" charset="0"/>
                          </a:rPr>
                          <m:t>0.5</m:t>
                        </m:r>
                      </m:e>
                    </m:d>
                    <m:r>
                      <a:rPr lang="en-US" i="1" baseline="30000" dirty="0" smtClean="0">
                        <a:latin typeface="Cambria Math" panose="02040503050406030204" pitchFamily="18" charset="0"/>
                      </a:rPr>
                      <m:t>100</m:t>
                    </m:r>
                    <m:r>
                      <a:rPr lang="en-US" i="1" dirty="0" smtClean="0">
                        <a:latin typeface="Cambria Math" panose="02040503050406030204" pitchFamily="18" charset="0"/>
                      </a:rPr>
                      <m:t>=1−</m:t>
                    </m:r>
                  </m:oMath>
                </a14:m>
                <a:endParaRPr lang="en-US" i="1" dirty="0">
                  <a:latin typeface="Cambria Math" panose="02040503050406030204" pitchFamily="18" charset="0"/>
                </a:endParaRPr>
              </a:p>
              <a:p>
                <a:r>
                  <a:rPr lang="en-US" dirty="0"/>
                  <a:t>     </a:t>
                </a:r>
                <a14:m>
                  <m:oMath xmlns:m="http://schemas.openxmlformats.org/officeDocument/2006/math">
                    <m:r>
                      <a:rPr lang="en-US" i="1" dirty="0" smtClean="0">
                        <a:latin typeface="Cambria Math" panose="02040503050406030204" pitchFamily="18" charset="0"/>
                      </a:rPr>
                      <m:t>7.88861</m:t>
                    </m:r>
                    <m:r>
                      <a:rPr lang="en-US" i="1" dirty="0" smtClean="0">
                        <a:latin typeface="Cambria Math" panose="02040503050406030204" pitchFamily="18" charset="0"/>
                      </a:rPr>
                      <m:t>𝐸</m:t>
                    </m:r>
                    <m:r>
                      <a:rPr lang="en-US" i="1" dirty="0" smtClean="0">
                        <a:latin typeface="Cambria Math" panose="02040503050406030204" pitchFamily="18" charset="0"/>
                      </a:rPr>
                      <m:t>−31=1−     0.000000000000000000000000000000788861≈     1</m:t>
                    </m:r>
                  </m:oMath>
                </a14:m>
                <a:r>
                  <a:rPr lang="en-US" dirty="0"/>
                  <a:t>. It is virtually certain that Andrew Jackson would  </a:t>
                </a:r>
              </a:p>
              <a:p>
                <a:r>
                  <a:rPr lang="en-US" dirty="0"/>
                  <a:t>     not have survived 100 duels to the death.</a:t>
                </a:r>
              </a:p>
              <a:p>
                <a:pPr marL="514350" indent="-514350">
                  <a:buFont typeface="+mj-lt"/>
                  <a:buAutoNum type="alphaLcPeriod" startAt="2"/>
                </a:pPr>
                <a:r>
                  <a:rPr lang="en-US" dirty="0"/>
                  <a:t> </a:t>
                </a:r>
                <a14:m>
                  <m:oMath xmlns:m="http://schemas.openxmlformats.org/officeDocument/2006/math">
                    <m:r>
                      <a:rPr lang="en-US" i="1" dirty="0" smtClean="0">
                        <a:latin typeface="Cambria Math" panose="02040503050406030204" pitchFamily="18" charset="0"/>
                      </a:rPr>
                      <m:t>𝑃</m:t>
                    </m:r>
                  </m:oMath>
                </a14:m>
                <a:r>
                  <a:rPr lang="en-US" dirty="0"/>
                  <a:t>(Jackson would survive 100 duels) = 0.95</a:t>
                </a:r>
                <a:r>
                  <a:rPr lang="en-US" baseline="30000" dirty="0"/>
                  <a:t>100</a:t>
                </a:r>
                <a:r>
                  <a:rPr lang="en-US" dirty="0"/>
                  <a:t> = 0.0059                                                                    </a:t>
                </a:r>
                <a14:m>
                  <m:oMath xmlns:m="http://schemas.openxmlformats.org/officeDocument/2006/math">
                    <m:r>
                      <a:rPr lang="en-US" i="1" dirty="0" smtClean="0">
                        <a:latin typeface="Cambria Math" panose="02040503050406030204" pitchFamily="18" charset="0"/>
                      </a:rPr>
                      <m:t>𝑃</m:t>
                    </m:r>
                  </m:oMath>
                </a14:m>
                <a:r>
                  <a:rPr lang="en-US" dirty="0"/>
                  <a:t>(Jackson does not survive during the course of 100 duels) = 1 − 0.95</a:t>
                </a:r>
                <a:r>
                  <a:rPr lang="en-US" baseline="30000" dirty="0"/>
                  <a:t>100</a:t>
                </a:r>
                <a:r>
                  <a:rPr lang="en-US" dirty="0"/>
                  <a:t> = 1 − 0.0059 = 0.9941</a:t>
                </a:r>
              </a:p>
              <a:p>
                <a:endParaRPr lang="en-US" dirty="0"/>
              </a:p>
            </p:txBody>
          </p:sp>
        </mc:Choice>
        <mc:Fallback xmlns="">
          <p:sp>
            <p:nvSpPr>
              <p:cNvPr id="3" name="Content Placeholder 2">
                <a:extLst>
                  <a:ext uri="{FF2B5EF4-FFF2-40B4-BE49-F238E27FC236}">
                    <a16:creationId xmlns:a16="http://schemas.microsoft.com/office/drawing/2014/main" id="{CCE03372-BC15-1CD7-7503-6A2F032C2C9F}"/>
                  </a:ext>
                </a:extLst>
              </p:cNvPr>
              <p:cNvSpPr>
                <a:spLocks noGrp="1" noRot="1" noChangeAspect="1" noMove="1" noResize="1" noEditPoints="1" noAdjustHandles="1" noChangeArrowheads="1" noChangeShapeType="1" noTextEdit="1"/>
              </p:cNvSpPr>
              <p:nvPr>
                <p:ph idx="1"/>
              </p:nvPr>
            </p:nvSpPr>
            <p:spPr>
              <a:blipFill>
                <a:blip r:embed="rId2"/>
                <a:stretch>
                  <a:fillRect l="-1556" r="-2222"/>
                </a:stretch>
              </a:blipFill>
            </p:spPr>
            <p:txBody>
              <a:bodyPr/>
              <a:lstStyle/>
              <a:p>
                <a:r>
                  <a:rPr lang="en-IN">
                    <a:noFill/>
                  </a:rPr>
                  <a:t> </a:t>
                </a:r>
              </a:p>
            </p:txBody>
          </p:sp>
        </mc:Fallback>
      </mc:AlternateContent>
    </p:spTree>
    <p:extLst>
      <p:ext uri="{BB962C8B-B14F-4D97-AF65-F5344CB8AC3E}">
        <p14:creationId xmlns:p14="http://schemas.microsoft.com/office/powerpoint/2010/main" val="918704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6024ED-4D7A-89B7-AA26-7C0303A31B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426DF5-12D9-59F3-0BD8-AFD956EC996B}"/>
              </a:ext>
            </a:extLst>
          </p:cNvPr>
          <p:cNvSpPr>
            <a:spLocks noGrp="1"/>
          </p:cNvSpPr>
          <p:nvPr>
            <p:ph type="title"/>
          </p:nvPr>
        </p:nvSpPr>
        <p:spPr/>
        <p:txBody>
          <a:bodyPr/>
          <a:lstStyle/>
          <a:p>
            <a:r>
              <a:rPr lang="en-US" dirty="0"/>
              <a:t>Example 6.2.1: Finding the Probability</a:t>
            </a:r>
            <a:br>
              <a:rPr lang="en-US" dirty="0"/>
            </a:br>
            <a:r>
              <a:rPr lang="en-US" dirty="0"/>
              <a:t>of the Complement (cont.)</a:t>
            </a:r>
          </a:p>
        </p:txBody>
      </p:sp>
      <p:sp>
        <p:nvSpPr>
          <p:cNvPr id="3" name="Content Placeholder 2">
            <a:extLst>
              <a:ext uri="{FF2B5EF4-FFF2-40B4-BE49-F238E27FC236}">
                <a16:creationId xmlns:a16="http://schemas.microsoft.com/office/drawing/2014/main" id="{4FFAF499-71F9-AAC2-B43D-CEC9BA8E57B3}"/>
              </a:ext>
            </a:extLst>
          </p:cNvPr>
          <p:cNvSpPr>
            <a:spLocks noGrp="1"/>
          </p:cNvSpPr>
          <p:nvPr>
            <p:ph idx="1"/>
          </p:nvPr>
        </p:nvSpPr>
        <p:spPr/>
        <p:txBody>
          <a:bodyPr>
            <a:normAutofit/>
          </a:bodyPr>
          <a:lstStyle/>
          <a:p>
            <a:pPr marL="514350" indent="-514350">
              <a:buFont typeface="+mj-lt"/>
              <a:buAutoNum type="alphaLcPeriod" startAt="3"/>
            </a:pPr>
            <a:r>
              <a:rPr lang="en-US" dirty="0"/>
              <a:t>If Andrew Jackson survived 100 duels, he literally was one of the luckiest men in America. This is an example of how probability plays a role in statistical inference. The fact that Jackson died of congestive heart failure at the age of 78 suggests that it is very unlikely he had 100 duels to the death.</a:t>
            </a:r>
          </a:p>
        </p:txBody>
      </p:sp>
    </p:spTree>
    <p:extLst>
      <p:ext uri="{BB962C8B-B14F-4D97-AF65-F5344CB8AC3E}">
        <p14:creationId xmlns:p14="http://schemas.microsoft.com/office/powerpoint/2010/main" val="4930147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6.2.2: Finding a Probability Using the Complement</a:t>
            </a:r>
          </a:p>
        </p:txBody>
      </p:sp>
      <p:sp>
        <p:nvSpPr>
          <p:cNvPr id="3" name="Content Placeholder 2"/>
          <p:cNvSpPr>
            <a:spLocks noGrp="1"/>
          </p:cNvSpPr>
          <p:nvPr>
            <p:ph idx="1"/>
          </p:nvPr>
        </p:nvSpPr>
        <p:spPr/>
        <p:txBody>
          <a:bodyPr/>
          <a:lstStyle/>
          <a:p>
            <a:r>
              <a:rPr lang="en-US" dirty="0"/>
              <a:t>Consider an experiment to see how many tosses of a coin will be required to obtain the first head. The first head could be observed on the first toss or second toss, but there is no upper limit on the number of tosses that could be required. Therefore, the sample space for this experiment is the set of positive integers {1, 2, 3, ... }. Not only is the sample space infinitely large, but there is another problem: the outcomes are not equally likely. This is a potentially ugly environment in which to compute a probability.</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6.2.2: Finding a Probability Using the Complement (cont.)</a:t>
            </a:r>
          </a:p>
        </p:txBody>
      </p:sp>
      <p:sp>
        <p:nvSpPr>
          <p:cNvPr id="3" name="Content Placeholder 2"/>
          <p:cNvSpPr>
            <a:spLocks noGrp="1"/>
          </p:cNvSpPr>
          <p:nvPr>
            <p:ph idx="1"/>
          </p:nvPr>
        </p:nvSpPr>
        <p:spPr/>
        <p:txBody>
          <a:bodyPr/>
          <a:lstStyle/>
          <a:p>
            <a:r>
              <a:rPr lang="en-US" dirty="0"/>
              <a:t>But let’s make matters slightly worse. Suppose we want to know the probability that it will require </a:t>
            </a:r>
            <a:r>
              <a:rPr lang="en-US" i="1" dirty="0"/>
              <a:t>at least </a:t>
            </a:r>
            <a:r>
              <a:rPr lang="en-US" dirty="0"/>
              <a:t>two tosses (i.e., two or more tosses) to get the first head. This means that we must compute the probability of 2 tosses before the first head appears, the probability of 3 tosses to get the first head, and so on up to infinity and add them up in some way. The problem is rather insidious if approached directly.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Probability Law 1</a:t>
            </a:r>
          </a:p>
        </p:txBody>
      </p:sp>
      <p:sp>
        <p:nvSpPr>
          <p:cNvPr id="4" name="Content Placeholder 2"/>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rPr>
              <a:t>A probability of zero means the event cannot happen. (For example, the probability of observing three heads in two tosses of a coin is zero.)</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6.2.2: Finding a Probability Using the Complement (cont.)</a:t>
            </a:r>
          </a:p>
        </p:txBody>
      </p:sp>
      <p:sp>
        <p:nvSpPr>
          <p:cNvPr id="3" name="Content Placeholder 2"/>
          <p:cNvSpPr>
            <a:spLocks noGrp="1"/>
          </p:cNvSpPr>
          <p:nvPr>
            <p:ph idx="1"/>
          </p:nvPr>
        </p:nvSpPr>
        <p:spPr/>
        <p:txBody>
          <a:bodyPr/>
          <a:lstStyle/>
          <a:p>
            <a:r>
              <a:rPr lang="en-US" b="1" dirty="0"/>
              <a:t>Solution</a:t>
            </a:r>
          </a:p>
          <a:p>
            <a:r>
              <a:rPr lang="en-US" dirty="0"/>
              <a:t>The problem becomes rather trivial by determining the complement of the event and computing its probability. The complement of obtaining the first head in two or more tosses is getting a head on the first toss. The probability of getting a head on the first toss is 0.5, assuming the coin is fair. Therefore, we have the following.</a:t>
            </a:r>
            <a:endParaRPr lang="en-US" b="1" dirty="0"/>
          </a:p>
        </p:txBody>
      </p:sp>
      <p:graphicFrame>
        <p:nvGraphicFramePr>
          <p:cNvPr id="76802" name="Object 2"/>
          <p:cNvGraphicFramePr>
            <a:graphicFrameLocks noChangeAspect="1"/>
          </p:cNvGraphicFramePr>
          <p:nvPr>
            <p:extLst>
              <p:ext uri="{D42A27DB-BD31-4B8C-83A1-F6EECF244321}">
                <p14:modId xmlns:p14="http://schemas.microsoft.com/office/powerpoint/2010/main" val="3567818804"/>
              </p:ext>
            </p:extLst>
          </p:nvPr>
        </p:nvGraphicFramePr>
        <p:xfrm>
          <a:off x="393700" y="4800600"/>
          <a:ext cx="8216900" cy="850900"/>
        </p:xfrm>
        <a:graphic>
          <a:graphicData uri="http://schemas.openxmlformats.org/presentationml/2006/ole">
            <mc:AlternateContent xmlns:mc="http://schemas.openxmlformats.org/markup-compatibility/2006">
              <mc:Choice xmlns:v="urn:schemas-microsoft-com:vml" Requires="v">
                <p:oleObj name="Equation" r:id="rId2" imgW="8216640" imgH="850680" progId="Equation.DSMT4">
                  <p:embed/>
                </p:oleObj>
              </mc:Choice>
              <mc:Fallback>
                <p:oleObj name="Equation" r:id="rId2" imgW="8216640" imgH="850680" progId="Equation.DSMT4">
                  <p:embed/>
                  <p:pic>
                    <p:nvPicPr>
                      <p:cNvPr id="0" name="Picture 2"/>
                      <p:cNvPicPr>
                        <a:picLocks noChangeAspect="1" noChangeArrowheads="1"/>
                      </p:cNvPicPr>
                      <p:nvPr/>
                    </p:nvPicPr>
                    <p:blipFill>
                      <a:blip r:embed="rId3"/>
                      <a:srcRect/>
                      <a:stretch>
                        <a:fillRect/>
                      </a:stretch>
                    </p:blipFill>
                    <p:spPr bwMode="auto">
                      <a:xfrm>
                        <a:off x="393700" y="4800600"/>
                        <a:ext cx="82169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6803" name="Object 3"/>
          <p:cNvGraphicFramePr>
            <a:graphicFrameLocks noChangeAspect="1"/>
          </p:cNvGraphicFramePr>
          <p:nvPr/>
        </p:nvGraphicFramePr>
        <p:xfrm>
          <a:off x="4334312" y="5629712"/>
          <a:ext cx="1206500" cy="292100"/>
        </p:xfrm>
        <a:graphic>
          <a:graphicData uri="http://schemas.openxmlformats.org/presentationml/2006/ole">
            <mc:AlternateContent xmlns:mc="http://schemas.openxmlformats.org/markup-compatibility/2006">
              <mc:Choice xmlns:v="urn:schemas-microsoft-com:vml" Requires="v">
                <p:oleObj name="Equation" r:id="rId4" imgW="1206360" imgH="291960" progId="Equation.DSMT4">
                  <p:embed/>
                </p:oleObj>
              </mc:Choice>
              <mc:Fallback>
                <p:oleObj name="Equation" r:id="rId4" imgW="1206360" imgH="2919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34312" y="5629712"/>
                        <a:ext cx="120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6804" name="Object 4"/>
          <p:cNvGraphicFramePr>
            <a:graphicFrameLocks noChangeAspect="1"/>
          </p:cNvGraphicFramePr>
          <p:nvPr/>
        </p:nvGraphicFramePr>
        <p:xfrm>
          <a:off x="5638800" y="5625634"/>
          <a:ext cx="736600" cy="292100"/>
        </p:xfrm>
        <a:graphic>
          <a:graphicData uri="http://schemas.openxmlformats.org/presentationml/2006/ole">
            <mc:AlternateContent xmlns:mc="http://schemas.openxmlformats.org/markup-compatibility/2006">
              <mc:Choice xmlns:v="urn:schemas-microsoft-com:vml" Requires="v">
                <p:oleObj name="Equation" r:id="rId6" imgW="736560" imgH="291960" progId="Equation.DSMT4">
                  <p:embed/>
                </p:oleObj>
              </mc:Choice>
              <mc:Fallback>
                <p:oleObj name="Equation" r:id="rId6" imgW="73656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638800" y="5625634"/>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68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68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68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3C1EE7-818A-8817-C646-92AB98075B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3F27F5-66EE-D32E-982D-57970290CC0B}"/>
              </a:ext>
            </a:extLst>
          </p:cNvPr>
          <p:cNvSpPr>
            <a:spLocks noGrp="1"/>
          </p:cNvSpPr>
          <p:nvPr>
            <p:ph type="title"/>
          </p:nvPr>
        </p:nvSpPr>
        <p:spPr/>
        <p:txBody>
          <a:bodyPr/>
          <a:lstStyle/>
          <a:p>
            <a:r>
              <a:rPr lang="en-US" dirty="0"/>
              <a:t>Addition Rules for Probability (cont.)</a:t>
            </a:r>
          </a:p>
        </p:txBody>
      </p:sp>
      <p:sp>
        <p:nvSpPr>
          <p:cNvPr id="3" name="Content Placeholder 2">
            <a:extLst>
              <a:ext uri="{FF2B5EF4-FFF2-40B4-BE49-F238E27FC236}">
                <a16:creationId xmlns:a16="http://schemas.microsoft.com/office/drawing/2014/main" id="{A54363CE-9E6B-43E7-A102-0D7EF7B4D070}"/>
              </a:ext>
            </a:extLst>
          </p:cNvPr>
          <p:cNvSpPr>
            <a:spLocks noGrp="1"/>
          </p:cNvSpPr>
          <p:nvPr>
            <p:ph idx="1"/>
          </p:nvPr>
        </p:nvSpPr>
        <p:spPr/>
        <p:txBody>
          <a:bodyPr>
            <a:normAutofit fontScale="92500"/>
          </a:bodyPr>
          <a:lstStyle/>
          <a:p>
            <a:r>
              <a:rPr lang="en-US" dirty="0"/>
              <a:t>As shown in the previous example, when you see the key words </a:t>
            </a:r>
            <a:r>
              <a:rPr lang="en-US" i="1" dirty="0"/>
              <a:t>at least </a:t>
            </a:r>
            <a:r>
              <a:rPr lang="en-US" dirty="0"/>
              <a:t>in a probability problem, you will often want to consider the complement to find the appropriate probability.</a:t>
            </a:r>
          </a:p>
          <a:p>
            <a:r>
              <a:rPr lang="en-US" dirty="0"/>
              <a:t>Another topic that is often discussed when talking about probability, and which involves the complement of an event, is </a:t>
            </a:r>
            <a:r>
              <a:rPr lang="en-US" b="1" dirty="0"/>
              <a:t>odds</a:t>
            </a:r>
            <a:r>
              <a:rPr lang="en-US" dirty="0"/>
              <a:t>, as in </a:t>
            </a:r>
            <a:r>
              <a:rPr lang="en-US" i="1" dirty="0"/>
              <a:t>the odds of that horse winning the race are 3 to 1</a:t>
            </a:r>
            <a:r>
              <a:rPr lang="en-US" dirty="0"/>
              <a:t>. You often hear this terminology at casinos and racetracks instead of statements about the probability of an event occurring. There are two types of odds often considered in gambling situations.</a:t>
            </a:r>
          </a:p>
        </p:txBody>
      </p:sp>
    </p:spTree>
    <p:extLst>
      <p:ext uri="{BB962C8B-B14F-4D97-AF65-F5344CB8AC3E}">
        <p14:creationId xmlns:p14="http://schemas.microsoft.com/office/powerpoint/2010/main" val="14192450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Odds</a:t>
            </a:r>
          </a:p>
        </p:txBody>
      </p:sp>
      <p:sp>
        <p:nvSpPr>
          <p:cNvPr id="4" name="Content Placeholder 2"/>
          <p:cNvSpPr>
            <a:spLocks noGrp="1"/>
          </p:cNvSpPr>
          <p:nvPr>
            <p:ph idx="1"/>
          </p:nvPr>
        </p:nvSpPr>
        <p:spPr>
          <a:xfrm>
            <a:off x="457200" y="1280160"/>
            <a:ext cx="8229600" cy="3841052"/>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C00000"/>
                </a:solidFill>
              </a:rPr>
              <a:t>odds in favor of </a:t>
            </a:r>
            <a:r>
              <a:rPr lang="en-US" dirty="0">
                <a:solidFill>
                  <a:srgbClr val="000000"/>
                </a:solidFill>
              </a:rPr>
              <a:t>an event </a:t>
            </a:r>
            <a:r>
              <a:rPr lang="en-US" i="1" dirty="0">
                <a:solidFill>
                  <a:srgbClr val="000000"/>
                </a:solidFill>
              </a:rPr>
              <a:t>A</a:t>
            </a:r>
            <a:r>
              <a:rPr lang="en-US" dirty="0">
                <a:solidFill>
                  <a:srgbClr val="000000"/>
                </a:solidFill>
              </a:rPr>
              <a:t> occurring is given by</a:t>
            </a:r>
          </a:p>
          <a:p>
            <a:endParaRPr lang="en-US" dirty="0">
              <a:solidFill>
                <a:srgbClr val="000000"/>
              </a:solidFill>
            </a:endParaRPr>
          </a:p>
          <a:p>
            <a:endParaRPr lang="en-US" dirty="0">
              <a:solidFill>
                <a:srgbClr val="000000"/>
              </a:solidFill>
            </a:endParaRPr>
          </a:p>
          <a:p>
            <a:endParaRPr lang="en-US" dirty="0">
              <a:solidFill>
                <a:srgbClr val="000000"/>
              </a:solidFill>
            </a:endParaRPr>
          </a:p>
          <a:p>
            <a:r>
              <a:rPr lang="en-US" dirty="0">
                <a:solidFill>
                  <a:srgbClr val="000000"/>
                </a:solidFill>
              </a:rPr>
              <a:t>The </a:t>
            </a:r>
            <a:r>
              <a:rPr lang="en-US" b="1" dirty="0">
                <a:solidFill>
                  <a:srgbClr val="C00000"/>
                </a:solidFill>
              </a:rPr>
              <a:t>odds against </a:t>
            </a:r>
            <a:r>
              <a:rPr lang="en-US" dirty="0">
                <a:solidFill>
                  <a:srgbClr val="000000"/>
                </a:solidFill>
              </a:rPr>
              <a:t>an event </a:t>
            </a:r>
            <a:r>
              <a:rPr lang="en-US" i="1" dirty="0">
                <a:solidFill>
                  <a:srgbClr val="000000"/>
                </a:solidFill>
              </a:rPr>
              <a:t>A</a:t>
            </a:r>
            <a:r>
              <a:rPr lang="en-US" dirty="0">
                <a:solidFill>
                  <a:srgbClr val="000000"/>
                </a:solidFill>
              </a:rPr>
              <a:t> occurring is given by </a:t>
            </a:r>
          </a:p>
          <a:p>
            <a:endParaRPr lang="en-US" dirty="0">
              <a:solidFill>
                <a:srgbClr val="000000"/>
              </a:solidFill>
            </a:endParaRPr>
          </a:p>
          <a:p>
            <a:r>
              <a:rPr lang="en-US" dirty="0">
                <a:solidFill>
                  <a:srgbClr val="000000"/>
                </a:solidFill>
              </a:rPr>
              <a:t> </a:t>
            </a:r>
            <a:br>
              <a:rPr lang="en-US" dirty="0">
                <a:solidFill>
                  <a:srgbClr val="000000"/>
                </a:solidFill>
              </a:rPr>
            </a:br>
            <a:endParaRPr lang="en-US" sz="1400" dirty="0">
              <a:solidFill>
                <a:srgbClr val="000000"/>
              </a:solidFill>
            </a:endParaRPr>
          </a:p>
        </p:txBody>
      </p:sp>
      <p:graphicFrame>
        <p:nvGraphicFramePr>
          <p:cNvPr id="77826" name="Object 2"/>
          <p:cNvGraphicFramePr>
            <a:graphicFrameLocks noChangeAspect="1"/>
          </p:cNvGraphicFramePr>
          <p:nvPr>
            <p:extLst>
              <p:ext uri="{D42A27DB-BD31-4B8C-83A1-F6EECF244321}">
                <p14:modId xmlns:p14="http://schemas.microsoft.com/office/powerpoint/2010/main" val="1952133290"/>
              </p:ext>
            </p:extLst>
          </p:nvPr>
        </p:nvGraphicFramePr>
        <p:xfrm>
          <a:off x="3276600" y="1905000"/>
          <a:ext cx="2603500" cy="1054100"/>
        </p:xfrm>
        <a:graphic>
          <a:graphicData uri="http://schemas.openxmlformats.org/presentationml/2006/ole">
            <mc:AlternateContent xmlns:mc="http://schemas.openxmlformats.org/markup-compatibility/2006">
              <mc:Choice xmlns:v="urn:schemas-microsoft-com:vml" Requires="v">
                <p:oleObj name="Equation" r:id="rId2" imgW="2603160" imgH="1054080" progId="Equation.DSMT4">
                  <p:embed/>
                </p:oleObj>
              </mc:Choice>
              <mc:Fallback>
                <p:oleObj name="Equation" r:id="rId2" imgW="2603160" imgH="1054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905000"/>
                        <a:ext cx="26035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7827" name="Object 3"/>
          <p:cNvGraphicFramePr>
            <a:graphicFrameLocks noChangeAspect="1"/>
          </p:cNvGraphicFramePr>
          <p:nvPr>
            <p:extLst>
              <p:ext uri="{D42A27DB-BD31-4B8C-83A1-F6EECF244321}">
                <p14:modId xmlns:p14="http://schemas.microsoft.com/office/powerpoint/2010/main" val="768327564"/>
              </p:ext>
            </p:extLst>
          </p:nvPr>
        </p:nvGraphicFramePr>
        <p:xfrm>
          <a:off x="3289610" y="3898901"/>
          <a:ext cx="2603500" cy="1092200"/>
        </p:xfrm>
        <a:graphic>
          <a:graphicData uri="http://schemas.openxmlformats.org/presentationml/2006/ole">
            <mc:AlternateContent xmlns:mc="http://schemas.openxmlformats.org/markup-compatibility/2006">
              <mc:Choice xmlns:v="urn:schemas-microsoft-com:vml" Requires="v">
                <p:oleObj name="Equation" r:id="rId4" imgW="2603160" imgH="1091880" progId="Equation.DSMT4">
                  <p:embed/>
                </p:oleObj>
              </mc:Choice>
              <mc:Fallback>
                <p:oleObj name="Equation" r:id="rId4" imgW="2603160" imgH="1091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89610" y="3898901"/>
                        <a:ext cx="26035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CE747D-27EB-832B-52FF-FEA2C46EF4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EEF4D0-5661-4948-EB1D-100F7C463977}"/>
              </a:ext>
            </a:extLst>
          </p:cNvPr>
          <p:cNvSpPr>
            <a:spLocks noGrp="1"/>
          </p:cNvSpPr>
          <p:nvPr>
            <p:ph type="title"/>
          </p:nvPr>
        </p:nvSpPr>
        <p:spPr/>
        <p:txBody>
          <a:bodyPr/>
          <a:lstStyle/>
          <a:p>
            <a:r>
              <a:rPr lang="en-US" dirty="0"/>
              <a:t>Addition Rules for Probability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BBE1DD9-40A5-A9A1-AD07-767C77787970}"/>
                  </a:ext>
                </a:extLst>
              </p:cNvPr>
              <p:cNvSpPr>
                <a:spLocks noGrp="1"/>
              </p:cNvSpPr>
              <p:nvPr>
                <p:ph idx="1"/>
              </p:nvPr>
            </p:nvSpPr>
            <p:spPr/>
            <p:txBody>
              <a:bodyPr>
                <a:normAutofit/>
              </a:bodyPr>
              <a:lstStyle/>
              <a:p>
                <a:r>
                  <a:rPr lang="en-US" dirty="0"/>
                  <a:t>Remember, that </a:t>
                </a:r>
                <a14:m>
                  <m:oMath xmlns:m="http://schemas.openxmlformats.org/officeDocument/2006/math">
                    <m:r>
                      <a:rPr lang="en-US" b="0" i="1" smtClean="0">
                        <a:latin typeface="Cambria Math" panose="02040503050406030204" pitchFamily="18" charset="0"/>
                      </a:rPr>
                      <m:t>𝑃</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𝐴</m:t>
                            </m:r>
                          </m:e>
                          <m:sup>
                            <m:r>
                              <a:rPr lang="en-US" b="0" i="1" smtClean="0">
                                <a:latin typeface="Cambria Math" panose="02040503050406030204" pitchFamily="18" charset="0"/>
                              </a:rPr>
                              <m:t>𝑐</m:t>
                            </m:r>
                          </m:sup>
                        </m:sSup>
                      </m:e>
                    </m:d>
                    <m:r>
                      <a:rPr lang="en-US" b="0" i="1" smtClean="0">
                        <a:latin typeface="Cambria Math" panose="02040503050406030204" pitchFamily="18" charset="0"/>
                      </a:rPr>
                      <m:t>=1−</m:t>
                    </m:r>
                    <m:r>
                      <a:rPr lang="en-US" b="0" i="1" smtClean="0">
                        <a:latin typeface="Cambria Math" panose="02040503050406030204" pitchFamily="18" charset="0"/>
                      </a:rPr>
                      <m:t>𝑃</m:t>
                    </m:r>
                    <m:d>
                      <m:dPr>
                        <m:ctrlPr>
                          <a:rPr lang="en-US" b="0" i="1" smtClean="0">
                            <a:latin typeface="Cambria Math" panose="02040503050406030204" pitchFamily="18" charset="0"/>
                          </a:rPr>
                        </m:ctrlPr>
                      </m:dPr>
                      <m:e>
                        <m:r>
                          <a:rPr lang="en-US" b="0" i="1" smtClean="0">
                            <a:latin typeface="Cambria Math" panose="02040503050406030204" pitchFamily="18" charset="0"/>
                          </a:rPr>
                          <m:t>𝐴</m:t>
                        </m:r>
                      </m:e>
                    </m:d>
                  </m:oMath>
                </a14:m>
                <a:r>
                  <a:rPr lang="en-US" dirty="0"/>
                  <a:t>. So, if </a:t>
                </a:r>
                <a14:m>
                  <m:oMath xmlns:m="http://schemas.openxmlformats.org/officeDocument/2006/math">
                    <m:r>
                      <a:rPr lang="en-US" i="1">
                        <a:latin typeface="Cambria Math" panose="02040503050406030204" pitchFamily="18" charset="0"/>
                      </a:rPr>
                      <m:t>𝑃</m:t>
                    </m:r>
                    <m:d>
                      <m:dPr>
                        <m:ctrlPr>
                          <a:rPr lang="en-US" i="1">
                            <a:latin typeface="Cambria Math" panose="02040503050406030204" pitchFamily="18" charset="0"/>
                          </a:rPr>
                        </m:ctrlPr>
                      </m:dPr>
                      <m:e>
                        <m:r>
                          <a:rPr lang="en-US" b="0" i="1" smtClean="0">
                            <a:latin typeface="Cambria Math" panose="02040503050406030204" pitchFamily="18" charset="0"/>
                          </a:rPr>
                          <m:t>𝐴</m:t>
                        </m:r>
                      </m:e>
                    </m:d>
                    <m:r>
                      <a:rPr lang="en-US" i="1">
                        <a:latin typeface="Cambria Math" panose="02040503050406030204" pitchFamily="18" charset="0"/>
                      </a:rPr>
                      <m:t>=</m:t>
                    </m:r>
                    <m:r>
                      <a:rPr lang="en-US" b="0" i="1" smtClean="0">
                        <a:latin typeface="Cambria Math" panose="02040503050406030204" pitchFamily="18" charset="0"/>
                      </a:rPr>
                      <m:t>0.4,</m:t>
                    </m:r>
                  </m:oMath>
                </a14:m>
                <a:endParaRPr lang="en-US" dirty="0"/>
              </a:p>
              <a:p>
                <a:r>
                  <a:rPr lang="en-US" dirty="0"/>
                  <a:t>then </a:t>
                </a:r>
                <a14:m>
                  <m:oMath xmlns:m="http://schemas.openxmlformats.org/officeDocument/2006/math">
                    <m:r>
                      <a:rPr lang="en-US" b="0" i="1" smtClean="0">
                        <a:latin typeface="Cambria Math" panose="02040503050406030204" pitchFamily="18" charset="0"/>
                      </a:rPr>
                      <m:t>𝑃</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𝐴</m:t>
                            </m:r>
                          </m:e>
                          <m:sup>
                            <m:r>
                              <a:rPr lang="en-US" b="0" i="1" smtClean="0">
                                <a:latin typeface="Cambria Math" panose="02040503050406030204" pitchFamily="18" charset="0"/>
                              </a:rPr>
                              <m:t>𝑐</m:t>
                            </m:r>
                          </m:sup>
                        </m:sSup>
                      </m:e>
                    </m:d>
                    <m:r>
                      <a:rPr lang="en-US" b="0" i="1" smtClean="0">
                        <a:latin typeface="Cambria Math" panose="02040503050406030204" pitchFamily="18" charset="0"/>
                      </a:rPr>
                      <m:t>=1−0.4=0.6.</m:t>
                    </m:r>
                  </m:oMath>
                </a14:m>
                <a:endParaRPr lang="en-US" dirty="0"/>
              </a:p>
              <a:p>
                <a:r>
                  <a:rPr lang="en-US" dirty="0"/>
                  <a:t>Therefore, the odds in favor of </a:t>
                </a:r>
                <a14:m>
                  <m:oMath xmlns:m="http://schemas.openxmlformats.org/officeDocument/2006/math">
                    <m:r>
                      <a:rPr lang="en-US" i="1" dirty="0" smtClean="0">
                        <a:latin typeface="Cambria Math" panose="02040503050406030204" pitchFamily="18" charset="0"/>
                      </a:rPr>
                      <m:t>𝐴</m:t>
                    </m:r>
                  </m:oMath>
                </a14:m>
                <a:r>
                  <a:rPr lang="en-US" dirty="0"/>
                  <a:t> are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0.4</m:t>
                        </m:r>
                      </m:num>
                      <m:den>
                        <m:r>
                          <a:rPr lang="en-US" b="0" i="1" smtClean="0">
                            <a:latin typeface="Cambria Math" panose="02040503050406030204" pitchFamily="18" charset="0"/>
                          </a:rPr>
                          <m:t>0.6</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4</m:t>
                        </m:r>
                      </m:num>
                      <m:den>
                        <m:r>
                          <a:rPr lang="en-US" b="0" i="1" smtClean="0">
                            <a:latin typeface="Cambria Math" panose="02040503050406030204" pitchFamily="18" charset="0"/>
                          </a:rPr>
                          <m:t>6</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3</m:t>
                        </m:r>
                      </m:den>
                    </m:f>
                  </m:oMath>
                </a14:m>
                <a:r>
                  <a:rPr lang="en-US" dirty="0"/>
                  <a:t>, which is typically written as two to three or 2:3.</a:t>
                </a:r>
              </a:p>
              <a:p>
                <a:r>
                  <a:rPr lang="en-US" dirty="0"/>
                  <a:t>If you are given the odds in favor of an event </a:t>
                </a:r>
                <a14:m>
                  <m:oMath xmlns:m="http://schemas.openxmlformats.org/officeDocument/2006/math">
                    <m:r>
                      <a:rPr lang="en-US" i="1" dirty="0" smtClean="0">
                        <a:latin typeface="Cambria Math" panose="02040503050406030204" pitchFamily="18" charset="0"/>
                      </a:rPr>
                      <m:t>𝐴</m:t>
                    </m:r>
                  </m:oMath>
                </a14:m>
                <a:r>
                  <a:rPr lang="en-US" dirty="0"/>
                  <a:t> as </a:t>
                </a:r>
                <a14:m>
                  <m:oMath xmlns:m="http://schemas.openxmlformats.org/officeDocument/2006/math">
                    <m:r>
                      <a:rPr lang="en-US" i="1" dirty="0" smtClean="0">
                        <a:latin typeface="Cambria Math" panose="02040503050406030204" pitchFamily="18" charset="0"/>
                      </a:rPr>
                      <m:t>𝑛</m:t>
                    </m:r>
                    <m:r>
                      <a:rPr lang="en-US" i="1" dirty="0" smtClean="0">
                        <a:latin typeface="Cambria Math" panose="02040503050406030204" pitchFamily="18" charset="0"/>
                      </a:rPr>
                      <m:t>:</m:t>
                    </m:r>
                    <m:r>
                      <a:rPr lang="en-US" i="1" dirty="0" smtClean="0">
                        <a:latin typeface="Cambria Math" panose="02040503050406030204" pitchFamily="18" charset="0"/>
                      </a:rPr>
                      <m:t>𝑚</m:t>
                    </m:r>
                  </m:oMath>
                </a14:m>
                <a:r>
                  <a:rPr lang="en-US" dirty="0"/>
                  <a:t>, then the probability of that event can be determined by</a:t>
                </a:r>
              </a:p>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𝑃</m:t>
                      </m:r>
                      <m:d>
                        <m:dPr>
                          <m:ctrlPr>
                            <a:rPr lang="en-US" b="0" i="1" smtClean="0">
                              <a:latin typeface="Cambria Math" panose="02040503050406030204" pitchFamily="18" charset="0"/>
                            </a:rPr>
                          </m:ctrlPr>
                        </m:dPr>
                        <m:e>
                          <m:r>
                            <a:rPr lang="en-US" b="0" i="1" smtClean="0">
                              <a:latin typeface="Cambria Math" panose="02040503050406030204" pitchFamily="18" charset="0"/>
                            </a:rPr>
                            <m:t>𝐴</m:t>
                          </m:r>
                        </m:e>
                      </m:d>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𝑛</m:t>
                          </m:r>
                          <m:r>
                            <a:rPr lang="en-US" b="0" i="1" smtClean="0">
                              <a:latin typeface="Cambria Math" panose="02040503050406030204" pitchFamily="18" charset="0"/>
                            </a:rPr>
                            <m:t>+</m:t>
                          </m:r>
                          <m:r>
                            <a:rPr lang="en-US" b="0" i="1" smtClean="0">
                              <a:latin typeface="Cambria Math" panose="02040503050406030204" pitchFamily="18" charset="0"/>
                            </a:rPr>
                            <m:t>𝑚</m:t>
                          </m:r>
                        </m:den>
                      </m:f>
                      <m:r>
                        <a:rPr lang="en-US" b="0" i="1" smtClean="0">
                          <a:latin typeface="Cambria Math" panose="02040503050406030204" pitchFamily="18" charset="0"/>
                        </a:rPr>
                        <m:t>.</m:t>
                      </m:r>
                    </m:oMath>
                  </m:oMathPara>
                </a14:m>
                <a:endParaRPr lang="en-US" dirty="0"/>
              </a:p>
            </p:txBody>
          </p:sp>
        </mc:Choice>
        <mc:Fallback xmlns="">
          <p:sp>
            <p:nvSpPr>
              <p:cNvPr id="3" name="Content Placeholder 2">
                <a:extLst>
                  <a:ext uri="{FF2B5EF4-FFF2-40B4-BE49-F238E27FC236}">
                    <a16:creationId xmlns:a16="http://schemas.microsoft.com/office/drawing/2014/main" id="{9BBE1DD9-40A5-A9A1-AD07-767C77787970}"/>
                  </a:ext>
                </a:extLst>
              </p:cNvPr>
              <p:cNvSpPr>
                <a:spLocks noGrp="1" noRot="1" noChangeAspect="1" noMove="1" noResize="1" noEditPoints="1" noAdjustHandles="1" noChangeArrowheads="1" noChangeShapeType="1" noTextEdit="1"/>
              </p:cNvSpPr>
              <p:nvPr>
                <p:ph idx="1"/>
              </p:nvPr>
            </p:nvSpPr>
            <p:spPr>
              <a:blipFill>
                <a:blip r:embed="rId2"/>
                <a:stretch>
                  <a:fillRect l="-1481" t="-1200" r="-1481"/>
                </a:stretch>
              </a:blipFill>
            </p:spPr>
            <p:txBody>
              <a:bodyPr/>
              <a:lstStyle/>
              <a:p>
                <a:r>
                  <a:rPr lang="en-IN">
                    <a:noFill/>
                  </a:rPr>
                  <a:t> </a:t>
                </a:r>
              </a:p>
            </p:txBody>
          </p:sp>
        </mc:Fallback>
      </mc:AlternateContent>
    </p:spTree>
    <p:extLst>
      <p:ext uri="{BB962C8B-B14F-4D97-AF65-F5344CB8AC3E}">
        <p14:creationId xmlns:p14="http://schemas.microsoft.com/office/powerpoint/2010/main" val="32734063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F89BD0-969B-91AB-F7D2-4CE7182EC0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FE65D6-C1BF-DEBF-7D61-DF4CDEED5DA5}"/>
              </a:ext>
            </a:extLst>
          </p:cNvPr>
          <p:cNvSpPr>
            <a:spLocks noGrp="1"/>
          </p:cNvSpPr>
          <p:nvPr>
            <p:ph type="title"/>
          </p:nvPr>
        </p:nvSpPr>
        <p:spPr/>
        <p:txBody>
          <a:bodyPr/>
          <a:lstStyle/>
          <a:p>
            <a:r>
              <a:rPr lang="en-US" dirty="0"/>
              <a:t>Addition Rules for Probability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1302283-7BDF-E76D-A7D7-2898EFC5C439}"/>
                  </a:ext>
                </a:extLst>
              </p:cNvPr>
              <p:cNvSpPr>
                <a:spLocks noGrp="1"/>
              </p:cNvSpPr>
              <p:nvPr>
                <p:ph idx="1"/>
              </p:nvPr>
            </p:nvSpPr>
            <p:spPr/>
            <p:txBody>
              <a:bodyPr>
                <a:normAutofit/>
              </a:bodyPr>
              <a:lstStyle/>
              <a:p>
                <a:r>
                  <a:rPr lang="en-US" dirty="0"/>
                  <a:t>So, if a horse was a heavy favorite in a race, then they might have 3:1 odds of winning which implies a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3+1</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4</m:t>
                        </m:r>
                      </m:den>
                    </m:f>
                    <m:r>
                      <a:rPr lang="en-US" b="0" i="1" smtClean="0">
                        <a:latin typeface="Cambria Math" panose="02040503050406030204" pitchFamily="18" charset="0"/>
                      </a:rPr>
                      <m:t>=0.75</m:t>
                    </m:r>
                  </m:oMath>
                </a14:m>
                <a:r>
                  <a:rPr lang="en-US" dirty="0"/>
                  <a:t> probability of winning the race. A horse with 3:1 odds against winning would have a 0.25 probability of winning the race.</a:t>
                </a:r>
              </a:p>
            </p:txBody>
          </p:sp>
        </mc:Choice>
        <mc:Fallback xmlns="">
          <p:sp>
            <p:nvSpPr>
              <p:cNvPr id="3" name="Content Placeholder 2">
                <a:extLst>
                  <a:ext uri="{FF2B5EF4-FFF2-40B4-BE49-F238E27FC236}">
                    <a16:creationId xmlns:a16="http://schemas.microsoft.com/office/drawing/2014/main" id="{D1302283-7BDF-E76D-A7D7-2898EFC5C439}"/>
                  </a:ext>
                </a:extLst>
              </p:cNvPr>
              <p:cNvSpPr>
                <a:spLocks noGrp="1" noRot="1" noChangeAspect="1" noMove="1" noResize="1" noEditPoints="1" noAdjustHandles="1" noChangeArrowheads="1" noChangeShapeType="1" noTextEdit="1"/>
              </p:cNvSpPr>
              <p:nvPr>
                <p:ph idx="1"/>
              </p:nvPr>
            </p:nvSpPr>
            <p:spPr>
              <a:blipFill>
                <a:blip r:embed="rId2"/>
                <a:stretch>
                  <a:fillRect l="-1481" t="-1200" r="-1852"/>
                </a:stretch>
              </a:blipFill>
            </p:spPr>
            <p:txBody>
              <a:bodyPr/>
              <a:lstStyle/>
              <a:p>
                <a:r>
                  <a:rPr lang="en-IN">
                    <a:noFill/>
                  </a:rPr>
                  <a:t> </a:t>
                </a:r>
              </a:p>
            </p:txBody>
          </p:sp>
        </mc:Fallback>
      </mc:AlternateContent>
    </p:spTree>
    <p:extLst>
      <p:ext uri="{BB962C8B-B14F-4D97-AF65-F5344CB8AC3E}">
        <p14:creationId xmlns:p14="http://schemas.microsoft.com/office/powerpoint/2010/main" val="25238396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6.2.3: Determining Probabilities and Odds in Roulette</a:t>
            </a:r>
          </a:p>
        </p:txBody>
      </p:sp>
      <p:sp>
        <p:nvSpPr>
          <p:cNvPr id="3" name="Content Placeholder 2"/>
          <p:cNvSpPr>
            <a:spLocks noGrp="1"/>
          </p:cNvSpPr>
          <p:nvPr>
            <p:ph idx="1"/>
          </p:nvPr>
        </p:nvSpPr>
        <p:spPr>
          <a:xfrm>
            <a:off x="457200" y="1371600"/>
            <a:ext cx="8229600" cy="4572000"/>
          </a:xfrm>
        </p:spPr>
        <p:txBody>
          <a:bodyPr>
            <a:normAutofit lnSpcReduction="10000"/>
          </a:bodyPr>
          <a:lstStyle/>
          <a:p>
            <a:r>
              <a:rPr lang="en-US" dirty="0"/>
              <a:t>In the game of American roulette, the roulette wheel contains the numbers 1 through 36, alternating between red and black. There are two green spaces numbered 0 and 00. </a:t>
            </a:r>
          </a:p>
          <a:p>
            <a:pPr marL="514350" indent="-514350">
              <a:buFont typeface="+mj-lt"/>
              <a:buAutoNum type="alphaLcPeriod"/>
            </a:pPr>
            <a:r>
              <a:rPr lang="en-US" dirty="0"/>
              <a:t>Determine the probability of the roulette ball landing on a red pocket.</a:t>
            </a:r>
          </a:p>
          <a:p>
            <a:pPr marL="514350" indent="-514350">
              <a:buFont typeface="+mj-lt"/>
              <a:buAutoNum type="alphaLcPeriod"/>
            </a:pPr>
            <a:r>
              <a:rPr lang="en-US" dirty="0"/>
              <a:t>Determine the probability of the roulette ball not landing on a red pocket.</a:t>
            </a:r>
          </a:p>
          <a:p>
            <a:pPr marL="514350" indent="-514350">
              <a:buFont typeface="+mj-lt"/>
              <a:buAutoNum type="alphaLcPeriod"/>
            </a:pPr>
            <a:r>
              <a:rPr lang="en-US" dirty="0"/>
              <a:t>Determine the odds in favor of the roulette ball landing on red.</a:t>
            </a:r>
          </a:p>
        </p:txBody>
      </p:sp>
    </p:spTree>
    <p:extLst>
      <p:ext uri="{BB962C8B-B14F-4D97-AF65-F5344CB8AC3E}">
        <p14:creationId xmlns:p14="http://schemas.microsoft.com/office/powerpoint/2010/main" val="20652013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477E45-D6F2-E068-5F54-14ADB3A7DB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310F1F-D14B-6C8A-1DB0-6F218BB7BB59}"/>
              </a:ext>
            </a:extLst>
          </p:cNvPr>
          <p:cNvSpPr>
            <a:spLocks noGrp="1"/>
          </p:cNvSpPr>
          <p:nvPr>
            <p:ph type="title"/>
          </p:nvPr>
        </p:nvSpPr>
        <p:spPr/>
        <p:txBody>
          <a:bodyPr/>
          <a:lstStyle/>
          <a:p>
            <a:r>
              <a:rPr lang="en-US" dirty="0"/>
              <a:t>Example 6.2.3: Determining Probabilities and Odds in Roulette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7DE4A87-D7F2-51DA-46A8-12C89EA526B4}"/>
                  </a:ext>
                </a:extLst>
              </p:cNvPr>
              <p:cNvSpPr>
                <a:spLocks noGrp="1"/>
              </p:cNvSpPr>
              <p:nvPr>
                <p:ph idx="1"/>
              </p:nvPr>
            </p:nvSpPr>
            <p:spPr>
              <a:xfrm>
                <a:off x="457200" y="1371600"/>
                <a:ext cx="8229600" cy="4572000"/>
              </a:xfrm>
            </p:spPr>
            <p:txBody>
              <a:bodyPr>
                <a:normAutofit/>
              </a:bodyPr>
              <a:lstStyle/>
              <a:p>
                <a:r>
                  <a:rPr lang="en-US" b="1" dirty="0"/>
                  <a:t>Solution</a:t>
                </a:r>
              </a:p>
              <a:p>
                <a:pPr marL="514350" indent="-514350">
                  <a:buFont typeface="+mj-lt"/>
                  <a:buAutoNum type="alphaLcPeriod"/>
                </a:pPr>
                <a:r>
                  <a:rPr lang="en-US" dirty="0"/>
                  <a:t>Since there are 18 red pockets and 38 possible pockets on which to land, the probability of landing on red is given by</a:t>
                </a:r>
              </a:p>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𝑃</m:t>
                      </m:r>
                      <m:d>
                        <m:dPr>
                          <m:ctrlPr>
                            <a:rPr lang="en-US" b="0" i="1" smtClean="0">
                              <a:latin typeface="Cambria Math" panose="02040503050406030204" pitchFamily="18" charset="0"/>
                            </a:rPr>
                          </m:ctrlPr>
                        </m:dPr>
                        <m:e>
                          <m:r>
                            <m:rPr>
                              <m:sty m:val="p"/>
                            </m:rPr>
                            <a:rPr lang="en-US" b="0" i="0" smtClean="0">
                              <a:latin typeface="Cambria Math" panose="02040503050406030204" pitchFamily="18" charset="0"/>
                            </a:rPr>
                            <m:t>red</m:t>
                          </m:r>
                        </m:e>
                      </m:d>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18</m:t>
                          </m:r>
                        </m:num>
                        <m:den>
                          <m:r>
                            <a:rPr lang="en-US" b="0" i="1" smtClean="0">
                              <a:latin typeface="Cambria Math" panose="02040503050406030204" pitchFamily="18" charset="0"/>
                            </a:rPr>
                            <m:t>38</m:t>
                          </m:r>
                        </m:den>
                      </m:f>
                      <m:r>
                        <a:rPr lang="en-US" b="0" i="1" smtClean="0">
                          <a:latin typeface="Cambria Math" panose="02040503050406030204" pitchFamily="18" charset="0"/>
                        </a:rPr>
                        <m:t>.</m:t>
                      </m:r>
                    </m:oMath>
                  </m:oMathPara>
                </a14:m>
                <a:endParaRPr lang="en-US" dirty="0"/>
              </a:p>
              <a:p>
                <a:pPr marL="514350" indent="-514350">
                  <a:buFont typeface="+mj-lt"/>
                  <a:buAutoNum type="alphaLcPeriod" startAt="2"/>
                </a:pPr>
                <a:r>
                  <a:rPr lang="en-US" dirty="0"/>
                  <a:t>The probability of not landing on a red pocket is found by</a:t>
                </a:r>
                <a:endParaRPr lang="en-US" i="1"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𝑃</m:t>
                      </m:r>
                      <m:d>
                        <m:dPr>
                          <m:ctrlPr>
                            <a:rPr lang="en-US" b="0" i="1" smtClean="0">
                              <a:latin typeface="Cambria Math" panose="02040503050406030204" pitchFamily="18" charset="0"/>
                            </a:rPr>
                          </m:ctrlPr>
                        </m:dPr>
                        <m:e>
                          <m:r>
                            <m:rPr>
                              <m:sty m:val="p"/>
                            </m:rPr>
                            <a:rPr lang="en-US" b="0" i="0" smtClean="0">
                              <a:latin typeface="Cambria Math" panose="02040503050406030204" pitchFamily="18" charset="0"/>
                            </a:rPr>
                            <m:t>not</m:t>
                          </m:r>
                          <m:r>
                            <a:rPr lang="en-US" b="0" i="0" smtClean="0">
                              <a:latin typeface="Cambria Math" panose="02040503050406030204" pitchFamily="18" charset="0"/>
                            </a:rPr>
                            <m:t> </m:t>
                          </m:r>
                          <m:r>
                            <m:rPr>
                              <m:sty m:val="p"/>
                            </m:rPr>
                            <a:rPr lang="en-US" b="0" i="0" smtClean="0">
                              <a:latin typeface="Cambria Math" panose="02040503050406030204" pitchFamily="18" charset="0"/>
                            </a:rPr>
                            <m:t>red</m:t>
                          </m:r>
                        </m:e>
                      </m:d>
                      <m:r>
                        <a:rPr lang="en-US" b="0" i="1" smtClean="0">
                          <a:latin typeface="Cambria Math" panose="02040503050406030204" pitchFamily="18" charset="0"/>
                        </a:rPr>
                        <m:t>=1−</m:t>
                      </m:r>
                      <m:f>
                        <m:fPr>
                          <m:ctrlPr>
                            <a:rPr lang="en-US" b="0" i="1" smtClean="0">
                              <a:latin typeface="Cambria Math" panose="02040503050406030204" pitchFamily="18" charset="0"/>
                            </a:rPr>
                          </m:ctrlPr>
                        </m:fPr>
                        <m:num>
                          <m:r>
                            <a:rPr lang="en-US" b="0" i="1" smtClean="0">
                              <a:latin typeface="Cambria Math" panose="02040503050406030204" pitchFamily="18" charset="0"/>
                            </a:rPr>
                            <m:t>18</m:t>
                          </m:r>
                        </m:num>
                        <m:den>
                          <m:r>
                            <a:rPr lang="en-US" b="0" i="1" smtClean="0">
                              <a:latin typeface="Cambria Math" panose="02040503050406030204" pitchFamily="18" charset="0"/>
                            </a:rPr>
                            <m:t>38</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20</m:t>
                          </m:r>
                        </m:num>
                        <m:den>
                          <m:r>
                            <a:rPr lang="en-US" b="0" i="1" smtClean="0">
                              <a:latin typeface="Cambria Math" panose="02040503050406030204" pitchFamily="18" charset="0"/>
                            </a:rPr>
                            <m:t>38</m:t>
                          </m:r>
                        </m:den>
                      </m:f>
                      <m:r>
                        <a:rPr lang="en-US" b="0" i="1" smtClean="0">
                          <a:latin typeface="Cambria Math" panose="02040503050406030204" pitchFamily="18" charset="0"/>
                        </a:rPr>
                        <m:t>.</m:t>
                      </m:r>
                    </m:oMath>
                  </m:oMathPara>
                </a14:m>
                <a:endParaRPr lang="en-US" dirty="0"/>
              </a:p>
            </p:txBody>
          </p:sp>
        </mc:Choice>
        <mc:Fallback xmlns="">
          <p:sp>
            <p:nvSpPr>
              <p:cNvPr id="3" name="Content Placeholder 2">
                <a:extLst>
                  <a:ext uri="{FF2B5EF4-FFF2-40B4-BE49-F238E27FC236}">
                    <a16:creationId xmlns:a16="http://schemas.microsoft.com/office/drawing/2014/main" id="{E7DE4A87-D7F2-51DA-46A8-12C89EA526B4}"/>
                  </a:ext>
                </a:extLst>
              </p:cNvPr>
              <p:cNvSpPr>
                <a:spLocks noGrp="1" noRot="1" noChangeAspect="1" noMove="1" noResize="1" noEditPoints="1" noAdjustHandles="1" noChangeArrowheads="1" noChangeShapeType="1" noTextEdit="1"/>
              </p:cNvSpPr>
              <p:nvPr>
                <p:ph idx="1"/>
              </p:nvPr>
            </p:nvSpPr>
            <p:spPr>
              <a:xfrm>
                <a:off x="457200" y="1371600"/>
                <a:ext cx="8229600" cy="4572000"/>
              </a:xfrm>
              <a:blipFill>
                <a:blip r:embed="rId2"/>
                <a:stretch>
                  <a:fillRect l="-1556" t="-1200" r="-889"/>
                </a:stretch>
              </a:blipFill>
            </p:spPr>
            <p:txBody>
              <a:bodyPr/>
              <a:lstStyle/>
              <a:p>
                <a:r>
                  <a:rPr lang="en-IN">
                    <a:noFill/>
                  </a:rPr>
                  <a:t> </a:t>
                </a:r>
              </a:p>
            </p:txBody>
          </p:sp>
        </mc:Fallback>
      </mc:AlternateContent>
    </p:spTree>
    <p:extLst>
      <p:ext uri="{BB962C8B-B14F-4D97-AF65-F5344CB8AC3E}">
        <p14:creationId xmlns:p14="http://schemas.microsoft.com/office/powerpoint/2010/main" val="30901915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976307-8AF9-A96F-5497-BC3B532444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E779E8-CDDF-4002-F7E2-616054BFDDB8}"/>
              </a:ext>
            </a:extLst>
          </p:cNvPr>
          <p:cNvSpPr>
            <a:spLocks noGrp="1"/>
          </p:cNvSpPr>
          <p:nvPr>
            <p:ph type="title"/>
          </p:nvPr>
        </p:nvSpPr>
        <p:spPr/>
        <p:txBody>
          <a:bodyPr/>
          <a:lstStyle/>
          <a:p>
            <a:r>
              <a:rPr lang="en-US" dirty="0"/>
              <a:t>Example 6.2.3: Determining Probabilities and Odds in Roulette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9E2E75C-9129-FA4D-0C1E-005B5D2EB06A}"/>
                  </a:ext>
                </a:extLst>
              </p:cNvPr>
              <p:cNvSpPr>
                <a:spLocks noGrp="1"/>
              </p:cNvSpPr>
              <p:nvPr>
                <p:ph idx="1"/>
              </p:nvPr>
            </p:nvSpPr>
            <p:spPr>
              <a:xfrm>
                <a:off x="457200" y="1371600"/>
                <a:ext cx="8229600" cy="4572000"/>
              </a:xfrm>
            </p:spPr>
            <p:txBody>
              <a:bodyPr>
                <a:normAutofit/>
              </a:bodyPr>
              <a:lstStyle/>
              <a:p>
                <a:r>
                  <a:rPr lang="en-US" dirty="0"/>
                  <a:t>Note that 20 is the sum of the 18 black pockets and the two green pockets.</a:t>
                </a:r>
              </a:p>
              <a:p>
                <a:pPr marL="514350" indent="-514350">
                  <a:buFont typeface="+mj-lt"/>
                  <a:buAutoNum type="alphaLcPeriod" startAt="3"/>
                </a:pPr>
                <a:r>
                  <a:rPr lang="en-US" dirty="0"/>
                  <a:t>The odds in favor of the roulette ball landing on red is therefore,</a:t>
                </a:r>
              </a:p>
              <a:p>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𝑃</m:t>
                          </m:r>
                          <m:d>
                            <m:dPr>
                              <m:ctrlPr>
                                <a:rPr lang="en-US" b="0" i="1" smtClean="0">
                                  <a:latin typeface="Cambria Math" panose="02040503050406030204" pitchFamily="18" charset="0"/>
                                </a:rPr>
                              </m:ctrlPr>
                            </m:dPr>
                            <m:e>
                              <m:r>
                                <m:rPr>
                                  <m:sty m:val="p"/>
                                </m:rPr>
                                <a:rPr lang="en-US" b="0" i="0" smtClean="0">
                                  <a:latin typeface="Cambria Math" panose="02040503050406030204" pitchFamily="18" charset="0"/>
                                </a:rPr>
                                <m:t>red</m:t>
                              </m:r>
                            </m:e>
                          </m:d>
                        </m:num>
                        <m:den>
                          <m:r>
                            <a:rPr lang="en-US" b="0" i="1" smtClean="0">
                              <a:latin typeface="Cambria Math" panose="02040503050406030204" pitchFamily="18" charset="0"/>
                            </a:rPr>
                            <m:t>𝑃</m:t>
                          </m:r>
                          <m:d>
                            <m:dPr>
                              <m:ctrlPr>
                                <a:rPr lang="en-US" b="0" i="1" smtClean="0">
                                  <a:latin typeface="Cambria Math" panose="02040503050406030204" pitchFamily="18" charset="0"/>
                                </a:rPr>
                              </m:ctrlPr>
                            </m:dPr>
                            <m:e>
                              <m:r>
                                <m:rPr>
                                  <m:sty m:val="p"/>
                                </m:rPr>
                                <a:rPr lang="en-US" b="0" i="0" smtClean="0">
                                  <a:latin typeface="Cambria Math" panose="02040503050406030204" pitchFamily="18" charset="0"/>
                                </a:rPr>
                                <m:t>not</m:t>
                              </m:r>
                              <m:r>
                                <a:rPr lang="en-US" b="0" i="0" smtClean="0">
                                  <a:latin typeface="Cambria Math" panose="02040503050406030204" pitchFamily="18" charset="0"/>
                                </a:rPr>
                                <m:t> </m:t>
                              </m:r>
                              <m:r>
                                <m:rPr>
                                  <m:sty m:val="p"/>
                                </m:rPr>
                                <a:rPr lang="en-US" b="0" i="0" smtClean="0">
                                  <a:latin typeface="Cambria Math" panose="02040503050406030204" pitchFamily="18" charset="0"/>
                                </a:rPr>
                                <m:t>red</m:t>
                              </m:r>
                            </m:e>
                          </m:d>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18</m:t>
                          </m:r>
                        </m:num>
                        <m:den>
                          <m:r>
                            <a:rPr lang="en-US" b="0" i="1" smtClean="0">
                              <a:latin typeface="Cambria Math" panose="02040503050406030204" pitchFamily="18" charset="0"/>
                            </a:rPr>
                            <m:t>38</m:t>
                          </m:r>
                        </m:den>
                      </m:f>
                      <m:r>
                        <a:rPr lang="en-US" dirty="0" smtClean="0">
                          <a:latin typeface="Cambria Math" panose="02040503050406030204" pitchFamily="18" charset="0"/>
                        </a:rPr>
                        <m:t>÷</m:t>
                      </m:r>
                      <m:f>
                        <m:fPr>
                          <m:ctrlPr>
                            <a:rPr lang="en-US" i="1" dirty="0" smtClean="0">
                              <a:latin typeface="Cambria Math" panose="02040503050406030204" pitchFamily="18" charset="0"/>
                            </a:rPr>
                          </m:ctrlPr>
                        </m:fPr>
                        <m:num>
                          <m:r>
                            <a:rPr lang="en-US" b="0" i="1" dirty="0" smtClean="0">
                              <a:latin typeface="Cambria Math" panose="02040503050406030204" pitchFamily="18" charset="0"/>
                            </a:rPr>
                            <m:t>20</m:t>
                          </m:r>
                        </m:num>
                        <m:den>
                          <m:r>
                            <a:rPr lang="en-US" b="0" i="1" dirty="0" smtClean="0">
                              <a:latin typeface="Cambria Math" panose="02040503050406030204" pitchFamily="18" charset="0"/>
                            </a:rPr>
                            <m:t>38</m:t>
                          </m:r>
                        </m:den>
                      </m:f>
                      <m:r>
                        <a:rPr lang="en-US" b="0" i="1" dirty="0" smtClean="0">
                          <a:latin typeface="Cambria Math" panose="02040503050406030204" pitchFamily="18" charset="0"/>
                        </a:rPr>
                        <m:t>=</m:t>
                      </m:r>
                      <m:f>
                        <m:fPr>
                          <m:ctrlPr>
                            <a:rPr lang="en-US" b="0" i="1" dirty="0" smtClean="0">
                              <a:latin typeface="Cambria Math" panose="02040503050406030204" pitchFamily="18" charset="0"/>
                            </a:rPr>
                          </m:ctrlPr>
                        </m:fPr>
                        <m:num>
                          <m:r>
                            <a:rPr lang="en-US" b="0" i="1" dirty="0" smtClean="0">
                              <a:latin typeface="Cambria Math" panose="02040503050406030204" pitchFamily="18" charset="0"/>
                            </a:rPr>
                            <m:t>18</m:t>
                          </m:r>
                        </m:num>
                        <m:den>
                          <m:r>
                            <a:rPr lang="en-US" b="0" i="1" dirty="0" smtClean="0">
                              <a:latin typeface="Cambria Math" panose="02040503050406030204" pitchFamily="18" charset="0"/>
                            </a:rPr>
                            <m:t>38</m:t>
                          </m:r>
                        </m:den>
                      </m:f>
                      <m:r>
                        <a:rPr lang="en-US" i="1" dirty="0">
                          <a:latin typeface="Cambria Math" panose="02040503050406030204" pitchFamily="18" charset="0"/>
                          <a:ea typeface="Cambria Math" panose="02040503050406030204" pitchFamily="18" charset="0"/>
                        </a:rPr>
                        <m:t>∙</m:t>
                      </m:r>
                      <m:f>
                        <m:fPr>
                          <m:ctrlPr>
                            <a:rPr lang="en-US" i="1" dirty="0" smtClean="0">
                              <a:latin typeface="Cambria Math" panose="02040503050406030204" pitchFamily="18" charset="0"/>
                              <a:ea typeface="Cambria Math" panose="02040503050406030204" pitchFamily="18" charset="0"/>
                            </a:rPr>
                          </m:ctrlPr>
                        </m:fPr>
                        <m:num>
                          <m:r>
                            <a:rPr lang="en-US" b="0" i="1" dirty="0" smtClean="0">
                              <a:latin typeface="Cambria Math" panose="02040503050406030204" pitchFamily="18" charset="0"/>
                              <a:ea typeface="Cambria Math" panose="02040503050406030204" pitchFamily="18" charset="0"/>
                            </a:rPr>
                            <m:t>38</m:t>
                          </m:r>
                        </m:num>
                        <m:den>
                          <m:r>
                            <a:rPr lang="en-US" b="0" i="1" dirty="0" smtClean="0">
                              <a:latin typeface="Cambria Math" panose="02040503050406030204" pitchFamily="18" charset="0"/>
                              <a:ea typeface="Cambria Math" panose="02040503050406030204" pitchFamily="18" charset="0"/>
                            </a:rPr>
                            <m:t>20</m:t>
                          </m:r>
                        </m:den>
                      </m:f>
                      <m:r>
                        <a:rPr lang="en-US" b="0" i="1" dirty="0" smtClean="0">
                          <a:latin typeface="Cambria Math" panose="02040503050406030204" pitchFamily="18" charset="0"/>
                          <a:ea typeface="Cambria Math" panose="02040503050406030204" pitchFamily="18" charset="0"/>
                        </a:rPr>
                        <m:t>=</m:t>
                      </m:r>
                      <m:f>
                        <m:fPr>
                          <m:ctrlPr>
                            <a:rPr lang="en-US" b="0" i="1" dirty="0" smtClean="0">
                              <a:latin typeface="Cambria Math" panose="02040503050406030204" pitchFamily="18" charset="0"/>
                              <a:ea typeface="Cambria Math" panose="02040503050406030204" pitchFamily="18" charset="0"/>
                            </a:rPr>
                          </m:ctrlPr>
                        </m:fPr>
                        <m:num>
                          <m:r>
                            <a:rPr lang="en-US" b="0" i="1" dirty="0" smtClean="0">
                              <a:latin typeface="Cambria Math" panose="02040503050406030204" pitchFamily="18" charset="0"/>
                              <a:ea typeface="Cambria Math" panose="02040503050406030204" pitchFamily="18" charset="0"/>
                            </a:rPr>
                            <m:t>18</m:t>
                          </m:r>
                        </m:num>
                        <m:den>
                          <m:r>
                            <a:rPr lang="en-US" b="0" i="1" dirty="0" smtClean="0">
                              <a:latin typeface="Cambria Math" panose="02040503050406030204" pitchFamily="18" charset="0"/>
                              <a:ea typeface="Cambria Math" panose="02040503050406030204" pitchFamily="18" charset="0"/>
                            </a:rPr>
                            <m:t>20</m:t>
                          </m:r>
                        </m:den>
                      </m:f>
                      <m:r>
                        <a:rPr lang="en-US" b="0" i="1" dirty="0" smtClean="0">
                          <a:latin typeface="Cambria Math" panose="02040503050406030204" pitchFamily="18" charset="0"/>
                          <a:ea typeface="Cambria Math" panose="02040503050406030204" pitchFamily="18" charset="0"/>
                        </a:rPr>
                        <m:t>=</m:t>
                      </m:r>
                      <m:f>
                        <m:fPr>
                          <m:ctrlPr>
                            <a:rPr lang="en-US" b="0" i="1" dirty="0" smtClean="0">
                              <a:latin typeface="Cambria Math" panose="02040503050406030204" pitchFamily="18" charset="0"/>
                              <a:ea typeface="Cambria Math" panose="02040503050406030204" pitchFamily="18" charset="0"/>
                            </a:rPr>
                          </m:ctrlPr>
                        </m:fPr>
                        <m:num>
                          <m:r>
                            <a:rPr lang="en-US" b="0" i="1" dirty="0" smtClean="0">
                              <a:latin typeface="Cambria Math" panose="02040503050406030204" pitchFamily="18" charset="0"/>
                              <a:ea typeface="Cambria Math" panose="02040503050406030204" pitchFamily="18" charset="0"/>
                            </a:rPr>
                            <m:t>9</m:t>
                          </m:r>
                        </m:num>
                        <m:den>
                          <m:r>
                            <a:rPr lang="en-US" b="0" i="1" dirty="0" smtClean="0">
                              <a:latin typeface="Cambria Math" panose="02040503050406030204" pitchFamily="18" charset="0"/>
                              <a:ea typeface="Cambria Math" panose="02040503050406030204" pitchFamily="18" charset="0"/>
                            </a:rPr>
                            <m:t>10</m:t>
                          </m:r>
                        </m:den>
                      </m:f>
                      <m:r>
                        <m:rPr>
                          <m:sty m:val="p"/>
                        </m:rPr>
                        <a:rPr lang="en-US" b="0" i="0" dirty="0" smtClean="0">
                          <a:latin typeface="Cambria Math" panose="02040503050406030204" pitchFamily="18" charset="0"/>
                          <a:ea typeface="Cambria Math" panose="02040503050406030204" pitchFamily="18" charset="0"/>
                        </a:rPr>
                        <m:t>or</m:t>
                      </m:r>
                      <m:r>
                        <a:rPr lang="en-US" b="0" i="1" dirty="0" smtClean="0">
                          <a:latin typeface="Cambria Math" panose="02040503050406030204" pitchFamily="18" charset="0"/>
                          <a:ea typeface="Cambria Math" panose="02040503050406030204" pitchFamily="18" charset="0"/>
                        </a:rPr>
                        <m:t> 9:10.</m:t>
                      </m:r>
                    </m:oMath>
                  </m:oMathPara>
                </a14:m>
                <a:endParaRPr lang="en-US" dirty="0"/>
              </a:p>
            </p:txBody>
          </p:sp>
        </mc:Choice>
        <mc:Fallback xmlns="">
          <p:sp>
            <p:nvSpPr>
              <p:cNvPr id="3" name="Content Placeholder 2">
                <a:extLst>
                  <a:ext uri="{FF2B5EF4-FFF2-40B4-BE49-F238E27FC236}">
                    <a16:creationId xmlns:a16="http://schemas.microsoft.com/office/drawing/2014/main" id="{99E2E75C-9129-FA4D-0C1E-005B5D2EB06A}"/>
                  </a:ext>
                </a:extLst>
              </p:cNvPr>
              <p:cNvSpPr>
                <a:spLocks noGrp="1" noRot="1" noChangeAspect="1" noMove="1" noResize="1" noEditPoints="1" noAdjustHandles="1" noChangeArrowheads="1" noChangeShapeType="1" noTextEdit="1"/>
              </p:cNvSpPr>
              <p:nvPr>
                <p:ph idx="1"/>
              </p:nvPr>
            </p:nvSpPr>
            <p:spPr>
              <a:xfrm>
                <a:off x="457200" y="1371600"/>
                <a:ext cx="8229600" cy="4572000"/>
              </a:xfrm>
              <a:blipFill>
                <a:blip r:embed="rId2"/>
                <a:stretch>
                  <a:fillRect l="-1556" t="-1200" r="-1630"/>
                </a:stretch>
              </a:blipFill>
            </p:spPr>
            <p:txBody>
              <a:bodyPr/>
              <a:lstStyle/>
              <a:p>
                <a:r>
                  <a:rPr lang="en-IN">
                    <a:noFill/>
                  </a:rPr>
                  <a:t> </a:t>
                </a:r>
              </a:p>
            </p:txBody>
          </p:sp>
        </mc:Fallback>
      </mc:AlternateContent>
    </p:spTree>
    <p:extLst>
      <p:ext uri="{BB962C8B-B14F-4D97-AF65-F5344CB8AC3E}">
        <p14:creationId xmlns:p14="http://schemas.microsoft.com/office/powerpoint/2010/main" val="21331221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F33BAF-E391-913F-2993-43003992E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6EA804-C378-FA08-9C69-777A2876065E}"/>
              </a:ext>
            </a:extLst>
          </p:cNvPr>
          <p:cNvSpPr>
            <a:spLocks noGrp="1"/>
          </p:cNvSpPr>
          <p:nvPr>
            <p:ph type="title"/>
          </p:nvPr>
        </p:nvSpPr>
        <p:spPr/>
        <p:txBody>
          <a:bodyPr/>
          <a:lstStyle/>
          <a:p>
            <a:r>
              <a:rPr lang="en-US" dirty="0"/>
              <a:t>Addition Rules for Probability (cont.)</a:t>
            </a:r>
          </a:p>
        </p:txBody>
      </p:sp>
      <p:sp>
        <p:nvSpPr>
          <p:cNvPr id="3" name="Content Placeholder 2">
            <a:extLst>
              <a:ext uri="{FF2B5EF4-FFF2-40B4-BE49-F238E27FC236}">
                <a16:creationId xmlns:a16="http://schemas.microsoft.com/office/drawing/2014/main" id="{F298976B-03D4-B20B-69B5-587E9F48DC0E}"/>
              </a:ext>
            </a:extLst>
          </p:cNvPr>
          <p:cNvSpPr>
            <a:spLocks noGrp="1"/>
          </p:cNvSpPr>
          <p:nvPr>
            <p:ph idx="1"/>
          </p:nvPr>
        </p:nvSpPr>
        <p:spPr/>
        <p:txBody>
          <a:bodyPr>
            <a:normAutofit/>
          </a:bodyPr>
          <a:lstStyle/>
          <a:p>
            <a:r>
              <a:rPr lang="en-US" dirty="0"/>
              <a:t>Another idea that is helpful in determining probabilities is the notion of </a:t>
            </a:r>
            <a:r>
              <a:rPr lang="en-US" b="1" dirty="0"/>
              <a:t>mutual exclusivity</a:t>
            </a:r>
            <a:r>
              <a:rPr lang="en-US" dirty="0"/>
              <a:t>.</a:t>
            </a:r>
          </a:p>
        </p:txBody>
      </p:sp>
    </p:spTree>
    <p:extLst>
      <p:ext uri="{BB962C8B-B14F-4D97-AF65-F5344CB8AC3E}">
        <p14:creationId xmlns:p14="http://schemas.microsoft.com/office/powerpoint/2010/main" val="31456469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9D0F5-578C-18A0-3CE2-191AE1E3BC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3187F0-6487-0AD6-0E4E-D26C9AEC128C}"/>
              </a:ext>
            </a:extLst>
          </p:cNvPr>
          <p:cNvSpPr>
            <a:spLocks noGrp="1"/>
          </p:cNvSpPr>
          <p:nvPr>
            <p:ph type="title"/>
          </p:nvPr>
        </p:nvSpPr>
        <p:spPr/>
        <p:txBody>
          <a:bodyPr/>
          <a:lstStyle/>
          <a:p>
            <a:r>
              <a:rPr lang="en-US" dirty="0"/>
              <a:t>Definition: Mutually Exclusive</a:t>
            </a:r>
          </a:p>
        </p:txBody>
      </p:sp>
      <p:sp>
        <p:nvSpPr>
          <p:cNvPr id="4" name="Content Placeholder 2">
            <a:extLst>
              <a:ext uri="{FF2B5EF4-FFF2-40B4-BE49-F238E27FC236}">
                <a16:creationId xmlns:a16="http://schemas.microsoft.com/office/drawing/2014/main" id="{2242AE5F-8BC3-8A96-D4A5-AFB361F29FC6}"/>
              </a:ext>
            </a:extLst>
          </p:cNvPr>
          <p:cNvSpPr>
            <a:spLocks noGrp="1"/>
          </p:cNvSpPr>
          <p:nvPr>
            <p:ph idx="1"/>
          </p:nvPr>
        </p:nvSpPr>
        <p:spPr>
          <a:xfrm>
            <a:off x="457200" y="1280160"/>
            <a:ext cx="8229600" cy="1686616"/>
          </a:xfrm>
          <a:solidFill>
            <a:srgbClr val="FFFFCC"/>
          </a:solidFill>
          <a:ln w="28575">
            <a:solidFill>
              <a:srgbClr val="000000"/>
            </a:solidFill>
          </a:ln>
        </p:spPr>
        <p:txBody>
          <a:bodyPr>
            <a:spAutoFit/>
          </a:bodyPr>
          <a:lstStyle/>
          <a:p>
            <a:r>
              <a:rPr lang="en-US" dirty="0">
                <a:solidFill>
                  <a:srgbClr val="000000"/>
                </a:solidFill>
              </a:rPr>
              <a:t>Two events are </a:t>
            </a:r>
            <a:r>
              <a:rPr lang="en-US" b="1" dirty="0">
                <a:solidFill>
                  <a:srgbClr val="C00000"/>
                </a:solidFill>
              </a:rPr>
              <a:t>mutually exclusive </a:t>
            </a:r>
            <a:r>
              <a:rPr lang="en-US" dirty="0">
                <a:solidFill>
                  <a:srgbClr val="000000"/>
                </a:solidFill>
              </a:rPr>
              <a:t>if they have no outcomes in common.</a:t>
            </a:r>
          </a:p>
          <a:p>
            <a:r>
              <a:rPr lang="en-US" dirty="0">
                <a:solidFill>
                  <a:srgbClr val="000000"/>
                </a:solidFill>
              </a:rPr>
              <a:t> </a:t>
            </a:r>
            <a:br>
              <a:rPr lang="en-US" dirty="0">
                <a:solidFill>
                  <a:srgbClr val="000000"/>
                </a:solidFill>
              </a:rPr>
            </a:br>
            <a:endParaRPr lang="en-US" sz="1400" dirty="0">
              <a:solidFill>
                <a:srgbClr val="000000"/>
              </a:solidFill>
            </a:endParaRPr>
          </a:p>
        </p:txBody>
      </p:sp>
    </p:spTree>
    <p:extLst>
      <p:ext uri="{BB962C8B-B14F-4D97-AF65-F5344CB8AC3E}">
        <p14:creationId xmlns:p14="http://schemas.microsoft.com/office/powerpoint/2010/main" val="100842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Probability Law 2</a:t>
            </a:r>
          </a:p>
        </p:txBody>
      </p:sp>
      <p:sp>
        <p:nvSpPr>
          <p:cNvPr id="4" name="Content Placeholder 2"/>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rPr>
              <a:t>A probability of one means the event must happen. (For example, if we toss a coin, the probability of getting either a head or tail is one.)</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54D56-1591-5C00-0713-F898074FF1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33F273-49F2-435C-A41A-3646F551D04E}"/>
              </a:ext>
            </a:extLst>
          </p:cNvPr>
          <p:cNvSpPr>
            <a:spLocks noGrp="1"/>
          </p:cNvSpPr>
          <p:nvPr>
            <p:ph type="title"/>
          </p:nvPr>
        </p:nvSpPr>
        <p:spPr/>
        <p:txBody>
          <a:bodyPr/>
          <a:lstStyle/>
          <a:p>
            <a:r>
              <a:rPr lang="en-US" dirty="0"/>
              <a:t>Addition Rules for Probability (cont.)</a:t>
            </a:r>
          </a:p>
        </p:txBody>
      </p:sp>
      <p:sp>
        <p:nvSpPr>
          <p:cNvPr id="3" name="Content Placeholder 2">
            <a:extLst>
              <a:ext uri="{FF2B5EF4-FFF2-40B4-BE49-F238E27FC236}">
                <a16:creationId xmlns:a16="http://schemas.microsoft.com/office/drawing/2014/main" id="{9FFBC4EE-6125-E8FB-053F-BA83718D3EEC}"/>
              </a:ext>
            </a:extLst>
          </p:cNvPr>
          <p:cNvSpPr>
            <a:spLocks noGrp="1"/>
          </p:cNvSpPr>
          <p:nvPr>
            <p:ph idx="1"/>
          </p:nvPr>
        </p:nvSpPr>
        <p:spPr/>
        <p:txBody>
          <a:bodyPr>
            <a:normAutofit/>
          </a:bodyPr>
          <a:lstStyle/>
          <a:p>
            <a:r>
              <a:rPr lang="en-US" dirty="0"/>
              <a:t>Mutual exclusivity is also called </a:t>
            </a:r>
            <a:r>
              <a:rPr lang="en-US" b="1" dirty="0"/>
              <a:t>disjointedness</a:t>
            </a:r>
            <a:r>
              <a:rPr lang="en-US" dirty="0"/>
              <a:t>. Figure 6.2.5 represents two </a:t>
            </a:r>
            <a:r>
              <a:rPr lang="en-US" b="1" dirty="0"/>
              <a:t>disjoint</a:t>
            </a:r>
            <a:r>
              <a:rPr lang="en-US" dirty="0"/>
              <a:t> events.</a:t>
            </a:r>
          </a:p>
        </p:txBody>
      </p:sp>
      <p:pic>
        <p:nvPicPr>
          <p:cNvPr id="5" name="Picture 4">
            <a:extLst>
              <a:ext uri="{FF2B5EF4-FFF2-40B4-BE49-F238E27FC236}">
                <a16:creationId xmlns:a16="http://schemas.microsoft.com/office/drawing/2014/main" id="{C84016C9-E08C-56B4-9735-93BBEE3F96A8}"/>
              </a:ext>
            </a:extLst>
          </p:cNvPr>
          <p:cNvPicPr>
            <a:picLocks noChangeAspect="1"/>
          </p:cNvPicPr>
          <p:nvPr/>
        </p:nvPicPr>
        <p:blipFill>
          <a:blip r:embed="rId2"/>
          <a:stretch>
            <a:fillRect/>
          </a:stretch>
        </p:blipFill>
        <p:spPr>
          <a:xfrm>
            <a:off x="2514600" y="2528762"/>
            <a:ext cx="3733800" cy="2652962"/>
          </a:xfrm>
          <a:prstGeom prst="rect">
            <a:avLst/>
          </a:prstGeom>
        </p:spPr>
      </p:pic>
    </p:spTree>
    <p:extLst>
      <p:ext uri="{BB962C8B-B14F-4D97-AF65-F5344CB8AC3E}">
        <p14:creationId xmlns:p14="http://schemas.microsoft.com/office/powerpoint/2010/main" val="9073707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D68AE-F487-8CE4-0D89-62BA754637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DB7B7C-C92E-4BD7-192D-1B176C72A51B}"/>
              </a:ext>
            </a:extLst>
          </p:cNvPr>
          <p:cNvSpPr>
            <a:spLocks noGrp="1"/>
          </p:cNvSpPr>
          <p:nvPr>
            <p:ph type="title"/>
          </p:nvPr>
        </p:nvSpPr>
        <p:spPr/>
        <p:txBody>
          <a:bodyPr/>
          <a:lstStyle/>
          <a:p>
            <a:r>
              <a:rPr lang="en-US" dirty="0"/>
              <a:t>Definition: Probability Law 6: Union of Mutually Exclusive Events </a:t>
            </a:r>
          </a:p>
        </p:txBody>
      </p:sp>
      <p:sp>
        <p:nvSpPr>
          <p:cNvPr id="4" name="Content Placeholder 2">
            <a:extLst>
              <a:ext uri="{FF2B5EF4-FFF2-40B4-BE49-F238E27FC236}">
                <a16:creationId xmlns:a16="http://schemas.microsoft.com/office/drawing/2014/main" id="{1F65B2F2-5B28-3D69-5162-57D4A77C389E}"/>
              </a:ext>
            </a:extLst>
          </p:cNvPr>
          <p:cNvSpPr>
            <a:spLocks noGrp="1"/>
          </p:cNvSpPr>
          <p:nvPr>
            <p:ph idx="1"/>
          </p:nvPr>
        </p:nvSpPr>
        <p:spPr>
          <a:xfrm>
            <a:off x="457200" y="1280160"/>
            <a:ext cx="8229600" cy="1040285"/>
          </a:xfrm>
          <a:solidFill>
            <a:srgbClr val="FFFFCC"/>
          </a:solidFill>
          <a:ln w="28575">
            <a:solidFill>
              <a:srgbClr val="000000"/>
            </a:solidFill>
          </a:ln>
        </p:spPr>
        <p:txBody>
          <a:bodyPr>
            <a:spAutoFit/>
          </a:bodyPr>
          <a:lstStyle/>
          <a:p>
            <a:r>
              <a:rPr lang="en-US" dirty="0">
                <a:solidFill>
                  <a:srgbClr val="000000"/>
                </a:solidFill>
              </a:rPr>
              <a:t>If the events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 are mutually exclusive, then</a:t>
            </a:r>
          </a:p>
          <a:p>
            <a:endParaRPr lang="en-US" dirty="0">
              <a:solidFill>
                <a:srgbClr val="000000"/>
              </a:solidFill>
            </a:endParaRPr>
          </a:p>
        </p:txBody>
      </p:sp>
      <p:graphicFrame>
        <p:nvGraphicFramePr>
          <p:cNvPr id="80898" name="Object 2">
            <a:extLst>
              <a:ext uri="{FF2B5EF4-FFF2-40B4-BE49-F238E27FC236}">
                <a16:creationId xmlns:a16="http://schemas.microsoft.com/office/drawing/2014/main" id="{73EA90DC-A0FE-E91D-3EB6-26F66A27E71E}"/>
              </a:ext>
            </a:extLst>
          </p:cNvPr>
          <p:cNvGraphicFramePr>
            <a:graphicFrameLocks noChangeAspect="1"/>
          </p:cNvGraphicFramePr>
          <p:nvPr>
            <p:extLst>
              <p:ext uri="{D42A27DB-BD31-4B8C-83A1-F6EECF244321}">
                <p14:modId xmlns:p14="http://schemas.microsoft.com/office/powerpoint/2010/main" val="2695925226"/>
              </p:ext>
            </p:extLst>
          </p:nvPr>
        </p:nvGraphicFramePr>
        <p:xfrm>
          <a:off x="3048000" y="1772424"/>
          <a:ext cx="3352800" cy="469900"/>
        </p:xfrm>
        <a:graphic>
          <a:graphicData uri="http://schemas.openxmlformats.org/presentationml/2006/ole">
            <mc:AlternateContent xmlns:mc="http://schemas.openxmlformats.org/markup-compatibility/2006">
              <mc:Choice xmlns:v="urn:schemas-microsoft-com:vml" Requires="v">
                <p:oleObj name="Equation" r:id="rId2" imgW="3352680" imgH="469800" progId="Equation.DSMT4">
                  <p:embed/>
                </p:oleObj>
              </mc:Choice>
              <mc:Fallback>
                <p:oleObj name="Equation" r:id="rId2" imgW="3352680" imgH="469800" progId="Equation.DSMT4">
                  <p:embed/>
                  <p:pic>
                    <p:nvPicPr>
                      <p:cNvPr id="80898"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772424"/>
                        <a:ext cx="335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58075638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Probability Law 7: Intersection of Mutually Exclusive Events </a:t>
            </a:r>
          </a:p>
        </p:txBody>
      </p:sp>
      <p:sp>
        <p:nvSpPr>
          <p:cNvPr id="4" name="Content Placeholder 2"/>
          <p:cNvSpPr>
            <a:spLocks noGrp="1"/>
          </p:cNvSpPr>
          <p:nvPr>
            <p:ph idx="1"/>
          </p:nvPr>
        </p:nvSpPr>
        <p:spPr>
          <a:xfrm>
            <a:off x="457200" y="1280160"/>
            <a:ext cx="8229600" cy="1040285"/>
          </a:xfrm>
          <a:solidFill>
            <a:srgbClr val="FFFFCC"/>
          </a:solidFill>
          <a:ln w="28575">
            <a:solidFill>
              <a:srgbClr val="000000"/>
            </a:solidFill>
          </a:ln>
        </p:spPr>
        <p:txBody>
          <a:bodyPr>
            <a:spAutoFit/>
          </a:bodyPr>
          <a:lstStyle/>
          <a:p>
            <a:r>
              <a:rPr lang="en-US" dirty="0">
                <a:solidFill>
                  <a:srgbClr val="000000"/>
                </a:solidFill>
              </a:rPr>
              <a:t>If the events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 are mutually exclusive, then</a:t>
            </a:r>
          </a:p>
          <a:p>
            <a:endParaRPr lang="en-US" dirty="0">
              <a:solidFill>
                <a:srgbClr val="000000"/>
              </a:solidFill>
            </a:endParaRPr>
          </a:p>
        </p:txBody>
      </p:sp>
      <p:graphicFrame>
        <p:nvGraphicFramePr>
          <p:cNvPr id="80898" name="Object 2"/>
          <p:cNvGraphicFramePr>
            <a:graphicFrameLocks noChangeAspect="1"/>
          </p:cNvGraphicFramePr>
          <p:nvPr>
            <p:extLst>
              <p:ext uri="{D42A27DB-BD31-4B8C-83A1-F6EECF244321}">
                <p14:modId xmlns:p14="http://schemas.microsoft.com/office/powerpoint/2010/main" val="3124008396"/>
              </p:ext>
            </p:extLst>
          </p:nvPr>
        </p:nvGraphicFramePr>
        <p:xfrm>
          <a:off x="3638550" y="1850545"/>
          <a:ext cx="1866900" cy="469900"/>
        </p:xfrm>
        <a:graphic>
          <a:graphicData uri="http://schemas.openxmlformats.org/presentationml/2006/ole">
            <mc:AlternateContent xmlns:mc="http://schemas.openxmlformats.org/markup-compatibility/2006">
              <mc:Choice xmlns:v="urn:schemas-microsoft-com:vml" Requires="v">
                <p:oleObj name="Equation" r:id="rId2" imgW="1866600" imgH="469800" progId="Equation.DSMT4">
                  <p:embed/>
                </p:oleObj>
              </mc:Choice>
              <mc:Fallback>
                <p:oleObj name="Equation" r:id="rId2" imgW="1866600" imgH="469800" progId="Equation.DSMT4">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8550" y="1850545"/>
                        <a:ext cx="1866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994599-2660-9528-4819-BF2790531C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602EB5-6F12-9754-D9B8-D346718EE0E8}"/>
              </a:ext>
            </a:extLst>
          </p:cNvPr>
          <p:cNvSpPr>
            <a:spLocks noGrp="1"/>
          </p:cNvSpPr>
          <p:nvPr>
            <p:ph type="title"/>
          </p:nvPr>
        </p:nvSpPr>
        <p:spPr/>
        <p:txBody>
          <a:bodyPr/>
          <a:lstStyle/>
          <a:p>
            <a:r>
              <a:rPr lang="en-US" dirty="0"/>
              <a:t>Example 6.2.4: Calculating the Probability of the Union of Mutually Exclusive Events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D699964-21C9-8B8F-7865-48EA5EFF942D}"/>
                  </a:ext>
                </a:extLst>
              </p:cNvPr>
              <p:cNvSpPr>
                <a:spLocks noGrp="1"/>
              </p:cNvSpPr>
              <p:nvPr>
                <p:ph idx="1"/>
              </p:nvPr>
            </p:nvSpPr>
            <p:spPr/>
            <p:txBody>
              <a:bodyPr/>
              <a:lstStyle/>
              <a:p>
                <a:r>
                  <a:rPr lang="en-US" dirty="0"/>
                  <a:t>Suppose that </a:t>
                </a:r>
                <a14:m>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m:t>
                    </m:r>
                    <m:r>
                      <a:rPr lang="en-US" i="1" dirty="0" smtClean="0">
                        <a:latin typeface="Cambria Math" panose="02040503050406030204" pitchFamily="18" charset="0"/>
                      </a:rPr>
                      <m:t>𝐴</m:t>
                    </m:r>
                    <m:r>
                      <a:rPr lang="en-US" i="1" dirty="0" smtClean="0">
                        <a:latin typeface="Cambria Math" panose="02040503050406030204" pitchFamily="18" charset="0"/>
                      </a:rPr>
                      <m:t>)=0.27 </m:t>
                    </m:r>
                  </m:oMath>
                </a14:m>
                <a:r>
                  <a:rPr lang="en-US" dirty="0"/>
                  <a:t>and the </a:t>
                </a:r>
                <a14:m>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m:t>
                    </m:r>
                    <m:r>
                      <a:rPr lang="en-US" i="1" dirty="0" smtClean="0">
                        <a:latin typeface="Cambria Math" panose="02040503050406030204" pitchFamily="18" charset="0"/>
                      </a:rPr>
                      <m:t>𝐵</m:t>
                    </m:r>
                    <m:r>
                      <a:rPr lang="en-US" i="1" dirty="0" smtClean="0">
                        <a:latin typeface="Cambria Math" panose="02040503050406030204" pitchFamily="18" charset="0"/>
                      </a:rPr>
                      <m:t>)=0.19</m:t>
                    </m:r>
                  </m:oMath>
                </a14:m>
                <a:r>
                  <a:rPr lang="en-US" dirty="0"/>
                  <a:t>. If </a:t>
                </a:r>
                <a14:m>
                  <m:oMath xmlns:m="http://schemas.openxmlformats.org/officeDocument/2006/math">
                    <m:r>
                      <a:rPr lang="en-US" i="1" dirty="0" smtClean="0">
                        <a:latin typeface="Cambria Math" panose="02040503050406030204" pitchFamily="18" charset="0"/>
                      </a:rPr>
                      <m:t>𝐴</m:t>
                    </m:r>
                  </m:oMath>
                </a14:m>
                <a:r>
                  <a:rPr lang="en-US" dirty="0"/>
                  <a:t> and </a:t>
                </a:r>
                <a14:m>
                  <m:oMath xmlns:m="http://schemas.openxmlformats.org/officeDocument/2006/math">
                    <m:r>
                      <a:rPr lang="en-US" i="1" dirty="0" smtClean="0">
                        <a:latin typeface="Cambria Math" panose="02040503050406030204" pitchFamily="18" charset="0"/>
                      </a:rPr>
                      <m:t>𝐵</m:t>
                    </m:r>
                  </m:oMath>
                </a14:m>
                <a:r>
                  <a:rPr lang="en-US" dirty="0"/>
                  <a:t> are mutually exclusive, what is the probability of </a:t>
                </a:r>
                <a14:m>
                  <m:oMath xmlns:m="http://schemas.openxmlformats.org/officeDocument/2006/math">
                    <m:r>
                      <a:rPr lang="en-US" i="1" dirty="0" smtClean="0">
                        <a:latin typeface="Cambria Math" panose="02040503050406030204" pitchFamily="18" charset="0"/>
                      </a:rPr>
                      <m:t>𝐴</m:t>
                    </m:r>
                  </m:oMath>
                </a14:m>
                <a:r>
                  <a:rPr lang="en-US" dirty="0"/>
                  <a:t> ∪ </a:t>
                </a:r>
                <a14:m>
                  <m:oMath xmlns:m="http://schemas.openxmlformats.org/officeDocument/2006/math">
                    <m:r>
                      <a:rPr lang="en-US" i="1" dirty="0" smtClean="0">
                        <a:latin typeface="Cambria Math" panose="02040503050406030204" pitchFamily="18" charset="0"/>
                      </a:rPr>
                      <m:t>𝐵</m:t>
                    </m:r>
                  </m:oMath>
                </a14:m>
                <a:r>
                  <a:rPr lang="en-US" dirty="0"/>
                  <a:t>?</a:t>
                </a:r>
              </a:p>
              <a:p>
                <a:r>
                  <a:rPr lang="en-US" b="1" dirty="0"/>
                  <a:t>Solution</a:t>
                </a:r>
              </a:p>
              <a:p>
                <a:r>
                  <a:rPr lang="en-US" dirty="0"/>
                  <a:t>Since these are mutually exclusive events,</a:t>
                </a:r>
              </a:p>
              <a:p>
                <a:endParaRPr lang="en-US" dirty="0"/>
              </a:p>
            </p:txBody>
          </p:sp>
        </mc:Choice>
        <mc:Fallback xmlns="">
          <p:sp>
            <p:nvSpPr>
              <p:cNvPr id="3" name="Content Placeholder 2">
                <a:extLst>
                  <a:ext uri="{FF2B5EF4-FFF2-40B4-BE49-F238E27FC236}">
                    <a16:creationId xmlns:a16="http://schemas.microsoft.com/office/drawing/2014/main" id="{1D699964-21C9-8B8F-7865-48EA5EFF942D}"/>
                  </a:ext>
                </a:extLst>
              </p:cNvPr>
              <p:cNvSpPr>
                <a:spLocks noGrp="1" noRot="1" noChangeAspect="1" noMove="1" noResize="1" noEditPoints="1" noAdjustHandles="1" noChangeArrowheads="1" noChangeShapeType="1" noTextEdit="1"/>
              </p:cNvSpPr>
              <p:nvPr>
                <p:ph idx="1"/>
              </p:nvPr>
            </p:nvSpPr>
            <p:spPr>
              <a:blipFill>
                <a:blip r:embed="rId2"/>
                <a:stretch>
                  <a:fillRect l="-1481" t="-1200" r="-889"/>
                </a:stretch>
              </a:blipFill>
            </p:spPr>
            <p:txBody>
              <a:bodyPr/>
              <a:lstStyle/>
              <a:p>
                <a:r>
                  <a:rPr lang="en-IN">
                    <a:noFill/>
                  </a:rPr>
                  <a:t> </a:t>
                </a:r>
              </a:p>
            </p:txBody>
          </p:sp>
        </mc:Fallback>
      </mc:AlternateContent>
      <p:graphicFrame>
        <p:nvGraphicFramePr>
          <p:cNvPr id="4" name="Object 3">
            <a:extLst>
              <a:ext uri="{FF2B5EF4-FFF2-40B4-BE49-F238E27FC236}">
                <a16:creationId xmlns:a16="http://schemas.microsoft.com/office/drawing/2014/main" id="{E6FCB973-12CA-9BC8-7DA3-61E14BA7534C}"/>
              </a:ext>
            </a:extLst>
          </p:cNvPr>
          <p:cNvGraphicFramePr>
            <a:graphicFrameLocks noChangeAspect="1"/>
          </p:cNvGraphicFramePr>
          <p:nvPr>
            <p:extLst>
              <p:ext uri="{D42A27DB-BD31-4B8C-83A1-F6EECF244321}">
                <p14:modId xmlns:p14="http://schemas.microsoft.com/office/powerpoint/2010/main" val="3804617959"/>
              </p:ext>
            </p:extLst>
          </p:nvPr>
        </p:nvGraphicFramePr>
        <p:xfrm>
          <a:off x="914400" y="3810000"/>
          <a:ext cx="6197600" cy="482600"/>
        </p:xfrm>
        <a:graphic>
          <a:graphicData uri="http://schemas.openxmlformats.org/presentationml/2006/ole">
            <mc:AlternateContent xmlns:mc="http://schemas.openxmlformats.org/markup-compatibility/2006">
              <mc:Choice xmlns:v="urn:schemas-microsoft-com:vml" Requires="v">
                <p:oleObj name="Equation" r:id="rId3" imgW="6197400" imgH="482400" progId="Equation.DSMT4">
                  <p:embed/>
                </p:oleObj>
              </mc:Choice>
              <mc:Fallback>
                <p:oleObj name="Equation" r:id="rId3" imgW="6197400" imgH="482400" progId="Equation.DSMT4">
                  <p:embed/>
                  <p:pic>
                    <p:nvPicPr>
                      <p:cNvPr id="0" name=""/>
                      <p:cNvPicPr/>
                      <p:nvPr/>
                    </p:nvPicPr>
                    <p:blipFill>
                      <a:blip r:embed="rId4"/>
                      <a:stretch>
                        <a:fillRect/>
                      </a:stretch>
                    </p:blipFill>
                    <p:spPr>
                      <a:xfrm>
                        <a:off x="914400" y="3810000"/>
                        <a:ext cx="6197600" cy="482600"/>
                      </a:xfrm>
                      <a:prstGeom prst="rect">
                        <a:avLst/>
                      </a:prstGeom>
                    </p:spPr>
                  </p:pic>
                </p:oleObj>
              </mc:Fallback>
            </mc:AlternateContent>
          </a:graphicData>
        </a:graphic>
      </p:graphicFrame>
    </p:spTree>
    <p:extLst>
      <p:ext uri="{BB962C8B-B14F-4D97-AF65-F5344CB8AC3E}">
        <p14:creationId xmlns:p14="http://schemas.microsoft.com/office/powerpoint/2010/main" val="35968588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EBB6AA-A980-B302-BAF2-EC6D29B330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F37967-3C11-8A6B-F526-43EA938C928E}"/>
              </a:ext>
            </a:extLst>
          </p:cNvPr>
          <p:cNvSpPr>
            <a:spLocks noGrp="1"/>
          </p:cNvSpPr>
          <p:nvPr>
            <p:ph type="title"/>
          </p:nvPr>
        </p:nvSpPr>
        <p:spPr/>
        <p:txBody>
          <a:bodyPr/>
          <a:lstStyle/>
          <a:p>
            <a:r>
              <a:rPr lang="en-US" dirty="0"/>
              <a:t>Addition Rules for Probability (cont.)</a:t>
            </a:r>
          </a:p>
        </p:txBody>
      </p:sp>
      <p:sp>
        <p:nvSpPr>
          <p:cNvPr id="3" name="Content Placeholder 2">
            <a:extLst>
              <a:ext uri="{FF2B5EF4-FFF2-40B4-BE49-F238E27FC236}">
                <a16:creationId xmlns:a16="http://schemas.microsoft.com/office/drawing/2014/main" id="{DB17173D-C3A2-A5A5-9C80-619086AF89A7}"/>
              </a:ext>
            </a:extLst>
          </p:cNvPr>
          <p:cNvSpPr>
            <a:spLocks noGrp="1"/>
          </p:cNvSpPr>
          <p:nvPr>
            <p:ph idx="1"/>
          </p:nvPr>
        </p:nvSpPr>
        <p:spPr/>
        <p:txBody>
          <a:bodyPr>
            <a:normAutofit/>
          </a:bodyPr>
          <a:lstStyle/>
          <a:p>
            <a:r>
              <a:rPr lang="en-US" dirty="0"/>
              <a:t>There is a more generalized rule that eliminates the assumption of exclusivity between the events.</a:t>
            </a:r>
          </a:p>
        </p:txBody>
      </p:sp>
    </p:spTree>
    <p:extLst>
      <p:ext uri="{BB962C8B-B14F-4D97-AF65-F5344CB8AC3E}">
        <p14:creationId xmlns:p14="http://schemas.microsoft.com/office/powerpoint/2010/main" val="29841275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9B72AF-81DE-C3EC-4336-D880968533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1C432C-3D9A-4DB9-4155-7575A1201E1B}"/>
              </a:ext>
            </a:extLst>
          </p:cNvPr>
          <p:cNvSpPr>
            <a:spLocks noGrp="1"/>
          </p:cNvSpPr>
          <p:nvPr>
            <p:ph type="title"/>
          </p:nvPr>
        </p:nvSpPr>
        <p:spPr/>
        <p:txBody>
          <a:bodyPr/>
          <a:lstStyle/>
          <a:p>
            <a:r>
              <a:rPr lang="en-US" dirty="0"/>
              <a:t>Definition: Probability Law 8: The General Addition Rule</a:t>
            </a:r>
          </a:p>
        </p:txBody>
      </p:sp>
      <p:sp>
        <p:nvSpPr>
          <p:cNvPr id="4" name="Content Placeholder 2">
            <a:extLst>
              <a:ext uri="{FF2B5EF4-FFF2-40B4-BE49-F238E27FC236}">
                <a16:creationId xmlns:a16="http://schemas.microsoft.com/office/drawing/2014/main" id="{4BE34B10-FEBE-4465-990C-8E2C9B4FAEF2}"/>
              </a:ext>
            </a:extLst>
          </p:cNvPr>
          <p:cNvSpPr>
            <a:spLocks noGrp="1"/>
          </p:cNvSpPr>
          <p:nvPr>
            <p:ph idx="1"/>
          </p:nvPr>
        </p:nvSpPr>
        <p:spPr>
          <a:xfrm>
            <a:off x="457200" y="1280160"/>
            <a:ext cx="8229600" cy="1040285"/>
          </a:xfrm>
          <a:solidFill>
            <a:srgbClr val="FFFFCC"/>
          </a:solidFill>
          <a:ln w="28575">
            <a:solidFill>
              <a:srgbClr val="000000"/>
            </a:solidFill>
          </a:ln>
        </p:spPr>
        <p:txBody>
          <a:bodyPr>
            <a:spAutoFit/>
          </a:bodyPr>
          <a:lstStyle/>
          <a:p>
            <a:r>
              <a:rPr lang="en-US" dirty="0">
                <a:solidFill>
                  <a:srgbClr val="000000"/>
                </a:solidFill>
              </a:rPr>
              <a:t>For any two events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a:t>
            </a:r>
          </a:p>
          <a:p>
            <a:endParaRPr lang="en-US" dirty="0">
              <a:solidFill>
                <a:srgbClr val="000000"/>
              </a:solidFill>
            </a:endParaRPr>
          </a:p>
        </p:txBody>
      </p:sp>
      <p:graphicFrame>
        <p:nvGraphicFramePr>
          <p:cNvPr id="80898" name="Object 2">
            <a:extLst>
              <a:ext uri="{FF2B5EF4-FFF2-40B4-BE49-F238E27FC236}">
                <a16:creationId xmlns:a16="http://schemas.microsoft.com/office/drawing/2014/main" id="{87CAEF42-D25D-9B2E-B61F-F382F2C93D80}"/>
              </a:ext>
            </a:extLst>
          </p:cNvPr>
          <p:cNvGraphicFramePr>
            <a:graphicFrameLocks noChangeAspect="1"/>
          </p:cNvGraphicFramePr>
          <p:nvPr>
            <p:extLst>
              <p:ext uri="{D42A27DB-BD31-4B8C-83A1-F6EECF244321}">
                <p14:modId xmlns:p14="http://schemas.microsoft.com/office/powerpoint/2010/main" val="2624793241"/>
              </p:ext>
            </p:extLst>
          </p:nvPr>
        </p:nvGraphicFramePr>
        <p:xfrm>
          <a:off x="2101850" y="1844675"/>
          <a:ext cx="4940300" cy="482600"/>
        </p:xfrm>
        <a:graphic>
          <a:graphicData uri="http://schemas.openxmlformats.org/presentationml/2006/ole">
            <mc:AlternateContent xmlns:mc="http://schemas.openxmlformats.org/markup-compatibility/2006">
              <mc:Choice xmlns:v="urn:schemas-microsoft-com:vml" Requires="v">
                <p:oleObj name="Equation" r:id="rId2" imgW="4940280" imgH="482400" progId="Equation.DSMT4">
                  <p:embed/>
                </p:oleObj>
              </mc:Choice>
              <mc:Fallback>
                <p:oleObj name="Equation" r:id="rId2" imgW="4940280" imgH="482400" progId="Equation.DSMT4">
                  <p:embed/>
                  <p:pic>
                    <p:nvPicPr>
                      <p:cNvPr id="80898" name="Object 2"/>
                      <p:cNvPicPr>
                        <a:picLocks noChangeAspect="1" noChangeArrowheads="1"/>
                      </p:cNvPicPr>
                      <p:nvPr/>
                    </p:nvPicPr>
                    <p:blipFill>
                      <a:blip r:embed="rId3"/>
                      <a:srcRect/>
                      <a:stretch>
                        <a:fillRect/>
                      </a:stretch>
                    </p:blipFill>
                    <p:spPr bwMode="auto">
                      <a:xfrm>
                        <a:off x="2101850" y="1844675"/>
                        <a:ext cx="4940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7576709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4F1BEF-94A7-8C5E-3F0C-332BAD2307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516669-2863-D154-F842-EF435B40BF58}"/>
              </a:ext>
            </a:extLst>
          </p:cNvPr>
          <p:cNvSpPr>
            <a:spLocks noGrp="1"/>
          </p:cNvSpPr>
          <p:nvPr>
            <p:ph type="title"/>
          </p:nvPr>
        </p:nvSpPr>
        <p:spPr/>
        <p:txBody>
          <a:bodyPr/>
          <a:lstStyle/>
          <a:p>
            <a:r>
              <a:rPr lang="en-US" dirty="0"/>
              <a:t>Addition Rules for Probability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DFE53AF-DA09-CC96-E34B-B02BD2FF8C44}"/>
                  </a:ext>
                </a:extLst>
              </p:cNvPr>
              <p:cNvSpPr>
                <a:spLocks noGrp="1"/>
              </p:cNvSpPr>
              <p:nvPr>
                <p:ph idx="1"/>
              </p:nvPr>
            </p:nvSpPr>
            <p:spPr>
              <a:xfrm>
                <a:off x="485078" y="1371600"/>
                <a:ext cx="8229600" cy="4572000"/>
              </a:xfrm>
            </p:spPr>
            <p:txBody>
              <a:bodyPr>
                <a:normAutofit fontScale="92500" lnSpcReduction="10000"/>
              </a:bodyPr>
              <a:lstStyle/>
              <a:p>
                <a:endParaRPr lang="en-US" dirty="0"/>
              </a:p>
              <a:p>
                <a:endParaRPr lang="en-US" dirty="0"/>
              </a:p>
              <a:p>
                <a:endParaRPr lang="en-US" dirty="0"/>
              </a:p>
              <a:p>
                <a:endParaRPr lang="en-US" dirty="0"/>
              </a:p>
              <a:p>
                <a:r>
                  <a:rPr lang="en-US" sz="3000" dirty="0"/>
                  <a:t>The general addition rule is identical to Probability Law 6 when the events are mutually exclusive, since </a:t>
                </a:r>
                <a14:m>
                  <m:oMath xmlns:m="http://schemas.openxmlformats.org/officeDocument/2006/math">
                    <m:r>
                      <a:rPr lang="en-US" sz="3000" i="1" dirty="0" smtClean="0">
                        <a:latin typeface="Cambria Math" panose="02040503050406030204" pitchFamily="18" charset="0"/>
                      </a:rPr>
                      <m:t>𝐴</m:t>
                    </m:r>
                  </m:oMath>
                </a14:m>
                <a:r>
                  <a:rPr lang="en-US" sz="3000" dirty="0"/>
                  <a:t> intersect </a:t>
                </a:r>
                <a14:m>
                  <m:oMath xmlns:m="http://schemas.openxmlformats.org/officeDocument/2006/math">
                    <m:r>
                      <a:rPr lang="en-US" sz="3000" i="1" dirty="0" smtClean="0">
                        <a:latin typeface="Cambria Math" panose="02040503050406030204" pitchFamily="18" charset="0"/>
                      </a:rPr>
                      <m:t>𝐵</m:t>
                    </m:r>
                  </m:oMath>
                </a14:m>
                <a:r>
                  <a:rPr lang="en-US" sz="3000" dirty="0"/>
                  <a:t> will be an empty set whose probability will be zero. In cases where </a:t>
                </a:r>
                <a14:m>
                  <m:oMath xmlns:m="http://schemas.openxmlformats.org/officeDocument/2006/math">
                    <m:r>
                      <a:rPr lang="en-US" sz="3000" i="1" dirty="0" smtClean="0">
                        <a:latin typeface="Cambria Math" panose="02040503050406030204" pitchFamily="18" charset="0"/>
                      </a:rPr>
                      <m:t>𝐴</m:t>
                    </m:r>
                  </m:oMath>
                </a14:m>
                <a:r>
                  <a:rPr lang="en-US" sz="3000" dirty="0"/>
                  <a:t> and </a:t>
                </a:r>
                <a14:m>
                  <m:oMath xmlns:m="http://schemas.openxmlformats.org/officeDocument/2006/math">
                    <m:r>
                      <a:rPr lang="en-US" sz="3000" i="1" dirty="0" smtClean="0">
                        <a:latin typeface="Cambria Math" panose="02040503050406030204" pitchFamily="18" charset="0"/>
                      </a:rPr>
                      <m:t>𝐵</m:t>
                    </m:r>
                  </m:oMath>
                </a14:m>
                <a:r>
                  <a:rPr lang="en-US" sz="3000" dirty="0"/>
                  <a:t> intersect, the probability of the intersection must be subtracted since it is contained once in </a:t>
                </a:r>
                <a14:m>
                  <m:oMath xmlns:m="http://schemas.openxmlformats.org/officeDocument/2006/math">
                    <m:r>
                      <a:rPr lang="en-US" sz="3000" i="1" dirty="0" smtClean="0">
                        <a:latin typeface="Cambria Math" panose="02040503050406030204" pitchFamily="18" charset="0"/>
                      </a:rPr>
                      <m:t>𝐴</m:t>
                    </m:r>
                  </m:oMath>
                </a14:m>
                <a:r>
                  <a:rPr lang="en-US" sz="3000" dirty="0"/>
                  <a:t> and once in </a:t>
                </a:r>
                <a14:m>
                  <m:oMath xmlns:m="http://schemas.openxmlformats.org/officeDocument/2006/math">
                    <m:r>
                      <a:rPr lang="en-US" sz="3000" i="1" dirty="0" smtClean="0">
                        <a:latin typeface="Cambria Math" panose="02040503050406030204" pitchFamily="18" charset="0"/>
                      </a:rPr>
                      <m:t>𝐵</m:t>
                    </m:r>
                  </m:oMath>
                </a14:m>
                <a:r>
                  <a:rPr lang="en-US" sz="3000" dirty="0"/>
                  <a:t>, and therefore has been added in twice.</a:t>
                </a:r>
              </a:p>
            </p:txBody>
          </p:sp>
        </mc:Choice>
        <mc:Fallback xmlns="">
          <p:sp>
            <p:nvSpPr>
              <p:cNvPr id="3" name="Content Placeholder 2">
                <a:extLst>
                  <a:ext uri="{FF2B5EF4-FFF2-40B4-BE49-F238E27FC236}">
                    <a16:creationId xmlns:a16="http://schemas.microsoft.com/office/drawing/2014/main" id="{CDFE53AF-DA09-CC96-E34B-B02BD2FF8C44}"/>
                  </a:ext>
                </a:extLst>
              </p:cNvPr>
              <p:cNvSpPr>
                <a:spLocks noGrp="1" noRot="1" noChangeAspect="1" noMove="1" noResize="1" noEditPoints="1" noAdjustHandles="1" noChangeArrowheads="1" noChangeShapeType="1" noTextEdit="1"/>
              </p:cNvSpPr>
              <p:nvPr>
                <p:ph idx="1"/>
              </p:nvPr>
            </p:nvSpPr>
            <p:spPr>
              <a:xfrm>
                <a:off x="485078" y="1371600"/>
                <a:ext cx="8229600" cy="4572000"/>
              </a:xfrm>
              <a:blipFill>
                <a:blip r:embed="rId2"/>
                <a:stretch>
                  <a:fillRect l="-1556" r="-1778" b="-2933"/>
                </a:stretch>
              </a:blipFill>
            </p:spPr>
            <p:txBody>
              <a:bodyPr/>
              <a:lstStyle/>
              <a:p>
                <a:r>
                  <a:rPr lang="en-IN">
                    <a:noFill/>
                  </a:rPr>
                  <a:t> </a:t>
                </a:r>
              </a:p>
            </p:txBody>
          </p:sp>
        </mc:Fallback>
      </mc:AlternateContent>
      <p:pic>
        <p:nvPicPr>
          <p:cNvPr id="4" name="Picture 3">
            <a:extLst>
              <a:ext uri="{FF2B5EF4-FFF2-40B4-BE49-F238E27FC236}">
                <a16:creationId xmlns:a16="http://schemas.microsoft.com/office/drawing/2014/main" id="{F293AB79-A0DC-7D00-8B9D-34E16DC33F8F}"/>
              </a:ext>
            </a:extLst>
          </p:cNvPr>
          <p:cNvPicPr>
            <a:picLocks noChangeAspect="1"/>
          </p:cNvPicPr>
          <p:nvPr/>
        </p:nvPicPr>
        <p:blipFill>
          <a:blip r:embed="rId3"/>
          <a:stretch>
            <a:fillRect/>
          </a:stretch>
        </p:blipFill>
        <p:spPr>
          <a:xfrm>
            <a:off x="2895600" y="1097281"/>
            <a:ext cx="2540787" cy="2026920"/>
          </a:xfrm>
          <a:prstGeom prst="rect">
            <a:avLst/>
          </a:prstGeom>
        </p:spPr>
      </p:pic>
    </p:spTree>
    <p:extLst>
      <p:ext uri="{BB962C8B-B14F-4D97-AF65-F5344CB8AC3E}">
        <p14:creationId xmlns:p14="http://schemas.microsoft.com/office/powerpoint/2010/main" val="89189105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6.2.4: Calculating the Probability of the Union of Two Events</a:t>
            </a:r>
          </a:p>
        </p:txBody>
      </p:sp>
      <p:sp>
        <p:nvSpPr>
          <p:cNvPr id="3" name="Content Placeholder 2"/>
          <p:cNvSpPr>
            <a:spLocks noGrp="1"/>
          </p:cNvSpPr>
          <p:nvPr>
            <p:ph idx="1"/>
          </p:nvPr>
        </p:nvSpPr>
        <p:spPr/>
        <p:txBody>
          <a:bodyPr/>
          <a:lstStyle/>
          <a:p>
            <a:r>
              <a:rPr lang="en-US" dirty="0"/>
              <a:t>Suppose that the marketing manager mentioned earlier believed that the probability that someone earns more than $50,000 is 0.2 and the probability that someone will subscribe to more than one sports magazine is 0.3. If the probability of finding someone in both categories is 0.08, what is the probability of finding someone who is earning over $50,000 or subscribes to more than one sports magazine?</a:t>
            </a:r>
            <a:endParaRPr lang="en-US" b="1"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6.2.4: Calculating the Probability of the Union of Two Events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lnSpcReduction="10000"/>
              </a:bodyPr>
              <a:lstStyle/>
              <a:p>
                <a:r>
                  <a:rPr lang="en-US" b="1" dirty="0"/>
                  <a:t>Solution</a:t>
                </a:r>
              </a:p>
              <a:p>
                <a:r>
                  <a:rPr lang="en-US" dirty="0"/>
                  <a:t>The problem involves the union of two events. Using the event names </a:t>
                </a:r>
                <a14:m>
                  <m:oMath xmlns:m="http://schemas.openxmlformats.org/officeDocument/2006/math">
                    <m:d>
                      <m:dPr>
                        <m:ctrlPr>
                          <a:rPr lang="en-US" i="1" dirty="0" smtClean="0">
                            <a:latin typeface="Cambria Math" panose="02040503050406030204" pitchFamily="18" charset="0"/>
                          </a:rPr>
                        </m:ctrlPr>
                      </m:dPr>
                      <m:e>
                        <m:r>
                          <a:rPr lang="en-US" i="1" dirty="0">
                            <a:latin typeface="Cambria Math" panose="02040503050406030204" pitchFamily="18" charset="0"/>
                          </a:rPr>
                          <m:t>𝐴</m:t>
                        </m:r>
                        <m:r>
                          <a:rPr lang="en-US" i="1" dirty="0">
                            <a:latin typeface="Cambria Math" panose="02040503050406030204" pitchFamily="18" charset="0"/>
                          </a:rPr>
                          <m:t> </m:t>
                        </m:r>
                        <m:r>
                          <m:rPr>
                            <m:sty m:val="p"/>
                          </m:rPr>
                          <a:rPr lang="en-US" i="0" dirty="0">
                            <a:latin typeface="Cambria Math" panose="02040503050406030204" pitchFamily="18" charset="0"/>
                          </a:rPr>
                          <m:t>and</m:t>
                        </m:r>
                        <m:r>
                          <a:rPr lang="en-US" i="1" dirty="0">
                            <a:latin typeface="Cambria Math" panose="02040503050406030204" pitchFamily="18" charset="0"/>
                          </a:rPr>
                          <m:t> </m:t>
                        </m:r>
                        <m:r>
                          <a:rPr lang="en-US" i="1" dirty="0">
                            <a:latin typeface="Cambria Math" panose="02040503050406030204" pitchFamily="18" charset="0"/>
                          </a:rPr>
                          <m:t>𝐵</m:t>
                        </m:r>
                      </m:e>
                    </m:d>
                  </m:oMath>
                </a14:m>
                <a:r>
                  <a:rPr lang="en-US" dirty="0"/>
                  <a:t> as in previous examples, the desired probability is</a:t>
                </a:r>
              </a:p>
              <a:p>
                <a:endParaRPr lang="en-US" dirty="0"/>
              </a:p>
              <a:p>
                <a:endParaRPr lang="en-US" dirty="0"/>
              </a:p>
              <a:p>
                <a:br>
                  <a:rPr lang="en-US" dirty="0"/>
                </a:br>
                <a:r>
                  <a:rPr lang="en-US" dirty="0"/>
                  <a:t>Therefore, the probability of finding someone who is earning over $50,000 or subscribes to more than one sports magazine, or both is </a:t>
                </a:r>
                <a:r>
                  <a:rPr lang="en-US" dirty="0">
                    <a:solidFill>
                      <a:srgbClr val="FF0000"/>
                    </a:solidFill>
                  </a:rPr>
                  <a:t>0.42</a:t>
                </a:r>
                <a:r>
                  <a:rPr lang="en-US" dirty="0"/>
                  <a:t>.</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2133"/>
                </a:stretch>
              </a:blipFill>
            </p:spPr>
            <p:txBody>
              <a:bodyPr/>
              <a:lstStyle/>
              <a:p>
                <a:r>
                  <a:rPr lang="en-IN">
                    <a:noFill/>
                  </a:rPr>
                  <a:t> </a:t>
                </a:r>
              </a:p>
            </p:txBody>
          </p:sp>
        </mc:Fallback>
      </mc:AlternateContent>
      <p:graphicFrame>
        <p:nvGraphicFramePr>
          <p:cNvPr id="84996" name="Object 4"/>
          <p:cNvGraphicFramePr>
            <a:graphicFrameLocks noChangeAspect="1"/>
          </p:cNvGraphicFramePr>
          <p:nvPr>
            <p:extLst>
              <p:ext uri="{D42A27DB-BD31-4B8C-83A1-F6EECF244321}">
                <p14:modId xmlns:p14="http://schemas.microsoft.com/office/powerpoint/2010/main" val="2030175780"/>
              </p:ext>
            </p:extLst>
          </p:nvPr>
        </p:nvGraphicFramePr>
        <p:xfrm>
          <a:off x="1532622" y="2971800"/>
          <a:ext cx="1270000" cy="469900"/>
        </p:xfrm>
        <a:graphic>
          <a:graphicData uri="http://schemas.openxmlformats.org/presentationml/2006/ole">
            <mc:AlternateContent xmlns:mc="http://schemas.openxmlformats.org/markup-compatibility/2006">
              <mc:Choice xmlns:v="urn:schemas-microsoft-com:vml" Requires="v">
                <p:oleObj name="Equation" r:id="rId3" imgW="1269720" imgH="469800" progId="Equation.DSMT4">
                  <p:embed/>
                </p:oleObj>
              </mc:Choice>
              <mc:Fallback>
                <p:oleObj name="Equation" r:id="rId3" imgW="1269720" imgH="4698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32622" y="2971800"/>
                        <a:ext cx="1270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4997" name="Object 5"/>
          <p:cNvGraphicFramePr>
            <a:graphicFrameLocks noChangeAspect="1"/>
          </p:cNvGraphicFramePr>
          <p:nvPr>
            <p:extLst>
              <p:ext uri="{D42A27DB-BD31-4B8C-83A1-F6EECF244321}">
                <p14:modId xmlns:p14="http://schemas.microsoft.com/office/powerpoint/2010/main" val="397077214"/>
              </p:ext>
            </p:extLst>
          </p:nvPr>
        </p:nvGraphicFramePr>
        <p:xfrm>
          <a:off x="2827789" y="2959100"/>
          <a:ext cx="3505200" cy="469900"/>
        </p:xfrm>
        <a:graphic>
          <a:graphicData uri="http://schemas.openxmlformats.org/presentationml/2006/ole">
            <mc:AlternateContent xmlns:mc="http://schemas.openxmlformats.org/markup-compatibility/2006">
              <mc:Choice xmlns:v="urn:schemas-microsoft-com:vml" Requires="v">
                <p:oleObj name="Equation" r:id="rId5" imgW="3504960" imgH="469800" progId="Equation.DSMT4">
                  <p:embed/>
                </p:oleObj>
              </mc:Choice>
              <mc:Fallback>
                <p:oleObj name="Equation" r:id="rId5" imgW="3504960" imgH="4698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27789" y="2959100"/>
                        <a:ext cx="3505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4998" name="Object 6"/>
          <p:cNvGraphicFramePr>
            <a:graphicFrameLocks noChangeAspect="1"/>
          </p:cNvGraphicFramePr>
          <p:nvPr>
            <p:extLst>
              <p:ext uri="{D42A27DB-BD31-4B8C-83A1-F6EECF244321}">
                <p14:modId xmlns:p14="http://schemas.microsoft.com/office/powerpoint/2010/main" val="3772089592"/>
              </p:ext>
            </p:extLst>
          </p:nvPr>
        </p:nvGraphicFramePr>
        <p:xfrm>
          <a:off x="2844567" y="3589789"/>
          <a:ext cx="2438400" cy="292100"/>
        </p:xfrm>
        <a:graphic>
          <a:graphicData uri="http://schemas.openxmlformats.org/presentationml/2006/ole">
            <mc:AlternateContent xmlns:mc="http://schemas.openxmlformats.org/markup-compatibility/2006">
              <mc:Choice xmlns:v="urn:schemas-microsoft-com:vml" Requires="v">
                <p:oleObj name="Equation" r:id="rId7" imgW="2438280" imgH="291960" progId="Equation.DSMT4">
                  <p:embed/>
                </p:oleObj>
              </mc:Choice>
              <mc:Fallback>
                <p:oleObj name="Equation" r:id="rId7" imgW="2438280" imgH="2919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44567" y="3589789"/>
                        <a:ext cx="2438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4999" name="Object 7"/>
          <p:cNvGraphicFramePr>
            <a:graphicFrameLocks noChangeAspect="1"/>
          </p:cNvGraphicFramePr>
          <p:nvPr>
            <p:extLst>
              <p:ext uri="{D42A27DB-BD31-4B8C-83A1-F6EECF244321}">
                <p14:modId xmlns:p14="http://schemas.microsoft.com/office/powerpoint/2010/main" val="419251270"/>
              </p:ext>
            </p:extLst>
          </p:nvPr>
        </p:nvGraphicFramePr>
        <p:xfrm>
          <a:off x="5325611" y="3594100"/>
          <a:ext cx="1003300" cy="292100"/>
        </p:xfrm>
        <a:graphic>
          <a:graphicData uri="http://schemas.openxmlformats.org/presentationml/2006/ole">
            <mc:AlternateContent xmlns:mc="http://schemas.openxmlformats.org/markup-compatibility/2006">
              <mc:Choice xmlns:v="urn:schemas-microsoft-com:vml" Requires="v">
                <p:oleObj name="Equation" r:id="rId9" imgW="1002960" imgH="291960" progId="Equation.DSMT4">
                  <p:embed/>
                </p:oleObj>
              </mc:Choice>
              <mc:Fallback>
                <p:oleObj name="Equation" r:id="rId9" imgW="1002960" imgH="2919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25611" y="35941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49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49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499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499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Probability Law 3</a:t>
            </a:r>
          </a:p>
        </p:txBody>
      </p:sp>
      <p:sp>
        <p:nvSpPr>
          <p:cNvPr id="4" name="Content Placeholder 2"/>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r>
              <a:rPr lang="en-US" dirty="0">
                <a:solidFill>
                  <a:srgbClr val="000000"/>
                </a:solidFill>
              </a:rPr>
              <a:t>All probabilities must be between zero and one inclusively. The closer the probability is to 1, the more likely the event. The closer the probability is to 0, the less likely the event. For an event A this is expressed as follows.</a:t>
            </a:r>
          </a:p>
          <a:p>
            <a:endParaRPr lang="en-US" dirty="0">
              <a:solidFill>
                <a:srgbClr val="000000"/>
              </a:solidFill>
            </a:endParaRPr>
          </a:p>
        </p:txBody>
      </p:sp>
      <p:graphicFrame>
        <p:nvGraphicFramePr>
          <p:cNvPr id="72706" name="Object 2"/>
          <p:cNvGraphicFramePr>
            <a:graphicFrameLocks noChangeAspect="1"/>
          </p:cNvGraphicFramePr>
          <p:nvPr>
            <p:extLst>
              <p:ext uri="{D42A27DB-BD31-4B8C-83A1-F6EECF244321}">
                <p14:modId xmlns:p14="http://schemas.microsoft.com/office/powerpoint/2010/main" val="2719167087"/>
              </p:ext>
            </p:extLst>
          </p:nvPr>
        </p:nvGraphicFramePr>
        <p:xfrm>
          <a:off x="3276600" y="3429000"/>
          <a:ext cx="1689100" cy="469900"/>
        </p:xfrm>
        <a:graphic>
          <a:graphicData uri="http://schemas.openxmlformats.org/presentationml/2006/ole">
            <mc:AlternateContent xmlns:mc="http://schemas.openxmlformats.org/markup-compatibility/2006">
              <mc:Choice xmlns:v="urn:schemas-microsoft-com:vml" Requires="v">
                <p:oleObj name="Equation" r:id="rId2" imgW="1688760" imgH="469800" progId="Equation.DSMT4">
                  <p:embed/>
                </p:oleObj>
              </mc:Choice>
              <mc:Fallback>
                <p:oleObj name="Equation" r:id="rId2" imgW="168876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3429000"/>
                        <a:ext cx="1689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Probability Law 4</a:t>
            </a:r>
          </a:p>
        </p:txBody>
      </p:sp>
      <mc:AlternateContent xmlns:mc="http://schemas.openxmlformats.org/markup-compatibility/2006" xmlns:a14="http://schemas.microsoft.com/office/drawing/2010/main">
        <mc:Choice Requires="a14">
          <p:sp>
            <p:nvSpPr>
              <p:cNvPr id="4"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r>
                  <a:rPr lang="en-US" dirty="0">
                    <a:solidFill>
                      <a:srgbClr val="000000"/>
                    </a:solidFill>
                  </a:rPr>
                  <a:t>The sum of the probabilities of all outcomes in a sample space must equal one. That is, if </a:t>
                </a:r>
                <a14:m>
                  <m:oMath xmlns:m="http://schemas.openxmlformats.org/officeDocument/2006/math">
                    <m:r>
                      <a:rPr lang="en-US" i="1" dirty="0" smtClean="0">
                        <a:solidFill>
                          <a:srgbClr val="000000"/>
                        </a:solidFill>
                        <a:latin typeface="Cambria Math" panose="02040503050406030204" pitchFamily="18" charset="0"/>
                      </a:rPr>
                      <m:t>𝑃</m:t>
                    </m:r>
                    <m:d>
                      <m:dPr>
                        <m:ctrlPr>
                          <a:rPr lang="en-US" i="1" dirty="0" smtClean="0">
                            <a:solidFill>
                              <a:srgbClr val="000000"/>
                            </a:solidFill>
                            <a:latin typeface="Cambria Math" panose="02040503050406030204" pitchFamily="18" charset="0"/>
                          </a:rPr>
                        </m:ctrlPr>
                      </m:dPr>
                      <m:e>
                        <m:sSub>
                          <m:sSubPr>
                            <m:ctrlPr>
                              <a:rPr lang="en-US" b="0" i="1" dirty="0" smtClean="0">
                                <a:solidFill>
                                  <a:srgbClr val="000000"/>
                                </a:solidFill>
                                <a:latin typeface="Cambria Math" panose="02040503050406030204" pitchFamily="18" charset="0"/>
                              </a:rPr>
                            </m:ctrlPr>
                          </m:sSubPr>
                          <m:e>
                            <m:r>
                              <a:rPr lang="en-US" b="0" i="1" dirty="0" smtClean="0">
                                <a:solidFill>
                                  <a:srgbClr val="000000"/>
                                </a:solidFill>
                                <a:latin typeface="Cambria Math" panose="02040503050406030204" pitchFamily="18" charset="0"/>
                              </a:rPr>
                              <m:t>𝐴</m:t>
                            </m:r>
                          </m:e>
                          <m:sub>
                            <m:r>
                              <a:rPr lang="en-US" b="0" i="1" dirty="0" smtClean="0">
                                <a:solidFill>
                                  <a:srgbClr val="000000"/>
                                </a:solidFill>
                                <a:latin typeface="Cambria Math" panose="02040503050406030204" pitchFamily="18" charset="0"/>
                              </a:rPr>
                              <m:t>𝑖</m:t>
                            </m:r>
                          </m:sub>
                        </m:sSub>
                      </m:e>
                    </m:d>
                  </m:oMath>
                </a14:m>
                <a:r>
                  <a:rPr lang="en-US" dirty="0">
                    <a:solidFill>
                      <a:srgbClr val="000000"/>
                    </a:solidFill>
                  </a:rPr>
                  <a:t> is the probability of outcome </a:t>
                </a:r>
                <a14:m>
                  <m:oMath xmlns:m="http://schemas.openxmlformats.org/officeDocument/2006/math">
                    <m:sSub>
                      <m:sSubPr>
                        <m:ctrlPr>
                          <a:rPr lang="en-US" i="1" dirty="0">
                            <a:solidFill>
                              <a:srgbClr val="000000"/>
                            </a:solidFill>
                            <a:latin typeface="Cambria Math" panose="02040503050406030204" pitchFamily="18" charset="0"/>
                          </a:rPr>
                        </m:ctrlPr>
                      </m:sSubPr>
                      <m:e>
                        <m:r>
                          <a:rPr lang="en-US" i="1" dirty="0">
                            <a:solidFill>
                              <a:srgbClr val="000000"/>
                            </a:solidFill>
                            <a:latin typeface="Cambria Math" panose="02040503050406030204" pitchFamily="18" charset="0"/>
                          </a:rPr>
                          <m:t>𝐴</m:t>
                        </m:r>
                      </m:e>
                      <m:sub>
                        <m:r>
                          <a:rPr lang="en-US" i="1" dirty="0">
                            <a:solidFill>
                              <a:srgbClr val="000000"/>
                            </a:solidFill>
                            <a:latin typeface="Cambria Math" panose="02040503050406030204" pitchFamily="18" charset="0"/>
                          </a:rPr>
                          <m:t>𝑖</m:t>
                        </m:r>
                      </m:sub>
                    </m:sSub>
                  </m:oMath>
                </a14:m>
                <a:r>
                  <a:rPr lang="en-US" dirty="0">
                    <a:solidFill>
                      <a:srgbClr val="000000"/>
                    </a:solidFill>
                  </a:rPr>
                  <a:t>, and if there are </a:t>
                </a:r>
                <a14:m>
                  <m:oMath xmlns:m="http://schemas.openxmlformats.org/officeDocument/2006/math">
                    <m:r>
                      <a:rPr lang="en-US" i="1" dirty="0" smtClean="0">
                        <a:solidFill>
                          <a:srgbClr val="000000"/>
                        </a:solidFill>
                        <a:latin typeface="Cambria Math" panose="02040503050406030204" pitchFamily="18" charset="0"/>
                      </a:rPr>
                      <m:t>𝑛</m:t>
                    </m:r>
                  </m:oMath>
                </a14:m>
                <a:r>
                  <a:rPr lang="en-US" dirty="0">
                    <a:solidFill>
                      <a:srgbClr val="000000"/>
                    </a:solidFill>
                  </a:rPr>
                  <a:t> such outcomes, then</a:t>
                </a:r>
              </a:p>
              <a:p>
                <a:endParaRPr lang="en-US" dirty="0">
                  <a:solidFill>
                    <a:srgbClr val="000000"/>
                  </a:solidFill>
                </a:endParaRPr>
              </a:p>
            </p:txBody>
          </p:sp>
        </mc:Choice>
        <mc:Fallback xmlns="">
          <p:sp>
            <p:nvSpPr>
              <p:cNvPr id="4" name="Content Placeholder 2"/>
              <p:cNvSpPr>
                <a:spLocks noGrp="1" noRot="1" noChangeAspect="1" noMove="1" noResize="1" noEditPoints="1" noAdjustHandles="1" noChangeArrowheads="1" noChangeShapeType="1" noTextEdit="1"/>
              </p:cNvSpPr>
              <p:nvPr>
                <p:ph idx="1"/>
              </p:nvPr>
            </p:nvSpPr>
            <p:spPr>
              <a:xfrm>
                <a:off x="457200" y="1280160"/>
                <a:ext cx="8229600" cy="2332946"/>
              </a:xfrm>
              <a:blipFill>
                <a:blip r:embed="rId2"/>
                <a:stretch>
                  <a:fillRect l="-1328" t="-1804"/>
                </a:stretch>
              </a:blipFill>
              <a:ln w="28575">
                <a:solidFill>
                  <a:srgbClr val="000000"/>
                </a:solidFill>
              </a:ln>
            </p:spPr>
            <p:txBody>
              <a:bodyPr/>
              <a:lstStyle/>
              <a:p>
                <a:r>
                  <a:rPr lang="en-IN">
                    <a:noFill/>
                  </a:rPr>
                  <a:t> </a:t>
                </a:r>
              </a:p>
            </p:txBody>
          </p:sp>
        </mc:Fallback>
      </mc:AlternateContent>
      <p:graphicFrame>
        <p:nvGraphicFramePr>
          <p:cNvPr id="72706" name="Object 2"/>
          <p:cNvGraphicFramePr>
            <a:graphicFrameLocks noChangeAspect="1"/>
          </p:cNvGraphicFramePr>
          <p:nvPr>
            <p:extLst>
              <p:ext uri="{D42A27DB-BD31-4B8C-83A1-F6EECF244321}">
                <p14:modId xmlns:p14="http://schemas.microsoft.com/office/powerpoint/2010/main" val="204753442"/>
              </p:ext>
            </p:extLst>
          </p:nvPr>
        </p:nvGraphicFramePr>
        <p:xfrm>
          <a:off x="2224048" y="3019037"/>
          <a:ext cx="4267200" cy="482600"/>
        </p:xfrm>
        <a:graphic>
          <a:graphicData uri="http://schemas.openxmlformats.org/presentationml/2006/ole">
            <mc:AlternateContent xmlns:mc="http://schemas.openxmlformats.org/markup-compatibility/2006">
              <mc:Choice xmlns:v="urn:schemas-microsoft-com:vml" Requires="v">
                <p:oleObj name="Equation" r:id="rId3" imgW="4267080" imgH="482400" progId="Equation.DSMT4">
                  <p:embed/>
                </p:oleObj>
              </mc:Choice>
              <mc:Fallback>
                <p:oleObj name="Equation" r:id="rId3" imgW="4267080" imgH="482400" progId="Equation.DSMT4">
                  <p:embed/>
                  <p:pic>
                    <p:nvPicPr>
                      <p:cNvPr id="0" name="Object 2"/>
                      <p:cNvPicPr>
                        <a:picLocks noChangeAspect="1" noChangeArrowheads="1"/>
                      </p:cNvPicPr>
                      <p:nvPr/>
                    </p:nvPicPr>
                    <p:blipFill>
                      <a:blip r:embed="rId4"/>
                      <a:srcRect/>
                      <a:stretch>
                        <a:fillRect/>
                      </a:stretch>
                    </p:blipFill>
                    <p:spPr bwMode="auto">
                      <a:xfrm>
                        <a:off x="2224048" y="3019037"/>
                        <a:ext cx="42672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6DD057-78C7-968B-1BE5-917B4C089C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50CF57-797C-4494-10C1-5B3B4033D413}"/>
              </a:ext>
            </a:extLst>
          </p:cNvPr>
          <p:cNvSpPr>
            <a:spLocks noGrp="1"/>
          </p:cNvSpPr>
          <p:nvPr>
            <p:ph type="title"/>
          </p:nvPr>
        </p:nvSpPr>
        <p:spPr/>
        <p:txBody>
          <a:bodyPr/>
          <a:lstStyle/>
          <a:p>
            <a:r>
              <a:rPr lang="en-US" dirty="0"/>
              <a:t>Addition Rules for Probability (cont.)</a:t>
            </a:r>
          </a:p>
        </p:txBody>
      </p:sp>
      <p:sp>
        <p:nvSpPr>
          <p:cNvPr id="3" name="Content Placeholder 2">
            <a:extLst>
              <a:ext uri="{FF2B5EF4-FFF2-40B4-BE49-F238E27FC236}">
                <a16:creationId xmlns:a16="http://schemas.microsoft.com/office/drawing/2014/main" id="{799F939B-23C9-050F-51D4-871021B1D262}"/>
              </a:ext>
            </a:extLst>
          </p:cNvPr>
          <p:cNvSpPr>
            <a:spLocks noGrp="1"/>
          </p:cNvSpPr>
          <p:nvPr>
            <p:ph idx="1"/>
          </p:nvPr>
        </p:nvSpPr>
        <p:spPr/>
        <p:txBody>
          <a:bodyPr/>
          <a:lstStyle/>
          <a:p>
            <a:r>
              <a:rPr lang="en-US" dirty="0"/>
              <a:t>There are a number of rules concerning the relationships between events that are useful in determining probabilities.</a:t>
            </a:r>
            <a:endParaRPr lang="en-US" b="1" dirty="0"/>
          </a:p>
        </p:txBody>
      </p:sp>
    </p:spTree>
    <p:extLst>
      <p:ext uri="{BB962C8B-B14F-4D97-AF65-F5344CB8AC3E}">
        <p14:creationId xmlns:p14="http://schemas.microsoft.com/office/powerpoint/2010/main" val="3606717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Compound event </a:t>
            </a:r>
          </a:p>
        </p:txBody>
      </p:sp>
      <p:sp>
        <p:nvSpPr>
          <p:cNvPr id="4" name="Content Placeholder 2"/>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C00000"/>
                </a:solidFill>
              </a:rPr>
              <a:t>compound event </a:t>
            </a:r>
            <a:r>
              <a:rPr lang="en-US" dirty="0">
                <a:solidFill>
                  <a:srgbClr val="000000"/>
                </a:solidFill>
              </a:rPr>
              <a:t>is an event that is defined by combining two or more events.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9B4BC-DE60-35B2-F084-28C9BC2611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0DC7A8-D824-2F07-537A-9CDB666B5B4D}"/>
              </a:ext>
            </a:extLst>
          </p:cNvPr>
          <p:cNvSpPr>
            <a:spLocks noGrp="1"/>
          </p:cNvSpPr>
          <p:nvPr>
            <p:ph type="title"/>
          </p:nvPr>
        </p:nvSpPr>
        <p:spPr/>
        <p:txBody>
          <a:bodyPr/>
          <a:lstStyle/>
          <a:p>
            <a:r>
              <a:rPr lang="en-US" dirty="0"/>
              <a:t>Addition Rules for Probability (cont.)</a:t>
            </a:r>
          </a:p>
        </p:txBody>
      </p:sp>
      <p:sp>
        <p:nvSpPr>
          <p:cNvPr id="3" name="Content Placeholder 2">
            <a:extLst>
              <a:ext uri="{FF2B5EF4-FFF2-40B4-BE49-F238E27FC236}">
                <a16:creationId xmlns:a16="http://schemas.microsoft.com/office/drawing/2014/main" id="{A2B991B7-6EF5-66D7-BBF1-D0EE13D15331}"/>
              </a:ext>
            </a:extLst>
          </p:cNvPr>
          <p:cNvSpPr>
            <a:spLocks noGrp="1"/>
          </p:cNvSpPr>
          <p:nvPr>
            <p:ph idx="1"/>
          </p:nvPr>
        </p:nvSpPr>
        <p:spPr/>
        <p:txBody>
          <a:bodyPr/>
          <a:lstStyle/>
          <a:p>
            <a:r>
              <a:rPr lang="en-US" dirty="0"/>
              <a:t>Suppose that the marketing director of </a:t>
            </a:r>
            <a:r>
              <a:rPr lang="en-US" i="1" dirty="0"/>
              <a:t>Sports Illustrated </a:t>
            </a:r>
            <a:r>
              <a:rPr lang="en-US" dirty="0"/>
              <a:t>believed that anyone who possessed an income greater than $50,000 or subscribed to more than one other sports magazine could potentially be a good prospect for a direct mail marketing campaign.</a:t>
            </a:r>
            <a:endParaRPr lang="en-US" b="1" dirty="0"/>
          </a:p>
        </p:txBody>
      </p:sp>
    </p:spTree>
    <p:extLst>
      <p:ext uri="{BB962C8B-B14F-4D97-AF65-F5344CB8AC3E}">
        <p14:creationId xmlns:p14="http://schemas.microsoft.com/office/powerpoint/2010/main" val="2213402081"/>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2025</TotalTime>
  <Words>2527</Words>
  <Application>Microsoft Office PowerPoint</Application>
  <PresentationFormat>On-screen Show (4:3)</PresentationFormat>
  <Paragraphs>153</Paragraphs>
  <Slides>48</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48</vt:i4>
      </vt:variant>
    </vt:vector>
  </HeadingPairs>
  <TitlesOfParts>
    <vt:vector size="53" baseType="lpstr">
      <vt:lpstr>Calibri</vt:lpstr>
      <vt:lpstr>Cambria Math</vt:lpstr>
      <vt:lpstr>Arial</vt:lpstr>
      <vt:lpstr>Office Theme</vt:lpstr>
      <vt:lpstr>Equation</vt:lpstr>
      <vt:lpstr>Section 6.2</vt:lpstr>
      <vt:lpstr>Addition Rules for Probability</vt:lpstr>
      <vt:lpstr>Definition: Probability Law 1</vt:lpstr>
      <vt:lpstr>Definition: Probability Law 2</vt:lpstr>
      <vt:lpstr>Definition: Probability Law 3</vt:lpstr>
      <vt:lpstr>Definition: Probability Law 4</vt:lpstr>
      <vt:lpstr>Addition Rules for Probability (cont.)</vt:lpstr>
      <vt:lpstr>Definition: Compound event </vt:lpstr>
      <vt:lpstr>Addition Rules for Probability (cont.)</vt:lpstr>
      <vt:lpstr>Addition Rules for Probability (cont.)</vt:lpstr>
      <vt:lpstr>Addition Rules for Probability (cont.)</vt:lpstr>
      <vt:lpstr>Definition: Venn Diagram</vt:lpstr>
      <vt:lpstr>Definition: Union</vt:lpstr>
      <vt:lpstr>Addition Rules for Probability (cont.)</vt:lpstr>
      <vt:lpstr>Definition: Intersection</vt:lpstr>
      <vt:lpstr>Addition Rules for Probability (cont.)</vt:lpstr>
      <vt:lpstr>Addition Rules for Probability (cont.)</vt:lpstr>
      <vt:lpstr>Definition: Complement </vt:lpstr>
      <vt:lpstr>Addition Rules for Probability (cont.)</vt:lpstr>
      <vt:lpstr>Addition Rules for Probability (cont.)</vt:lpstr>
      <vt:lpstr>Definition: Probability Law 5: Complement of an Event </vt:lpstr>
      <vt:lpstr>Addition Rules for Probability (cont.)</vt:lpstr>
      <vt:lpstr>Example 6.2.1: Finding the Probability of the Complement</vt:lpstr>
      <vt:lpstr>Example 6.2.1: Finding the Probability of the Complement (cont.)</vt:lpstr>
      <vt:lpstr>Example 6.2.1: Finding the Probability of the Complement (cont.)</vt:lpstr>
      <vt:lpstr>Example 6.2.1: Finding the Probability of the Complement (cont.)</vt:lpstr>
      <vt:lpstr>Example 6.2.1: Finding the Probability of the Complement (cont.)</vt:lpstr>
      <vt:lpstr>Example 6.2.2: Finding a Probability Using the Complement</vt:lpstr>
      <vt:lpstr>Example 6.2.2: Finding a Probability Using the Complement (cont.)</vt:lpstr>
      <vt:lpstr>Example 6.2.2: Finding a Probability Using the Complement (cont.)</vt:lpstr>
      <vt:lpstr>Addition Rules for Probability (cont.)</vt:lpstr>
      <vt:lpstr>Definition: Odds</vt:lpstr>
      <vt:lpstr>Addition Rules for Probability (cont.)</vt:lpstr>
      <vt:lpstr>Addition Rules for Probability (cont.)</vt:lpstr>
      <vt:lpstr>Example 6.2.3: Determining Probabilities and Odds in Roulette</vt:lpstr>
      <vt:lpstr>Example 6.2.3: Determining Probabilities and Odds in Roulette (cont.)</vt:lpstr>
      <vt:lpstr>Example 6.2.3: Determining Probabilities and Odds in Roulette (cont.)</vt:lpstr>
      <vt:lpstr>Addition Rules for Probability (cont.)</vt:lpstr>
      <vt:lpstr>Definition: Mutually Exclusive</vt:lpstr>
      <vt:lpstr>Addition Rules for Probability (cont.)</vt:lpstr>
      <vt:lpstr>Definition: Probability Law 6: Union of Mutually Exclusive Events </vt:lpstr>
      <vt:lpstr>Definition: Probability Law 7: Intersection of Mutually Exclusive Events </vt:lpstr>
      <vt:lpstr>Example 6.2.4: Calculating the Probability of the Union of Mutually Exclusive Events</vt:lpstr>
      <vt:lpstr>Addition Rules for Probability (cont.)</vt:lpstr>
      <vt:lpstr>Definition: Probability Law 8: The General Addition Rule</vt:lpstr>
      <vt:lpstr>Addition Rules for Probability (cont.)</vt:lpstr>
      <vt:lpstr>Example 6.2.4: Calculating the Probability of the Union of Two Events</vt:lpstr>
      <vt:lpstr>Example 6.2.4: Calculating the Probability of the Union of Two Events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Casey Luquet</cp:lastModifiedBy>
  <cp:revision>190</cp:revision>
  <dcterms:created xsi:type="dcterms:W3CDTF">2013-04-26T14:43:13Z</dcterms:created>
  <dcterms:modified xsi:type="dcterms:W3CDTF">2024-02-28T19:14:56Z</dcterms:modified>
</cp:coreProperties>
</file>