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handoutMasterIdLst>
    <p:handoutMasterId r:id="rId55"/>
  </p:handoutMasterIdLst>
  <p:sldIdLst>
    <p:sldId id="256" r:id="rId2"/>
    <p:sldId id="313" r:id="rId3"/>
    <p:sldId id="286" r:id="rId4"/>
    <p:sldId id="287" r:id="rId5"/>
    <p:sldId id="314" r:id="rId6"/>
    <p:sldId id="288" r:id="rId7"/>
    <p:sldId id="315" r:id="rId8"/>
    <p:sldId id="316" r:id="rId9"/>
    <p:sldId id="317" r:id="rId10"/>
    <p:sldId id="318" r:id="rId11"/>
    <p:sldId id="319" r:id="rId12"/>
    <p:sldId id="320" r:id="rId13"/>
    <p:sldId id="321" r:id="rId14"/>
    <p:sldId id="322" r:id="rId15"/>
    <p:sldId id="323" r:id="rId16"/>
    <p:sldId id="324" r:id="rId17"/>
    <p:sldId id="325" r:id="rId18"/>
    <p:sldId id="302" r:id="rId19"/>
    <p:sldId id="326" r:id="rId20"/>
    <p:sldId id="327" r:id="rId21"/>
    <p:sldId id="328" r:id="rId22"/>
    <p:sldId id="329" r:id="rId23"/>
    <p:sldId id="330" r:id="rId24"/>
    <p:sldId id="331" r:id="rId25"/>
    <p:sldId id="332" r:id="rId26"/>
    <p:sldId id="333" r:id="rId27"/>
    <p:sldId id="334" r:id="rId28"/>
    <p:sldId id="303" r:id="rId29"/>
    <p:sldId id="335" r:id="rId30"/>
    <p:sldId id="304" r:id="rId31"/>
    <p:sldId id="336" r:id="rId32"/>
    <p:sldId id="337" r:id="rId33"/>
    <p:sldId id="338" r:id="rId34"/>
    <p:sldId id="339" r:id="rId35"/>
    <p:sldId id="305" r:id="rId36"/>
    <p:sldId id="306" r:id="rId37"/>
    <p:sldId id="307" r:id="rId38"/>
    <p:sldId id="340" r:id="rId39"/>
    <p:sldId id="341" r:id="rId40"/>
    <p:sldId id="342" r:id="rId41"/>
    <p:sldId id="308" r:id="rId42"/>
    <p:sldId id="344" r:id="rId43"/>
    <p:sldId id="343" r:id="rId44"/>
    <p:sldId id="310" r:id="rId45"/>
    <p:sldId id="311" r:id="rId46"/>
    <p:sldId id="345" r:id="rId47"/>
    <p:sldId id="346" r:id="rId48"/>
    <p:sldId id="347" r:id="rId49"/>
    <p:sldId id="348" r:id="rId50"/>
    <p:sldId id="349" r:id="rId51"/>
    <p:sldId id="350" r:id="rId52"/>
    <p:sldId id="312" r:id="rId53"/>
  </p:sldIdLst>
  <p:sldSz cx="9144000" cy="6858000" type="screen4x3"/>
  <p:notesSz cx="6858000" cy="9144000"/>
  <p:embeddedFontLst>
    <p:embeddedFont>
      <p:font typeface="Cambria Math" panose="02040503050406030204" pitchFamily="18"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497D"/>
    <a:srgbClr val="0000FF"/>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p:cViewPr varScale="1">
        <p:scale>
          <a:sx n="86" d="100"/>
          <a:sy n="86" d="100"/>
        </p:scale>
        <p:origin x="1716"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2/23/2024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2/23/2024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6.1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Introduction to Probability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8D350-4629-F201-BC6B-80DC27E328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830924-B21D-4CCD-E72D-EAD2858C173D}"/>
              </a:ext>
            </a:extLst>
          </p:cNvPr>
          <p:cNvSpPr>
            <a:spLocks noGrp="1"/>
          </p:cNvSpPr>
          <p:nvPr>
            <p:ph type="title"/>
          </p:nvPr>
        </p:nvSpPr>
        <p:spPr/>
        <p:txBody>
          <a:bodyPr/>
          <a:lstStyle/>
          <a:p>
            <a:r>
              <a:rPr lang="en-US" dirty="0"/>
              <a:t>Introduction to Probability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C21CCD-0027-82F8-4A85-1E47F1A59F4C}"/>
                  </a:ext>
                </a:extLst>
              </p:cNvPr>
              <p:cNvSpPr>
                <a:spLocks noGrp="1"/>
              </p:cNvSpPr>
              <p:nvPr>
                <p:ph idx="1"/>
              </p:nvPr>
            </p:nvSpPr>
            <p:spPr>
              <a:xfrm>
                <a:off x="457200" y="1143000"/>
                <a:ext cx="8229600" cy="4572000"/>
              </a:xfrm>
            </p:spPr>
            <p:txBody>
              <a:bodyPr>
                <a:normAutofit/>
              </a:bodyPr>
              <a:lstStyle/>
              <a:p>
                <a:r>
                  <a:rPr lang="en-US" dirty="0"/>
                  <a:t>This experiment meets the conditions of a random experiment.</a:t>
                </a:r>
              </a:p>
              <a:p>
                <a:r>
                  <a:rPr lang="en-US" dirty="0"/>
                  <a:t>An </a:t>
                </a:r>
                <a:r>
                  <a:rPr lang="en-US" b="1" dirty="0"/>
                  <a:t>event</a:t>
                </a:r>
                <a:r>
                  <a:rPr lang="en-US" dirty="0"/>
                  <a:t> could be obtaining more than one head, which involves the following set of outcomes:</a:t>
                </a:r>
              </a:p>
              <a:p>
                <a:pPr algn="ctr"/>
                <a14:m>
                  <m:oMath xmlns:m="http://schemas.openxmlformats.org/officeDocument/2006/math">
                    <m:d>
                      <m:dPr>
                        <m:begChr m:val="{"/>
                        <m:endChr m:val="}"/>
                        <m:ctrlPr>
                          <a:rPr lang="en-US" b="0" i="1" smtClean="0">
                            <a:latin typeface="Cambria Math" panose="02040503050406030204" pitchFamily="18" charset="0"/>
                          </a:rPr>
                        </m:ctrlPr>
                      </m:dPr>
                      <m:e>
                        <m:r>
                          <a:rPr lang="en-US" b="0" i="0" smtClean="0">
                            <a:latin typeface="Cambria Math" panose="02040503050406030204" pitchFamily="18" charset="0"/>
                          </a:rPr>
                          <m:t> </m:t>
                        </m:r>
                        <m:r>
                          <m:rPr>
                            <m:sty m:val="p"/>
                          </m:rPr>
                          <a:rPr lang="en-US" b="0" i="0" smtClean="0">
                            <a:latin typeface="Cambria Math" panose="02040503050406030204" pitchFamily="18" charset="0"/>
                          </a:rPr>
                          <m:t>THH</m:t>
                        </m:r>
                        <m:r>
                          <a:rPr lang="en-US" b="0" i="0" smtClean="0">
                            <a:latin typeface="Cambria Math" panose="02040503050406030204" pitchFamily="18" charset="0"/>
                          </a:rPr>
                          <m:t>, </m:t>
                        </m:r>
                        <m:r>
                          <m:rPr>
                            <m:sty m:val="p"/>
                          </m:rPr>
                          <a:rPr lang="en-US" b="0" i="0" smtClean="0">
                            <a:latin typeface="Cambria Math" panose="02040503050406030204" pitchFamily="18" charset="0"/>
                          </a:rPr>
                          <m:t>HTH</m:t>
                        </m:r>
                        <m:r>
                          <a:rPr lang="en-US" b="0" i="0" smtClean="0">
                            <a:latin typeface="Cambria Math" panose="02040503050406030204" pitchFamily="18" charset="0"/>
                          </a:rPr>
                          <m:t>, </m:t>
                        </m:r>
                        <m:r>
                          <m:rPr>
                            <m:sty m:val="p"/>
                          </m:rPr>
                          <a:rPr lang="en-US" b="0" i="0" smtClean="0">
                            <a:latin typeface="Cambria Math" panose="02040503050406030204" pitchFamily="18" charset="0"/>
                          </a:rPr>
                          <m:t>HHT</m:t>
                        </m:r>
                        <m:r>
                          <a:rPr lang="en-US" b="0" i="0" smtClean="0">
                            <a:latin typeface="Cambria Math" panose="02040503050406030204" pitchFamily="18" charset="0"/>
                          </a:rPr>
                          <m:t>, </m:t>
                        </m:r>
                        <m:r>
                          <m:rPr>
                            <m:sty m:val="p"/>
                          </m:rPr>
                          <a:rPr lang="en-US" b="0" i="0" smtClean="0">
                            <a:latin typeface="Cambria Math" panose="02040503050406030204" pitchFamily="18" charset="0"/>
                          </a:rPr>
                          <m:t>HHH</m:t>
                        </m:r>
                      </m:e>
                    </m:d>
                  </m:oMath>
                </a14:m>
                <a:r>
                  <a:rPr lang="en-US" dirty="0"/>
                  <a:t>.  </a:t>
                </a:r>
              </a:p>
              <a:p>
                <a:r>
                  <a:rPr lang="en-US" b="1" dirty="0"/>
                  <a:t>Experiment 3</a:t>
                </a:r>
                <a:r>
                  <a:rPr lang="en-US" dirty="0"/>
                  <a:t>: Roll a die and observe the number of dots on the uppermost surface. Have we met the three conditions of a random experiment?</a:t>
                </a:r>
              </a:p>
            </p:txBody>
          </p:sp>
        </mc:Choice>
        <mc:Fallback xmlns="">
          <p:sp>
            <p:nvSpPr>
              <p:cNvPr id="3" name="Content Placeholder 2">
                <a:extLst>
                  <a:ext uri="{FF2B5EF4-FFF2-40B4-BE49-F238E27FC236}">
                    <a16:creationId xmlns:a16="http://schemas.microsoft.com/office/drawing/2014/main" id="{38C21CCD-0027-82F8-4A85-1E47F1A59F4C}"/>
                  </a:ext>
                </a:extLst>
              </p:cNvPr>
              <p:cNvSpPr>
                <a:spLocks noGrp="1" noRot="1" noChangeAspect="1" noMove="1" noResize="1" noEditPoints="1" noAdjustHandles="1" noChangeArrowheads="1" noChangeShapeType="1" noTextEdit="1"/>
              </p:cNvSpPr>
              <p:nvPr>
                <p:ph idx="1"/>
              </p:nvPr>
            </p:nvSpPr>
            <p:spPr>
              <a:xfrm>
                <a:off x="457200" y="1143000"/>
                <a:ext cx="8229600" cy="4572000"/>
              </a:xfrm>
              <a:blipFill>
                <a:blip r:embed="rId2"/>
                <a:stretch>
                  <a:fillRect l="-1481" t="-1333" r="-1037"/>
                </a:stretch>
              </a:blipFill>
            </p:spPr>
            <p:txBody>
              <a:bodyPr/>
              <a:lstStyle/>
              <a:p>
                <a:r>
                  <a:rPr lang="en-IN">
                    <a:noFill/>
                  </a:rPr>
                  <a:t> </a:t>
                </a:r>
              </a:p>
            </p:txBody>
          </p:sp>
        </mc:Fallback>
      </mc:AlternateContent>
    </p:spTree>
    <p:extLst>
      <p:ext uri="{BB962C8B-B14F-4D97-AF65-F5344CB8AC3E}">
        <p14:creationId xmlns:p14="http://schemas.microsoft.com/office/powerpoint/2010/main" val="3173988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C2FAE-F5A0-0FBD-40FF-6A9D7339B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509EE4-D379-5EE3-DAE5-2782F8EBD43C}"/>
              </a:ext>
            </a:extLst>
          </p:cNvPr>
          <p:cNvSpPr>
            <a:spLocks noGrp="1"/>
          </p:cNvSpPr>
          <p:nvPr>
            <p:ph type="title"/>
          </p:nvPr>
        </p:nvSpPr>
        <p:spPr/>
        <p:txBody>
          <a:bodyPr/>
          <a:lstStyle/>
          <a:p>
            <a:r>
              <a:rPr lang="en-US" dirty="0"/>
              <a:t>Introduction to Probability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B6B3F4-A296-78EB-FF33-D69EEC17D759}"/>
                  </a:ext>
                </a:extLst>
              </p:cNvPr>
              <p:cNvSpPr>
                <a:spLocks noGrp="1"/>
              </p:cNvSpPr>
              <p:nvPr>
                <p:ph idx="1"/>
              </p:nvPr>
            </p:nvSpPr>
            <p:spPr>
              <a:xfrm>
                <a:off x="457200" y="1143000"/>
                <a:ext cx="8229600" cy="4572000"/>
              </a:xfrm>
            </p:spPr>
            <p:txBody>
              <a:bodyPr>
                <a:normAutofit/>
              </a:bodyPr>
              <a:lstStyle/>
              <a:p>
                <a:pPr marL="514350" indent="-514350">
                  <a:buFont typeface="+mj-lt"/>
                  <a:buAutoNum type="arabicPeriod"/>
                </a:pPr>
                <a:r>
                  <a:rPr lang="en-US" dirty="0"/>
                  <a:t>There will only be one outcome.</a:t>
                </a:r>
              </a:p>
              <a:p>
                <a:pPr marL="514350" indent="-514350">
                  <a:buFont typeface="+mj-lt"/>
                  <a:buAutoNum type="arabicPeriod"/>
                </a:pPr>
                <a:r>
                  <a:rPr lang="en-US" dirty="0"/>
                  <a:t>The value of the outcome is not known.</a:t>
                </a:r>
              </a:p>
              <a:p>
                <a:pPr marL="514350" indent="-514350">
                  <a:buFont typeface="+mj-lt"/>
                  <a:buAutoNum type="arabicPeriod"/>
                </a:pPr>
                <a:r>
                  <a:rPr lang="en-US" dirty="0"/>
                  <a:t>The sample space can be specified and is composed of outcomes,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1,2,3,4,5,6</m:t>
                        </m:r>
                      </m:e>
                    </m:d>
                  </m:oMath>
                </a14:m>
                <a:r>
                  <a:rPr lang="en-US" dirty="0"/>
                  <a:t>.</a:t>
                </a:r>
              </a:p>
              <a:p>
                <a:r>
                  <a:rPr lang="en-US" dirty="0"/>
                  <a:t>This experiment meets the conditions of a random experiment.</a:t>
                </a:r>
              </a:p>
              <a:p>
                <a:r>
                  <a:rPr lang="en-US" dirty="0"/>
                  <a:t>An example of an </a:t>
                </a:r>
                <a:r>
                  <a:rPr lang="en-US" b="1" dirty="0"/>
                  <a:t>event</a:t>
                </a:r>
                <a:r>
                  <a:rPr lang="en-US" dirty="0"/>
                  <a:t> could be rolling an even number, which would be given by the set of outcomes, {2, 4, 6}.</a:t>
                </a:r>
              </a:p>
            </p:txBody>
          </p:sp>
        </mc:Choice>
        <mc:Fallback xmlns="">
          <p:sp>
            <p:nvSpPr>
              <p:cNvPr id="3" name="Content Placeholder 2">
                <a:extLst>
                  <a:ext uri="{FF2B5EF4-FFF2-40B4-BE49-F238E27FC236}">
                    <a16:creationId xmlns:a16="http://schemas.microsoft.com/office/drawing/2014/main" id="{24B6B3F4-A296-78EB-FF33-D69EEC17D759}"/>
                  </a:ext>
                </a:extLst>
              </p:cNvPr>
              <p:cNvSpPr>
                <a:spLocks noGrp="1" noRot="1" noChangeAspect="1" noMove="1" noResize="1" noEditPoints="1" noAdjustHandles="1" noChangeArrowheads="1" noChangeShapeType="1" noTextEdit="1"/>
              </p:cNvSpPr>
              <p:nvPr>
                <p:ph idx="1"/>
              </p:nvPr>
            </p:nvSpPr>
            <p:spPr>
              <a:xfrm>
                <a:off x="457200" y="1143000"/>
                <a:ext cx="8229600" cy="4572000"/>
              </a:xfrm>
              <a:blipFill>
                <a:blip r:embed="rId2"/>
                <a:stretch>
                  <a:fillRect l="-1556" t="-1467" r="-1630"/>
                </a:stretch>
              </a:blipFill>
            </p:spPr>
            <p:txBody>
              <a:bodyPr/>
              <a:lstStyle/>
              <a:p>
                <a:r>
                  <a:rPr lang="en-IN">
                    <a:noFill/>
                  </a:rPr>
                  <a:t> </a:t>
                </a:r>
              </a:p>
            </p:txBody>
          </p:sp>
        </mc:Fallback>
      </mc:AlternateContent>
    </p:spTree>
    <p:extLst>
      <p:ext uri="{BB962C8B-B14F-4D97-AF65-F5344CB8AC3E}">
        <p14:creationId xmlns:p14="http://schemas.microsoft.com/office/powerpoint/2010/main" val="3815473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0070A-5873-F5E9-B5EF-E3EFD2882B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43134-6D6C-B251-E2FA-E19960B2CA4C}"/>
              </a:ext>
            </a:extLst>
          </p:cNvPr>
          <p:cNvSpPr>
            <a:spLocks noGrp="1"/>
          </p:cNvSpPr>
          <p:nvPr>
            <p:ph type="title"/>
          </p:nvPr>
        </p:nvSpPr>
        <p:spPr/>
        <p:txBody>
          <a:bodyPr/>
          <a:lstStyle/>
          <a:p>
            <a:r>
              <a:rPr lang="en-US" dirty="0"/>
              <a:t>Introduction to Probability (cont.)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55D26EE-522D-A3B7-25D7-05D99B13A13D}"/>
                  </a:ext>
                </a:extLst>
              </p:cNvPr>
              <p:cNvSpPr>
                <a:spLocks noGrp="1"/>
              </p:cNvSpPr>
              <p:nvPr>
                <p:ph idx="1"/>
              </p:nvPr>
            </p:nvSpPr>
            <p:spPr>
              <a:xfrm>
                <a:off x="457200" y="1143000"/>
                <a:ext cx="8229600" cy="4572000"/>
              </a:xfrm>
            </p:spPr>
            <p:txBody>
              <a:bodyPr>
                <a:normAutofit lnSpcReduction="10000"/>
              </a:bodyPr>
              <a:lstStyle/>
              <a:p>
                <a:r>
                  <a:rPr lang="en-US" b="1" dirty="0"/>
                  <a:t>Experiment 4</a:t>
                </a:r>
                <a:r>
                  <a:rPr lang="en-US" dirty="0"/>
                  <a:t>: Assume we have a deck of playing cards consisting of 13 hearts, 13 clubs, 13 spades, and 13 diamonds. Draw a card from a well–shuffled deck and observe the suit of the card. Have we met the three conditions of a random experiment?</a:t>
                </a:r>
              </a:p>
              <a:p>
                <a:pPr marL="514350" indent="-514350">
                  <a:buFont typeface="+mj-lt"/>
                  <a:buAutoNum type="arabicPeriod"/>
                </a:pPr>
                <a:r>
                  <a:rPr lang="en-US" dirty="0"/>
                  <a:t>There will be only one outcome.</a:t>
                </a:r>
              </a:p>
              <a:p>
                <a:pPr marL="514350" indent="-514350">
                  <a:buFont typeface="+mj-lt"/>
                  <a:buAutoNum type="arabicPeriod"/>
                </a:pPr>
                <a:r>
                  <a:rPr lang="en-US" dirty="0"/>
                  <a:t>The suit will be unknown since the card will be drawn at random.</a:t>
                </a:r>
              </a:p>
              <a:p>
                <a:pPr marL="514350" indent="-514350">
                  <a:buFont typeface="+mj-lt"/>
                  <a:buAutoNum type="arabicPeriod"/>
                </a:pPr>
                <a:r>
                  <a:rPr lang="en-US" dirty="0"/>
                  <a:t>The sample space consists of the set of outcomes,    </a:t>
                </a:r>
                <a14:m>
                  <m:oMath xmlns:m="http://schemas.openxmlformats.org/officeDocument/2006/math">
                    <m:r>
                      <a:rPr lang="en-US" dirty="0">
                        <a:latin typeface="Cambria Math" panose="02040503050406030204" pitchFamily="18" charset="0"/>
                      </a:rPr>
                      <m:t>𝑆</m:t>
                    </m:r>
                    <m:r>
                      <a:rPr lang="en-US" dirty="0">
                        <a:latin typeface="Cambria Math" panose="02040503050406030204" pitchFamily="18" charset="0"/>
                      </a:rPr>
                      <m:t>={</m:t>
                    </m:r>
                  </m:oMath>
                </a14:m>
                <a:r>
                  <a:rPr lang="en-US" i="0" dirty="0">
                    <a:latin typeface="+mj-lt"/>
                  </a:rPr>
                  <a:t>heart, club, spade, diamond</a:t>
                </a:r>
                <a14:m>
                  <m:oMath xmlns:m="http://schemas.openxmlformats.org/officeDocument/2006/math">
                    <m:r>
                      <a:rPr lang="en-US" dirty="0">
                        <a:latin typeface="Cambria Math" panose="02040503050406030204" pitchFamily="18" charset="0"/>
                      </a:rPr>
                      <m:t>}</m:t>
                    </m:r>
                  </m:oMath>
                </a14:m>
                <a:r>
                  <a:rPr lang="en-US" dirty="0"/>
                  <a:t>.</a:t>
                </a:r>
              </a:p>
            </p:txBody>
          </p:sp>
        </mc:Choice>
        <mc:Fallback>
          <p:sp>
            <p:nvSpPr>
              <p:cNvPr id="3" name="Content Placeholder 2">
                <a:extLst>
                  <a:ext uri="{FF2B5EF4-FFF2-40B4-BE49-F238E27FC236}">
                    <a16:creationId xmlns:a16="http://schemas.microsoft.com/office/drawing/2014/main" id="{655D26EE-522D-A3B7-25D7-05D99B13A13D}"/>
                  </a:ext>
                </a:extLst>
              </p:cNvPr>
              <p:cNvSpPr>
                <a:spLocks noGrp="1" noRot="1" noChangeAspect="1" noMove="1" noResize="1" noEditPoints="1" noAdjustHandles="1" noChangeArrowheads="1" noChangeShapeType="1" noTextEdit="1"/>
              </p:cNvSpPr>
              <p:nvPr>
                <p:ph idx="1"/>
              </p:nvPr>
            </p:nvSpPr>
            <p:spPr>
              <a:xfrm>
                <a:off x="457200" y="1143000"/>
                <a:ext cx="8229600" cy="4572000"/>
              </a:xfrm>
              <a:blipFill>
                <a:blip r:embed="rId2"/>
                <a:stretch>
                  <a:fillRect l="-1556" t="-2267" r="-1407"/>
                </a:stretch>
              </a:blipFill>
            </p:spPr>
            <p:txBody>
              <a:bodyPr/>
              <a:lstStyle/>
              <a:p>
                <a:r>
                  <a:rPr lang="en-IN">
                    <a:noFill/>
                  </a:rPr>
                  <a:t> </a:t>
                </a:r>
              </a:p>
            </p:txBody>
          </p:sp>
        </mc:Fallback>
      </mc:AlternateContent>
    </p:spTree>
    <p:extLst>
      <p:ext uri="{BB962C8B-B14F-4D97-AF65-F5344CB8AC3E}">
        <p14:creationId xmlns:p14="http://schemas.microsoft.com/office/powerpoint/2010/main" val="2708661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728F2-64FA-D3A8-7091-9506DA00C2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C583B9-C660-3B7C-B3DF-446CA57C08C7}"/>
              </a:ext>
            </a:extLst>
          </p:cNvPr>
          <p:cNvSpPr>
            <a:spLocks noGrp="1"/>
          </p:cNvSpPr>
          <p:nvPr>
            <p:ph type="title"/>
          </p:nvPr>
        </p:nvSpPr>
        <p:spPr/>
        <p:txBody>
          <a:bodyPr/>
          <a:lstStyle/>
          <a:p>
            <a:r>
              <a:rPr lang="en-US" dirty="0"/>
              <a:t>Introduction to Probability (cont.)</a:t>
            </a:r>
          </a:p>
        </p:txBody>
      </p:sp>
      <p:sp>
        <p:nvSpPr>
          <p:cNvPr id="3" name="Content Placeholder 2">
            <a:extLst>
              <a:ext uri="{FF2B5EF4-FFF2-40B4-BE49-F238E27FC236}">
                <a16:creationId xmlns:a16="http://schemas.microsoft.com/office/drawing/2014/main" id="{0FFAFC4F-9359-7C66-A9E6-5998BE89A04C}"/>
              </a:ext>
            </a:extLst>
          </p:cNvPr>
          <p:cNvSpPr>
            <a:spLocks noGrp="1"/>
          </p:cNvSpPr>
          <p:nvPr>
            <p:ph idx="1"/>
          </p:nvPr>
        </p:nvSpPr>
        <p:spPr>
          <a:xfrm>
            <a:off x="457200" y="1143000"/>
            <a:ext cx="8229600" cy="4572000"/>
          </a:xfrm>
        </p:spPr>
        <p:txBody>
          <a:bodyPr>
            <a:normAutofit/>
          </a:bodyPr>
          <a:lstStyle/>
          <a:p>
            <a:r>
              <a:rPr lang="en-US" dirty="0"/>
              <a:t>This experiment meets the conditions of a random experiment.</a:t>
            </a:r>
          </a:p>
          <a:p>
            <a:r>
              <a:rPr lang="en-US" dirty="0"/>
              <a:t>If the random experiment involves drawing a card and observing a spade or a club, then the </a:t>
            </a:r>
            <a:r>
              <a:rPr lang="en-US" b="1" dirty="0"/>
              <a:t>event</a:t>
            </a:r>
            <a:r>
              <a:rPr lang="en-US" dirty="0"/>
              <a:t> would be given by the set of outcomes, {spade, club}.</a:t>
            </a:r>
          </a:p>
          <a:p>
            <a:r>
              <a:rPr lang="en-US" b="1" dirty="0"/>
              <a:t>Experiment 5</a:t>
            </a:r>
            <a:r>
              <a:rPr lang="en-US" dirty="0"/>
              <a:t>: Inspect a transistor to determine if it meets quality control standards. Have we met the three conditions of a random experiment?</a:t>
            </a:r>
          </a:p>
        </p:txBody>
      </p:sp>
    </p:spTree>
    <p:extLst>
      <p:ext uri="{BB962C8B-B14F-4D97-AF65-F5344CB8AC3E}">
        <p14:creationId xmlns:p14="http://schemas.microsoft.com/office/powerpoint/2010/main" val="2732299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C4471-75AC-F422-6066-7C85352414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F3153A-384D-DB85-499A-63177EF24634}"/>
              </a:ext>
            </a:extLst>
          </p:cNvPr>
          <p:cNvSpPr>
            <a:spLocks noGrp="1"/>
          </p:cNvSpPr>
          <p:nvPr>
            <p:ph type="title"/>
          </p:nvPr>
        </p:nvSpPr>
        <p:spPr/>
        <p:txBody>
          <a:bodyPr/>
          <a:lstStyle/>
          <a:p>
            <a:r>
              <a:rPr lang="en-US" dirty="0"/>
              <a:t>Introduction to Probability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14FDCF-91D6-A8FA-910A-CC9EE55C28F7}"/>
                  </a:ext>
                </a:extLst>
              </p:cNvPr>
              <p:cNvSpPr>
                <a:spLocks noGrp="1"/>
              </p:cNvSpPr>
              <p:nvPr>
                <p:ph idx="1"/>
              </p:nvPr>
            </p:nvSpPr>
            <p:spPr>
              <a:xfrm>
                <a:off x="457200" y="1143000"/>
                <a:ext cx="8229600" cy="4572000"/>
              </a:xfrm>
            </p:spPr>
            <p:txBody>
              <a:bodyPr>
                <a:normAutofit/>
              </a:bodyPr>
              <a:lstStyle/>
              <a:p>
                <a:pPr marL="514350" indent="-514350">
                  <a:buFont typeface="+mj-lt"/>
                  <a:buAutoNum type="arabicPeriod"/>
                </a:pPr>
                <a:r>
                  <a:rPr lang="en-US" dirty="0"/>
                  <a:t>There will be only one outcome.</a:t>
                </a:r>
              </a:p>
              <a:p>
                <a:pPr marL="514350" indent="-514350">
                  <a:buFont typeface="+mj-lt"/>
                  <a:buAutoNum type="arabicPeriod"/>
                </a:pPr>
                <a:r>
                  <a:rPr lang="en-US" dirty="0"/>
                  <a:t>The outcome of the experiment will be unknown if the transistor is selected from a manufacturing process that occasionally produces defective parts.</a:t>
                </a:r>
              </a:p>
              <a:p>
                <a:pPr marL="514350" indent="-514350">
                  <a:buFont typeface="+mj-lt"/>
                  <a:buAutoNum type="arabicPeriod"/>
                </a:pPr>
                <a:r>
                  <a:rPr lang="en-US" dirty="0"/>
                  <a:t>The sample space consists of the set of outcomes,    </a:t>
                </a:r>
                <a14:m>
                  <m:oMath xmlns:m="http://schemas.openxmlformats.org/officeDocument/2006/math">
                    <m:r>
                      <a:rPr lang="en-US" i="1" dirty="0" smtClean="0">
                        <a:latin typeface="Cambria Math" panose="02040503050406030204" pitchFamily="18" charset="0"/>
                      </a:rPr>
                      <m:t>𝑆</m:t>
                    </m:r>
                    <m:r>
                      <a:rPr lang="en-US" b="0" i="1" dirty="0" smtClean="0">
                        <a:latin typeface="Cambria Math" panose="02040503050406030204" pitchFamily="18" charset="0"/>
                      </a:rPr>
                      <m:t>=</m:t>
                    </m:r>
                    <m:r>
                      <a:rPr lang="en-US" i="1" dirty="0" smtClean="0">
                        <a:latin typeface="Cambria Math" panose="02040503050406030204" pitchFamily="18" charset="0"/>
                      </a:rPr>
                      <m:t>{</m:t>
                    </m:r>
                  </m:oMath>
                </a14:m>
                <a:r>
                  <a:rPr lang="en-US" i="0" dirty="0">
                    <a:latin typeface="+mj-lt"/>
                  </a:rPr>
                  <a:t>meets standards, does not meet standards</a:t>
                </a:r>
                <a14:m>
                  <m:oMath xmlns:m="http://schemas.openxmlformats.org/officeDocument/2006/math">
                    <m:r>
                      <a:rPr lang="en-US" i="1" dirty="0" smtClean="0">
                        <a:latin typeface="Cambria Math" panose="02040503050406030204" pitchFamily="18" charset="0"/>
                      </a:rPr>
                      <m:t>}</m:t>
                    </m:r>
                  </m:oMath>
                </a14:m>
                <a:r>
                  <a:rPr lang="en-US" dirty="0"/>
                  <a:t>.</a:t>
                </a:r>
              </a:p>
              <a:p>
                <a:r>
                  <a:rPr lang="en-US" dirty="0"/>
                  <a:t>This experiment meets the conditions of a random experiment.</a:t>
                </a:r>
              </a:p>
            </p:txBody>
          </p:sp>
        </mc:Choice>
        <mc:Fallback xmlns="">
          <p:sp>
            <p:nvSpPr>
              <p:cNvPr id="3" name="Content Placeholder 2">
                <a:extLst>
                  <a:ext uri="{FF2B5EF4-FFF2-40B4-BE49-F238E27FC236}">
                    <a16:creationId xmlns:a16="http://schemas.microsoft.com/office/drawing/2014/main" id="{D214FDCF-91D6-A8FA-910A-CC9EE55C28F7}"/>
                  </a:ext>
                </a:extLst>
              </p:cNvPr>
              <p:cNvSpPr>
                <a:spLocks noGrp="1" noRot="1" noChangeAspect="1" noMove="1" noResize="1" noEditPoints="1" noAdjustHandles="1" noChangeArrowheads="1" noChangeShapeType="1" noTextEdit="1"/>
              </p:cNvSpPr>
              <p:nvPr>
                <p:ph idx="1"/>
              </p:nvPr>
            </p:nvSpPr>
            <p:spPr>
              <a:xfrm>
                <a:off x="457200" y="1143000"/>
                <a:ext cx="8229600" cy="4572000"/>
              </a:xfrm>
              <a:blipFill>
                <a:blip r:embed="rId2"/>
                <a:stretch>
                  <a:fillRect l="-1556" t="-1467" r="-1407"/>
                </a:stretch>
              </a:blipFill>
            </p:spPr>
            <p:txBody>
              <a:bodyPr/>
              <a:lstStyle/>
              <a:p>
                <a:r>
                  <a:rPr lang="en-IN">
                    <a:noFill/>
                  </a:rPr>
                  <a:t> </a:t>
                </a:r>
              </a:p>
            </p:txBody>
          </p:sp>
        </mc:Fallback>
      </mc:AlternateContent>
    </p:spTree>
    <p:extLst>
      <p:ext uri="{BB962C8B-B14F-4D97-AF65-F5344CB8AC3E}">
        <p14:creationId xmlns:p14="http://schemas.microsoft.com/office/powerpoint/2010/main" val="2164573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2DA92-08FC-F67A-B753-D25C08702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A13875-34DC-5D32-B7D1-1CC0DDC0E880}"/>
              </a:ext>
            </a:extLst>
          </p:cNvPr>
          <p:cNvSpPr>
            <a:spLocks noGrp="1"/>
          </p:cNvSpPr>
          <p:nvPr>
            <p:ph type="title"/>
          </p:nvPr>
        </p:nvSpPr>
        <p:spPr/>
        <p:txBody>
          <a:bodyPr/>
          <a:lstStyle/>
          <a:p>
            <a:r>
              <a:rPr lang="en-US" dirty="0"/>
              <a:t>What Is Probability?</a:t>
            </a:r>
          </a:p>
        </p:txBody>
      </p:sp>
      <p:sp>
        <p:nvSpPr>
          <p:cNvPr id="3" name="Content Placeholder 2">
            <a:extLst>
              <a:ext uri="{FF2B5EF4-FFF2-40B4-BE49-F238E27FC236}">
                <a16:creationId xmlns:a16="http://schemas.microsoft.com/office/drawing/2014/main" id="{545B4D6A-6534-EDB6-0196-6553D249B041}"/>
              </a:ext>
            </a:extLst>
          </p:cNvPr>
          <p:cNvSpPr>
            <a:spLocks noGrp="1"/>
          </p:cNvSpPr>
          <p:nvPr>
            <p:ph idx="1"/>
          </p:nvPr>
        </p:nvSpPr>
        <p:spPr>
          <a:xfrm>
            <a:off x="457200" y="1143000"/>
            <a:ext cx="8229600" cy="4572000"/>
          </a:xfrm>
        </p:spPr>
        <p:txBody>
          <a:bodyPr>
            <a:normAutofit/>
          </a:bodyPr>
          <a:lstStyle/>
          <a:p>
            <a:r>
              <a:rPr lang="en-US" dirty="0"/>
              <a:t>There are several competing ideas which seek to define the interpretation of probability, similar to the competing ideas which define the notion of central tendency (mean, median, mode, trimmed mean). In fact, there is a substantial conflict of ideas between the notions of statistical regularity and degree of belief. No simple answer exists for the question, </a:t>
            </a:r>
            <a:r>
              <a:rPr lang="en-US" i="1" dirty="0"/>
              <a:t>what is probability</a:t>
            </a:r>
            <a:r>
              <a:rPr lang="en-US" dirty="0"/>
              <a:t>? Probability remains an abstract concept for which there is no </a:t>
            </a:r>
            <a:r>
              <a:rPr lang="en-US" i="1" dirty="0"/>
              <a:t>true</a:t>
            </a:r>
            <a:r>
              <a:rPr lang="en-US" dirty="0"/>
              <a:t> meaning. </a:t>
            </a:r>
          </a:p>
        </p:txBody>
      </p:sp>
    </p:spTree>
    <p:extLst>
      <p:ext uri="{BB962C8B-B14F-4D97-AF65-F5344CB8AC3E}">
        <p14:creationId xmlns:p14="http://schemas.microsoft.com/office/powerpoint/2010/main" val="2991739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C6D07-C6C4-A303-6DA0-59D276885A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2110F-FF55-B3F8-EE1C-5815A537885E}"/>
              </a:ext>
            </a:extLst>
          </p:cNvPr>
          <p:cNvSpPr>
            <a:spLocks noGrp="1"/>
          </p:cNvSpPr>
          <p:nvPr>
            <p:ph type="title"/>
          </p:nvPr>
        </p:nvSpPr>
        <p:spPr/>
        <p:txBody>
          <a:bodyPr/>
          <a:lstStyle/>
          <a:p>
            <a:r>
              <a:rPr lang="en-US" dirty="0"/>
              <a:t>What Is Probability? (cont.)</a:t>
            </a:r>
          </a:p>
        </p:txBody>
      </p:sp>
      <p:sp>
        <p:nvSpPr>
          <p:cNvPr id="3" name="Content Placeholder 2">
            <a:extLst>
              <a:ext uri="{FF2B5EF4-FFF2-40B4-BE49-F238E27FC236}">
                <a16:creationId xmlns:a16="http://schemas.microsoft.com/office/drawing/2014/main" id="{F119E5B1-2D0D-C958-C3CB-5AEC9D12D248}"/>
              </a:ext>
            </a:extLst>
          </p:cNvPr>
          <p:cNvSpPr>
            <a:spLocks noGrp="1"/>
          </p:cNvSpPr>
          <p:nvPr>
            <p:ph idx="1"/>
          </p:nvPr>
        </p:nvSpPr>
        <p:spPr>
          <a:xfrm>
            <a:off x="459059" y="1097280"/>
            <a:ext cx="8229600" cy="4572000"/>
          </a:xfrm>
        </p:spPr>
        <p:txBody>
          <a:bodyPr>
            <a:normAutofit/>
          </a:bodyPr>
          <a:lstStyle/>
          <a:p>
            <a:r>
              <a:rPr lang="en-US" dirty="0"/>
              <a:t>Fortunately, the theory of probability does not require the interpretation of probabilities, just as in geometry, the interpretation of points, lines, and planes are irrelevant.</a:t>
            </a:r>
          </a:p>
          <a:p>
            <a:r>
              <a:rPr lang="en-US" dirty="0"/>
              <a:t>We will first discuss the two types of objective probabilities, the relative frequency approach and the classical approach. Afterwards, we will talk about the subjective approach to probability.</a:t>
            </a:r>
          </a:p>
        </p:txBody>
      </p:sp>
    </p:spTree>
    <p:extLst>
      <p:ext uri="{BB962C8B-B14F-4D97-AF65-F5344CB8AC3E}">
        <p14:creationId xmlns:p14="http://schemas.microsoft.com/office/powerpoint/2010/main" val="1614187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6E750-C024-39C2-BE49-9C46ECF41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59F6D-9B46-0D37-322A-66FCB02D318C}"/>
              </a:ext>
            </a:extLst>
          </p:cNvPr>
          <p:cNvSpPr>
            <a:spLocks noGrp="1"/>
          </p:cNvSpPr>
          <p:nvPr>
            <p:ph type="title"/>
          </p:nvPr>
        </p:nvSpPr>
        <p:spPr/>
        <p:txBody>
          <a:bodyPr/>
          <a:lstStyle/>
          <a:p>
            <a:r>
              <a:rPr lang="en-US" dirty="0"/>
              <a:t>Relative Frequency Approach</a:t>
            </a:r>
          </a:p>
        </p:txBody>
      </p:sp>
      <p:sp>
        <p:nvSpPr>
          <p:cNvPr id="3" name="Content Placeholder 2">
            <a:extLst>
              <a:ext uri="{FF2B5EF4-FFF2-40B4-BE49-F238E27FC236}">
                <a16:creationId xmlns:a16="http://schemas.microsoft.com/office/drawing/2014/main" id="{4C25E72E-8B8B-B6F7-ABE0-1EE3CE4C5C23}"/>
              </a:ext>
            </a:extLst>
          </p:cNvPr>
          <p:cNvSpPr>
            <a:spLocks noGrp="1"/>
          </p:cNvSpPr>
          <p:nvPr>
            <p:ph idx="1"/>
          </p:nvPr>
        </p:nvSpPr>
        <p:spPr>
          <a:xfrm>
            <a:off x="457200" y="1143000"/>
            <a:ext cx="8229600" cy="4572000"/>
          </a:xfrm>
        </p:spPr>
        <p:txBody>
          <a:bodyPr>
            <a:normAutofit/>
          </a:bodyPr>
          <a:lstStyle/>
          <a:p>
            <a:r>
              <a:rPr lang="en-US" dirty="0"/>
              <a:t>Someone who wanted to determine the probability of getting a head on the toss of a coin could toss a coin a large number of times and observe the number of times that a head appeared. The probability could be computed as the number of times a head was observed divided by the number of times the coin was flipped. This is the relative frequency interpretation of probability.</a:t>
            </a:r>
          </a:p>
        </p:txBody>
      </p:sp>
    </p:spTree>
    <p:extLst>
      <p:ext uri="{BB962C8B-B14F-4D97-AF65-F5344CB8AC3E}">
        <p14:creationId xmlns:p14="http://schemas.microsoft.com/office/powerpoint/2010/main" val="992262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Relative Frequency Definition of Probability</a:t>
            </a:r>
          </a:p>
        </p:txBody>
      </p:sp>
      <mc:AlternateContent xmlns:mc="http://schemas.openxmlformats.org/markup-compatibility/2006">
        <mc:Choice xmlns:a14="http://schemas.microsoft.com/office/drawing/2010/main" Requires="a14">
          <p:sp>
            <p:nvSpPr>
              <p:cNvPr id="4" name="Content Placeholder 2"/>
              <p:cNvSpPr>
                <a:spLocks noGrp="1"/>
              </p:cNvSpPr>
              <p:nvPr>
                <p:ph idx="1"/>
              </p:nvPr>
            </p:nvSpPr>
            <p:spPr>
              <a:xfrm>
                <a:off x="457200" y="1280160"/>
                <a:ext cx="8229600" cy="3465564"/>
              </a:xfrm>
              <a:solidFill>
                <a:srgbClr val="FFFFCC"/>
              </a:solidFill>
              <a:ln w="28575">
                <a:solidFill>
                  <a:srgbClr val="000000"/>
                </a:solidFill>
              </a:ln>
            </p:spPr>
            <p:txBody>
              <a:bodyPr>
                <a:spAutoFit/>
              </a:bodyPr>
              <a:lstStyle/>
              <a:p>
                <a:r>
                  <a:rPr lang="en-US" dirty="0">
                    <a:solidFill>
                      <a:srgbClr val="000000"/>
                    </a:solidFill>
                  </a:rPr>
                  <a:t>If an experiment is performed </a:t>
                </a:r>
                <a14:m>
                  <m:oMath xmlns:m="http://schemas.openxmlformats.org/officeDocument/2006/math">
                    <m:r>
                      <a:rPr lang="en-US" i="1" dirty="0" smtClean="0">
                        <a:solidFill>
                          <a:srgbClr val="000000"/>
                        </a:solidFill>
                        <a:latin typeface="Cambria Math" panose="02040503050406030204" pitchFamily="18" charset="0"/>
                      </a:rPr>
                      <m:t>𝑛</m:t>
                    </m:r>
                  </m:oMath>
                </a14:m>
                <a:r>
                  <a:rPr lang="en-US" dirty="0">
                    <a:solidFill>
                      <a:srgbClr val="000000"/>
                    </a:solidFill>
                  </a:rPr>
                  <a:t> times, under identical conditions, and the event </a:t>
                </a:r>
                <a14:m>
                  <m:oMath xmlns:m="http://schemas.openxmlformats.org/officeDocument/2006/math">
                    <m:r>
                      <a:rPr lang="en-US" i="1" dirty="0" smtClean="0">
                        <a:solidFill>
                          <a:srgbClr val="000000"/>
                        </a:solidFill>
                        <a:latin typeface="Cambria Math" panose="02040503050406030204" pitchFamily="18" charset="0"/>
                      </a:rPr>
                      <m:t>𝐴</m:t>
                    </m:r>
                  </m:oMath>
                </a14:m>
                <a:r>
                  <a:rPr lang="en-US" dirty="0">
                    <a:solidFill>
                      <a:srgbClr val="000000"/>
                    </a:solidFill>
                  </a:rPr>
                  <a:t> happens </a:t>
                </a:r>
                <a14:m>
                  <m:oMath xmlns:m="http://schemas.openxmlformats.org/officeDocument/2006/math">
                    <m:r>
                      <a:rPr lang="en-US" i="1" dirty="0" smtClean="0">
                        <a:solidFill>
                          <a:srgbClr val="000000"/>
                        </a:solidFill>
                        <a:latin typeface="Cambria Math" panose="02040503050406030204" pitchFamily="18" charset="0"/>
                      </a:rPr>
                      <m:t>𝑘</m:t>
                    </m:r>
                  </m:oMath>
                </a14:m>
                <a:r>
                  <a:rPr lang="en-US" dirty="0">
                    <a:solidFill>
                      <a:srgbClr val="000000"/>
                    </a:solidFill>
                  </a:rPr>
                  <a:t> times, the </a:t>
                </a:r>
                <a:r>
                  <a:rPr lang="en-US" b="1" dirty="0">
                    <a:solidFill>
                      <a:srgbClr val="C00000"/>
                    </a:solidFill>
                  </a:rPr>
                  <a:t>relative frequency </a:t>
                </a:r>
                <a:r>
                  <a:rPr lang="en-US" dirty="0">
                    <a:solidFill>
                      <a:srgbClr val="000000"/>
                    </a:solidFill>
                  </a:rPr>
                  <a:t>of </a:t>
                </a:r>
                <a14:m>
                  <m:oMath xmlns:m="http://schemas.openxmlformats.org/officeDocument/2006/math">
                    <m:r>
                      <a:rPr lang="en-US" i="1" dirty="0" smtClean="0">
                        <a:solidFill>
                          <a:srgbClr val="000000"/>
                        </a:solidFill>
                        <a:latin typeface="Cambria Math" panose="02040503050406030204" pitchFamily="18" charset="0"/>
                      </a:rPr>
                      <m:t>𝐴</m:t>
                    </m:r>
                  </m:oMath>
                </a14:m>
                <a:r>
                  <a:rPr lang="en-US" dirty="0">
                    <a:solidFill>
                      <a:srgbClr val="000000"/>
                    </a:solidFill>
                  </a:rPr>
                  <a:t> is given by the following expression.</a:t>
                </a:r>
              </a:p>
              <a:p>
                <a:endParaRPr lang="en-US" sz="500" dirty="0">
                  <a:solidFill>
                    <a:srgbClr val="000000"/>
                  </a:solidFill>
                </a:endParaRPr>
              </a:p>
              <a:p>
                <a:r>
                  <a:rPr lang="en-US" dirty="0">
                    <a:solidFill>
                      <a:srgbClr val="000000"/>
                    </a:solidFill>
                  </a:rPr>
                  <a:t>		Relative Frequency of </a:t>
                </a:r>
              </a:p>
              <a:p>
                <a:endParaRPr lang="en-US" sz="500" dirty="0">
                  <a:solidFill>
                    <a:srgbClr val="000000"/>
                  </a:solidFill>
                </a:endParaRPr>
              </a:p>
              <a:p>
                <a:r>
                  <a:rPr lang="en-US" dirty="0">
                    <a:solidFill>
                      <a:srgbClr val="000000"/>
                    </a:solidFill>
                  </a:rPr>
                  <a:t>If the relative frequency converges as </a:t>
                </a:r>
                <a:r>
                  <a:rPr lang="en-US" i="1" dirty="0">
                    <a:solidFill>
                      <a:srgbClr val="000000"/>
                    </a:solidFill>
                  </a:rPr>
                  <a:t>n</a:t>
                </a:r>
                <a:r>
                  <a:rPr lang="en-US" dirty="0">
                    <a:solidFill>
                      <a:srgbClr val="000000"/>
                    </a:solidFill>
                  </a:rPr>
                  <a:t> increases, then the relative frequency is said to be the </a:t>
                </a:r>
                <a:r>
                  <a:rPr lang="en-US" b="1" dirty="0">
                    <a:solidFill>
                      <a:srgbClr val="C00000"/>
                    </a:solidFill>
                  </a:rPr>
                  <a:t>probability</a:t>
                </a:r>
                <a:r>
                  <a:rPr lang="en-US" b="1" dirty="0">
                    <a:solidFill>
                      <a:srgbClr val="000000"/>
                    </a:solidFill>
                  </a:rPr>
                  <a:t> </a:t>
                </a:r>
                <a:r>
                  <a:rPr lang="en-US" dirty="0">
                    <a:solidFill>
                      <a:srgbClr val="000000"/>
                    </a:solidFill>
                  </a:rPr>
                  <a:t>of </a:t>
                </a:r>
                <a14:m>
                  <m:oMath xmlns:m="http://schemas.openxmlformats.org/officeDocument/2006/math">
                    <m:r>
                      <a:rPr lang="en-US" i="1" dirty="0" smtClean="0">
                        <a:solidFill>
                          <a:srgbClr val="000000"/>
                        </a:solidFill>
                        <a:latin typeface="Cambria Math" panose="02040503050406030204" pitchFamily="18" charset="0"/>
                      </a:rPr>
                      <m:t>𝐴</m:t>
                    </m:r>
                  </m:oMath>
                </a14:m>
                <a:r>
                  <a:rPr lang="en-US" dirty="0">
                    <a:solidFill>
                      <a:srgbClr val="000000"/>
                    </a:solidFill>
                  </a:rPr>
                  <a:t>.</a:t>
                </a:r>
              </a:p>
            </p:txBody>
          </p:sp>
        </mc:Choice>
        <mc:Fallback>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3465564"/>
              </a:xfrm>
              <a:blipFill>
                <a:blip r:embed="rId2"/>
                <a:stretch>
                  <a:fillRect l="-1328" t="-1222" r="-738" b="-3665"/>
                </a:stretch>
              </a:blipFill>
              <a:ln w="28575">
                <a:solidFill>
                  <a:srgbClr val="000000"/>
                </a:solidFill>
              </a:ln>
            </p:spPr>
            <p:txBody>
              <a:bodyPr/>
              <a:lstStyle/>
              <a:p>
                <a:r>
                  <a:rPr lang="en-IN">
                    <a:noFill/>
                  </a:rPr>
                  <a:t> </a:t>
                </a:r>
              </a:p>
            </p:txBody>
          </p:sp>
        </mc:Fallback>
      </mc:AlternateContent>
      <p:graphicFrame>
        <p:nvGraphicFramePr>
          <p:cNvPr id="55298" name="Object 2"/>
          <p:cNvGraphicFramePr>
            <a:graphicFrameLocks noChangeAspect="1"/>
          </p:cNvGraphicFramePr>
          <p:nvPr>
            <p:extLst>
              <p:ext uri="{D42A27DB-BD31-4B8C-83A1-F6EECF244321}">
                <p14:modId xmlns:p14="http://schemas.microsoft.com/office/powerpoint/2010/main" val="2740455889"/>
              </p:ext>
            </p:extLst>
          </p:nvPr>
        </p:nvGraphicFramePr>
        <p:xfrm>
          <a:off x="5638800" y="3009900"/>
          <a:ext cx="825500" cy="838200"/>
        </p:xfrm>
        <a:graphic>
          <a:graphicData uri="http://schemas.openxmlformats.org/presentationml/2006/ole">
            <mc:AlternateContent xmlns:mc="http://schemas.openxmlformats.org/markup-compatibility/2006">
              <mc:Choice xmlns:v="urn:schemas-microsoft-com:vml" Requires="v">
                <p:oleObj name="Equation" r:id="rId3" imgW="825480" imgH="838080" progId="Equation.DSMT4">
                  <p:embed/>
                </p:oleObj>
              </mc:Choice>
              <mc:Fallback>
                <p:oleObj name="Equation" r:id="rId3" imgW="82548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009900"/>
                        <a:ext cx="825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82F3D-FB8E-C3A9-76F6-618E4E94D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D3F0C3-8D1C-BCE4-888A-CDE570F1A997}"/>
              </a:ext>
            </a:extLst>
          </p:cNvPr>
          <p:cNvSpPr>
            <a:spLocks noGrp="1"/>
          </p:cNvSpPr>
          <p:nvPr>
            <p:ph type="title"/>
          </p:nvPr>
        </p:nvSpPr>
        <p:spPr/>
        <p:txBody>
          <a:bodyPr/>
          <a:lstStyle/>
          <a:p>
            <a:r>
              <a:rPr lang="en-US" dirty="0"/>
              <a:t>Relative Frequency Approach (cont.)</a:t>
            </a:r>
          </a:p>
        </p:txBody>
      </p:sp>
      <p:sp>
        <p:nvSpPr>
          <p:cNvPr id="3" name="Content Placeholder 2">
            <a:extLst>
              <a:ext uri="{FF2B5EF4-FFF2-40B4-BE49-F238E27FC236}">
                <a16:creationId xmlns:a16="http://schemas.microsoft.com/office/drawing/2014/main" id="{F1E4E206-8F8B-86E3-61D0-D2F38C53F2DC}"/>
              </a:ext>
            </a:extLst>
          </p:cNvPr>
          <p:cNvSpPr>
            <a:spLocks noGrp="1"/>
          </p:cNvSpPr>
          <p:nvPr>
            <p:ph idx="1"/>
          </p:nvPr>
        </p:nvSpPr>
        <p:spPr>
          <a:xfrm>
            <a:off x="457200" y="1143000"/>
            <a:ext cx="8229600" cy="4572000"/>
          </a:xfrm>
        </p:spPr>
        <p:txBody>
          <a:bodyPr>
            <a:normAutofit/>
          </a:bodyPr>
          <a:lstStyle/>
          <a:p>
            <a:r>
              <a:rPr lang="en-US" dirty="0"/>
              <a:t>Let’s flip a coin 42 times and observe the relative frequency of a head during those tosses.</a:t>
            </a:r>
          </a:p>
        </p:txBody>
      </p:sp>
      <p:pic>
        <p:nvPicPr>
          <p:cNvPr id="5" name="Picture 4">
            <a:extLst>
              <a:ext uri="{FF2B5EF4-FFF2-40B4-BE49-F238E27FC236}">
                <a16:creationId xmlns:a16="http://schemas.microsoft.com/office/drawing/2014/main" id="{0AEAFC35-DEE4-0724-EE69-A0F47184A75A}"/>
              </a:ext>
            </a:extLst>
          </p:cNvPr>
          <p:cNvPicPr>
            <a:picLocks noChangeAspect="1"/>
          </p:cNvPicPr>
          <p:nvPr/>
        </p:nvPicPr>
        <p:blipFill>
          <a:blip r:embed="rId2"/>
          <a:stretch>
            <a:fillRect/>
          </a:stretch>
        </p:blipFill>
        <p:spPr>
          <a:xfrm>
            <a:off x="579863" y="2109731"/>
            <a:ext cx="7926838" cy="3672177"/>
          </a:xfrm>
          <a:prstGeom prst="rect">
            <a:avLst/>
          </a:prstGeom>
        </p:spPr>
      </p:pic>
    </p:spTree>
    <p:extLst>
      <p:ext uri="{BB962C8B-B14F-4D97-AF65-F5344CB8AC3E}">
        <p14:creationId xmlns:p14="http://schemas.microsoft.com/office/powerpoint/2010/main" val="394299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5A5AE-F69A-20F7-CAFF-0615506C8C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88B862-AB4D-4317-F1D6-0023204869F0}"/>
              </a:ext>
            </a:extLst>
          </p:cNvPr>
          <p:cNvSpPr>
            <a:spLocks noGrp="1"/>
          </p:cNvSpPr>
          <p:nvPr>
            <p:ph type="title"/>
          </p:nvPr>
        </p:nvSpPr>
        <p:spPr/>
        <p:txBody>
          <a:bodyPr/>
          <a:lstStyle/>
          <a:p>
            <a:r>
              <a:rPr lang="en-US" dirty="0"/>
              <a:t>Introduction to Probability</a:t>
            </a:r>
          </a:p>
        </p:txBody>
      </p:sp>
      <p:sp>
        <p:nvSpPr>
          <p:cNvPr id="3" name="Content Placeholder 2">
            <a:extLst>
              <a:ext uri="{FF2B5EF4-FFF2-40B4-BE49-F238E27FC236}">
                <a16:creationId xmlns:a16="http://schemas.microsoft.com/office/drawing/2014/main" id="{FC61C010-7F1D-C238-23B0-8A963F7FEFCB}"/>
              </a:ext>
            </a:extLst>
          </p:cNvPr>
          <p:cNvSpPr>
            <a:spLocks noGrp="1"/>
          </p:cNvSpPr>
          <p:nvPr>
            <p:ph idx="1"/>
          </p:nvPr>
        </p:nvSpPr>
        <p:spPr>
          <a:xfrm>
            <a:off x="457200" y="1143000"/>
            <a:ext cx="8229600" cy="4572000"/>
          </a:xfrm>
        </p:spPr>
        <p:txBody>
          <a:bodyPr/>
          <a:lstStyle/>
          <a:p>
            <a:r>
              <a:rPr lang="en-US" dirty="0"/>
              <a:t>Games of chance, such as tossing a coin, provide a way to demonstrate some of the fundamental laws (rules) of probability. In the language of probability, the playing of the game is called an </a:t>
            </a:r>
            <a:r>
              <a:rPr lang="en-US" b="1" dirty="0"/>
              <a:t>experiment</a:t>
            </a:r>
            <a:r>
              <a:rPr lang="en-US" dirty="0"/>
              <a:t>.</a:t>
            </a:r>
          </a:p>
        </p:txBody>
      </p:sp>
    </p:spTree>
    <p:extLst>
      <p:ext uri="{BB962C8B-B14F-4D97-AF65-F5344CB8AC3E}">
        <p14:creationId xmlns:p14="http://schemas.microsoft.com/office/powerpoint/2010/main" val="3437600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905B8-E3A9-57B7-87E1-C048B23623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684FBC-F3C2-F871-1847-D09F5654F119}"/>
              </a:ext>
            </a:extLst>
          </p:cNvPr>
          <p:cNvSpPr>
            <a:spLocks noGrp="1"/>
          </p:cNvSpPr>
          <p:nvPr>
            <p:ph type="title"/>
          </p:nvPr>
        </p:nvSpPr>
        <p:spPr/>
        <p:txBody>
          <a:bodyPr/>
          <a:lstStyle/>
          <a:p>
            <a:r>
              <a:rPr lang="en-US" dirty="0"/>
              <a:t>Relative Frequency Approach (cont.)</a:t>
            </a:r>
          </a:p>
        </p:txBody>
      </p:sp>
      <p:sp>
        <p:nvSpPr>
          <p:cNvPr id="3" name="Content Placeholder 2">
            <a:extLst>
              <a:ext uri="{FF2B5EF4-FFF2-40B4-BE49-F238E27FC236}">
                <a16:creationId xmlns:a16="http://schemas.microsoft.com/office/drawing/2014/main" id="{E756A404-DD41-C86F-BD83-AE06F0477FA6}"/>
              </a:ext>
            </a:extLst>
          </p:cNvPr>
          <p:cNvSpPr>
            <a:spLocks noGrp="1"/>
          </p:cNvSpPr>
          <p:nvPr>
            <p:ph idx="1"/>
          </p:nvPr>
        </p:nvSpPr>
        <p:spPr>
          <a:xfrm>
            <a:off x="457200" y="1143000"/>
            <a:ext cx="8229600" cy="4572000"/>
          </a:xfrm>
        </p:spPr>
        <p:txBody>
          <a:bodyPr>
            <a:normAutofit/>
          </a:bodyPr>
          <a:lstStyle/>
          <a:p>
            <a:r>
              <a:rPr lang="en-US" dirty="0"/>
              <a:t> </a:t>
            </a:r>
          </a:p>
        </p:txBody>
      </p:sp>
      <p:pic>
        <p:nvPicPr>
          <p:cNvPr id="6" name="Picture 5">
            <a:extLst>
              <a:ext uri="{FF2B5EF4-FFF2-40B4-BE49-F238E27FC236}">
                <a16:creationId xmlns:a16="http://schemas.microsoft.com/office/drawing/2014/main" id="{E5F7453C-41ED-43AF-CC7D-E297B7DB2913}"/>
              </a:ext>
            </a:extLst>
          </p:cNvPr>
          <p:cNvPicPr>
            <a:picLocks noChangeAspect="1"/>
          </p:cNvPicPr>
          <p:nvPr/>
        </p:nvPicPr>
        <p:blipFill>
          <a:blip r:embed="rId2"/>
          <a:stretch>
            <a:fillRect/>
          </a:stretch>
        </p:blipFill>
        <p:spPr>
          <a:xfrm>
            <a:off x="685800" y="1143000"/>
            <a:ext cx="7425359" cy="4709345"/>
          </a:xfrm>
          <a:prstGeom prst="rect">
            <a:avLst/>
          </a:prstGeom>
        </p:spPr>
      </p:pic>
    </p:spTree>
    <p:extLst>
      <p:ext uri="{BB962C8B-B14F-4D97-AF65-F5344CB8AC3E}">
        <p14:creationId xmlns:p14="http://schemas.microsoft.com/office/powerpoint/2010/main" val="1890625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60434-A7D5-9855-51E1-F067A149E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C1C26B-745B-9027-4BC1-DA4397D0EF25}"/>
              </a:ext>
            </a:extLst>
          </p:cNvPr>
          <p:cNvSpPr>
            <a:spLocks noGrp="1"/>
          </p:cNvSpPr>
          <p:nvPr>
            <p:ph type="title"/>
          </p:nvPr>
        </p:nvSpPr>
        <p:spPr/>
        <p:txBody>
          <a:bodyPr/>
          <a:lstStyle/>
          <a:p>
            <a:r>
              <a:rPr lang="en-US" dirty="0"/>
              <a:t>Relative Frequency Approach (cont.)</a:t>
            </a:r>
          </a:p>
        </p:txBody>
      </p:sp>
      <p:sp>
        <p:nvSpPr>
          <p:cNvPr id="3" name="Content Placeholder 2">
            <a:extLst>
              <a:ext uri="{FF2B5EF4-FFF2-40B4-BE49-F238E27FC236}">
                <a16:creationId xmlns:a16="http://schemas.microsoft.com/office/drawing/2014/main" id="{B8A9AB6F-08C9-7A4E-E228-D2C999BFC5D7}"/>
              </a:ext>
            </a:extLst>
          </p:cNvPr>
          <p:cNvSpPr>
            <a:spLocks noGrp="1"/>
          </p:cNvSpPr>
          <p:nvPr>
            <p:ph idx="1"/>
          </p:nvPr>
        </p:nvSpPr>
        <p:spPr>
          <a:xfrm>
            <a:off x="457200" y="1143000"/>
            <a:ext cx="8229600" cy="4572000"/>
          </a:xfrm>
        </p:spPr>
        <p:txBody>
          <a:bodyPr>
            <a:normAutofit fontScale="92500"/>
          </a:bodyPr>
          <a:lstStyle/>
          <a:p>
            <a:endParaRPr lang="en-US" dirty="0"/>
          </a:p>
          <a:p>
            <a:endParaRPr lang="en-US" dirty="0"/>
          </a:p>
          <a:p>
            <a:endParaRPr lang="en-US" dirty="0"/>
          </a:p>
          <a:p>
            <a:endParaRPr lang="en-US" dirty="0"/>
          </a:p>
          <a:p>
            <a:r>
              <a:rPr lang="en-US" dirty="0"/>
              <a:t>In Figure 6.1.1, you can see that the proportion of heads is very unstable during the first 15 flips. The proportion of heads begins to stabilize at around flip 20, although there is still some fluctuation in its value. Looking at the first 42 flips makes you wonder whether this is a “fair” coin, since heads is occurring only 0.3571(100)=35.71% of the time.</a:t>
            </a:r>
          </a:p>
          <a:p>
            <a:endParaRPr lang="en-US" dirty="0"/>
          </a:p>
        </p:txBody>
      </p:sp>
      <p:pic>
        <p:nvPicPr>
          <p:cNvPr id="5" name="Picture 4">
            <a:extLst>
              <a:ext uri="{FF2B5EF4-FFF2-40B4-BE49-F238E27FC236}">
                <a16:creationId xmlns:a16="http://schemas.microsoft.com/office/drawing/2014/main" id="{8DB9AA88-25ED-AF75-1442-F555B82CA233}"/>
              </a:ext>
            </a:extLst>
          </p:cNvPr>
          <p:cNvPicPr>
            <a:picLocks noChangeAspect="1"/>
          </p:cNvPicPr>
          <p:nvPr/>
        </p:nvPicPr>
        <p:blipFill>
          <a:blip r:embed="rId2"/>
          <a:stretch>
            <a:fillRect/>
          </a:stretch>
        </p:blipFill>
        <p:spPr>
          <a:xfrm>
            <a:off x="512956" y="1143000"/>
            <a:ext cx="8066048" cy="1689045"/>
          </a:xfrm>
          <a:prstGeom prst="rect">
            <a:avLst/>
          </a:prstGeom>
        </p:spPr>
      </p:pic>
    </p:spTree>
    <p:extLst>
      <p:ext uri="{BB962C8B-B14F-4D97-AF65-F5344CB8AC3E}">
        <p14:creationId xmlns:p14="http://schemas.microsoft.com/office/powerpoint/2010/main" val="2568759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B4710-923A-1F1E-5E08-B33376565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97A3D2-7C54-F577-E7CC-BD2EFB024470}"/>
              </a:ext>
            </a:extLst>
          </p:cNvPr>
          <p:cNvSpPr>
            <a:spLocks noGrp="1"/>
          </p:cNvSpPr>
          <p:nvPr>
            <p:ph type="title"/>
          </p:nvPr>
        </p:nvSpPr>
        <p:spPr/>
        <p:txBody>
          <a:bodyPr/>
          <a:lstStyle/>
          <a:p>
            <a:r>
              <a:rPr lang="en-US" dirty="0"/>
              <a:t>Relative Frequency Approach (cont.)</a:t>
            </a:r>
          </a:p>
        </p:txBody>
      </p:sp>
      <p:sp>
        <p:nvSpPr>
          <p:cNvPr id="3" name="Content Placeholder 2">
            <a:extLst>
              <a:ext uri="{FF2B5EF4-FFF2-40B4-BE49-F238E27FC236}">
                <a16:creationId xmlns:a16="http://schemas.microsoft.com/office/drawing/2014/main" id="{C07BCA38-0DF0-3437-E951-3DACAAFB826E}"/>
              </a:ext>
            </a:extLst>
          </p:cNvPr>
          <p:cNvSpPr>
            <a:spLocks noGrp="1"/>
          </p:cNvSpPr>
          <p:nvPr>
            <p:ph idx="1"/>
          </p:nvPr>
        </p:nvSpPr>
        <p:spPr>
          <a:xfrm>
            <a:off x="457200" y="1143000"/>
            <a:ext cx="8229600" cy="4572000"/>
          </a:xfrm>
        </p:spPr>
        <p:txBody>
          <a:bodyPr>
            <a:normAutofit/>
          </a:bodyPr>
          <a:lstStyle/>
          <a:p>
            <a:r>
              <a:rPr lang="en-US" dirty="0"/>
              <a:t>In Figure 6.1.2, which starts at about 200 flips, the proportion of heads becomes very stable. By flip number 296, there are 141 heads and 155 tails which equate to approximately a 0.4764 probability (or relative frequency) of heads. Although this is slightly less than the expected 0.5 for a “fair” coin, such a proportion is reasonable considering the randomness of the coin toss.</a:t>
            </a:r>
          </a:p>
        </p:txBody>
      </p:sp>
    </p:spTree>
    <p:extLst>
      <p:ext uri="{BB962C8B-B14F-4D97-AF65-F5344CB8AC3E}">
        <p14:creationId xmlns:p14="http://schemas.microsoft.com/office/powerpoint/2010/main" val="2646178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FF9B5-58A3-C18E-9E6B-2AA2B8AFFD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02429-931A-3371-153F-2870D7C7F3B4}"/>
              </a:ext>
            </a:extLst>
          </p:cNvPr>
          <p:cNvSpPr>
            <a:spLocks noGrp="1"/>
          </p:cNvSpPr>
          <p:nvPr>
            <p:ph type="title"/>
          </p:nvPr>
        </p:nvSpPr>
        <p:spPr/>
        <p:txBody>
          <a:bodyPr/>
          <a:lstStyle/>
          <a:p>
            <a:r>
              <a:rPr lang="en-US" dirty="0"/>
              <a:t>Relative Frequency Approach (cont.)</a:t>
            </a:r>
          </a:p>
        </p:txBody>
      </p:sp>
      <p:sp>
        <p:nvSpPr>
          <p:cNvPr id="3" name="Content Placeholder 2">
            <a:extLst>
              <a:ext uri="{FF2B5EF4-FFF2-40B4-BE49-F238E27FC236}">
                <a16:creationId xmlns:a16="http://schemas.microsoft.com/office/drawing/2014/main" id="{613F96BD-DB07-086E-804E-70AAEAF6429C}"/>
              </a:ext>
            </a:extLst>
          </p:cNvPr>
          <p:cNvSpPr>
            <a:spLocks noGrp="1"/>
          </p:cNvSpPr>
          <p:nvPr>
            <p:ph idx="1"/>
          </p:nvPr>
        </p:nvSpPr>
        <p:spPr>
          <a:xfrm>
            <a:off x="457200" y="1143000"/>
            <a:ext cx="8229600" cy="4572000"/>
          </a:xfrm>
        </p:spPr>
        <p:txBody>
          <a:bodyPr>
            <a:normAutofit/>
          </a:bodyPr>
          <a:lstStyle/>
          <a:p>
            <a:r>
              <a:rPr lang="en-US" dirty="0"/>
              <a:t> </a:t>
            </a:r>
          </a:p>
        </p:txBody>
      </p:sp>
      <p:pic>
        <p:nvPicPr>
          <p:cNvPr id="5" name="Picture 4">
            <a:extLst>
              <a:ext uri="{FF2B5EF4-FFF2-40B4-BE49-F238E27FC236}">
                <a16:creationId xmlns:a16="http://schemas.microsoft.com/office/drawing/2014/main" id="{49FF46C9-E234-3A29-CF55-0385AEE34147}"/>
              </a:ext>
            </a:extLst>
          </p:cNvPr>
          <p:cNvPicPr>
            <a:picLocks noChangeAspect="1"/>
          </p:cNvPicPr>
          <p:nvPr/>
        </p:nvPicPr>
        <p:blipFill>
          <a:blip r:embed="rId2"/>
          <a:stretch>
            <a:fillRect/>
          </a:stretch>
        </p:blipFill>
        <p:spPr>
          <a:xfrm>
            <a:off x="2261865" y="1499918"/>
            <a:ext cx="4620270" cy="3858163"/>
          </a:xfrm>
          <a:prstGeom prst="rect">
            <a:avLst/>
          </a:prstGeom>
        </p:spPr>
      </p:pic>
    </p:spTree>
    <p:extLst>
      <p:ext uri="{BB962C8B-B14F-4D97-AF65-F5344CB8AC3E}">
        <p14:creationId xmlns:p14="http://schemas.microsoft.com/office/powerpoint/2010/main" val="776083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61DAA-95FC-9FBA-8071-462A5B5D9F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2D1E36-2637-3024-BB7F-F0BA0AAA060A}"/>
              </a:ext>
            </a:extLst>
          </p:cNvPr>
          <p:cNvSpPr>
            <a:spLocks noGrp="1"/>
          </p:cNvSpPr>
          <p:nvPr>
            <p:ph type="title"/>
          </p:nvPr>
        </p:nvSpPr>
        <p:spPr/>
        <p:txBody>
          <a:bodyPr/>
          <a:lstStyle/>
          <a:p>
            <a:r>
              <a:rPr lang="en-US" dirty="0"/>
              <a:t>Relative Frequency Approach (cont.)</a:t>
            </a:r>
          </a:p>
        </p:txBody>
      </p:sp>
      <p:sp>
        <p:nvSpPr>
          <p:cNvPr id="3" name="Content Placeholder 2">
            <a:extLst>
              <a:ext uri="{FF2B5EF4-FFF2-40B4-BE49-F238E27FC236}">
                <a16:creationId xmlns:a16="http://schemas.microsoft.com/office/drawing/2014/main" id="{1DED01CD-EB67-1394-54A2-D4F135B99862}"/>
              </a:ext>
            </a:extLst>
          </p:cNvPr>
          <p:cNvSpPr>
            <a:spLocks noGrp="1"/>
          </p:cNvSpPr>
          <p:nvPr>
            <p:ph idx="1"/>
          </p:nvPr>
        </p:nvSpPr>
        <p:spPr>
          <a:xfrm>
            <a:off x="457200" y="1143000"/>
            <a:ext cx="8229600" cy="4572000"/>
          </a:xfrm>
        </p:spPr>
        <p:txBody>
          <a:bodyPr>
            <a:normAutofit/>
          </a:bodyPr>
          <a:lstStyle/>
          <a:p>
            <a:r>
              <a:rPr lang="en-US" dirty="0"/>
              <a:t> </a:t>
            </a:r>
          </a:p>
        </p:txBody>
      </p:sp>
      <p:pic>
        <p:nvPicPr>
          <p:cNvPr id="6" name="Picture 5">
            <a:extLst>
              <a:ext uri="{FF2B5EF4-FFF2-40B4-BE49-F238E27FC236}">
                <a16:creationId xmlns:a16="http://schemas.microsoft.com/office/drawing/2014/main" id="{1B4B683B-13C5-36BE-EF62-5C33D0DFC8DF}"/>
              </a:ext>
            </a:extLst>
          </p:cNvPr>
          <p:cNvPicPr>
            <a:picLocks noChangeAspect="1"/>
          </p:cNvPicPr>
          <p:nvPr/>
        </p:nvPicPr>
        <p:blipFill>
          <a:blip r:embed="rId2"/>
          <a:stretch>
            <a:fillRect/>
          </a:stretch>
        </p:blipFill>
        <p:spPr>
          <a:xfrm>
            <a:off x="457200" y="1707222"/>
            <a:ext cx="8083384" cy="3443556"/>
          </a:xfrm>
          <a:prstGeom prst="rect">
            <a:avLst/>
          </a:prstGeom>
        </p:spPr>
      </p:pic>
    </p:spTree>
    <p:extLst>
      <p:ext uri="{BB962C8B-B14F-4D97-AF65-F5344CB8AC3E}">
        <p14:creationId xmlns:p14="http://schemas.microsoft.com/office/powerpoint/2010/main" val="2146827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DBE00-4160-89DF-4EE3-4A18617C5C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79CFE-C17B-34E3-5963-BF8C396A3027}"/>
              </a:ext>
            </a:extLst>
          </p:cNvPr>
          <p:cNvSpPr>
            <a:spLocks noGrp="1"/>
          </p:cNvSpPr>
          <p:nvPr>
            <p:ph type="title"/>
          </p:nvPr>
        </p:nvSpPr>
        <p:spPr/>
        <p:txBody>
          <a:bodyPr/>
          <a:lstStyle/>
          <a:p>
            <a:r>
              <a:rPr lang="en-US" dirty="0"/>
              <a:t>Relative Frequency Approach (cont.)</a:t>
            </a:r>
          </a:p>
        </p:txBody>
      </p:sp>
      <p:sp>
        <p:nvSpPr>
          <p:cNvPr id="3" name="Content Placeholder 2">
            <a:extLst>
              <a:ext uri="{FF2B5EF4-FFF2-40B4-BE49-F238E27FC236}">
                <a16:creationId xmlns:a16="http://schemas.microsoft.com/office/drawing/2014/main" id="{D204738A-F26D-E990-C46B-BF44DAE26A18}"/>
              </a:ext>
            </a:extLst>
          </p:cNvPr>
          <p:cNvSpPr>
            <a:spLocks noGrp="1"/>
          </p:cNvSpPr>
          <p:nvPr>
            <p:ph idx="1"/>
          </p:nvPr>
        </p:nvSpPr>
        <p:spPr>
          <a:xfrm>
            <a:off x="457200" y="1143000"/>
            <a:ext cx="8229600" cy="4572000"/>
          </a:xfrm>
        </p:spPr>
        <p:txBody>
          <a:bodyPr>
            <a:normAutofit/>
          </a:bodyPr>
          <a:lstStyle/>
          <a:p>
            <a:r>
              <a:rPr lang="en-US" dirty="0"/>
              <a:t>As can be seen in Figure 6.1.2 and Figure 6.1.3, the proportion of heads converges on some point which is close to 0.5. Figure 6.1.3 starts at about 1350 flips. As you can see, the proportion of heads remains very stable. At flip number 1450, there are 718 heads and 732 tails which equate to approximately a 0.4952 probability (or relative frequency) of heads.</a:t>
            </a:r>
          </a:p>
        </p:txBody>
      </p:sp>
    </p:spTree>
    <p:extLst>
      <p:ext uri="{BB962C8B-B14F-4D97-AF65-F5344CB8AC3E}">
        <p14:creationId xmlns:p14="http://schemas.microsoft.com/office/powerpoint/2010/main" val="4207399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95290-E31B-396B-1FB4-24E3B4986E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5B509-D79B-7841-9DAF-D0407C51A431}"/>
              </a:ext>
            </a:extLst>
          </p:cNvPr>
          <p:cNvSpPr>
            <a:spLocks noGrp="1"/>
          </p:cNvSpPr>
          <p:nvPr>
            <p:ph type="title"/>
          </p:nvPr>
        </p:nvSpPr>
        <p:spPr/>
        <p:txBody>
          <a:bodyPr/>
          <a:lstStyle/>
          <a:p>
            <a:r>
              <a:rPr lang="en-US" dirty="0"/>
              <a:t>What is the Relative Frequency of a Head on Our Coin?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B602AAA-8959-A3C0-637C-0A42305BE152}"/>
                  </a:ext>
                </a:extLst>
              </p:cNvPr>
              <p:cNvSpPr>
                <a:spLocks noGrp="1"/>
              </p:cNvSpPr>
              <p:nvPr>
                <p:ph idx="1"/>
              </p:nvPr>
            </p:nvSpPr>
            <p:spPr>
              <a:xfrm>
                <a:off x="457200" y="1143000"/>
                <a:ext cx="8229600" cy="4572000"/>
              </a:xfrm>
            </p:spPr>
            <p:txBody>
              <a:bodyPr>
                <a:normAutofit/>
              </a:bodyPr>
              <a:lstStyle/>
              <a:p>
                <a:r>
                  <a:rPr lang="en-US" dirty="0"/>
                  <a:t>Our best available guess is 0.4952, since it is the observed relative frequency of heads using all 1450 tosses.</a:t>
                </a:r>
              </a:p>
              <a:p>
                <a:pPr/>
                <a:r>
                  <a:rPr lang="en-US" dirty="0"/>
                  <a:t>Relative frequency of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718</m:t>
                        </m:r>
                      </m:num>
                      <m:den>
                        <m:r>
                          <a:rPr lang="en-US" b="0" i="1" smtClean="0">
                            <a:latin typeface="Cambria Math" panose="02040503050406030204" pitchFamily="18" charset="0"/>
                          </a:rPr>
                          <m:t>1450</m:t>
                        </m:r>
                      </m:den>
                    </m:f>
                    <m:r>
                      <a:rPr lang="en-US" b="0" i="1" smtClean="0">
                        <a:latin typeface="Cambria Math" panose="02040503050406030204" pitchFamily="18" charset="0"/>
                        <a:ea typeface="Cambria Math" panose="02040503050406030204" pitchFamily="18" charset="0"/>
                      </a:rPr>
                      <m:t>≈0.4952</m:t>
                    </m:r>
                  </m:oMath>
                </a14:m>
                <a:endParaRPr lang="en-US" dirty="0"/>
              </a:p>
              <a:p>
                <a:pPr/>
                <a:r>
                  <a:rPr lang="en-US" dirty="0"/>
                  <a:t>How good is this guess for the relative frequency of heads? Since the coin has been tossed a large number of times and the observed frequency is very stable, the guess should be very good.</a:t>
                </a:r>
              </a:p>
            </p:txBody>
          </p:sp>
        </mc:Choice>
        <mc:Fallback>
          <p:sp>
            <p:nvSpPr>
              <p:cNvPr id="3" name="Content Placeholder 2">
                <a:extLst>
                  <a:ext uri="{FF2B5EF4-FFF2-40B4-BE49-F238E27FC236}">
                    <a16:creationId xmlns:a16="http://schemas.microsoft.com/office/drawing/2014/main" id="{AB602AAA-8959-A3C0-637C-0A42305BE152}"/>
                  </a:ext>
                </a:extLst>
              </p:cNvPr>
              <p:cNvSpPr>
                <a:spLocks noGrp="1" noRot="1" noChangeAspect="1" noMove="1" noResize="1" noEditPoints="1" noAdjustHandles="1" noChangeArrowheads="1" noChangeShapeType="1" noTextEdit="1"/>
              </p:cNvSpPr>
              <p:nvPr>
                <p:ph idx="1"/>
              </p:nvPr>
            </p:nvSpPr>
            <p:spPr>
              <a:xfrm>
                <a:off x="457200" y="1143000"/>
                <a:ext cx="8229600" cy="4572000"/>
              </a:xfrm>
              <a:blipFill>
                <a:blip r:embed="rId2"/>
                <a:stretch>
                  <a:fillRect l="-1481" t="-1333" r="-889"/>
                </a:stretch>
              </a:blipFill>
            </p:spPr>
            <p:txBody>
              <a:bodyPr/>
              <a:lstStyle/>
              <a:p>
                <a:r>
                  <a:rPr lang="en-IN">
                    <a:noFill/>
                  </a:rPr>
                  <a:t> </a:t>
                </a:r>
              </a:p>
            </p:txBody>
          </p:sp>
        </mc:Fallback>
      </mc:AlternateContent>
    </p:spTree>
    <p:extLst>
      <p:ext uri="{BB962C8B-B14F-4D97-AF65-F5344CB8AC3E}">
        <p14:creationId xmlns:p14="http://schemas.microsoft.com/office/powerpoint/2010/main" val="4137069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54D2A-962B-90DE-C8DB-2B6CB2D34D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DF30F3-13A0-9AD9-DD03-CF8078C41362}"/>
              </a:ext>
            </a:extLst>
          </p:cNvPr>
          <p:cNvSpPr>
            <a:spLocks noGrp="1"/>
          </p:cNvSpPr>
          <p:nvPr>
            <p:ph type="title"/>
          </p:nvPr>
        </p:nvSpPr>
        <p:spPr/>
        <p:txBody>
          <a:bodyPr/>
          <a:lstStyle/>
          <a:p>
            <a:r>
              <a:rPr lang="en-US" dirty="0"/>
              <a:t>Will the Observed Relative Frequency Ever Reach 0.5?</a:t>
            </a:r>
          </a:p>
        </p:txBody>
      </p:sp>
      <p:sp>
        <p:nvSpPr>
          <p:cNvPr id="3" name="Content Placeholder 2">
            <a:extLst>
              <a:ext uri="{FF2B5EF4-FFF2-40B4-BE49-F238E27FC236}">
                <a16:creationId xmlns:a16="http://schemas.microsoft.com/office/drawing/2014/main" id="{7D326749-471F-FDDF-7AF7-EE37D351A7DD}"/>
              </a:ext>
            </a:extLst>
          </p:cNvPr>
          <p:cNvSpPr>
            <a:spLocks noGrp="1"/>
          </p:cNvSpPr>
          <p:nvPr>
            <p:ph idx="1"/>
          </p:nvPr>
        </p:nvSpPr>
        <p:spPr>
          <a:xfrm>
            <a:off x="457200" y="1143000"/>
            <a:ext cx="8229600" cy="4572000"/>
          </a:xfrm>
        </p:spPr>
        <p:txBody>
          <a:bodyPr>
            <a:normAutofit/>
          </a:bodyPr>
          <a:lstStyle/>
          <a:p>
            <a:r>
              <a:rPr lang="en-US" dirty="0"/>
              <a:t>No mathematical or physical law requires the observed relative frequency to ever reach some predetermined level. But if the probability of observing a head was really 0.5, the observed relative frequency should closely approach this value after a large number of flips.</a:t>
            </a:r>
          </a:p>
        </p:txBody>
      </p:sp>
    </p:spTree>
    <p:extLst>
      <p:ext uri="{BB962C8B-B14F-4D97-AF65-F5344CB8AC3E}">
        <p14:creationId xmlns:p14="http://schemas.microsoft.com/office/powerpoint/2010/main" val="3784869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mc:AlternateContent xmlns:mc="http://schemas.openxmlformats.org/markup-compatibility/2006">
        <mc:Choice xmlns:a14="http://schemas.microsoft.com/office/drawing/2010/main" Requires="a14">
          <p:sp>
            <p:nvSpPr>
              <p:cNvPr id="4" name="Content Placeholder 2"/>
              <p:cNvSpPr>
                <a:spLocks noGrp="1"/>
              </p:cNvSpPr>
              <p:nvPr>
                <p:ph idx="1"/>
              </p:nvPr>
            </p:nvSpPr>
            <p:spPr>
              <a:xfrm>
                <a:off x="457200" y="1097280"/>
                <a:ext cx="8229600" cy="4832092"/>
              </a:xfrm>
              <a:solidFill>
                <a:srgbClr val="FFFFCC"/>
              </a:solidFill>
              <a:ln w="28575">
                <a:solidFill>
                  <a:srgbClr val="000000"/>
                </a:solidFill>
              </a:ln>
            </p:spPr>
            <p:txBody>
              <a:bodyPr wrap="square">
                <a:spAutoFit/>
              </a:bodyPr>
              <a:lstStyle/>
              <a:p>
                <a:r>
                  <a:rPr lang="en-US" b="1" dirty="0">
                    <a:solidFill>
                      <a:srgbClr val="C00000"/>
                    </a:solidFill>
                  </a:rPr>
                  <a:t>The experiment: </a:t>
                </a:r>
                <a:r>
                  <a:rPr lang="en-US" dirty="0">
                    <a:solidFill>
                      <a:srgbClr val="000000"/>
                    </a:solidFill>
                  </a:rPr>
                  <a:t>Toss a coin and observe which side of the coin appears on top.</a:t>
                </a:r>
              </a:p>
              <a:p>
                <a:r>
                  <a:rPr lang="en-US" b="1" dirty="0">
                    <a:solidFill>
                      <a:srgbClr val="C00000"/>
                    </a:solidFill>
                  </a:rPr>
                  <a:t>Duration of the experiment: </a:t>
                </a:r>
                <a:r>
                  <a:rPr lang="en-US" dirty="0">
                    <a:solidFill>
                      <a:srgbClr val="000000"/>
                    </a:solidFill>
                  </a:rPr>
                  <a:t>Toss the coin 1450 times. </a:t>
                </a:r>
                <a14:m>
                  <m:oMath xmlns:m="http://schemas.openxmlformats.org/officeDocument/2006/math">
                    <m:r>
                      <a:rPr lang="en-US" i="1" dirty="0" smtClean="0">
                        <a:solidFill>
                          <a:srgbClr val="000000"/>
                        </a:solidFill>
                        <a:latin typeface="Cambria Math" panose="02040503050406030204" pitchFamily="18" charset="0"/>
                      </a:rPr>
                      <m:t>𝑛</m:t>
                    </m:r>
                  </m:oMath>
                </a14:m>
                <a:r>
                  <a:rPr lang="en-US" dirty="0">
                    <a:solidFill>
                      <a:srgbClr val="000000"/>
                    </a:solidFill>
                  </a:rPr>
                  <a:t> = 1450</a:t>
                </a:r>
              </a:p>
              <a:p>
                <a:r>
                  <a:rPr lang="en-US" b="1" dirty="0">
                    <a:solidFill>
                      <a:srgbClr val="C00000"/>
                    </a:solidFill>
                  </a:rPr>
                  <a:t>Observe the event “getting a head”: </a:t>
                </a:r>
                <a:r>
                  <a:rPr lang="en-US" dirty="0">
                    <a:solidFill>
                      <a:srgbClr val="000000"/>
                    </a:solidFill>
                  </a:rPr>
                  <a:t>The event was observed 718 times. </a:t>
                </a:r>
                <a14:m>
                  <m:oMath xmlns:m="http://schemas.openxmlformats.org/officeDocument/2006/math">
                    <m:r>
                      <a:rPr lang="en-US" i="1" dirty="0" smtClean="0">
                        <a:solidFill>
                          <a:srgbClr val="000000"/>
                        </a:solidFill>
                        <a:latin typeface="Cambria Math" panose="02040503050406030204" pitchFamily="18" charset="0"/>
                      </a:rPr>
                      <m:t>𝑘</m:t>
                    </m:r>
                  </m:oMath>
                </a14:m>
                <a:r>
                  <a:rPr lang="en-US" dirty="0">
                    <a:solidFill>
                      <a:srgbClr val="000000"/>
                    </a:solidFill>
                  </a:rPr>
                  <a:t> = 718</a:t>
                </a:r>
              </a:p>
              <a:p>
                <a:pPr>
                  <a:lnSpc>
                    <a:spcPct val="150000"/>
                  </a:lnSpc>
                </a:pPr>
                <a:r>
                  <a:rPr lang="en-US" b="1" dirty="0">
                    <a:solidFill>
                      <a:srgbClr val="C00000"/>
                    </a:solidFill>
                  </a:rPr>
                  <a:t>Relative frequency of the event “getting a head”:</a:t>
                </a:r>
                <a:r>
                  <a:rPr lang="en-US" b="1" i="1" dirty="0">
                    <a:solidFill>
                      <a:srgbClr val="C00000"/>
                    </a:solidFill>
                  </a:rPr>
                  <a:t> </a:t>
                </a:r>
              </a:p>
              <a:p>
                <a:pPr>
                  <a:lnSpc>
                    <a:spcPct val="150000"/>
                  </a:lnSpc>
                </a:pPr>
                <a:r>
                  <a:rPr lang="en-US" dirty="0">
                    <a:solidFill>
                      <a:srgbClr val="000000"/>
                    </a:solidFill>
                  </a:rPr>
                  <a:t>Relative frequency of </a:t>
                </a:r>
              </a:p>
              <a:p>
                <a:endParaRPr lang="en-US" b="1" dirty="0">
                  <a:solidFill>
                    <a:srgbClr val="C00000"/>
                  </a:solidFill>
                </a:endParaRPr>
              </a:p>
            </p:txBody>
          </p:sp>
        </mc:Choice>
        <mc:Fallback>
          <p:sp>
            <p:nvSpPr>
              <p:cNvPr id="4" name="Content Placeholder 2"/>
              <p:cNvSpPr>
                <a:spLocks noGrp="1" noRot="1" noChangeAspect="1" noMove="1" noResize="1" noEditPoints="1" noAdjustHandles="1" noChangeArrowheads="1" noChangeShapeType="1" noTextEdit="1"/>
              </p:cNvSpPr>
              <p:nvPr>
                <p:ph idx="1"/>
              </p:nvPr>
            </p:nvSpPr>
            <p:spPr>
              <a:xfrm>
                <a:off x="457200" y="1097280"/>
                <a:ext cx="8229600" cy="4832092"/>
              </a:xfrm>
              <a:blipFill>
                <a:blip r:embed="rId2"/>
                <a:stretch>
                  <a:fillRect l="-1328" t="-877" r="-295"/>
                </a:stretch>
              </a:blipFill>
              <a:ln w="28575">
                <a:solidFill>
                  <a:srgbClr val="000000"/>
                </a:solidFill>
              </a:ln>
            </p:spPr>
            <p:txBody>
              <a:bodyPr/>
              <a:lstStyle/>
              <a:p>
                <a:r>
                  <a:rPr lang="en-IN">
                    <a:noFill/>
                  </a:rPr>
                  <a:t> </a:t>
                </a:r>
              </a:p>
            </p:txBody>
          </p:sp>
        </mc:Fallback>
      </mc:AlternateContent>
      <p:graphicFrame>
        <p:nvGraphicFramePr>
          <p:cNvPr id="56322" name="Object 2"/>
          <p:cNvGraphicFramePr>
            <a:graphicFrameLocks noChangeAspect="1"/>
          </p:cNvGraphicFramePr>
          <p:nvPr>
            <p:extLst>
              <p:ext uri="{D42A27DB-BD31-4B8C-83A1-F6EECF244321}">
                <p14:modId xmlns:p14="http://schemas.microsoft.com/office/powerpoint/2010/main" val="1187310044"/>
              </p:ext>
            </p:extLst>
          </p:nvPr>
        </p:nvGraphicFramePr>
        <p:xfrm>
          <a:off x="3770971" y="4625898"/>
          <a:ext cx="3213100" cy="838200"/>
        </p:xfrm>
        <a:graphic>
          <a:graphicData uri="http://schemas.openxmlformats.org/presentationml/2006/ole">
            <mc:AlternateContent xmlns:mc="http://schemas.openxmlformats.org/markup-compatibility/2006">
              <mc:Choice xmlns:v="urn:schemas-microsoft-com:vml" Requires="v">
                <p:oleObj name="Equation" r:id="rId3" imgW="3213000" imgH="838080" progId="Equation.DSMT4">
                  <p:embed/>
                </p:oleObj>
              </mc:Choice>
              <mc:Fallback>
                <p:oleObj name="Equation" r:id="rId3" imgW="321300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0971" y="4625898"/>
                        <a:ext cx="3213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4F47E-6A6B-3C45-A562-080EBD3D47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86FB3B-7310-7376-2570-EC23CEA8E2C6}"/>
              </a:ext>
            </a:extLst>
          </p:cNvPr>
          <p:cNvSpPr>
            <a:spLocks noGrp="1"/>
          </p:cNvSpPr>
          <p:nvPr>
            <p:ph type="title"/>
          </p:nvPr>
        </p:nvSpPr>
        <p:spPr/>
        <p:txBody>
          <a:bodyPr/>
          <a:lstStyle/>
          <a:p>
            <a:r>
              <a:rPr lang="en-US" dirty="0"/>
              <a:t>Will the Observed Relative Frequency Ever Reach 0.5? (cont.)</a:t>
            </a:r>
          </a:p>
        </p:txBody>
      </p:sp>
      <p:sp>
        <p:nvSpPr>
          <p:cNvPr id="3" name="Content Placeholder 2">
            <a:extLst>
              <a:ext uri="{FF2B5EF4-FFF2-40B4-BE49-F238E27FC236}">
                <a16:creationId xmlns:a16="http://schemas.microsoft.com/office/drawing/2014/main" id="{19FCB877-E0E3-2572-D6C9-21102C44C104}"/>
              </a:ext>
            </a:extLst>
          </p:cNvPr>
          <p:cNvSpPr>
            <a:spLocks noGrp="1"/>
          </p:cNvSpPr>
          <p:nvPr>
            <p:ph idx="1"/>
          </p:nvPr>
        </p:nvSpPr>
        <p:spPr>
          <a:xfrm>
            <a:off x="457200" y="1143000"/>
            <a:ext cx="8229600" cy="4572000"/>
          </a:xfrm>
        </p:spPr>
        <p:txBody>
          <a:bodyPr>
            <a:normAutofit/>
          </a:bodyPr>
          <a:lstStyle/>
          <a:p>
            <a:r>
              <a:rPr lang="en-US" dirty="0"/>
              <a:t>The relative frequency of a head seems to converge to the expected relative frequency of 0.5. This kind of convergence is sometimes called </a:t>
            </a:r>
            <a:r>
              <a:rPr lang="en-US" b="1" dirty="0"/>
              <a:t>statistical regularity</a:t>
            </a:r>
            <a:r>
              <a:rPr lang="en-US" dirty="0"/>
              <a:t>. Although the outcomes of the experiment may vary, in the long run the relative frequency of an outcome tends to some value, its probability. In probability theory this property is often stated as the </a:t>
            </a:r>
            <a:r>
              <a:rPr lang="en-US" b="1" dirty="0"/>
              <a:t>law of large numbers</a:t>
            </a:r>
            <a:r>
              <a:rPr lang="en-US" dirty="0"/>
              <a:t>.</a:t>
            </a:r>
          </a:p>
        </p:txBody>
      </p:sp>
    </p:spTree>
    <p:extLst>
      <p:ext uri="{BB962C8B-B14F-4D97-AF65-F5344CB8AC3E}">
        <p14:creationId xmlns:p14="http://schemas.microsoft.com/office/powerpoint/2010/main" val="2782820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Random Experiment </a:t>
            </a:r>
          </a:p>
        </p:txBody>
      </p:sp>
      <mc:AlternateContent xmlns:mc="http://schemas.openxmlformats.org/markup-compatibility/2006">
        <mc:Choice xmlns:a14="http://schemas.microsoft.com/office/drawing/2010/main" Requires="a14">
          <p:sp>
            <p:nvSpPr>
              <p:cNvPr id="4" name="Content Placeholder 2"/>
              <p:cNvSpPr>
                <a:spLocks noGrp="1"/>
              </p:cNvSpPr>
              <p:nvPr>
                <p:ph idx="1"/>
              </p:nvPr>
            </p:nvSpPr>
            <p:spPr>
              <a:xfrm>
                <a:off x="457200" y="1280160"/>
                <a:ext cx="8229600" cy="3797963"/>
              </a:xfrm>
              <a:solidFill>
                <a:srgbClr val="FFFFCC"/>
              </a:solidFill>
              <a:ln w="28575">
                <a:solidFill>
                  <a:srgbClr val="000000"/>
                </a:solidFill>
              </a:ln>
            </p:spPr>
            <p:txBody>
              <a:bodyPr>
                <a:spAutoFit/>
              </a:bodyPr>
              <a:lstStyle/>
              <a:p>
                <a:r>
                  <a:rPr lang="en-US" dirty="0">
                    <a:solidFill>
                      <a:srgbClr val="000000"/>
                    </a:solidFill>
                  </a:rPr>
                  <a:t>A </a:t>
                </a:r>
                <a:r>
                  <a:rPr lang="en-US" b="1" dirty="0">
                    <a:solidFill>
                      <a:srgbClr val="C00000"/>
                    </a:solidFill>
                  </a:rPr>
                  <a:t>random experiment </a:t>
                </a:r>
                <a:r>
                  <a:rPr lang="en-US" dirty="0">
                    <a:solidFill>
                      <a:srgbClr val="000000"/>
                    </a:solidFill>
                  </a:rPr>
                  <a:t>is defined as any activity or phenomenon that meets the following conditions.</a:t>
                </a:r>
              </a:p>
              <a:p>
                <a:pPr marL="514350" indent="-514350">
                  <a:buFont typeface="+mj-lt"/>
                  <a:buAutoNum type="arabicPeriod"/>
                </a:pPr>
                <a:r>
                  <a:rPr lang="en-US" dirty="0">
                    <a:solidFill>
                      <a:srgbClr val="000000"/>
                    </a:solidFill>
                  </a:rPr>
                  <a:t>There is one distinct outcome for each trial of the experiment.</a:t>
                </a:r>
              </a:p>
              <a:p>
                <a:pPr marL="514350" indent="-514350">
                  <a:buFont typeface="+mj-lt"/>
                  <a:buAutoNum type="arabicPeriod"/>
                </a:pPr>
                <a:r>
                  <a:rPr lang="en-US" dirty="0">
                    <a:solidFill>
                      <a:srgbClr val="000000"/>
                    </a:solidFill>
                  </a:rPr>
                  <a:t>The outcome of the experiment is uncertain.</a:t>
                </a:r>
              </a:p>
              <a:p>
                <a:pPr marL="514350" indent="-514350">
                  <a:buFont typeface="+mj-lt"/>
                  <a:buAutoNum type="arabicPeriod"/>
                </a:pPr>
                <a:r>
                  <a:rPr lang="en-US" dirty="0">
                    <a:solidFill>
                      <a:srgbClr val="000000"/>
                    </a:solidFill>
                  </a:rPr>
                  <a:t>The set of all distinct outcomes of the experiment can be specified and is called the </a:t>
                </a:r>
                <a:r>
                  <a:rPr lang="en-US" b="1" dirty="0">
                    <a:solidFill>
                      <a:srgbClr val="C00000"/>
                    </a:solidFill>
                  </a:rPr>
                  <a:t>sample space</a:t>
                </a:r>
                <a:r>
                  <a:rPr lang="en-US" dirty="0">
                    <a:solidFill>
                      <a:srgbClr val="000000"/>
                    </a:solidFill>
                  </a:rPr>
                  <a:t>, denoted by </a:t>
                </a:r>
                <a14:m>
                  <m:oMath xmlns:m="http://schemas.openxmlformats.org/officeDocument/2006/math">
                    <m:r>
                      <a:rPr lang="en-US" i="1" dirty="0" smtClean="0">
                        <a:solidFill>
                          <a:srgbClr val="000000"/>
                        </a:solidFill>
                        <a:latin typeface="Cambria Math" panose="02040503050406030204" pitchFamily="18" charset="0"/>
                      </a:rPr>
                      <m:t>𝑆</m:t>
                    </m:r>
                  </m:oMath>
                </a14:m>
                <a:r>
                  <a:rPr lang="en-US" dirty="0">
                    <a:solidFill>
                      <a:srgbClr val="000000"/>
                    </a:solidFill>
                  </a:rPr>
                  <a:t>. </a:t>
                </a:r>
              </a:p>
            </p:txBody>
          </p:sp>
        </mc:Choice>
        <mc:Fallback>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3797963"/>
              </a:xfrm>
              <a:blipFill>
                <a:blip r:embed="rId2"/>
                <a:stretch>
                  <a:fillRect l="-1402" t="-1115" b="-3185"/>
                </a:stretch>
              </a:blipFill>
              <a:ln w="28575">
                <a:solidFill>
                  <a:srgbClr val="000000"/>
                </a:solidFill>
              </a:ln>
            </p:spPr>
            <p:txBody>
              <a:bodyPr/>
              <a:lstStyle/>
              <a:p>
                <a:r>
                  <a:rPr lang="en-IN">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Law of Large Numbers </a:t>
            </a:r>
          </a:p>
        </p:txBody>
      </p:sp>
      <p:sp>
        <p:nvSpPr>
          <p:cNvPr id="4" name="Content Placeholder 2"/>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rPr>
              <a:t>As the number of repetitions of an experiment increases, the relative frequency of an event tends to approach the actual probability.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07B80-722E-492B-B5C0-666AA7E072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4A2E3A-7A31-AE9B-51A5-04F521C6CB1C}"/>
              </a:ext>
            </a:extLst>
          </p:cNvPr>
          <p:cNvSpPr>
            <a:spLocks noGrp="1"/>
          </p:cNvSpPr>
          <p:nvPr>
            <p:ph type="title"/>
          </p:nvPr>
        </p:nvSpPr>
        <p:spPr/>
        <p:txBody>
          <a:bodyPr/>
          <a:lstStyle/>
          <a:p>
            <a:r>
              <a:rPr lang="en-US" dirty="0"/>
              <a:t>Definition: Statistical Regularity</a:t>
            </a:r>
          </a:p>
        </p:txBody>
      </p:sp>
      <p:sp>
        <p:nvSpPr>
          <p:cNvPr id="4" name="Content Placeholder 2">
            <a:extLst>
              <a:ext uri="{FF2B5EF4-FFF2-40B4-BE49-F238E27FC236}">
                <a16:creationId xmlns:a16="http://schemas.microsoft.com/office/drawing/2014/main" id="{9FBA27B2-7E0F-D0A3-0C89-DEB1A6D42F63}"/>
              </a:ext>
            </a:extLst>
          </p:cNvPr>
          <p:cNvSpPr>
            <a:spLocks noGrp="1"/>
          </p:cNvSpPr>
          <p:nvPr>
            <p:ph idx="1"/>
          </p:nvPr>
        </p:nvSpPr>
        <p:spPr>
          <a:xfrm>
            <a:off x="457200" y="1280160"/>
            <a:ext cx="8229600" cy="3280898"/>
          </a:xfrm>
          <a:solidFill>
            <a:srgbClr val="FFFFCC"/>
          </a:solidFill>
          <a:ln w="28575">
            <a:solidFill>
              <a:srgbClr val="000000"/>
            </a:solidFill>
          </a:ln>
        </p:spPr>
        <p:txBody>
          <a:bodyPr>
            <a:spAutoFit/>
          </a:bodyPr>
          <a:lstStyle/>
          <a:p>
            <a:r>
              <a:rPr lang="en-US" dirty="0">
                <a:solidFill>
                  <a:srgbClr val="000000"/>
                </a:solidFill>
              </a:rPr>
              <a:t>The belief that random events will exhibit regularity (i.e., when repeated enough times, the relative frequency of the outcomes of the experiment will approximate the true probability of the outcomes) is referred to as </a:t>
            </a:r>
            <a:r>
              <a:rPr lang="en-US" b="1" dirty="0">
                <a:solidFill>
                  <a:srgbClr val="000000"/>
                </a:solidFill>
              </a:rPr>
              <a:t>statistical regularity</a:t>
            </a:r>
            <a:r>
              <a:rPr lang="en-US" dirty="0">
                <a:solidFill>
                  <a:srgbClr val="000000"/>
                </a:solidFill>
              </a:rPr>
              <a:t>.</a:t>
            </a: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379728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90A99-6B51-CA5A-CB1C-241FF50BA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5ED71-36A0-D388-0BDF-C6F4FFBC7E31}"/>
              </a:ext>
            </a:extLst>
          </p:cNvPr>
          <p:cNvSpPr>
            <a:spLocks noGrp="1"/>
          </p:cNvSpPr>
          <p:nvPr>
            <p:ph type="title"/>
          </p:nvPr>
        </p:nvSpPr>
        <p:spPr/>
        <p:txBody>
          <a:bodyPr/>
          <a:lstStyle/>
          <a:p>
            <a:r>
              <a:rPr lang="en-US" dirty="0"/>
              <a:t>Problems with the Relative Frequency Approach</a:t>
            </a:r>
          </a:p>
        </p:txBody>
      </p:sp>
      <p:sp>
        <p:nvSpPr>
          <p:cNvPr id="3" name="Content Placeholder 2">
            <a:extLst>
              <a:ext uri="{FF2B5EF4-FFF2-40B4-BE49-F238E27FC236}">
                <a16:creationId xmlns:a16="http://schemas.microsoft.com/office/drawing/2014/main" id="{0BFEABD9-90EC-47C4-8E00-D530C320E584}"/>
              </a:ext>
            </a:extLst>
          </p:cNvPr>
          <p:cNvSpPr>
            <a:spLocks noGrp="1"/>
          </p:cNvSpPr>
          <p:nvPr>
            <p:ph idx="1"/>
          </p:nvPr>
        </p:nvSpPr>
        <p:spPr>
          <a:xfrm>
            <a:off x="444190" y="1143000"/>
            <a:ext cx="8229600" cy="4572000"/>
          </a:xfrm>
        </p:spPr>
        <p:txBody>
          <a:bodyPr>
            <a:normAutofit/>
          </a:bodyPr>
          <a:lstStyle/>
          <a:p>
            <a:r>
              <a:rPr lang="en-US" dirty="0"/>
              <a:t>The problem with the relative frequency approach to defining probability is that probability only exists for events that can be repeated under the same conditions. Coin, dice, and card experiments can easily be repeated. However, because of the strict requirements of identical and repeatable experiments, many events in which it would be desirable to have relative frequency probabilities do not satisfy the requirement of identical repetition.</a:t>
            </a:r>
          </a:p>
        </p:txBody>
      </p:sp>
    </p:spTree>
    <p:extLst>
      <p:ext uri="{BB962C8B-B14F-4D97-AF65-F5344CB8AC3E}">
        <p14:creationId xmlns:p14="http://schemas.microsoft.com/office/powerpoint/2010/main" val="1194162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6C231-A391-4DE2-4234-0C3905D454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86E2C-9034-6D51-2CA4-0EF8E611765F}"/>
              </a:ext>
            </a:extLst>
          </p:cNvPr>
          <p:cNvSpPr>
            <a:spLocks noGrp="1"/>
          </p:cNvSpPr>
          <p:nvPr>
            <p:ph type="title"/>
          </p:nvPr>
        </p:nvSpPr>
        <p:spPr/>
        <p:txBody>
          <a:bodyPr/>
          <a:lstStyle/>
          <a:p>
            <a:r>
              <a:rPr lang="en-US" dirty="0"/>
              <a:t>Problems with the Relative Frequency Approach (cont.)</a:t>
            </a:r>
          </a:p>
        </p:txBody>
      </p:sp>
      <p:sp>
        <p:nvSpPr>
          <p:cNvPr id="3" name="Content Placeholder 2">
            <a:extLst>
              <a:ext uri="{FF2B5EF4-FFF2-40B4-BE49-F238E27FC236}">
                <a16:creationId xmlns:a16="http://schemas.microsoft.com/office/drawing/2014/main" id="{3754E164-4576-F1C9-7E74-80A975A6854E}"/>
              </a:ext>
            </a:extLst>
          </p:cNvPr>
          <p:cNvSpPr>
            <a:spLocks noGrp="1"/>
          </p:cNvSpPr>
          <p:nvPr>
            <p:ph idx="1"/>
          </p:nvPr>
        </p:nvSpPr>
        <p:spPr>
          <a:xfrm>
            <a:off x="457200" y="1143000"/>
            <a:ext cx="8229600" cy="4572000"/>
          </a:xfrm>
        </p:spPr>
        <p:txBody>
          <a:bodyPr>
            <a:normAutofit/>
          </a:bodyPr>
          <a:lstStyle/>
          <a:p>
            <a:r>
              <a:rPr lang="en-US" dirty="0"/>
              <a:t>Whether the next satellite launch will be successful, or whether you will make an A in your statistics course are examples of experiments that are not repeatable under the exact same conditions. Thus, they are not appropriate for the application of the relative frequency idea. This perspective greatly limits the application of the relative frequency interpretation of probability. Despite its limitations, the relative frequency approach is a widely held interpretation of probability.</a:t>
            </a:r>
          </a:p>
        </p:txBody>
      </p:sp>
    </p:spTree>
    <p:extLst>
      <p:ext uri="{BB962C8B-B14F-4D97-AF65-F5344CB8AC3E}">
        <p14:creationId xmlns:p14="http://schemas.microsoft.com/office/powerpoint/2010/main" val="3790875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E91AE-5C50-44C5-2D60-3E7B77170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D9C44B-18A2-ADDA-F503-2FD51F231462}"/>
              </a:ext>
            </a:extLst>
          </p:cNvPr>
          <p:cNvSpPr>
            <a:spLocks noGrp="1"/>
          </p:cNvSpPr>
          <p:nvPr>
            <p:ph type="title"/>
          </p:nvPr>
        </p:nvSpPr>
        <p:spPr/>
        <p:txBody>
          <a:bodyPr/>
          <a:lstStyle/>
          <a:p>
            <a:r>
              <a:rPr lang="en-US" dirty="0"/>
              <a:t>Classical Approach</a:t>
            </a:r>
          </a:p>
        </p:txBody>
      </p:sp>
      <p:sp>
        <p:nvSpPr>
          <p:cNvPr id="3" name="Content Placeholder 2">
            <a:extLst>
              <a:ext uri="{FF2B5EF4-FFF2-40B4-BE49-F238E27FC236}">
                <a16:creationId xmlns:a16="http://schemas.microsoft.com/office/drawing/2014/main" id="{2167192F-E346-CAB0-315A-6723FB7F4BC0}"/>
              </a:ext>
            </a:extLst>
          </p:cNvPr>
          <p:cNvSpPr>
            <a:spLocks noGrp="1"/>
          </p:cNvSpPr>
          <p:nvPr>
            <p:ph idx="1"/>
          </p:nvPr>
        </p:nvSpPr>
        <p:spPr>
          <a:xfrm>
            <a:off x="457200" y="1143000"/>
            <a:ext cx="8229600" cy="4572000"/>
          </a:xfrm>
        </p:spPr>
        <p:txBody>
          <a:bodyPr>
            <a:normAutofit/>
          </a:bodyPr>
          <a:lstStyle/>
          <a:p>
            <a:r>
              <a:rPr lang="en-US" dirty="0"/>
              <a:t>The second objective approach commonly used in probability is the classical approach. </a:t>
            </a:r>
            <a:r>
              <a:rPr lang="en-US" b="1" dirty="0"/>
              <a:t>Classical probability </a:t>
            </a:r>
            <a:r>
              <a:rPr lang="en-US" dirty="0"/>
              <a:t>can be measured as a simple proportion: the number of outcomes that compose the event divided by the number of outcomes in the sample space, when it can be assumed that all of the outcomes are equally likely.</a:t>
            </a:r>
          </a:p>
        </p:txBody>
      </p:sp>
    </p:spTree>
    <p:extLst>
      <p:ext uri="{BB962C8B-B14F-4D97-AF65-F5344CB8AC3E}">
        <p14:creationId xmlns:p14="http://schemas.microsoft.com/office/powerpoint/2010/main" val="2564761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4" name="Content Placeholder 3"/>
          <p:cNvSpPr>
            <a:spLocks noGrp="1"/>
          </p:cNvSpPr>
          <p:nvPr>
            <p:ph idx="1"/>
          </p:nvPr>
        </p:nvSpPr>
        <p:spPr>
          <a:xfrm>
            <a:off x="457200" y="1280160"/>
            <a:ext cx="8229600" cy="1384995"/>
          </a:xfrm>
          <a:ln w="28575">
            <a:solidFill>
              <a:srgbClr val="FF0000"/>
            </a:solidFill>
          </a:ln>
        </p:spPr>
        <p:txBody>
          <a:bodyPr>
            <a:spAutoFit/>
          </a:bodyPr>
          <a:lstStyle/>
          <a:p>
            <a:r>
              <a:rPr lang="en-US" dirty="0">
                <a:solidFill>
                  <a:srgbClr val="000000"/>
                </a:solidFill>
              </a:rPr>
              <a:t>When using the classical approach, always ensure that each outcome in the sample space is equally likely to occur. </a:t>
            </a:r>
            <a:endParaRPr lang="en-US" dirty="0">
              <a:solidFill>
                <a:srgbClr val="000000"/>
              </a:solidFill>
              <a:latin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Classical Probability </a:t>
            </a:r>
          </a:p>
        </p:txBody>
      </p:sp>
      <p:sp>
        <p:nvSpPr>
          <p:cNvPr id="4" name="Content Placeholder 2"/>
          <p:cNvSpPr>
            <a:spLocks noGrp="1"/>
          </p:cNvSpPr>
          <p:nvPr>
            <p:ph idx="1"/>
          </p:nvPr>
        </p:nvSpPr>
        <p:spPr>
          <a:xfrm>
            <a:off x="457200" y="1280160"/>
            <a:ext cx="8229600" cy="2505301"/>
          </a:xfrm>
          <a:solidFill>
            <a:srgbClr val="FFFFCC"/>
          </a:solidFill>
          <a:ln w="28575">
            <a:solidFill>
              <a:srgbClr val="000000"/>
            </a:solidFill>
          </a:ln>
        </p:spPr>
        <p:txBody>
          <a:bodyPr>
            <a:spAutoFit/>
          </a:bodyPr>
          <a:lstStyle/>
          <a:p>
            <a:r>
              <a:rPr lang="en-US" dirty="0">
                <a:solidFill>
                  <a:srgbClr val="000000"/>
                </a:solidFill>
              </a:rPr>
              <a:t>Using the </a:t>
            </a:r>
            <a:r>
              <a:rPr lang="en-US" b="1" dirty="0">
                <a:solidFill>
                  <a:srgbClr val="C00000"/>
                </a:solidFill>
              </a:rPr>
              <a:t>classical approach </a:t>
            </a:r>
            <a:r>
              <a:rPr lang="en-US" dirty="0">
                <a:solidFill>
                  <a:srgbClr val="000000"/>
                </a:solidFill>
              </a:rPr>
              <a:t>to probability, the probability of an event </a:t>
            </a:r>
            <a:r>
              <a:rPr lang="en-US" i="1" dirty="0">
                <a:solidFill>
                  <a:srgbClr val="000000"/>
                </a:solidFill>
              </a:rPr>
              <a:t>A</a:t>
            </a:r>
            <a:r>
              <a:rPr lang="en-US" dirty="0">
                <a:solidFill>
                  <a:srgbClr val="000000"/>
                </a:solidFill>
              </a:rPr>
              <a:t>, denoted </a:t>
            </a:r>
            <a:r>
              <a:rPr lang="en-US" i="1" dirty="0">
                <a:solidFill>
                  <a:srgbClr val="000000"/>
                </a:solidFill>
              </a:rPr>
              <a:t>P</a:t>
            </a:r>
            <a:r>
              <a:rPr lang="en-US" dirty="0">
                <a:solidFill>
                  <a:srgbClr val="000000"/>
                </a:solidFill>
              </a:rPr>
              <a:t>(</a:t>
            </a:r>
            <a:r>
              <a:rPr lang="en-US" i="1" dirty="0">
                <a:solidFill>
                  <a:srgbClr val="000000"/>
                </a:solidFill>
              </a:rPr>
              <a:t>A</a:t>
            </a:r>
            <a:r>
              <a:rPr lang="en-US" dirty="0">
                <a:solidFill>
                  <a:srgbClr val="000000"/>
                </a:solidFill>
              </a:rPr>
              <a:t>), is given by</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57346" name="Object 2"/>
          <p:cNvGraphicFramePr>
            <a:graphicFrameLocks noChangeAspect="1"/>
          </p:cNvGraphicFramePr>
          <p:nvPr>
            <p:extLst>
              <p:ext uri="{D42A27DB-BD31-4B8C-83A1-F6EECF244321}">
                <p14:modId xmlns:p14="http://schemas.microsoft.com/office/powerpoint/2010/main" val="31083539"/>
              </p:ext>
            </p:extLst>
          </p:nvPr>
        </p:nvGraphicFramePr>
        <p:xfrm>
          <a:off x="609600" y="2532810"/>
          <a:ext cx="7924800" cy="901700"/>
        </p:xfrm>
        <a:graphic>
          <a:graphicData uri="http://schemas.openxmlformats.org/presentationml/2006/ole">
            <mc:AlternateContent xmlns:mc="http://schemas.openxmlformats.org/markup-compatibility/2006">
              <mc:Choice xmlns:v="urn:schemas-microsoft-com:vml" Requires="v">
                <p:oleObj name="Equation" r:id="rId2" imgW="7924680" imgH="901440" progId="Equation.DSMT4">
                  <p:embed/>
                </p:oleObj>
              </mc:Choice>
              <mc:Fallback>
                <p:oleObj name="Equation" r:id="rId2" imgW="7924680" imgH="901440" progId="Equation.DSMT4">
                  <p:embed/>
                  <p:pic>
                    <p:nvPicPr>
                      <p:cNvPr id="0" name="Picture 2"/>
                      <p:cNvPicPr>
                        <a:picLocks noChangeAspect="1" noChangeArrowheads="1"/>
                      </p:cNvPicPr>
                      <p:nvPr/>
                    </p:nvPicPr>
                    <p:blipFill>
                      <a:blip r:embed="rId3"/>
                      <a:srcRect/>
                      <a:stretch>
                        <a:fillRect/>
                      </a:stretch>
                    </p:blipFill>
                    <p:spPr bwMode="auto">
                      <a:xfrm>
                        <a:off x="609600" y="2532810"/>
                        <a:ext cx="7924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6.1.1: Determining Classical Probability in a</a:t>
            </a:r>
            <a:br>
              <a:rPr lang="en-US" dirty="0"/>
            </a:br>
            <a:r>
              <a:rPr lang="en-US" dirty="0"/>
              <a:t>Coin Experiment</a:t>
            </a:r>
          </a:p>
        </p:txBody>
      </p:sp>
      <p:sp>
        <p:nvSpPr>
          <p:cNvPr id="3" name="Content Placeholder 2"/>
          <p:cNvSpPr>
            <a:spLocks noGrp="1"/>
          </p:cNvSpPr>
          <p:nvPr>
            <p:ph idx="1"/>
          </p:nvPr>
        </p:nvSpPr>
        <p:spPr>
          <a:xfrm>
            <a:off x="457200" y="1143000"/>
            <a:ext cx="8229600" cy="4572000"/>
          </a:xfrm>
        </p:spPr>
        <p:txBody>
          <a:bodyPr/>
          <a:lstStyle/>
          <a:p>
            <a:r>
              <a:rPr lang="en-US" dirty="0"/>
              <a:t>In </a:t>
            </a:r>
            <a:r>
              <a:rPr lang="en-US" b="1" dirty="0"/>
              <a:t>Experiment 2</a:t>
            </a:r>
            <a:r>
              <a:rPr lang="en-US" dirty="0"/>
              <a:t>, a coin was tossed three times and the number of heads was observed. The sample space consists of 8 outcomes {HHH, HHT, HTH, HTT, THH, THT, TTH, TTT}. Let </a:t>
            </a:r>
            <a:r>
              <a:rPr lang="en-US" i="1" dirty="0"/>
              <a:t>A</a:t>
            </a:r>
            <a:r>
              <a:rPr lang="en-US" dirty="0"/>
              <a:t> be the event of getting at least one head. What is </a:t>
            </a:r>
            <a:r>
              <a:rPr lang="en-US" i="1" dirty="0"/>
              <a:t>P</a:t>
            </a:r>
            <a:r>
              <a:rPr lang="en-US" dirty="0"/>
              <a:t>(</a:t>
            </a:r>
            <a:r>
              <a:rPr lang="en-US" i="1" dirty="0"/>
              <a:t>A</a:t>
            </a:r>
            <a:r>
              <a:rPr lang="en-US" dirty="0"/>
              <a:t>)?</a:t>
            </a:r>
          </a:p>
          <a:p>
            <a:r>
              <a:rPr lang="en-US" b="1" dirty="0"/>
              <a:t>Solution</a:t>
            </a:r>
          </a:p>
          <a:p>
            <a:r>
              <a:rPr lang="en-US" dirty="0"/>
              <a:t>Since the event</a:t>
            </a:r>
            <a:r>
              <a:rPr lang="en-US" i="1" dirty="0"/>
              <a:t> A</a:t>
            </a:r>
            <a:r>
              <a:rPr lang="en-US" dirty="0"/>
              <a:t> consists of 7 outcomes, {HHH, HHT, HTH, HTT, THH, THT, TTH}, and there are 8 equally likely outcomes in the sample space,</a:t>
            </a:r>
          </a:p>
        </p:txBody>
      </p:sp>
      <p:graphicFrame>
        <p:nvGraphicFramePr>
          <p:cNvPr id="58370" name="Object 2"/>
          <p:cNvGraphicFramePr>
            <a:graphicFrameLocks noChangeAspect="1"/>
          </p:cNvGraphicFramePr>
          <p:nvPr>
            <p:extLst>
              <p:ext uri="{D42A27DB-BD31-4B8C-83A1-F6EECF244321}">
                <p14:modId xmlns:p14="http://schemas.microsoft.com/office/powerpoint/2010/main" val="479224908"/>
              </p:ext>
            </p:extLst>
          </p:nvPr>
        </p:nvGraphicFramePr>
        <p:xfrm>
          <a:off x="3329432" y="5189989"/>
          <a:ext cx="2489200" cy="838200"/>
        </p:xfrm>
        <a:graphic>
          <a:graphicData uri="http://schemas.openxmlformats.org/presentationml/2006/ole">
            <mc:AlternateContent xmlns:mc="http://schemas.openxmlformats.org/markup-compatibility/2006">
              <mc:Choice xmlns:v="urn:schemas-microsoft-com:vml" Requires="v">
                <p:oleObj name="Equation" r:id="rId2" imgW="2489040" imgH="838080" progId="Equation.DSMT4">
                  <p:embed/>
                </p:oleObj>
              </mc:Choice>
              <mc:Fallback>
                <p:oleObj name="Equation" r:id="rId2" imgW="248904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432" y="5189989"/>
                        <a:ext cx="248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C04B3-D5B2-23BC-D573-C26BCECE5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C91AE5-48F0-F4D2-867F-EFE7C1BB6C40}"/>
              </a:ext>
            </a:extLst>
          </p:cNvPr>
          <p:cNvSpPr>
            <a:spLocks noGrp="1"/>
          </p:cNvSpPr>
          <p:nvPr>
            <p:ph type="title"/>
          </p:nvPr>
        </p:nvSpPr>
        <p:spPr/>
        <p:txBody>
          <a:bodyPr/>
          <a:lstStyle/>
          <a:p>
            <a:r>
              <a:rPr lang="en-US" dirty="0"/>
              <a:t>Classical Approach (cont.)</a:t>
            </a:r>
          </a:p>
        </p:txBody>
      </p:sp>
      <p:sp>
        <p:nvSpPr>
          <p:cNvPr id="3" name="Content Placeholder 2">
            <a:extLst>
              <a:ext uri="{FF2B5EF4-FFF2-40B4-BE49-F238E27FC236}">
                <a16:creationId xmlns:a16="http://schemas.microsoft.com/office/drawing/2014/main" id="{76B65AFD-D4D8-AF0F-16AD-93A93B7A26C7}"/>
              </a:ext>
            </a:extLst>
          </p:cNvPr>
          <p:cNvSpPr>
            <a:spLocks noGrp="1"/>
          </p:cNvSpPr>
          <p:nvPr>
            <p:ph idx="1"/>
          </p:nvPr>
        </p:nvSpPr>
        <p:spPr>
          <a:xfrm>
            <a:off x="457200" y="1143000"/>
            <a:ext cx="8229600" cy="4572000"/>
          </a:xfrm>
        </p:spPr>
        <p:txBody>
          <a:bodyPr>
            <a:normAutofit/>
          </a:bodyPr>
          <a:lstStyle/>
          <a:p>
            <a:r>
              <a:rPr lang="en-US" dirty="0"/>
              <a:t>In the previous example it was very easy to list the sample space of the experiment using a pattern to organize the outcomes. For experiments in which the sample space is large, it may be more difficult to ensure that no outcomes are omitted in the list. When an experiment, like the one above, is done in stages (each coin toss could be considered a stage), a </a:t>
            </a:r>
            <a:r>
              <a:rPr lang="en-US" b="1" dirty="0"/>
              <a:t>tree diagram </a:t>
            </a:r>
            <a:r>
              <a:rPr lang="en-US" dirty="0"/>
              <a:t>can be used to organize the outcomes in a systematic manner.</a:t>
            </a:r>
          </a:p>
        </p:txBody>
      </p:sp>
    </p:spTree>
    <p:extLst>
      <p:ext uri="{BB962C8B-B14F-4D97-AF65-F5344CB8AC3E}">
        <p14:creationId xmlns:p14="http://schemas.microsoft.com/office/powerpoint/2010/main" val="989367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D6FCC-8A7C-2F58-DBBD-D55FEE1C6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83CE72-A304-5CEF-EB3D-4E648D7BE7C3}"/>
              </a:ext>
            </a:extLst>
          </p:cNvPr>
          <p:cNvSpPr>
            <a:spLocks noGrp="1"/>
          </p:cNvSpPr>
          <p:nvPr>
            <p:ph type="title"/>
          </p:nvPr>
        </p:nvSpPr>
        <p:spPr/>
        <p:txBody>
          <a:bodyPr/>
          <a:lstStyle/>
          <a:p>
            <a:r>
              <a:rPr lang="en-US" dirty="0"/>
              <a:t>Classical Approach (cont.)</a:t>
            </a:r>
          </a:p>
        </p:txBody>
      </p:sp>
      <p:sp>
        <p:nvSpPr>
          <p:cNvPr id="3" name="Content Placeholder 2">
            <a:extLst>
              <a:ext uri="{FF2B5EF4-FFF2-40B4-BE49-F238E27FC236}">
                <a16:creationId xmlns:a16="http://schemas.microsoft.com/office/drawing/2014/main" id="{4246FA3B-F288-CE9E-D9F9-007649120277}"/>
              </a:ext>
            </a:extLst>
          </p:cNvPr>
          <p:cNvSpPr>
            <a:spLocks noGrp="1"/>
          </p:cNvSpPr>
          <p:nvPr>
            <p:ph idx="1"/>
          </p:nvPr>
        </p:nvSpPr>
        <p:spPr>
          <a:xfrm>
            <a:off x="457200" y="1143000"/>
            <a:ext cx="8229600" cy="4572000"/>
          </a:xfrm>
        </p:spPr>
        <p:txBody>
          <a:bodyPr>
            <a:normAutofit/>
          </a:bodyPr>
          <a:lstStyle/>
          <a:p>
            <a:r>
              <a:rPr lang="en-US" dirty="0"/>
              <a:t>The tree begins with the possible outcomes for the first stage and then branches extend from each of these outcomes for the possible outcomes in the second stage, and so on for each stage of the experiment. The sample space is found by following each branch of the tree to identify all the possible outcomes of the experiment.</a:t>
            </a:r>
          </a:p>
        </p:txBody>
      </p:sp>
    </p:spTree>
    <p:extLst>
      <p:ext uri="{BB962C8B-B14F-4D97-AF65-F5344CB8AC3E}">
        <p14:creationId xmlns:p14="http://schemas.microsoft.com/office/powerpoint/2010/main" val="150466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Outcome</a:t>
            </a:r>
          </a:p>
        </p:txBody>
      </p:sp>
      <p:sp>
        <p:nvSpPr>
          <p:cNvPr id="4" name="Content Placeholder 2"/>
          <p:cNvSpPr>
            <a:spLocks noGrp="1"/>
          </p:cNvSpPr>
          <p:nvPr>
            <p:ph idx="1"/>
          </p:nvPr>
        </p:nvSpPr>
        <p:spPr>
          <a:xfrm>
            <a:off x="457200" y="1280160"/>
            <a:ext cx="8229600" cy="523220"/>
          </a:xfrm>
          <a:solidFill>
            <a:srgbClr val="FFFFCC"/>
          </a:solidFill>
          <a:ln w="28575">
            <a:solidFill>
              <a:srgbClr val="000000"/>
            </a:solidFill>
          </a:ln>
        </p:spPr>
        <p:txBody>
          <a:bodyPr>
            <a:spAutoFit/>
          </a:bodyPr>
          <a:lstStyle/>
          <a:p>
            <a:r>
              <a:rPr lang="en-US" dirty="0">
                <a:solidFill>
                  <a:srgbClr val="000000"/>
                </a:solidFill>
              </a:rPr>
              <a:t>An </a:t>
            </a:r>
            <a:r>
              <a:rPr lang="en-US" b="1" dirty="0">
                <a:solidFill>
                  <a:srgbClr val="C00000"/>
                </a:solidFill>
              </a:rPr>
              <a:t>outcome</a:t>
            </a:r>
            <a:r>
              <a:rPr lang="en-US" dirty="0">
                <a:solidFill>
                  <a:srgbClr val="000000"/>
                </a:solidFill>
              </a:rPr>
              <a:t> is any member of the sample space.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25E7D-46B9-DF93-69D3-5B052B495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8C85BB-5EF9-6707-405D-61668AA4F803}"/>
              </a:ext>
            </a:extLst>
          </p:cNvPr>
          <p:cNvSpPr>
            <a:spLocks noGrp="1"/>
          </p:cNvSpPr>
          <p:nvPr>
            <p:ph type="title"/>
          </p:nvPr>
        </p:nvSpPr>
        <p:spPr/>
        <p:txBody>
          <a:bodyPr/>
          <a:lstStyle/>
          <a:p>
            <a:r>
              <a:rPr lang="en-US" dirty="0"/>
              <a:t>Classical Approach (cont.)</a:t>
            </a:r>
          </a:p>
        </p:txBody>
      </p:sp>
      <p:sp>
        <p:nvSpPr>
          <p:cNvPr id="3" name="Content Placeholder 2">
            <a:extLst>
              <a:ext uri="{FF2B5EF4-FFF2-40B4-BE49-F238E27FC236}">
                <a16:creationId xmlns:a16="http://schemas.microsoft.com/office/drawing/2014/main" id="{24D8C578-67E4-6C50-D354-50D50FB48AF2}"/>
              </a:ext>
            </a:extLst>
          </p:cNvPr>
          <p:cNvSpPr>
            <a:spLocks noGrp="1"/>
          </p:cNvSpPr>
          <p:nvPr>
            <p:ph idx="1"/>
          </p:nvPr>
        </p:nvSpPr>
        <p:spPr>
          <a:xfrm>
            <a:off x="457200" y="1143000"/>
            <a:ext cx="8229600" cy="4572000"/>
          </a:xfrm>
        </p:spPr>
        <p:txBody>
          <a:bodyPr>
            <a:normAutofit/>
          </a:bodyPr>
          <a:lstStyle/>
          <a:p>
            <a:r>
              <a:rPr lang="en-US" dirty="0"/>
              <a:t>For </a:t>
            </a:r>
            <a:r>
              <a:rPr lang="en-US" b="1" dirty="0"/>
              <a:t>Experiment 2</a:t>
            </a:r>
            <a:r>
              <a:rPr lang="en-US" dirty="0"/>
              <a:t>, the tree diagram of the experiment and the subsequent sample space is illustrated by the following figure.</a:t>
            </a:r>
          </a:p>
        </p:txBody>
      </p:sp>
      <p:pic>
        <p:nvPicPr>
          <p:cNvPr id="5" name="Picture 4">
            <a:extLst>
              <a:ext uri="{FF2B5EF4-FFF2-40B4-BE49-F238E27FC236}">
                <a16:creationId xmlns:a16="http://schemas.microsoft.com/office/drawing/2014/main" id="{AF276E92-3035-883B-9455-C9B87EC73659}"/>
              </a:ext>
            </a:extLst>
          </p:cNvPr>
          <p:cNvPicPr>
            <a:picLocks noChangeAspect="1"/>
          </p:cNvPicPr>
          <p:nvPr/>
        </p:nvPicPr>
        <p:blipFill>
          <a:blip r:embed="rId2"/>
          <a:stretch>
            <a:fillRect/>
          </a:stretch>
        </p:blipFill>
        <p:spPr>
          <a:xfrm>
            <a:off x="3429000" y="2208383"/>
            <a:ext cx="4267200" cy="3633956"/>
          </a:xfrm>
          <a:prstGeom prst="rect">
            <a:avLst/>
          </a:prstGeom>
        </p:spPr>
      </p:pic>
    </p:spTree>
    <p:extLst>
      <p:ext uri="{BB962C8B-B14F-4D97-AF65-F5344CB8AC3E}">
        <p14:creationId xmlns:p14="http://schemas.microsoft.com/office/powerpoint/2010/main" val="320872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6.1.2: Determining Classical Probability in a Die Roll Experiment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In </a:t>
                </a:r>
                <a:r>
                  <a:rPr lang="en-US" b="1" dirty="0"/>
                  <a:t>Experiment 3</a:t>
                </a:r>
                <a:r>
                  <a:rPr lang="en-US" dirty="0"/>
                  <a:t>, let </a:t>
                </a:r>
                <a14:m>
                  <m:oMath xmlns:m="http://schemas.openxmlformats.org/officeDocument/2006/math">
                    <m:r>
                      <a:rPr lang="en-US" i="1" dirty="0" smtClean="0">
                        <a:latin typeface="Cambria Math" panose="02040503050406030204" pitchFamily="18" charset="0"/>
                      </a:rPr>
                      <m:t>𝐴</m:t>
                    </m:r>
                  </m:oMath>
                </a14:m>
                <a:r>
                  <a:rPr lang="en-US" dirty="0"/>
                  <a:t> be the event of observing an even number when rolling a six-sided die. What is </a:t>
                </a:r>
                <a14:m>
                  <m:oMath xmlns:m="http://schemas.openxmlformats.org/officeDocument/2006/math">
                    <m:r>
                      <a:rPr lang="en-US" i="1" dirty="0" smtClean="0">
                        <a:latin typeface="Cambria Math" panose="02040503050406030204" pitchFamily="18" charset="0"/>
                      </a:rPr>
                      <m:t>𝑃</m:t>
                    </m:r>
                  </m:oMath>
                </a14:m>
                <a:r>
                  <a:rPr lang="en-US" dirty="0"/>
                  <a:t>(</a:t>
                </a:r>
                <a14:m>
                  <m:oMath xmlns:m="http://schemas.openxmlformats.org/officeDocument/2006/math">
                    <m:r>
                      <a:rPr lang="en-US" i="1" dirty="0" smtClean="0">
                        <a:latin typeface="Cambria Math" panose="02040503050406030204" pitchFamily="18" charset="0"/>
                      </a:rPr>
                      <m:t>𝐴</m:t>
                    </m:r>
                  </m:oMath>
                </a14:m>
                <a:r>
                  <a:rPr lang="en-US" dirty="0"/>
                  <a:t>)?</a:t>
                </a:r>
              </a:p>
              <a:p>
                <a:r>
                  <a:rPr lang="en-US" b="1" dirty="0"/>
                  <a:t>Solution</a:t>
                </a:r>
              </a:p>
              <a:p>
                <a:r>
                  <a:rPr lang="en-US" dirty="0"/>
                  <a:t>Since there are 3 outcomes in </a:t>
                </a:r>
                <a:r>
                  <a:rPr lang="en-US" i="1" dirty="0"/>
                  <a:t>A</a:t>
                </a:r>
                <a:r>
                  <a:rPr lang="en-US" dirty="0"/>
                  <a:t> and 6 outcomes in the sample space,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370"/>
                </a:stretch>
              </a:blipFill>
            </p:spPr>
            <p:txBody>
              <a:bodyPr/>
              <a:lstStyle/>
              <a:p>
                <a:r>
                  <a:rPr lang="en-IN">
                    <a:noFill/>
                  </a:rPr>
                  <a:t> </a:t>
                </a:r>
              </a:p>
            </p:txBody>
          </p:sp>
        </mc:Fallback>
      </mc:AlternateContent>
      <p:graphicFrame>
        <p:nvGraphicFramePr>
          <p:cNvPr id="59394" name="Object 2"/>
          <p:cNvGraphicFramePr>
            <a:graphicFrameLocks noChangeAspect="1"/>
          </p:cNvGraphicFramePr>
          <p:nvPr>
            <p:extLst>
              <p:ext uri="{D42A27DB-BD31-4B8C-83A1-F6EECF244321}">
                <p14:modId xmlns:p14="http://schemas.microsoft.com/office/powerpoint/2010/main" val="2516667601"/>
              </p:ext>
            </p:extLst>
          </p:nvPr>
        </p:nvGraphicFramePr>
        <p:xfrm>
          <a:off x="3003550" y="4038600"/>
          <a:ext cx="2146300" cy="838200"/>
        </p:xfrm>
        <a:graphic>
          <a:graphicData uri="http://schemas.openxmlformats.org/presentationml/2006/ole">
            <mc:AlternateContent xmlns:mc="http://schemas.openxmlformats.org/markup-compatibility/2006">
              <mc:Choice xmlns:v="urn:schemas-microsoft-com:vml" Requires="v">
                <p:oleObj name="Equation" r:id="rId3" imgW="2145960" imgH="838080" progId="Equation.DSMT4">
                  <p:embed/>
                </p:oleObj>
              </mc:Choice>
              <mc:Fallback>
                <p:oleObj name="Equation" r:id="rId3" imgW="2145960" imgH="838080" progId="Equation.DSMT4">
                  <p:embed/>
                  <p:pic>
                    <p:nvPicPr>
                      <p:cNvPr id="0" name="Picture 2"/>
                      <p:cNvPicPr>
                        <a:picLocks noChangeAspect="1" noChangeArrowheads="1"/>
                      </p:cNvPicPr>
                      <p:nvPr/>
                    </p:nvPicPr>
                    <p:blipFill>
                      <a:blip r:embed="rId4"/>
                      <a:srcRect/>
                      <a:stretch>
                        <a:fillRect/>
                      </a:stretch>
                    </p:blipFill>
                    <p:spPr bwMode="auto">
                      <a:xfrm>
                        <a:off x="3003550" y="4038600"/>
                        <a:ext cx="2146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A30B3-D74C-B9B1-F271-7B8E3990E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E79D53-51D9-BA35-9900-57B2AF751A28}"/>
              </a:ext>
            </a:extLst>
          </p:cNvPr>
          <p:cNvSpPr>
            <a:spLocks noGrp="1"/>
          </p:cNvSpPr>
          <p:nvPr>
            <p:ph type="title"/>
          </p:nvPr>
        </p:nvSpPr>
        <p:spPr/>
        <p:txBody>
          <a:bodyPr>
            <a:normAutofit/>
          </a:bodyPr>
          <a:lstStyle/>
          <a:p>
            <a:r>
              <a:rPr lang="en-US" dirty="0"/>
              <a:t>Example 6.1.3: Determining Classical Probability in a Die Roll Experiment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1920FC2-06BE-3278-B2EC-1DF1A6EEEF44}"/>
                  </a:ext>
                </a:extLst>
              </p:cNvPr>
              <p:cNvSpPr>
                <a:spLocks noGrp="1"/>
              </p:cNvSpPr>
              <p:nvPr>
                <p:ph idx="1"/>
              </p:nvPr>
            </p:nvSpPr>
            <p:spPr/>
            <p:txBody>
              <a:bodyPr/>
              <a:lstStyle/>
              <a:p>
                <a:r>
                  <a:rPr lang="en-US" dirty="0"/>
                  <a:t>In </a:t>
                </a:r>
                <a:r>
                  <a:rPr lang="en-US" b="1" dirty="0"/>
                  <a:t>Experiment 4</a:t>
                </a:r>
                <a:r>
                  <a:rPr lang="en-US" dirty="0"/>
                  <a:t>, let </a:t>
                </a:r>
                <a14:m>
                  <m:oMath xmlns:m="http://schemas.openxmlformats.org/officeDocument/2006/math">
                    <m:r>
                      <a:rPr lang="en-US" i="1" dirty="0" smtClean="0">
                        <a:latin typeface="Cambria Math" panose="02040503050406030204" pitchFamily="18" charset="0"/>
                      </a:rPr>
                      <m:t>𝐴</m:t>
                    </m:r>
                  </m:oMath>
                </a14:m>
                <a:r>
                  <a:rPr lang="en-US" dirty="0"/>
                  <a:t> be the event of drawing a heart. What is </a:t>
                </a:r>
                <a14:m>
                  <m:oMath xmlns:m="http://schemas.openxmlformats.org/officeDocument/2006/math">
                    <m:r>
                      <a:rPr lang="en-US" i="1" dirty="0" smtClean="0">
                        <a:latin typeface="Cambria Math" panose="02040503050406030204" pitchFamily="18" charset="0"/>
                      </a:rPr>
                      <m:t>𝑃</m:t>
                    </m:r>
                  </m:oMath>
                </a14:m>
                <a:r>
                  <a:rPr lang="en-US" dirty="0"/>
                  <a:t>(</a:t>
                </a:r>
                <a14:m>
                  <m:oMath xmlns:m="http://schemas.openxmlformats.org/officeDocument/2006/math">
                    <m:r>
                      <a:rPr lang="en-US" i="1" dirty="0" smtClean="0">
                        <a:latin typeface="Cambria Math" panose="02040503050406030204" pitchFamily="18" charset="0"/>
                      </a:rPr>
                      <m:t>𝐴</m:t>
                    </m:r>
                  </m:oMath>
                </a14:m>
                <a:r>
                  <a:rPr lang="en-US" dirty="0"/>
                  <a:t>)?</a:t>
                </a:r>
              </a:p>
              <a:p>
                <a:r>
                  <a:rPr lang="en-US" b="1" dirty="0"/>
                  <a:t>Solution</a:t>
                </a:r>
              </a:p>
              <a:p>
                <a:r>
                  <a:rPr lang="en-US" dirty="0"/>
                  <a:t>Since there are 13 outcomes in </a:t>
                </a:r>
                <a14:m>
                  <m:oMath xmlns:m="http://schemas.openxmlformats.org/officeDocument/2006/math">
                    <m:r>
                      <a:rPr lang="en-US" i="1" dirty="0" smtClean="0">
                        <a:latin typeface="Cambria Math" panose="02040503050406030204" pitchFamily="18" charset="0"/>
                      </a:rPr>
                      <m:t>𝐴</m:t>
                    </m:r>
                  </m:oMath>
                </a14:m>
                <a:r>
                  <a:rPr lang="en-US" dirty="0"/>
                  <a:t> (i.e., 13 hearts in a deck of cards) and 52 outcomes in the sample space (i.e., 52 cards in the deck) the probability of event </a:t>
                </a:r>
                <a14:m>
                  <m:oMath xmlns:m="http://schemas.openxmlformats.org/officeDocument/2006/math">
                    <m:r>
                      <a:rPr lang="en-US" i="1" dirty="0" smtClean="0">
                        <a:latin typeface="Cambria Math" panose="02040503050406030204" pitchFamily="18" charset="0"/>
                      </a:rPr>
                      <m:t>𝐴</m:t>
                    </m:r>
                  </m:oMath>
                </a14:m>
                <a:r>
                  <a:rPr lang="en-US" dirty="0"/>
                  <a:t> is as follows.</a:t>
                </a:r>
              </a:p>
            </p:txBody>
          </p:sp>
        </mc:Choice>
        <mc:Fallback>
          <p:sp>
            <p:nvSpPr>
              <p:cNvPr id="3" name="Content Placeholder 2">
                <a:extLst>
                  <a:ext uri="{FF2B5EF4-FFF2-40B4-BE49-F238E27FC236}">
                    <a16:creationId xmlns:a16="http://schemas.microsoft.com/office/drawing/2014/main" id="{81920FC2-06BE-3278-B2EC-1DF1A6EEEF44}"/>
                  </a:ext>
                </a:extLst>
              </p:cNvPr>
              <p:cNvSpPr>
                <a:spLocks noGrp="1" noRot="1" noChangeAspect="1" noMove="1" noResize="1" noEditPoints="1" noAdjustHandles="1" noChangeArrowheads="1" noChangeShapeType="1" noTextEdit="1"/>
              </p:cNvSpPr>
              <p:nvPr>
                <p:ph idx="1"/>
              </p:nvPr>
            </p:nvSpPr>
            <p:spPr>
              <a:blipFill>
                <a:blip r:embed="rId2"/>
                <a:stretch>
                  <a:fillRect l="-1481" t="-1200" r="-593"/>
                </a:stretch>
              </a:blipFill>
            </p:spPr>
            <p:txBody>
              <a:bodyPr/>
              <a:lstStyle/>
              <a:p>
                <a:r>
                  <a:rPr lang="en-IN">
                    <a:noFill/>
                  </a:rPr>
                  <a:t> </a:t>
                </a:r>
              </a:p>
            </p:txBody>
          </p:sp>
        </mc:Fallback>
      </mc:AlternateContent>
      <p:graphicFrame>
        <p:nvGraphicFramePr>
          <p:cNvPr id="59394" name="Object 2">
            <a:extLst>
              <a:ext uri="{FF2B5EF4-FFF2-40B4-BE49-F238E27FC236}">
                <a16:creationId xmlns:a16="http://schemas.microsoft.com/office/drawing/2014/main" id="{8AE5F54C-7388-7828-9953-1193B48B7BEB}"/>
              </a:ext>
            </a:extLst>
          </p:cNvPr>
          <p:cNvGraphicFramePr>
            <a:graphicFrameLocks noChangeAspect="1"/>
          </p:cNvGraphicFramePr>
          <p:nvPr/>
        </p:nvGraphicFramePr>
        <p:xfrm>
          <a:off x="2698750" y="4419600"/>
          <a:ext cx="2984500" cy="838200"/>
        </p:xfrm>
        <a:graphic>
          <a:graphicData uri="http://schemas.openxmlformats.org/presentationml/2006/ole">
            <mc:AlternateContent xmlns:mc="http://schemas.openxmlformats.org/markup-compatibility/2006">
              <mc:Choice xmlns:v="urn:schemas-microsoft-com:vml" Requires="v">
                <p:oleObj name="Equation" r:id="rId3" imgW="2984400" imgH="838080" progId="Equation.DSMT4">
                  <p:embed/>
                </p:oleObj>
              </mc:Choice>
              <mc:Fallback>
                <p:oleObj name="Equation" r:id="rId3" imgW="2984400" imgH="838080" progId="Equation.DSMT4">
                  <p:embed/>
                  <p:pic>
                    <p:nvPicPr>
                      <p:cNvPr id="59394" name="Object 2"/>
                      <p:cNvPicPr>
                        <a:picLocks noChangeAspect="1" noChangeArrowheads="1"/>
                      </p:cNvPicPr>
                      <p:nvPr/>
                    </p:nvPicPr>
                    <p:blipFill>
                      <a:blip r:embed="rId4"/>
                      <a:srcRect/>
                      <a:stretch>
                        <a:fillRect/>
                      </a:stretch>
                    </p:blipFill>
                    <p:spPr bwMode="auto">
                      <a:xfrm>
                        <a:off x="2698750" y="4419600"/>
                        <a:ext cx="298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1661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58BF8-9B8F-C51C-5754-05888268F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1E41DE-45AC-EF57-109A-A81BBBD4AAEF}"/>
              </a:ext>
            </a:extLst>
          </p:cNvPr>
          <p:cNvSpPr>
            <a:spLocks noGrp="1"/>
          </p:cNvSpPr>
          <p:nvPr>
            <p:ph type="title"/>
          </p:nvPr>
        </p:nvSpPr>
        <p:spPr/>
        <p:txBody>
          <a:bodyPr/>
          <a:lstStyle/>
          <a:p>
            <a:r>
              <a:rPr lang="en-US" dirty="0"/>
              <a:t>Classical Approach (cont.)</a:t>
            </a:r>
          </a:p>
        </p:txBody>
      </p:sp>
      <p:sp>
        <p:nvSpPr>
          <p:cNvPr id="3" name="Content Placeholder 2">
            <a:extLst>
              <a:ext uri="{FF2B5EF4-FFF2-40B4-BE49-F238E27FC236}">
                <a16:creationId xmlns:a16="http://schemas.microsoft.com/office/drawing/2014/main" id="{D82E2DCE-8D85-BC5D-CC2E-02F5277916CC}"/>
              </a:ext>
            </a:extLst>
          </p:cNvPr>
          <p:cNvSpPr>
            <a:spLocks noGrp="1"/>
          </p:cNvSpPr>
          <p:nvPr>
            <p:ph idx="1"/>
          </p:nvPr>
        </p:nvSpPr>
        <p:spPr>
          <a:xfrm>
            <a:off x="457200" y="1143000"/>
            <a:ext cx="8229600" cy="4572000"/>
          </a:xfrm>
        </p:spPr>
        <p:txBody>
          <a:bodyPr>
            <a:normAutofit/>
          </a:bodyPr>
          <a:lstStyle/>
          <a:p>
            <a:r>
              <a:rPr lang="en-US" dirty="0"/>
              <a:t>If the sample space is composed of equally likely outcomes, then once the set of outcomes is determined, computing a probability is simply a matter of counting the members in each set and dividing by the total number of outcomes.</a:t>
            </a:r>
          </a:p>
          <a:p>
            <a:r>
              <a:rPr lang="en-US" dirty="0"/>
              <a:t>It is very important to remember that the classical approach rests on the assumption of equally likely outcomes. If the assumption is not reasonable, some other method of determining the probability must be used.</a:t>
            </a:r>
          </a:p>
        </p:txBody>
      </p:sp>
    </p:spTree>
    <p:extLst>
      <p:ext uri="{BB962C8B-B14F-4D97-AF65-F5344CB8AC3E}">
        <p14:creationId xmlns:p14="http://schemas.microsoft.com/office/powerpoint/2010/main" val="971578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6.1.4: Formulating the Sample Space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In </a:t>
                </a:r>
                <a:r>
                  <a:rPr lang="en-US" b="1" dirty="0"/>
                  <a:t>Experiment 2 </a:t>
                </a:r>
                <a:r>
                  <a:rPr lang="en-US" dirty="0"/>
                  <a:t>a coin was tossed three times and the number of heads was observed. The outcomes in the sample space were as follows.</a:t>
                </a:r>
              </a:p>
              <a:p>
                <a:pPr algn="ctr"/>
                <a14:m>
                  <m:oMath xmlns:m="http://schemas.openxmlformats.org/officeDocument/2006/math">
                    <m:r>
                      <a:rPr lang="en-US" i="1" dirty="0" smtClean="0">
                        <a:latin typeface="Cambria Math" panose="02040503050406030204" pitchFamily="18" charset="0"/>
                      </a:rPr>
                      <m:t>𝑆</m:t>
                    </m:r>
                  </m:oMath>
                </a14:m>
                <a:r>
                  <a:rPr lang="en-US" dirty="0"/>
                  <a:t> = {</a:t>
                </a:r>
                <a14:m>
                  <m:oMath xmlns:m="http://schemas.openxmlformats.org/officeDocument/2006/math">
                    <m:r>
                      <m:rPr>
                        <m:sty m:val="p"/>
                      </m:rPr>
                      <a:rPr lang="en-US" i="0" dirty="0" smtClean="0">
                        <a:latin typeface="Cambria Math" panose="02040503050406030204" pitchFamily="18" charset="0"/>
                      </a:rPr>
                      <m:t>HHH</m:t>
                    </m:r>
                    <m:r>
                      <a:rPr lang="en-US" i="0" dirty="0" smtClean="0">
                        <a:latin typeface="Cambria Math" panose="02040503050406030204" pitchFamily="18" charset="0"/>
                      </a:rPr>
                      <m:t>, </m:t>
                    </m:r>
                    <m:r>
                      <m:rPr>
                        <m:sty m:val="p"/>
                      </m:rPr>
                      <a:rPr lang="en-US" i="0" dirty="0" smtClean="0">
                        <a:latin typeface="Cambria Math" panose="02040503050406030204" pitchFamily="18" charset="0"/>
                      </a:rPr>
                      <m:t>HHT</m:t>
                    </m:r>
                    <m:r>
                      <a:rPr lang="en-US" i="0" dirty="0" smtClean="0">
                        <a:latin typeface="Cambria Math" panose="02040503050406030204" pitchFamily="18" charset="0"/>
                      </a:rPr>
                      <m:t>, </m:t>
                    </m:r>
                    <m:r>
                      <m:rPr>
                        <m:sty m:val="p"/>
                      </m:rPr>
                      <a:rPr lang="en-US" i="0" dirty="0" smtClean="0">
                        <a:latin typeface="Cambria Math" panose="02040503050406030204" pitchFamily="18" charset="0"/>
                      </a:rPr>
                      <m:t>HTH</m:t>
                    </m:r>
                    <m:r>
                      <a:rPr lang="en-US" i="0" dirty="0" smtClean="0">
                        <a:latin typeface="Cambria Math" panose="02040503050406030204" pitchFamily="18" charset="0"/>
                      </a:rPr>
                      <m:t>, </m:t>
                    </m:r>
                    <m:r>
                      <m:rPr>
                        <m:sty m:val="p"/>
                      </m:rPr>
                      <a:rPr lang="en-US" i="0" dirty="0" smtClean="0">
                        <a:latin typeface="Cambria Math" panose="02040503050406030204" pitchFamily="18" charset="0"/>
                      </a:rPr>
                      <m:t>HTT</m:t>
                    </m:r>
                    <m:r>
                      <a:rPr lang="en-US" i="0" dirty="0" smtClean="0">
                        <a:latin typeface="Cambria Math" panose="02040503050406030204" pitchFamily="18" charset="0"/>
                      </a:rPr>
                      <m:t>, </m:t>
                    </m:r>
                    <m:r>
                      <m:rPr>
                        <m:sty m:val="p"/>
                      </m:rPr>
                      <a:rPr lang="en-US" i="0" dirty="0" smtClean="0">
                        <a:latin typeface="Cambria Math" panose="02040503050406030204" pitchFamily="18" charset="0"/>
                      </a:rPr>
                      <m:t>THH</m:t>
                    </m:r>
                    <m:r>
                      <a:rPr lang="en-US" i="0" dirty="0" smtClean="0">
                        <a:latin typeface="Cambria Math" panose="02040503050406030204" pitchFamily="18" charset="0"/>
                      </a:rPr>
                      <m:t>, </m:t>
                    </m:r>
                    <m:r>
                      <m:rPr>
                        <m:sty m:val="p"/>
                      </m:rPr>
                      <a:rPr lang="en-US" i="0" dirty="0" smtClean="0">
                        <a:latin typeface="Cambria Math" panose="02040503050406030204" pitchFamily="18" charset="0"/>
                      </a:rPr>
                      <m:t>THT</m:t>
                    </m:r>
                    <m:r>
                      <a:rPr lang="en-US" i="0" dirty="0" smtClean="0">
                        <a:latin typeface="Cambria Math" panose="02040503050406030204" pitchFamily="18" charset="0"/>
                      </a:rPr>
                      <m:t>, </m:t>
                    </m:r>
                    <m:r>
                      <m:rPr>
                        <m:sty m:val="p"/>
                      </m:rPr>
                      <a:rPr lang="en-US" i="0" dirty="0" smtClean="0">
                        <a:latin typeface="Cambria Math" panose="02040503050406030204" pitchFamily="18" charset="0"/>
                      </a:rPr>
                      <m:t>TTH</m:t>
                    </m:r>
                    <m:r>
                      <a:rPr lang="en-US" i="0" dirty="0" smtClean="0">
                        <a:latin typeface="Cambria Math" panose="02040503050406030204" pitchFamily="18" charset="0"/>
                      </a:rPr>
                      <m:t>, </m:t>
                    </m:r>
                    <m:r>
                      <m:rPr>
                        <m:sty m:val="p"/>
                      </m:rPr>
                      <a:rPr lang="en-US" i="0" dirty="0" smtClean="0">
                        <a:latin typeface="Cambria Math" panose="02040503050406030204" pitchFamily="18" charset="0"/>
                      </a:rPr>
                      <m:t>TTT</m:t>
                    </m:r>
                  </m:oMath>
                </a14:m>
                <a:r>
                  <a:rPr lang="en-US" dirty="0"/>
                  <a:t>} </a:t>
                </a:r>
              </a:p>
              <a:p>
                <a:r>
                  <a:rPr lang="en-US" dirty="0"/>
                  <a:t>Could the sample space in this experiment have been formulated differently? Could, for example, the outcomes be defined as the number of heads in three tosses, </a:t>
                </a:r>
                <a14:m>
                  <m:oMath xmlns:m="http://schemas.openxmlformats.org/officeDocument/2006/math">
                    <m:r>
                      <a:rPr lang="en-US" i="1" dirty="0" smtClean="0">
                        <a:latin typeface="Cambria Math" panose="02040503050406030204" pitchFamily="18" charset="0"/>
                      </a:rPr>
                      <m:t>𝑆</m:t>
                    </m:r>
                  </m:oMath>
                </a14:m>
                <a:r>
                  <a:rPr lang="en-US" dirty="0"/>
                  <a:t> = {0, 1, 2, 3}?</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74"/>
                </a:stretch>
              </a:blipFill>
            </p:spPr>
            <p:txBody>
              <a:bodyPr/>
              <a:lstStyle/>
              <a:p>
                <a:r>
                  <a:rPr lang="en-IN">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6.1.4: Formulating the Sample Space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b="1" dirty="0"/>
                  <a:t>Solution</a:t>
                </a:r>
              </a:p>
              <a:p>
                <a:r>
                  <a:rPr lang="en-US" dirty="0"/>
                  <a:t>Using the classical definition of probability requires that the outcomes be equally likely. Since the sample space </a:t>
                </a:r>
                <a14:m>
                  <m:oMath xmlns:m="http://schemas.openxmlformats.org/officeDocument/2006/math">
                    <m:r>
                      <a:rPr lang="en-US" i="1" dirty="0" smtClean="0">
                        <a:latin typeface="Cambria Math" panose="02040503050406030204" pitchFamily="18" charset="0"/>
                      </a:rPr>
                      <m:t>𝑆</m:t>
                    </m:r>
                  </m:oMath>
                </a14:m>
                <a:r>
                  <a:rPr lang="en-US" dirty="0"/>
                  <a:t> = {0, 1, 2, 3} does not contain equally likely events, the classical definition of probability is not applicable.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370"/>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CFA58-96B7-ADE7-8DEA-F885480194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844BA-C528-874E-696C-4BC86D048AA2}"/>
              </a:ext>
            </a:extLst>
          </p:cNvPr>
          <p:cNvSpPr>
            <a:spLocks noGrp="1"/>
          </p:cNvSpPr>
          <p:nvPr>
            <p:ph type="title"/>
          </p:nvPr>
        </p:nvSpPr>
        <p:spPr/>
        <p:txBody>
          <a:bodyPr/>
          <a:lstStyle/>
          <a:p>
            <a:r>
              <a:rPr lang="en-US" dirty="0"/>
              <a:t>Subjective Approach</a:t>
            </a:r>
          </a:p>
        </p:txBody>
      </p:sp>
      <p:sp>
        <p:nvSpPr>
          <p:cNvPr id="3" name="Content Placeholder 2">
            <a:extLst>
              <a:ext uri="{FF2B5EF4-FFF2-40B4-BE49-F238E27FC236}">
                <a16:creationId xmlns:a16="http://schemas.microsoft.com/office/drawing/2014/main" id="{75E82488-682D-3272-0A8F-C9F3DC22A459}"/>
              </a:ext>
            </a:extLst>
          </p:cNvPr>
          <p:cNvSpPr>
            <a:spLocks noGrp="1"/>
          </p:cNvSpPr>
          <p:nvPr>
            <p:ph idx="1"/>
          </p:nvPr>
        </p:nvSpPr>
        <p:spPr>
          <a:xfrm>
            <a:off x="457200" y="1143000"/>
            <a:ext cx="8229600" cy="4572000"/>
          </a:xfrm>
        </p:spPr>
        <p:txBody>
          <a:bodyPr>
            <a:normAutofit lnSpcReduction="10000"/>
          </a:bodyPr>
          <a:lstStyle/>
          <a:p>
            <a:r>
              <a:rPr lang="en-US" dirty="0"/>
              <a:t>The subjective viewpoint regards the probability of an event as a measure of the degree of belief that the event has occurred or will occur. Someone’s degree of belief in some event will depend on their life experiences. Different life experiences produce different degrees of belief. Hence, the subjective approach must allow for differences in the degree of belief among reasonable people examining the same evidence. One of the significant advantages of this view is the ability to discuss the probability of events that cannot be repeated.</a:t>
            </a:r>
          </a:p>
        </p:txBody>
      </p:sp>
    </p:spTree>
    <p:extLst>
      <p:ext uri="{BB962C8B-B14F-4D97-AF65-F5344CB8AC3E}">
        <p14:creationId xmlns:p14="http://schemas.microsoft.com/office/powerpoint/2010/main" val="1002725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C9D1-75FC-DED5-85EC-3648C1FD3C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A668EA-5788-903F-FEEB-3541F51371D9}"/>
              </a:ext>
            </a:extLst>
          </p:cNvPr>
          <p:cNvSpPr>
            <a:spLocks noGrp="1"/>
          </p:cNvSpPr>
          <p:nvPr>
            <p:ph type="title"/>
          </p:nvPr>
        </p:nvSpPr>
        <p:spPr/>
        <p:txBody>
          <a:bodyPr/>
          <a:lstStyle/>
          <a:p>
            <a:r>
              <a:rPr lang="en-US" dirty="0"/>
              <a:t>Subjective Approach (cont.)</a:t>
            </a:r>
          </a:p>
        </p:txBody>
      </p:sp>
      <p:sp>
        <p:nvSpPr>
          <p:cNvPr id="3" name="Content Placeholder 2">
            <a:extLst>
              <a:ext uri="{FF2B5EF4-FFF2-40B4-BE49-F238E27FC236}">
                <a16:creationId xmlns:a16="http://schemas.microsoft.com/office/drawing/2014/main" id="{214DDDDF-0CF7-9DC7-5A44-3CFD5AB557E8}"/>
              </a:ext>
            </a:extLst>
          </p:cNvPr>
          <p:cNvSpPr>
            <a:spLocks noGrp="1"/>
          </p:cNvSpPr>
          <p:nvPr>
            <p:ph idx="1"/>
          </p:nvPr>
        </p:nvSpPr>
        <p:spPr>
          <a:xfrm>
            <a:off x="457200" y="1143000"/>
            <a:ext cx="8229600" cy="4572000"/>
          </a:xfrm>
        </p:spPr>
        <p:txBody>
          <a:bodyPr>
            <a:normAutofit/>
          </a:bodyPr>
          <a:lstStyle/>
          <a:p>
            <a:r>
              <a:rPr lang="en-US" dirty="0"/>
              <a:t>Thus, a subjectivist would be willing to assign the probability of “you” making an A in your statistics course. Someone who adopts the subjective view could use the frequency interpretation to influence the determination of a subjective probability. For example, suppose that a coin had been tossed 20,000 times and had come up heads 63% of the time. It would certainly be reasonable for a subjectivist to use this information in the formulation of a statement of probability about the outcome of the next toss.</a:t>
            </a:r>
          </a:p>
        </p:txBody>
      </p:sp>
    </p:spTree>
    <p:extLst>
      <p:ext uri="{BB962C8B-B14F-4D97-AF65-F5344CB8AC3E}">
        <p14:creationId xmlns:p14="http://schemas.microsoft.com/office/powerpoint/2010/main" val="2504570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8AEE7-757D-F44C-8185-61EFB97D4F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875D5A-166C-3549-8446-099F1BFF0EB3}"/>
              </a:ext>
            </a:extLst>
          </p:cNvPr>
          <p:cNvSpPr>
            <a:spLocks noGrp="1"/>
          </p:cNvSpPr>
          <p:nvPr>
            <p:ph type="title"/>
          </p:nvPr>
        </p:nvSpPr>
        <p:spPr/>
        <p:txBody>
          <a:bodyPr/>
          <a:lstStyle/>
          <a:p>
            <a:r>
              <a:rPr lang="en-US" dirty="0"/>
              <a:t>Subjective Approach (cont.)</a:t>
            </a:r>
          </a:p>
        </p:txBody>
      </p:sp>
      <p:sp>
        <p:nvSpPr>
          <p:cNvPr id="3" name="Content Placeholder 2">
            <a:extLst>
              <a:ext uri="{FF2B5EF4-FFF2-40B4-BE49-F238E27FC236}">
                <a16:creationId xmlns:a16="http://schemas.microsoft.com/office/drawing/2014/main" id="{07CD6AB2-54D5-1D79-DE2F-2E0625E2395F}"/>
              </a:ext>
            </a:extLst>
          </p:cNvPr>
          <p:cNvSpPr>
            <a:spLocks noGrp="1"/>
          </p:cNvSpPr>
          <p:nvPr>
            <p:ph idx="1"/>
          </p:nvPr>
        </p:nvSpPr>
        <p:spPr>
          <a:xfrm>
            <a:off x="457200" y="1143000"/>
            <a:ext cx="8229600" cy="4572000"/>
          </a:xfrm>
        </p:spPr>
        <p:txBody>
          <a:bodyPr>
            <a:normAutofit lnSpcReduction="10000"/>
          </a:bodyPr>
          <a:lstStyle/>
          <a:p>
            <a:r>
              <a:rPr lang="en-US" dirty="0"/>
              <a:t>If you have ever been to a physician with a serious illness, you have placed an enormous amount of trust in a doctor’s subjective probability. Medical personnel regularly use subjective probability in the diagnostic process. Given the symptoms a patient presents and the collected diagnostic data, the physician considers a list of possible disorders that could be causing these symptoms and are consistent with the test results. This list of illnesses and their associated subjective probabilities represent a subjective probability distribution.</a:t>
            </a:r>
          </a:p>
        </p:txBody>
      </p:sp>
    </p:spTree>
    <p:extLst>
      <p:ext uri="{BB962C8B-B14F-4D97-AF65-F5344CB8AC3E}">
        <p14:creationId xmlns:p14="http://schemas.microsoft.com/office/powerpoint/2010/main" val="1049008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09B9F-2CED-6E73-B698-76F4098A5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F7C79-C48D-CA1F-3665-9E9DA0EB0C59}"/>
              </a:ext>
            </a:extLst>
          </p:cNvPr>
          <p:cNvSpPr>
            <a:spLocks noGrp="1"/>
          </p:cNvSpPr>
          <p:nvPr>
            <p:ph type="title"/>
          </p:nvPr>
        </p:nvSpPr>
        <p:spPr/>
        <p:txBody>
          <a:bodyPr/>
          <a:lstStyle/>
          <a:p>
            <a:r>
              <a:rPr lang="en-US" dirty="0"/>
              <a:t>Subjective Approach (cont.)</a:t>
            </a:r>
          </a:p>
        </p:txBody>
      </p:sp>
      <p:sp>
        <p:nvSpPr>
          <p:cNvPr id="3" name="Content Placeholder 2">
            <a:extLst>
              <a:ext uri="{FF2B5EF4-FFF2-40B4-BE49-F238E27FC236}">
                <a16:creationId xmlns:a16="http://schemas.microsoft.com/office/drawing/2014/main" id="{F88C7294-0D1F-5B2C-4495-879C115FD127}"/>
              </a:ext>
            </a:extLst>
          </p:cNvPr>
          <p:cNvSpPr>
            <a:spLocks noGrp="1"/>
          </p:cNvSpPr>
          <p:nvPr>
            <p:ph idx="1"/>
          </p:nvPr>
        </p:nvSpPr>
        <p:spPr>
          <a:xfrm>
            <a:off x="457200" y="1143000"/>
            <a:ext cx="8229600" cy="4572000"/>
          </a:xfrm>
        </p:spPr>
        <p:txBody>
          <a:bodyPr>
            <a:normAutofit/>
          </a:bodyPr>
          <a:lstStyle/>
          <a:p>
            <a:r>
              <a:rPr lang="en-US" dirty="0"/>
              <a:t>As the clinician orders additional tests, they narrow down the list of potential illnesses. When the doctor has identified what they believe to be the most likely cause of the illness with a sufficiently high subjective probability, they issue a diagnosis and begin treatment. Different doctors may not arrive at the same diagnosis or may defer making a diagnosis because the subjective probability is not high enough.</a:t>
            </a:r>
          </a:p>
        </p:txBody>
      </p:sp>
    </p:spTree>
    <p:extLst>
      <p:ext uri="{BB962C8B-B14F-4D97-AF65-F5344CB8AC3E}">
        <p14:creationId xmlns:p14="http://schemas.microsoft.com/office/powerpoint/2010/main" val="454980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A032D-B973-7C3F-7399-3ABC6ED01F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A4B9C1-18FF-E111-EC3F-628AF66CA985}"/>
              </a:ext>
            </a:extLst>
          </p:cNvPr>
          <p:cNvSpPr>
            <a:spLocks noGrp="1"/>
          </p:cNvSpPr>
          <p:nvPr>
            <p:ph type="title"/>
          </p:nvPr>
        </p:nvSpPr>
        <p:spPr/>
        <p:txBody>
          <a:bodyPr/>
          <a:lstStyle/>
          <a:p>
            <a:r>
              <a:rPr lang="en-US" dirty="0"/>
              <a:t>Introduction to Probability (cont.)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796A41F-474F-C907-E0BC-C8C3342E80C0}"/>
                  </a:ext>
                </a:extLst>
              </p:cNvPr>
              <p:cNvSpPr>
                <a:spLocks noGrp="1"/>
              </p:cNvSpPr>
              <p:nvPr>
                <p:ph idx="1"/>
              </p:nvPr>
            </p:nvSpPr>
            <p:spPr>
              <a:xfrm>
                <a:off x="457200" y="1143000"/>
                <a:ext cx="8229600" cy="4572000"/>
              </a:xfrm>
            </p:spPr>
            <p:txBody>
              <a:bodyPr/>
              <a:lstStyle/>
              <a:p>
                <a:r>
                  <a:rPr lang="en-US" dirty="0"/>
                  <a:t>If you were to toss a single coin there are only 2 outcomes {Head, Tail} in the experiment. The sample space of an experiment contains every potential outcome that could occur in one trial of the experiment. For a coin tossing experiment, the sample space would be </a:t>
                </a:r>
                <a14:m>
                  <m:oMath xmlns:m="http://schemas.openxmlformats.org/officeDocument/2006/math">
                    <m:r>
                      <a:rPr lang="en-US" i="1" dirty="0" smtClean="0">
                        <a:latin typeface="Cambria Math" panose="02040503050406030204" pitchFamily="18" charset="0"/>
                      </a:rPr>
                      <m:t>𝑆</m:t>
                    </m:r>
                  </m:oMath>
                </a14:m>
                <a:r>
                  <a:rPr lang="en-US" dirty="0"/>
                  <a:t> = {Head, Tail}. The sample space may be called the </a:t>
                </a:r>
                <a:r>
                  <a:rPr lang="en-US" b="1" dirty="0"/>
                  <a:t>outcome set</a:t>
                </a:r>
                <a:r>
                  <a:rPr lang="en-US" dirty="0"/>
                  <a:t>, since it contains all possible outcomes of an experiment. The result of a random experiment must be an outcome.</a:t>
                </a:r>
              </a:p>
            </p:txBody>
          </p:sp>
        </mc:Choice>
        <mc:Fallback>
          <p:sp>
            <p:nvSpPr>
              <p:cNvPr id="3" name="Content Placeholder 2">
                <a:extLst>
                  <a:ext uri="{FF2B5EF4-FFF2-40B4-BE49-F238E27FC236}">
                    <a16:creationId xmlns:a16="http://schemas.microsoft.com/office/drawing/2014/main" id="{D796A41F-474F-C907-E0BC-C8C3342E80C0}"/>
                  </a:ext>
                </a:extLst>
              </p:cNvPr>
              <p:cNvSpPr>
                <a:spLocks noGrp="1" noRot="1" noChangeAspect="1" noMove="1" noResize="1" noEditPoints="1" noAdjustHandles="1" noChangeArrowheads="1" noChangeShapeType="1" noTextEdit="1"/>
              </p:cNvSpPr>
              <p:nvPr>
                <p:ph idx="1"/>
              </p:nvPr>
            </p:nvSpPr>
            <p:spPr>
              <a:xfrm>
                <a:off x="457200" y="1143000"/>
                <a:ext cx="8229600" cy="4572000"/>
              </a:xfrm>
              <a:blipFill>
                <a:blip r:embed="rId2"/>
                <a:stretch>
                  <a:fillRect l="-1481" t="-1333" r="-815"/>
                </a:stretch>
              </a:blipFill>
            </p:spPr>
            <p:txBody>
              <a:bodyPr/>
              <a:lstStyle/>
              <a:p>
                <a:r>
                  <a:rPr lang="en-IN">
                    <a:noFill/>
                  </a:rPr>
                  <a:t> </a:t>
                </a:r>
              </a:p>
            </p:txBody>
          </p:sp>
        </mc:Fallback>
      </mc:AlternateContent>
    </p:spTree>
    <p:extLst>
      <p:ext uri="{BB962C8B-B14F-4D97-AF65-F5344CB8AC3E}">
        <p14:creationId xmlns:p14="http://schemas.microsoft.com/office/powerpoint/2010/main" val="1393936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31B15-0687-C0B0-3603-734C4DF292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2DB347-2255-AA78-AB1C-7E2C13CCFBD2}"/>
              </a:ext>
            </a:extLst>
          </p:cNvPr>
          <p:cNvSpPr>
            <a:spLocks noGrp="1"/>
          </p:cNvSpPr>
          <p:nvPr>
            <p:ph type="title"/>
          </p:nvPr>
        </p:nvSpPr>
        <p:spPr/>
        <p:txBody>
          <a:bodyPr/>
          <a:lstStyle/>
          <a:p>
            <a:r>
              <a:rPr lang="en-US" dirty="0"/>
              <a:t>Criticism of the Subjective Approach</a:t>
            </a:r>
          </a:p>
        </p:txBody>
      </p:sp>
      <p:sp>
        <p:nvSpPr>
          <p:cNvPr id="3" name="Content Placeholder 2">
            <a:extLst>
              <a:ext uri="{FF2B5EF4-FFF2-40B4-BE49-F238E27FC236}">
                <a16:creationId xmlns:a16="http://schemas.microsoft.com/office/drawing/2014/main" id="{DFEE8325-8F00-2C43-B8E9-2E8F482C25F6}"/>
              </a:ext>
            </a:extLst>
          </p:cNvPr>
          <p:cNvSpPr>
            <a:spLocks noGrp="1"/>
          </p:cNvSpPr>
          <p:nvPr>
            <p:ph idx="1"/>
          </p:nvPr>
        </p:nvSpPr>
        <p:spPr>
          <a:xfrm>
            <a:off x="457200" y="1143000"/>
            <a:ext cx="8229600" cy="4572000"/>
          </a:xfrm>
        </p:spPr>
        <p:txBody>
          <a:bodyPr>
            <a:normAutofit lnSpcReduction="10000"/>
          </a:bodyPr>
          <a:lstStyle/>
          <a:p>
            <a:r>
              <a:rPr lang="en-US" dirty="0"/>
              <a:t>If science is defined as finding out what is probably true, there should be a probability criterion on which all reasonable persons could agree. But when the probability is subjective how can it be used as a universally accepted criterion? Two reasonable persons might examine the same data and reach different conclusions about their degree of belief about some proposition. Without repeatability, as with a relative frequency approach, or a well-defined sample space, used in the classical approach, the conclusions are open to debate and a high level of uncertainty.</a:t>
            </a:r>
          </a:p>
        </p:txBody>
      </p:sp>
    </p:spTree>
    <p:extLst>
      <p:ext uri="{BB962C8B-B14F-4D97-AF65-F5344CB8AC3E}">
        <p14:creationId xmlns:p14="http://schemas.microsoft.com/office/powerpoint/2010/main" val="40165661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7BE46-5278-94A7-3F8D-D3F002F5D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86738-262A-1CCB-A051-E339F6329262}"/>
              </a:ext>
            </a:extLst>
          </p:cNvPr>
          <p:cNvSpPr>
            <a:spLocks noGrp="1"/>
          </p:cNvSpPr>
          <p:nvPr>
            <p:ph type="title"/>
          </p:nvPr>
        </p:nvSpPr>
        <p:spPr/>
        <p:txBody>
          <a:bodyPr/>
          <a:lstStyle/>
          <a:p>
            <a:r>
              <a:rPr lang="en-US" dirty="0"/>
              <a:t>Probability, Statistics, and Business</a:t>
            </a:r>
          </a:p>
        </p:txBody>
      </p:sp>
      <p:sp>
        <p:nvSpPr>
          <p:cNvPr id="3" name="Content Placeholder 2">
            <a:extLst>
              <a:ext uri="{FF2B5EF4-FFF2-40B4-BE49-F238E27FC236}">
                <a16:creationId xmlns:a16="http://schemas.microsoft.com/office/drawing/2014/main" id="{2DDFAE0F-4555-B1A8-628E-16463354CEDE}"/>
              </a:ext>
            </a:extLst>
          </p:cNvPr>
          <p:cNvSpPr>
            <a:spLocks noGrp="1"/>
          </p:cNvSpPr>
          <p:nvPr>
            <p:ph idx="1"/>
          </p:nvPr>
        </p:nvSpPr>
        <p:spPr>
          <a:xfrm>
            <a:off x="457200" y="1143000"/>
            <a:ext cx="8229600" cy="4572000"/>
          </a:xfrm>
        </p:spPr>
        <p:txBody>
          <a:bodyPr>
            <a:normAutofit/>
          </a:bodyPr>
          <a:lstStyle/>
          <a:p>
            <a:r>
              <a:rPr lang="en-US" dirty="0"/>
              <a:t>Most of the time, when working with samples, statisticians try to deduce from the samples the population parameters (means, proportions, variances, etc.) of certain variables. This process of making judgments about population parameters is called </a:t>
            </a:r>
            <a:r>
              <a:rPr lang="en-US" b="1" dirty="0"/>
              <a:t>statistical inference</a:t>
            </a:r>
            <a:r>
              <a:rPr lang="en-US" dirty="0"/>
              <a:t>.</a:t>
            </a:r>
          </a:p>
        </p:txBody>
      </p:sp>
    </p:spTree>
    <p:extLst>
      <p:ext uri="{BB962C8B-B14F-4D97-AF65-F5344CB8AC3E}">
        <p14:creationId xmlns:p14="http://schemas.microsoft.com/office/powerpoint/2010/main" val="1198699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Statistical Inference </a:t>
            </a:r>
          </a:p>
        </p:txBody>
      </p:sp>
      <p:sp>
        <p:nvSpPr>
          <p:cNvPr id="4" name="Content Placeholder 2"/>
          <p:cNvSpPr>
            <a:spLocks noGrp="1"/>
          </p:cNvSpPr>
          <p:nvPr>
            <p:ph idx="1"/>
          </p:nvPr>
        </p:nvSpPr>
        <p:spPr>
          <a:xfrm>
            <a:off x="457200" y="1280160"/>
            <a:ext cx="8229600" cy="1815882"/>
          </a:xfrm>
          <a:solidFill>
            <a:srgbClr val="FFFFCC"/>
          </a:solidFill>
          <a:ln w="28575">
            <a:solidFill>
              <a:srgbClr val="000000"/>
            </a:solidFill>
          </a:ln>
        </p:spPr>
        <p:txBody>
          <a:bodyPr>
            <a:spAutoFit/>
          </a:bodyPr>
          <a:lstStyle/>
          <a:p>
            <a:r>
              <a:rPr lang="en-US" b="1" dirty="0">
                <a:solidFill>
                  <a:srgbClr val="C00000"/>
                </a:solidFill>
              </a:rPr>
              <a:t>Statistical inference </a:t>
            </a:r>
            <a:r>
              <a:rPr lang="en-US" dirty="0">
                <a:solidFill>
                  <a:srgbClr val="000000"/>
                </a:solidFill>
              </a:rPr>
              <a:t>involves the use of sample data to form generalizations or inferences about a population. Using sample data to estimate the values of population parameters is one form of statistical inference.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Event</a:t>
            </a:r>
          </a:p>
        </p:txBody>
      </p:sp>
      <p:sp>
        <p:nvSpPr>
          <p:cNvPr id="4" name="Content Placeholder 2"/>
          <p:cNvSpPr>
            <a:spLocks noGrp="1"/>
          </p:cNvSpPr>
          <p:nvPr>
            <p:ph idx="1"/>
          </p:nvPr>
        </p:nvSpPr>
        <p:spPr>
          <a:xfrm>
            <a:off x="457200" y="1280160"/>
            <a:ext cx="8229600" cy="523220"/>
          </a:xfrm>
          <a:solidFill>
            <a:srgbClr val="FFFFCC"/>
          </a:solidFill>
          <a:ln w="28575">
            <a:solidFill>
              <a:srgbClr val="000000"/>
            </a:solidFill>
          </a:ln>
        </p:spPr>
        <p:txBody>
          <a:bodyPr>
            <a:spAutoFit/>
          </a:bodyPr>
          <a:lstStyle/>
          <a:p>
            <a:r>
              <a:rPr lang="en-US" dirty="0">
                <a:solidFill>
                  <a:srgbClr val="000000"/>
                </a:solidFill>
              </a:rPr>
              <a:t>An </a:t>
            </a:r>
            <a:r>
              <a:rPr lang="en-US" b="1" dirty="0">
                <a:solidFill>
                  <a:srgbClr val="C00000"/>
                </a:solidFill>
              </a:rPr>
              <a:t>event</a:t>
            </a:r>
            <a:r>
              <a:rPr lang="en-US" dirty="0">
                <a:solidFill>
                  <a:srgbClr val="000000"/>
                </a:solidFill>
              </a:rPr>
              <a:t> is a set of outcomes.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2434D-B087-4662-3D28-A28D3AEDA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3640C-C3E8-E92A-0707-195C9CB12E32}"/>
              </a:ext>
            </a:extLst>
          </p:cNvPr>
          <p:cNvSpPr>
            <a:spLocks noGrp="1"/>
          </p:cNvSpPr>
          <p:nvPr>
            <p:ph type="title"/>
          </p:nvPr>
        </p:nvSpPr>
        <p:spPr/>
        <p:txBody>
          <a:bodyPr/>
          <a:lstStyle/>
          <a:p>
            <a:r>
              <a:rPr lang="en-US" dirty="0"/>
              <a:t>Introduction to Probability (cont.)</a:t>
            </a:r>
          </a:p>
        </p:txBody>
      </p:sp>
      <p:sp>
        <p:nvSpPr>
          <p:cNvPr id="3" name="Content Placeholder 2">
            <a:extLst>
              <a:ext uri="{FF2B5EF4-FFF2-40B4-BE49-F238E27FC236}">
                <a16:creationId xmlns:a16="http://schemas.microsoft.com/office/drawing/2014/main" id="{661A52E4-44E2-3C4C-869A-9DB48CE54895}"/>
              </a:ext>
            </a:extLst>
          </p:cNvPr>
          <p:cNvSpPr>
            <a:spLocks noGrp="1"/>
          </p:cNvSpPr>
          <p:nvPr>
            <p:ph idx="1"/>
          </p:nvPr>
        </p:nvSpPr>
        <p:spPr>
          <a:xfrm>
            <a:off x="457200" y="1143000"/>
            <a:ext cx="8229600" cy="4572000"/>
          </a:xfrm>
        </p:spPr>
        <p:txBody>
          <a:bodyPr/>
          <a:lstStyle/>
          <a:p>
            <a:r>
              <a:rPr lang="en-US" dirty="0"/>
              <a:t>Examples of random experiments, events, and outcomes will be used throughout the chapter to illustrate the laws of probability.</a:t>
            </a:r>
          </a:p>
          <a:p>
            <a:r>
              <a:rPr lang="en-US" b="1" dirty="0"/>
              <a:t>Experiment 1</a:t>
            </a:r>
            <a:r>
              <a:rPr lang="en-US" dirty="0"/>
              <a:t>: Toss a coin and observe the outcome. Have we met the three conditions of a random experiment?</a:t>
            </a:r>
          </a:p>
          <a:p>
            <a:pPr marL="514350" indent="-514350">
              <a:buFont typeface="+mj-lt"/>
              <a:buAutoNum type="arabicPeriod"/>
            </a:pPr>
            <a:r>
              <a:rPr lang="en-US" dirty="0"/>
              <a:t>There will only be one outcome for each trial of the experiment since it is not possible to observe both a head and a tail on the same toss.</a:t>
            </a:r>
          </a:p>
        </p:txBody>
      </p:sp>
    </p:spTree>
    <p:extLst>
      <p:ext uri="{BB962C8B-B14F-4D97-AF65-F5344CB8AC3E}">
        <p14:creationId xmlns:p14="http://schemas.microsoft.com/office/powerpoint/2010/main" val="2326772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2C259-B799-298E-3BE3-7F46346477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477806-3147-F57F-99DB-F54F4FD3D87B}"/>
              </a:ext>
            </a:extLst>
          </p:cNvPr>
          <p:cNvSpPr>
            <a:spLocks noGrp="1"/>
          </p:cNvSpPr>
          <p:nvPr>
            <p:ph type="title"/>
          </p:nvPr>
        </p:nvSpPr>
        <p:spPr/>
        <p:txBody>
          <a:bodyPr/>
          <a:lstStyle/>
          <a:p>
            <a:r>
              <a:rPr lang="en-US" dirty="0"/>
              <a:t>Introduction to Probability (cont.)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34F0A65-CBC0-9430-32F2-7A386342613E}"/>
                  </a:ext>
                </a:extLst>
              </p:cNvPr>
              <p:cNvSpPr>
                <a:spLocks noGrp="1"/>
              </p:cNvSpPr>
              <p:nvPr>
                <p:ph idx="1"/>
              </p:nvPr>
            </p:nvSpPr>
            <p:spPr>
              <a:xfrm>
                <a:off x="457200" y="1143000"/>
                <a:ext cx="8229600" cy="4572000"/>
              </a:xfrm>
            </p:spPr>
            <p:txBody>
              <a:bodyPr>
                <a:normAutofit lnSpcReduction="10000"/>
              </a:bodyPr>
              <a:lstStyle/>
              <a:p>
                <a:pPr marL="514350" indent="-514350">
                  <a:buFont typeface="+mj-lt"/>
                  <a:buAutoNum type="arabicPeriod" startAt="2"/>
                </a:pPr>
                <a:r>
                  <a:rPr lang="en-US" dirty="0"/>
                  <a:t>The outcome is unknown </a:t>
                </a:r>
                <a:r>
                  <a:rPr lang="en-US" i="1" dirty="0"/>
                  <a:t>before</a:t>
                </a:r>
                <a:r>
                  <a:rPr lang="en-US" dirty="0"/>
                  <a:t> the toss.</a:t>
                </a:r>
              </a:p>
              <a:p>
                <a:pPr marL="514350" indent="-514350">
                  <a:buFont typeface="+mj-lt"/>
                  <a:buAutoNum type="arabicPeriod" startAt="2"/>
                </a:pPr>
                <a:r>
                  <a:rPr lang="en-US" dirty="0"/>
                  <a:t>The sample space can be specified and contains two outcomes, </a:t>
                </a:r>
                <a14:m>
                  <m:oMath xmlns:m="http://schemas.openxmlformats.org/officeDocument/2006/math">
                    <m:r>
                      <a:rPr lang="en-US" i="1" dirty="0" smtClean="0">
                        <a:latin typeface="Cambria Math" panose="02040503050406030204" pitchFamily="18" charset="0"/>
                      </a:rPr>
                      <m:t>𝑆</m:t>
                    </m:r>
                  </m:oMath>
                </a14:m>
                <a:r>
                  <a:rPr lang="en-US" dirty="0"/>
                  <a:t> = {Head, Tail}.</a:t>
                </a:r>
              </a:p>
              <a:p>
                <a:r>
                  <a:rPr lang="en-US" dirty="0"/>
                  <a:t>Because each of the three conditions is satisfied, for all practical purposes, this experiment meets the conditions of a random experiment.</a:t>
                </a:r>
              </a:p>
              <a:p>
                <a:r>
                  <a:rPr lang="en-US" dirty="0"/>
                  <a:t>It is possible for a coin to land on its edge and thus neither be heads nor tails? Any theory, however, involves a certain degree of idealization, which means, in this case, that landing on an edge will not be considered a possible outcome.</a:t>
                </a:r>
              </a:p>
            </p:txBody>
          </p:sp>
        </mc:Choice>
        <mc:Fallback>
          <p:sp>
            <p:nvSpPr>
              <p:cNvPr id="3" name="Content Placeholder 2">
                <a:extLst>
                  <a:ext uri="{FF2B5EF4-FFF2-40B4-BE49-F238E27FC236}">
                    <a16:creationId xmlns:a16="http://schemas.microsoft.com/office/drawing/2014/main" id="{134F0A65-CBC0-9430-32F2-7A386342613E}"/>
                  </a:ext>
                </a:extLst>
              </p:cNvPr>
              <p:cNvSpPr>
                <a:spLocks noGrp="1" noRot="1" noChangeAspect="1" noMove="1" noResize="1" noEditPoints="1" noAdjustHandles="1" noChangeArrowheads="1" noChangeShapeType="1" noTextEdit="1"/>
              </p:cNvSpPr>
              <p:nvPr>
                <p:ph idx="1"/>
              </p:nvPr>
            </p:nvSpPr>
            <p:spPr>
              <a:xfrm>
                <a:off x="457200" y="1143000"/>
                <a:ext cx="8229600" cy="4572000"/>
              </a:xfrm>
              <a:blipFill>
                <a:blip r:embed="rId2"/>
                <a:stretch>
                  <a:fillRect l="-1556" t="-2400" r="-2222" b="-3733"/>
                </a:stretch>
              </a:blipFill>
            </p:spPr>
            <p:txBody>
              <a:bodyPr/>
              <a:lstStyle/>
              <a:p>
                <a:r>
                  <a:rPr lang="en-IN">
                    <a:noFill/>
                  </a:rPr>
                  <a:t> </a:t>
                </a:r>
              </a:p>
            </p:txBody>
          </p:sp>
        </mc:Fallback>
      </mc:AlternateContent>
    </p:spTree>
    <p:extLst>
      <p:ext uri="{BB962C8B-B14F-4D97-AF65-F5344CB8AC3E}">
        <p14:creationId xmlns:p14="http://schemas.microsoft.com/office/powerpoint/2010/main" val="958395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4C351-2863-C91B-1672-AD87EB91AB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D35793-669E-4884-B075-2A6BAC687279}"/>
              </a:ext>
            </a:extLst>
          </p:cNvPr>
          <p:cNvSpPr>
            <a:spLocks noGrp="1"/>
          </p:cNvSpPr>
          <p:nvPr>
            <p:ph type="title"/>
          </p:nvPr>
        </p:nvSpPr>
        <p:spPr/>
        <p:txBody>
          <a:bodyPr/>
          <a:lstStyle/>
          <a:p>
            <a:r>
              <a:rPr lang="en-US" dirty="0"/>
              <a:t>Introduction to Probability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9641B9-A3DE-14DB-FEF7-7953FE5B8DA9}"/>
                  </a:ext>
                </a:extLst>
              </p:cNvPr>
              <p:cNvSpPr>
                <a:spLocks noGrp="1"/>
              </p:cNvSpPr>
              <p:nvPr>
                <p:ph idx="1"/>
              </p:nvPr>
            </p:nvSpPr>
            <p:spPr>
              <a:xfrm>
                <a:off x="457200" y="1143000"/>
                <a:ext cx="8229600" cy="4572000"/>
              </a:xfrm>
            </p:spPr>
            <p:txBody>
              <a:bodyPr>
                <a:normAutofit fontScale="92500" lnSpcReduction="10000"/>
              </a:bodyPr>
              <a:lstStyle/>
              <a:p>
                <a:r>
                  <a:rPr lang="en-US" b="1" dirty="0"/>
                  <a:t>Experiment 2</a:t>
                </a:r>
                <a:r>
                  <a:rPr lang="en-US" dirty="0"/>
                  <a:t>: Toss a coin three times and observe the number of heads. Have we met the three conditions of a random experiment?</a:t>
                </a:r>
              </a:p>
              <a:p>
                <a:pPr marL="514350" indent="-514350">
                  <a:buFont typeface="+mj-lt"/>
                  <a:buAutoNum type="arabicPeriod"/>
                </a:pPr>
                <a:r>
                  <a:rPr lang="en-US" dirty="0"/>
                  <a:t>There will only be one outcome since, for example, it is not possible to have </a:t>
                </a:r>
                <a:r>
                  <a:rPr lang="en-US" i="1" dirty="0"/>
                  <a:t>exactly</a:t>
                </a:r>
                <a:r>
                  <a:rPr lang="en-US" dirty="0"/>
                  <a:t> one and </a:t>
                </a:r>
                <a:r>
                  <a:rPr lang="en-US" i="1" dirty="0"/>
                  <a:t>exactly</a:t>
                </a:r>
                <a:r>
                  <a:rPr lang="en-US" dirty="0"/>
                  <a:t> two heads on the same trial.</a:t>
                </a:r>
              </a:p>
              <a:p>
                <a:pPr marL="514350" indent="-514350">
                  <a:buFont typeface="+mj-lt"/>
                  <a:buAutoNum type="arabicPeriod"/>
                </a:pPr>
                <a:r>
                  <a:rPr lang="en-US" dirty="0"/>
                  <a:t>The outcome will be unknown </a:t>
                </a:r>
                <a:r>
                  <a:rPr lang="en-US" i="1" dirty="0"/>
                  <a:t>before</a:t>
                </a:r>
                <a:r>
                  <a:rPr lang="en-US" dirty="0"/>
                  <a:t> tossing the coin three times.</a:t>
                </a:r>
              </a:p>
              <a:p>
                <a:pPr marL="514350" indent="-514350">
                  <a:buFont typeface="+mj-lt"/>
                  <a:buAutoNum type="arabicPeriod"/>
                </a:pPr>
                <a:r>
                  <a:rPr lang="en-US" dirty="0"/>
                  <a:t>The sample space can be specified and is composed of eight outcomes: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TTT</m:t>
                        </m:r>
                        <m:r>
                          <a:rPr lang="en-US" b="0" i="0" smtClean="0">
                            <a:latin typeface="Cambria Math" panose="02040503050406030204" pitchFamily="18" charset="0"/>
                          </a:rPr>
                          <m:t>, </m:t>
                        </m:r>
                        <m:r>
                          <m:rPr>
                            <m:sty m:val="p"/>
                          </m:rPr>
                          <a:rPr lang="en-US" b="0" i="0" smtClean="0">
                            <a:latin typeface="Cambria Math" panose="02040503050406030204" pitchFamily="18" charset="0"/>
                          </a:rPr>
                          <m:t>TTH</m:t>
                        </m:r>
                        <m:r>
                          <a:rPr lang="en-US" b="0" i="0" smtClean="0">
                            <a:latin typeface="Cambria Math" panose="02040503050406030204" pitchFamily="18" charset="0"/>
                          </a:rPr>
                          <m:t>, </m:t>
                        </m:r>
                        <m:r>
                          <m:rPr>
                            <m:sty m:val="p"/>
                          </m:rPr>
                          <a:rPr lang="en-US" b="0" i="0" smtClean="0">
                            <a:latin typeface="Cambria Math" panose="02040503050406030204" pitchFamily="18" charset="0"/>
                          </a:rPr>
                          <m:t>THT</m:t>
                        </m:r>
                        <m:r>
                          <a:rPr lang="en-US" b="0" i="0" smtClean="0">
                            <a:latin typeface="Cambria Math" panose="02040503050406030204" pitchFamily="18" charset="0"/>
                          </a:rPr>
                          <m:t>, </m:t>
                        </m:r>
                        <m:r>
                          <m:rPr>
                            <m:sty m:val="p"/>
                          </m:rPr>
                          <a:rPr lang="en-US" b="0" i="0" smtClean="0">
                            <a:latin typeface="Cambria Math" panose="02040503050406030204" pitchFamily="18" charset="0"/>
                          </a:rPr>
                          <m:t>THH</m:t>
                        </m:r>
                        <m:r>
                          <a:rPr lang="en-US" b="0" i="0" smtClean="0">
                            <a:latin typeface="Cambria Math" panose="02040503050406030204" pitchFamily="18" charset="0"/>
                          </a:rPr>
                          <m:t>, </m:t>
                        </m:r>
                        <m:r>
                          <m:rPr>
                            <m:sty m:val="p"/>
                          </m:rPr>
                          <a:rPr lang="en-US" b="0" i="0" smtClean="0">
                            <a:latin typeface="Cambria Math" panose="02040503050406030204" pitchFamily="18" charset="0"/>
                          </a:rPr>
                          <m:t>HTT</m:t>
                        </m:r>
                        <m:r>
                          <a:rPr lang="en-US" b="0" i="0" smtClean="0">
                            <a:latin typeface="Cambria Math" panose="02040503050406030204" pitchFamily="18" charset="0"/>
                          </a:rPr>
                          <m:t>, </m:t>
                        </m:r>
                        <m:r>
                          <m:rPr>
                            <m:sty m:val="p"/>
                          </m:rPr>
                          <a:rPr lang="en-US" b="0" i="0" smtClean="0">
                            <a:latin typeface="Cambria Math" panose="02040503050406030204" pitchFamily="18" charset="0"/>
                          </a:rPr>
                          <m:t>HTH</m:t>
                        </m:r>
                        <m:r>
                          <a:rPr lang="en-US" b="0" i="0" smtClean="0">
                            <a:latin typeface="Cambria Math" panose="02040503050406030204" pitchFamily="18" charset="0"/>
                          </a:rPr>
                          <m:t>, </m:t>
                        </m:r>
                        <m:r>
                          <m:rPr>
                            <m:sty m:val="p"/>
                          </m:rPr>
                          <a:rPr lang="en-US" b="0" i="0" smtClean="0">
                            <a:latin typeface="Cambria Math" panose="02040503050406030204" pitchFamily="18" charset="0"/>
                          </a:rPr>
                          <m:t>HHT</m:t>
                        </m:r>
                        <m:r>
                          <a:rPr lang="en-US" b="0" i="0" smtClean="0">
                            <a:latin typeface="Cambria Math" panose="02040503050406030204" pitchFamily="18" charset="0"/>
                          </a:rPr>
                          <m:t>, </m:t>
                        </m:r>
                        <m:r>
                          <m:rPr>
                            <m:sty m:val="p"/>
                          </m:rPr>
                          <a:rPr lang="en-US" b="0" i="0" smtClean="0">
                            <a:latin typeface="Cambria Math" panose="02040503050406030204" pitchFamily="18" charset="0"/>
                          </a:rPr>
                          <m:t>HHH</m:t>
                        </m:r>
                      </m:e>
                    </m:d>
                  </m:oMath>
                </a14:m>
                <a:r>
                  <a:rPr lang="en-US" dirty="0"/>
                  <a:t>.</a:t>
                </a:r>
              </a:p>
            </p:txBody>
          </p:sp>
        </mc:Choice>
        <mc:Fallback xmlns="">
          <p:sp>
            <p:nvSpPr>
              <p:cNvPr id="3" name="Content Placeholder 2">
                <a:extLst>
                  <a:ext uri="{FF2B5EF4-FFF2-40B4-BE49-F238E27FC236}">
                    <a16:creationId xmlns:a16="http://schemas.microsoft.com/office/drawing/2014/main" id="{E09641B9-A3DE-14DB-FEF7-7953FE5B8DA9}"/>
                  </a:ext>
                </a:extLst>
              </p:cNvPr>
              <p:cNvSpPr>
                <a:spLocks noGrp="1" noRot="1" noChangeAspect="1" noMove="1" noResize="1" noEditPoints="1" noAdjustHandles="1" noChangeArrowheads="1" noChangeShapeType="1" noTextEdit="1"/>
              </p:cNvSpPr>
              <p:nvPr>
                <p:ph idx="1"/>
              </p:nvPr>
            </p:nvSpPr>
            <p:spPr>
              <a:xfrm>
                <a:off x="457200" y="1143000"/>
                <a:ext cx="8229600" cy="4572000"/>
              </a:xfrm>
              <a:blipFill>
                <a:blip r:embed="rId2"/>
                <a:stretch>
                  <a:fillRect l="-1333" t="-2133"/>
                </a:stretch>
              </a:blipFill>
            </p:spPr>
            <p:txBody>
              <a:bodyPr/>
              <a:lstStyle/>
              <a:p>
                <a:r>
                  <a:rPr lang="en-IN">
                    <a:noFill/>
                  </a:rPr>
                  <a:t> </a:t>
                </a:r>
              </a:p>
            </p:txBody>
          </p:sp>
        </mc:Fallback>
      </mc:AlternateContent>
    </p:spTree>
    <p:extLst>
      <p:ext uri="{BB962C8B-B14F-4D97-AF65-F5344CB8AC3E}">
        <p14:creationId xmlns:p14="http://schemas.microsoft.com/office/powerpoint/2010/main" val="948532049"/>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1410</TotalTime>
  <Words>3320</Words>
  <Application>Microsoft Office PowerPoint</Application>
  <PresentationFormat>On-screen Show (4:3)</PresentationFormat>
  <Paragraphs>157</Paragraphs>
  <Slides>52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8" baseType="lpstr">
      <vt:lpstr>Arial</vt:lpstr>
      <vt:lpstr>Calibri</vt:lpstr>
      <vt:lpstr>Cambria Math</vt:lpstr>
      <vt:lpstr>Office Theme</vt:lpstr>
      <vt:lpstr>Equation</vt:lpstr>
      <vt:lpstr>MathType 6.0 Equation</vt:lpstr>
      <vt:lpstr>Section 6.1</vt:lpstr>
      <vt:lpstr>Introduction to Probability</vt:lpstr>
      <vt:lpstr>Definition: Random Experiment </vt:lpstr>
      <vt:lpstr>Definition: Outcome</vt:lpstr>
      <vt:lpstr>Introduction to Probability (cont.)</vt:lpstr>
      <vt:lpstr>Definition: Event</vt:lpstr>
      <vt:lpstr>Introduction to Probability (cont.)</vt:lpstr>
      <vt:lpstr>Introduction to Probability (cont.)</vt:lpstr>
      <vt:lpstr>Introduction to Probability (cont.)</vt:lpstr>
      <vt:lpstr>Introduction to Probability (cont.)</vt:lpstr>
      <vt:lpstr>Introduction to Probability (cont.)</vt:lpstr>
      <vt:lpstr>Introduction to Probability (cont.)</vt:lpstr>
      <vt:lpstr>Introduction to Probability (cont.)</vt:lpstr>
      <vt:lpstr>Introduction to Probability (cont.)</vt:lpstr>
      <vt:lpstr>What Is Probability?</vt:lpstr>
      <vt:lpstr>What Is Probability? (cont.)</vt:lpstr>
      <vt:lpstr>Relative Frequency Approach</vt:lpstr>
      <vt:lpstr>Definition: Relative Frequency Definition of Probability</vt:lpstr>
      <vt:lpstr>Relative Frequency Approach (cont.)</vt:lpstr>
      <vt:lpstr>Relative Frequency Approach (cont.)</vt:lpstr>
      <vt:lpstr>Relative Frequency Approach (cont.)</vt:lpstr>
      <vt:lpstr>Relative Frequency Approach (cont.)</vt:lpstr>
      <vt:lpstr>Relative Frequency Approach (cont.)</vt:lpstr>
      <vt:lpstr>Relative Frequency Approach (cont.)</vt:lpstr>
      <vt:lpstr>Relative Frequency Approach (cont.)</vt:lpstr>
      <vt:lpstr>What is the Relative Frequency of a Head on Our Coin?</vt:lpstr>
      <vt:lpstr>Will the Observed Relative Frequency Ever Reach 0.5?</vt:lpstr>
      <vt:lpstr>Summary</vt:lpstr>
      <vt:lpstr>Will the Observed Relative Frequency Ever Reach 0.5? (cont.)</vt:lpstr>
      <vt:lpstr>Definition: Law of Large Numbers </vt:lpstr>
      <vt:lpstr>Definition: Statistical Regularity</vt:lpstr>
      <vt:lpstr>Problems with the Relative Frequency Approach</vt:lpstr>
      <vt:lpstr>Problems with the Relative Frequency Approach (cont.)</vt:lpstr>
      <vt:lpstr>Classical Approach</vt:lpstr>
      <vt:lpstr>Caution</vt:lpstr>
      <vt:lpstr>Definition: Classical Probability </vt:lpstr>
      <vt:lpstr>Example 6.1.1: Determining Classical Probability in a Coin Experiment</vt:lpstr>
      <vt:lpstr>Classical Approach (cont.)</vt:lpstr>
      <vt:lpstr>Classical Approach (cont.)</vt:lpstr>
      <vt:lpstr>Classical Approach (cont.)</vt:lpstr>
      <vt:lpstr>Example 6.1.2: Determining Classical Probability in a Die Roll Experiment</vt:lpstr>
      <vt:lpstr>Example 6.1.3: Determining Classical Probability in a Die Roll Experiment</vt:lpstr>
      <vt:lpstr>Classical Approach (cont.)</vt:lpstr>
      <vt:lpstr>Example 6.1.4: Formulating the Sample Space</vt:lpstr>
      <vt:lpstr>Example 6.1.4: Formulating the Sample Space (cont.)</vt:lpstr>
      <vt:lpstr>Subjective Approach</vt:lpstr>
      <vt:lpstr>Subjective Approach (cont.)</vt:lpstr>
      <vt:lpstr>Subjective Approach (cont.)</vt:lpstr>
      <vt:lpstr>Subjective Approach (cont.)</vt:lpstr>
      <vt:lpstr>Criticism of the Subjective Approach</vt:lpstr>
      <vt:lpstr>Probability, Statistics, and Business</vt:lpstr>
      <vt:lpstr>Definition: Statistical Inference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sujana</cp:lastModifiedBy>
  <cp:revision>164</cp:revision>
  <dcterms:created xsi:type="dcterms:W3CDTF">2013-04-26T14:43:13Z</dcterms:created>
  <dcterms:modified xsi:type="dcterms:W3CDTF">2024-02-23T09:35:46Z</dcterms:modified>
</cp:coreProperties>
</file>