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1"/>
  </p:notesMasterIdLst>
  <p:handoutMasterIdLst>
    <p:handoutMasterId r:id="rId22"/>
  </p:handoutMasterIdLst>
  <p:sldIdLst>
    <p:sldId id="256" r:id="rId2"/>
    <p:sldId id="298" r:id="rId3"/>
    <p:sldId id="476" r:id="rId4"/>
    <p:sldId id="477" r:id="rId5"/>
    <p:sldId id="478" r:id="rId6"/>
    <p:sldId id="479" r:id="rId7"/>
    <p:sldId id="480" r:id="rId8"/>
    <p:sldId id="481" r:id="rId9"/>
    <p:sldId id="482" r:id="rId10"/>
    <p:sldId id="483" r:id="rId11"/>
    <p:sldId id="484" r:id="rId12"/>
    <p:sldId id="485" r:id="rId13"/>
    <p:sldId id="486" r:id="rId14"/>
    <p:sldId id="487" r:id="rId15"/>
    <p:sldId id="488" r:id="rId16"/>
    <p:sldId id="490" r:id="rId17"/>
    <p:sldId id="491" r:id="rId18"/>
    <p:sldId id="493" r:id="rId19"/>
    <p:sldId id="492" r:id="rId20"/>
  </p:sldIdLst>
  <p:sldSz cx="9144000" cy="6858000" type="screen4x3"/>
  <p:notesSz cx="6858000" cy="9144000"/>
  <p:embeddedFontLst>
    <p:embeddedFont>
      <p:font typeface="Cambria Math" panose="02040503050406030204" pitchFamily="18" charset="0"/>
      <p:regular r:id="rId23"/>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1F497D"/>
    <a:srgbClr val="0000FF"/>
    <a:srgbClr val="2D7D9F"/>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979" autoAdjust="0"/>
    <p:restoredTop sz="94660"/>
  </p:normalViewPr>
  <p:slideViewPr>
    <p:cSldViewPr>
      <p:cViewPr varScale="1">
        <p:scale>
          <a:sx n="82" d="100"/>
          <a:sy n="82" d="100"/>
        </p:scale>
        <p:origin x="1733" y="77"/>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1.fntdata"/><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5/10/2024</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2861666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287EA9-0F95-4E3A-B40A-64C12DA5C34F}" type="datetimeFigureOut">
              <a:rPr lang="en-US" smtClean="0"/>
              <a:pPr/>
              <a:t>5/10/2024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1C950B-8241-42E2-98BC-F99EB045F186}" type="slidenum">
              <a:rPr lang="en-US" smtClean="0"/>
              <a:pPr/>
              <a:t>‹#›</a:t>
            </a:fld>
            <a:endParaRPr lang="en-US" dirty="0"/>
          </a:p>
        </p:txBody>
      </p:sp>
    </p:spTree>
    <p:extLst>
      <p:ext uri="{BB962C8B-B14F-4D97-AF65-F5344CB8AC3E}">
        <p14:creationId xmlns:p14="http://schemas.microsoft.com/office/powerpoint/2010/main" val="24611908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5.5</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Scatterplots for More Than Two Variables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B148E3-68F9-4223-87EF-193467BE58AC}"/>
              </a:ext>
            </a:extLst>
          </p:cNvPr>
          <p:cNvSpPr>
            <a:spLocks noGrp="1"/>
          </p:cNvSpPr>
          <p:nvPr>
            <p:ph type="title"/>
          </p:nvPr>
        </p:nvSpPr>
        <p:spPr/>
        <p:txBody>
          <a:bodyPr/>
          <a:lstStyle/>
          <a:p>
            <a:r>
              <a:rPr lang="en-US" dirty="0"/>
              <a:t>Scatterplots for More Than Two Variables (cont.)</a:t>
            </a:r>
          </a:p>
        </p:txBody>
      </p:sp>
      <p:sp>
        <p:nvSpPr>
          <p:cNvPr id="3" name="Content Placeholder 2">
            <a:extLst>
              <a:ext uri="{FF2B5EF4-FFF2-40B4-BE49-F238E27FC236}">
                <a16:creationId xmlns:a16="http://schemas.microsoft.com/office/drawing/2014/main" id="{4CCA8329-D03E-4F0F-BC61-0DB81D2B3C15}"/>
              </a:ext>
            </a:extLst>
          </p:cNvPr>
          <p:cNvSpPr>
            <a:spLocks noGrp="1"/>
          </p:cNvSpPr>
          <p:nvPr>
            <p:ph idx="1"/>
          </p:nvPr>
        </p:nvSpPr>
        <p:spPr/>
        <p:txBody>
          <a:bodyPr>
            <a:normAutofit/>
          </a:bodyPr>
          <a:lstStyle/>
          <a:p>
            <a:r>
              <a:rPr lang="en-US" dirty="0"/>
              <a:t>Now, Figure 5.5.2 allows us to look at the data in three dimensions and gain a better understanding of how these variables relate to one another. It appears that the wealthier countries also have less pollution and larger dwellings.</a:t>
            </a:r>
          </a:p>
          <a:p>
            <a:r>
              <a:rPr lang="en-US" dirty="0"/>
              <a:t>Perhaps we want to add in another variable that measures the perception of health in a given country. The OECD data provides a health score for each country based on the proportion of residents that reported they were in good health or better on a questionnaire. </a:t>
            </a:r>
          </a:p>
        </p:txBody>
      </p:sp>
    </p:spTree>
    <p:extLst>
      <p:ext uri="{BB962C8B-B14F-4D97-AF65-F5344CB8AC3E}">
        <p14:creationId xmlns:p14="http://schemas.microsoft.com/office/powerpoint/2010/main" val="9677353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B148E3-68F9-4223-87EF-193467BE58AC}"/>
              </a:ext>
            </a:extLst>
          </p:cNvPr>
          <p:cNvSpPr>
            <a:spLocks noGrp="1"/>
          </p:cNvSpPr>
          <p:nvPr>
            <p:ph type="title"/>
          </p:nvPr>
        </p:nvSpPr>
        <p:spPr/>
        <p:txBody>
          <a:bodyPr/>
          <a:lstStyle/>
          <a:p>
            <a:r>
              <a:rPr lang="en-US" dirty="0"/>
              <a:t>Scatterplots for More Than Two Variables (cont.)</a:t>
            </a:r>
          </a:p>
        </p:txBody>
      </p:sp>
      <p:sp>
        <p:nvSpPr>
          <p:cNvPr id="3" name="Content Placeholder 2">
            <a:extLst>
              <a:ext uri="{FF2B5EF4-FFF2-40B4-BE49-F238E27FC236}">
                <a16:creationId xmlns:a16="http://schemas.microsoft.com/office/drawing/2014/main" id="{4CCA8329-D03E-4F0F-BC61-0DB81D2B3C15}"/>
              </a:ext>
            </a:extLst>
          </p:cNvPr>
          <p:cNvSpPr>
            <a:spLocks noGrp="1"/>
          </p:cNvSpPr>
          <p:nvPr>
            <p:ph idx="1"/>
          </p:nvPr>
        </p:nvSpPr>
        <p:spPr/>
        <p:txBody>
          <a:bodyPr>
            <a:normAutofit/>
          </a:bodyPr>
          <a:lstStyle/>
          <a:p>
            <a:r>
              <a:rPr lang="en-US" dirty="0"/>
              <a:t>We will relate the country health proportions with the size of each bubble, and generate the following graph.</a:t>
            </a:r>
          </a:p>
        </p:txBody>
      </p:sp>
      <p:pic>
        <p:nvPicPr>
          <p:cNvPr id="5" name="Picture 4">
            <a:extLst>
              <a:ext uri="{FF2B5EF4-FFF2-40B4-BE49-F238E27FC236}">
                <a16:creationId xmlns:a16="http://schemas.microsoft.com/office/drawing/2014/main" id="{38F71E3F-99FB-AA73-AB4E-4BF3E113C10D}"/>
              </a:ext>
            </a:extLst>
          </p:cNvPr>
          <p:cNvPicPr>
            <a:picLocks noChangeAspect="1"/>
          </p:cNvPicPr>
          <p:nvPr/>
        </p:nvPicPr>
        <p:blipFill>
          <a:blip r:embed="rId2"/>
          <a:stretch>
            <a:fillRect/>
          </a:stretch>
        </p:blipFill>
        <p:spPr>
          <a:xfrm>
            <a:off x="1219200" y="2286000"/>
            <a:ext cx="6477000" cy="3375660"/>
          </a:xfrm>
          <a:prstGeom prst="rect">
            <a:avLst/>
          </a:prstGeom>
        </p:spPr>
      </p:pic>
    </p:spTree>
    <p:extLst>
      <p:ext uri="{BB962C8B-B14F-4D97-AF65-F5344CB8AC3E}">
        <p14:creationId xmlns:p14="http://schemas.microsoft.com/office/powerpoint/2010/main" val="34259588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B148E3-68F9-4223-87EF-193467BE58AC}"/>
              </a:ext>
            </a:extLst>
          </p:cNvPr>
          <p:cNvSpPr>
            <a:spLocks noGrp="1"/>
          </p:cNvSpPr>
          <p:nvPr>
            <p:ph type="title"/>
          </p:nvPr>
        </p:nvSpPr>
        <p:spPr/>
        <p:txBody>
          <a:bodyPr/>
          <a:lstStyle/>
          <a:p>
            <a:r>
              <a:rPr lang="en-US" dirty="0"/>
              <a:t>Scatterplots for More Than Two Variables (cont.)</a:t>
            </a:r>
          </a:p>
        </p:txBody>
      </p:sp>
      <p:sp>
        <p:nvSpPr>
          <p:cNvPr id="3" name="Content Placeholder 2">
            <a:extLst>
              <a:ext uri="{FF2B5EF4-FFF2-40B4-BE49-F238E27FC236}">
                <a16:creationId xmlns:a16="http://schemas.microsoft.com/office/drawing/2014/main" id="{4CCA8329-D03E-4F0F-BC61-0DB81D2B3C15}"/>
              </a:ext>
            </a:extLst>
          </p:cNvPr>
          <p:cNvSpPr>
            <a:spLocks noGrp="1"/>
          </p:cNvSpPr>
          <p:nvPr>
            <p:ph idx="1"/>
          </p:nvPr>
        </p:nvSpPr>
        <p:spPr/>
        <p:txBody>
          <a:bodyPr>
            <a:normAutofit lnSpcReduction="10000"/>
          </a:bodyPr>
          <a:lstStyle/>
          <a:p>
            <a:r>
              <a:rPr lang="en-US" dirty="0"/>
              <a:t>In Figure 5.5.3, we are looking at data in four dimensions. It seems that, in general, the wealthier, less dense, less polluted countries also have a higher proportion of residents who believe they are in good health.</a:t>
            </a:r>
          </a:p>
          <a:p>
            <a:r>
              <a:rPr lang="en-US" dirty="0"/>
              <a:t>As we just demonstrated, it is possible to cram large amounts of data into two-dimensional graphs, and such graphs can be wonderful tools that can be used for exploratory analysis in a variety of different areas. However, there are limitations to what can be visualized in a single graph. </a:t>
            </a:r>
          </a:p>
        </p:txBody>
      </p:sp>
    </p:spTree>
    <p:extLst>
      <p:ext uri="{BB962C8B-B14F-4D97-AF65-F5344CB8AC3E}">
        <p14:creationId xmlns:p14="http://schemas.microsoft.com/office/powerpoint/2010/main" val="20622988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B148E3-68F9-4223-87EF-193467BE58AC}"/>
              </a:ext>
            </a:extLst>
          </p:cNvPr>
          <p:cNvSpPr>
            <a:spLocks noGrp="1"/>
          </p:cNvSpPr>
          <p:nvPr>
            <p:ph type="title"/>
          </p:nvPr>
        </p:nvSpPr>
        <p:spPr/>
        <p:txBody>
          <a:bodyPr/>
          <a:lstStyle/>
          <a:p>
            <a:r>
              <a:rPr lang="en-US" dirty="0"/>
              <a:t>Scatterplots for More Than Two Variables (cont.)</a:t>
            </a:r>
          </a:p>
        </p:txBody>
      </p:sp>
      <p:sp>
        <p:nvSpPr>
          <p:cNvPr id="3" name="Content Placeholder 2">
            <a:extLst>
              <a:ext uri="{FF2B5EF4-FFF2-40B4-BE49-F238E27FC236}">
                <a16:creationId xmlns:a16="http://schemas.microsoft.com/office/drawing/2014/main" id="{4CCA8329-D03E-4F0F-BC61-0DB81D2B3C15}"/>
              </a:ext>
            </a:extLst>
          </p:cNvPr>
          <p:cNvSpPr>
            <a:spLocks noGrp="1"/>
          </p:cNvSpPr>
          <p:nvPr>
            <p:ph idx="1"/>
          </p:nvPr>
        </p:nvSpPr>
        <p:spPr/>
        <p:txBody>
          <a:bodyPr>
            <a:normAutofit/>
          </a:bodyPr>
          <a:lstStyle/>
          <a:p>
            <a:r>
              <a:rPr lang="en-US" dirty="0"/>
              <a:t>With each additional variable, more methods of measurement and presentation are needed. Furthermore, if we were analyzing a data set with thousands of observations, or rows, instead of just the 40 included in the OECD data, measurement methods like varying the size of points begin to lose their visual effectiveness. When dealing with multivariate or multidimensional data, it is sometimes a better option to create several graphs with each one containing only a couple of variables.</a:t>
            </a:r>
          </a:p>
        </p:txBody>
      </p:sp>
    </p:spTree>
    <p:extLst>
      <p:ext uri="{BB962C8B-B14F-4D97-AF65-F5344CB8AC3E}">
        <p14:creationId xmlns:p14="http://schemas.microsoft.com/office/powerpoint/2010/main" val="38564533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B148E3-68F9-4223-87EF-193467BE58AC}"/>
              </a:ext>
            </a:extLst>
          </p:cNvPr>
          <p:cNvSpPr>
            <a:spLocks noGrp="1"/>
          </p:cNvSpPr>
          <p:nvPr>
            <p:ph type="title"/>
          </p:nvPr>
        </p:nvSpPr>
        <p:spPr/>
        <p:txBody>
          <a:bodyPr/>
          <a:lstStyle/>
          <a:p>
            <a:r>
              <a:rPr lang="en-US" dirty="0"/>
              <a:t>Scatterplots for More Than Two Variables (cont.)</a:t>
            </a:r>
          </a:p>
        </p:txBody>
      </p:sp>
      <p:sp>
        <p:nvSpPr>
          <p:cNvPr id="3" name="Content Placeholder 2">
            <a:extLst>
              <a:ext uri="{FF2B5EF4-FFF2-40B4-BE49-F238E27FC236}">
                <a16:creationId xmlns:a16="http://schemas.microsoft.com/office/drawing/2014/main" id="{4CCA8329-D03E-4F0F-BC61-0DB81D2B3C15}"/>
              </a:ext>
            </a:extLst>
          </p:cNvPr>
          <p:cNvSpPr>
            <a:spLocks noGrp="1"/>
          </p:cNvSpPr>
          <p:nvPr>
            <p:ph idx="1"/>
          </p:nvPr>
        </p:nvSpPr>
        <p:spPr/>
        <p:txBody>
          <a:bodyPr>
            <a:normAutofit lnSpcReduction="10000"/>
          </a:bodyPr>
          <a:lstStyle/>
          <a:p>
            <a:r>
              <a:rPr lang="en-US" dirty="0"/>
              <a:t>A superb example of using multivariate graphs for exploratory analysis can be demonstrated using the </a:t>
            </a:r>
            <a:r>
              <a:rPr lang="en-US" dirty="0" err="1"/>
              <a:t>Trendalyzer</a:t>
            </a:r>
            <a:r>
              <a:rPr lang="en-US" dirty="0"/>
              <a:t> tool found on Gapminder.org. </a:t>
            </a:r>
            <a:r>
              <a:rPr lang="en-US" dirty="0" err="1"/>
              <a:t>Gapminder</a:t>
            </a:r>
            <a:r>
              <a:rPr lang="en-US" dirty="0"/>
              <a:t> is a nonprofit organization founded by Hans </a:t>
            </a:r>
            <a:r>
              <a:rPr lang="en-US" dirty="0" err="1"/>
              <a:t>Rosling</a:t>
            </a:r>
            <a:r>
              <a:rPr lang="en-US" dirty="0"/>
              <a:t> and supported by a coalition of economists, statisticians, and analysts, that promotes global development and education through the use of statistics. The </a:t>
            </a:r>
            <a:r>
              <a:rPr lang="en-US" dirty="0" err="1"/>
              <a:t>Trendalyzer</a:t>
            </a:r>
            <a:r>
              <a:rPr lang="en-US" dirty="0"/>
              <a:t> tool allows users to animate data over time and compare countries based on data provided by the World Bank, the UN, the World Health Organization, and many other sources. </a:t>
            </a:r>
          </a:p>
        </p:txBody>
      </p:sp>
    </p:spTree>
    <p:extLst>
      <p:ext uri="{BB962C8B-B14F-4D97-AF65-F5344CB8AC3E}">
        <p14:creationId xmlns:p14="http://schemas.microsoft.com/office/powerpoint/2010/main" val="27242808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B148E3-68F9-4223-87EF-193467BE58AC}"/>
              </a:ext>
            </a:extLst>
          </p:cNvPr>
          <p:cNvSpPr>
            <a:spLocks noGrp="1"/>
          </p:cNvSpPr>
          <p:nvPr>
            <p:ph type="title"/>
          </p:nvPr>
        </p:nvSpPr>
        <p:spPr/>
        <p:txBody>
          <a:bodyPr/>
          <a:lstStyle/>
          <a:p>
            <a:r>
              <a:rPr lang="en-US" dirty="0"/>
              <a:t>Scatterplots for More Than Two Variables (cont.)</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4CCA8329-D03E-4F0F-BC61-0DB81D2B3C15}"/>
                  </a:ext>
                </a:extLst>
              </p:cNvPr>
              <p:cNvSpPr>
                <a:spLocks noGrp="1"/>
              </p:cNvSpPr>
              <p:nvPr>
                <p:ph idx="1"/>
              </p:nvPr>
            </p:nvSpPr>
            <p:spPr/>
            <p:txBody>
              <a:bodyPr>
                <a:normAutofit fontScale="92500" lnSpcReduction="10000"/>
              </a:bodyPr>
              <a:lstStyle/>
              <a:p>
                <a:r>
                  <a:rPr lang="en-US" dirty="0"/>
                  <a:t>The </a:t>
                </a:r>
                <a:r>
                  <a:rPr lang="en-US" dirty="0" err="1"/>
                  <a:t>Trendalyzer</a:t>
                </a:r>
                <a:r>
                  <a:rPr lang="en-US" dirty="0"/>
                  <a:t> tool produces some of the most impressive statistical graphics that the author of this book has ever seen.</a:t>
                </a:r>
              </a:p>
              <a:p>
                <a:r>
                  <a:rPr lang="en-US" dirty="0"/>
                  <a:t>Shown below is a screenshot of the </a:t>
                </a:r>
                <a:r>
                  <a:rPr lang="en-US" dirty="0" err="1"/>
                  <a:t>Trendalyzer</a:t>
                </a:r>
                <a:r>
                  <a:rPr lang="en-US" dirty="0"/>
                  <a:t> tool, with adjusted GDP per capita on the </a:t>
                </a:r>
                <a14:m>
                  <m:oMath xmlns:m="http://schemas.openxmlformats.org/officeDocument/2006/math">
                    <m:r>
                      <a:rPr lang="en-US" i="1" dirty="0" smtClean="0">
                        <a:latin typeface="Cambria Math" panose="02040503050406030204" pitchFamily="18" charset="0"/>
                      </a:rPr>
                      <m:t>𝑥</m:t>
                    </m:r>
                  </m:oMath>
                </a14:m>
                <a:r>
                  <a:rPr lang="en-US" dirty="0"/>
                  <a:t>-axis and life expectancy at birth on the </a:t>
                </a:r>
                <a14:m>
                  <m:oMath xmlns:m="http://schemas.openxmlformats.org/officeDocument/2006/math">
                    <m:r>
                      <a:rPr lang="en-US" i="1" dirty="0" smtClean="0">
                        <a:latin typeface="Cambria Math" panose="02040503050406030204" pitchFamily="18" charset="0"/>
                      </a:rPr>
                      <m:t>𝑦</m:t>
                    </m:r>
                  </m:oMath>
                </a14:m>
                <a:r>
                  <a:rPr lang="en-US" dirty="0"/>
                  <a:t>-axis, for the year 1800. Notice that the </a:t>
                </a:r>
                <a14:m>
                  <m:oMath xmlns:m="http://schemas.openxmlformats.org/officeDocument/2006/math">
                    <m:r>
                      <a:rPr lang="en-US" i="1" dirty="0" smtClean="0">
                        <a:latin typeface="Cambria Math" panose="02040503050406030204" pitchFamily="18" charset="0"/>
                      </a:rPr>
                      <m:t>𝑥</m:t>
                    </m:r>
                  </m:oMath>
                </a14:m>
                <a:r>
                  <a:rPr lang="en-US" dirty="0"/>
                  <a:t>-axis employs a log transformation. Each data point is colored based on the region of the world in which the country is located (green for The Americas, yellow for Europe, blue for Africa, red for Asia which includes Australia and Oceania), and the size of each point corresponds to the total population within that country.</a:t>
                </a:r>
              </a:p>
            </p:txBody>
          </p:sp>
        </mc:Choice>
        <mc:Fallback xmlns="">
          <p:sp>
            <p:nvSpPr>
              <p:cNvPr id="3" name="Content Placeholder 2">
                <a:extLst>
                  <a:ext uri="{FF2B5EF4-FFF2-40B4-BE49-F238E27FC236}">
                    <a16:creationId xmlns:a16="http://schemas.microsoft.com/office/drawing/2014/main" id="{4CCA8329-D03E-4F0F-BC61-0DB81D2B3C15}"/>
                  </a:ext>
                </a:extLst>
              </p:cNvPr>
              <p:cNvSpPr>
                <a:spLocks noGrp="1" noRot="1" noChangeAspect="1" noMove="1" noResize="1" noEditPoints="1" noAdjustHandles="1" noChangeArrowheads="1" noChangeShapeType="1" noTextEdit="1"/>
              </p:cNvSpPr>
              <p:nvPr>
                <p:ph idx="1"/>
              </p:nvPr>
            </p:nvSpPr>
            <p:spPr>
              <a:blipFill>
                <a:blip r:embed="rId2"/>
                <a:stretch>
                  <a:fillRect l="-1333" t="-2000" r="-1852" b="-800"/>
                </a:stretch>
              </a:blipFill>
            </p:spPr>
            <p:txBody>
              <a:bodyPr/>
              <a:lstStyle/>
              <a:p>
                <a:r>
                  <a:rPr lang="en-IN">
                    <a:noFill/>
                  </a:rPr>
                  <a:t> </a:t>
                </a:r>
              </a:p>
            </p:txBody>
          </p:sp>
        </mc:Fallback>
      </mc:AlternateContent>
    </p:spTree>
    <p:extLst>
      <p:ext uri="{BB962C8B-B14F-4D97-AF65-F5344CB8AC3E}">
        <p14:creationId xmlns:p14="http://schemas.microsoft.com/office/powerpoint/2010/main" val="26176784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B148E3-68F9-4223-87EF-193467BE58AC}"/>
              </a:ext>
            </a:extLst>
          </p:cNvPr>
          <p:cNvSpPr>
            <a:spLocks noGrp="1"/>
          </p:cNvSpPr>
          <p:nvPr>
            <p:ph type="title"/>
          </p:nvPr>
        </p:nvSpPr>
        <p:spPr/>
        <p:txBody>
          <a:bodyPr/>
          <a:lstStyle/>
          <a:p>
            <a:r>
              <a:rPr lang="en-US" dirty="0"/>
              <a:t>Scatterplots for More Than Two Variables (cont.)</a:t>
            </a:r>
          </a:p>
        </p:txBody>
      </p:sp>
      <p:sp>
        <p:nvSpPr>
          <p:cNvPr id="3" name="Content Placeholder 2">
            <a:extLst>
              <a:ext uri="{FF2B5EF4-FFF2-40B4-BE49-F238E27FC236}">
                <a16:creationId xmlns:a16="http://schemas.microsoft.com/office/drawing/2014/main" id="{4CCA8329-D03E-4F0F-BC61-0DB81D2B3C15}"/>
              </a:ext>
            </a:extLst>
          </p:cNvPr>
          <p:cNvSpPr>
            <a:spLocks noGrp="1"/>
          </p:cNvSpPr>
          <p:nvPr>
            <p:ph idx="1"/>
          </p:nvPr>
        </p:nvSpPr>
        <p:spPr/>
        <p:txBody>
          <a:bodyPr>
            <a:normAutofit/>
          </a:bodyPr>
          <a:lstStyle/>
          <a:p>
            <a:r>
              <a:rPr lang="en-US" dirty="0"/>
              <a:t> </a:t>
            </a:r>
          </a:p>
        </p:txBody>
      </p:sp>
      <p:pic>
        <p:nvPicPr>
          <p:cNvPr id="5" name="Picture 4">
            <a:extLst>
              <a:ext uri="{FF2B5EF4-FFF2-40B4-BE49-F238E27FC236}">
                <a16:creationId xmlns:a16="http://schemas.microsoft.com/office/drawing/2014/main" id="{A2AE7DEE-D4A3-1046-0057-CBA1CA531210}"/>
              </a:ext>
            </a:extLst>
          </p:cNvPr>
          <p:cNvPicPr>
            <a:picLocks noChangeAspect="1"/>
          </p:cNvPicPr>
          <p:nvPr/>
        </p:nvPicPr>
        <p:blipFill>
          <a:blip r:embed="rId2"/>
          <a:stretch>
            <a:fillRect/>
          </a:stretch>
        </p:blipFill>
        <p:spPr>
          <a:xfrm>
            <a:off x="1190153" y="1780945"/>
            <a:ext cx="6763694" cy="3296110"/>
          </a:xfrm>
          <a:prstGeom prst="rect">
            <a:avLst/>
          </a:prstGeom>
        </p:spPr>
      </p:pic>
    </p:spTree>
    <p:extLst>
      <p:ext uri="{BB962C8B-B14F-4D97-AF65-F5344CB8AC3E}">
        <p14:creationId xmlns:p14="http://schemas.microsoft.com/office/powerpoint/2010/main" val="8233332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B148E3-68F9-4223-87EF-193467BE58AC}"/>
              </a:ext>
            </a:extLst>
          </p:cNvPr>
          <p:cNvSpPr>
            <a:spLocks noGrp="1"/>
          </p:cNvSpPr>
          <p:nvPr>
            <p:ph type="title"/>
          </p:nvPr>
        </p:nvSpPr>
        <p:spPr/>
        <p:txBody>
          <a:bodyPr/>
          <a:lstStyle/>
          <a:p>
            <a:r>
              <a:rPr lang="en-US" dirty="0"/>
              <a:t>Scatterplots for More Than Two Variables (cont.)</a:t>
            </a:r>
          </a:p>
        </p:txBody>
      </p:sp>
      <p:sp>
        <p:nvSpPr>
          <p:cNvPr id="3" name="Content Placeholder 2">
            <a:extLst>
              <a:ext uri="{FF2B5EF4-FFF2-40B4-BE49-F238E27FC236}">
                <a16:creationId xmlns:a16="http://schemas.microsoft.com/office/drawing/2014/main" id="{4CCA8329-D03E-4F0F-BC61-0DB81D2B3C15}"/>
              </a:ext>
            </a:extLst>
          </p:cNvPr>
          <p:cNvSpPr>
            <a:spLocks noGrp="1"/>
          </p:cNvSpPr>
          <p:nvPr>
            <p:ph idx="1"/>
          </p:nvPr>
        </p:nvSpPr>
        <p:spPr/>
        <p:txBody>
          <a:bodyPr>
            <a:normAutofit/>
          </a:bodyPr>
          <a:lstStyle/>
          <a:p>
            <a:r>
              <a:rPr lang="en-US" dirty="0"/>
              <a:t>Now, here is a screenshot of the same graph, but for the year 2021.</a:t>
            </a:r>
          </a:p>
        </p:txBody>
      </p:sp>
      <p:pic>
        <p:nvPicPr>
          <p:cNvPr id="5" name="Picture 4">
            <a:extLst>
              <a:ext uri="{FF2B5EF4-FFF2-40B4-BE49-F238E27FC236}">
                <a16:creationId xmlns:a16="http://schemas.microsoft.com/office/drawing/2014/main" id="{BFD9BEEC-9235-A977-A3AC-EA11D034CA1E}"/>
              </a:ext>
            </a:extLst>
          </p:cNvPr>
          <p:cNvPicPr>
            <a:picLocks noChangeAspect="1"/>
          </p:cNvPicPr>
          <p:nvPr/>
        </p:nvPicPr>
        <p:blipFill>
          <a:blip r:embed="rId2"/>
          <a:stretch>
            <a:fillRect/>
          </a:stretch>
        </p:blipFill>
        <p:spPr>
          <a:xfrm>
            <a:off x="1066800" y="2386519"/>
            <a:ext cx="6705600" cy="3232195"/>
          </a:xfrm>
          <a:prstGeom prst="rect">
            <a:avLst/>
          </a:prstGeom>
        </p:spPr>
      </p:pic>
    </p:spTree>
    <p:extLst>
      <p:ext uri="{BB962C8B-B14F-4D97-AF65-F5344CB8AC3E}">
        <p14:creationId xmlns:p14="http://schemas.microsoft.com/office/powerpoint/2010/main" val="3474171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B148E3-68F9-4223-87EF-193467BE58AC}"/>
              </a:ext>
            </a:extLst>
          </p:cNvPr>
          <p:cNvSpPr>
            <a:spLocks noGrp="1"/>
          </p:cNvSpPr>
          <p:nvPr>
            <p:ph type="title"/>
          </p:nvPr>
        </p:nvSpPr>
        <p:spPr/>
        <p:txBody>
          <a:bodyPr/>
          <a:lstStyle/>
          <a:p>
            <a:r>
              <a:rPr lang="en-US" dirty="0"/>
              <a:t>Scatterplots for More Than Two Variables (cont.)</a:t>
            </a:r>
          </a:p>
        </p:txBody>
      </p:sp>
      <p:sp>
        <p:nvSpPr>
          <p:cNvPr id="3" name="Content Placeholder 2">
            <a:extLst>
              <a:ext uri="{FF2B5EF4-FFF2-40B4-BE49-F238E27FC236}">
                <a16:creationId xmlns:a16="http://schemas.microsoft.com/office/drawing/2014/main" id="{4CCA8329-D03E-4F0F-BC61-0DB81D2B3C15}"/>
              </a:ext>
            </a:extLst>
          </p:cNvPr>
          <p:cNvSpPr>
            <a:spLocks noGrp="1"/>
          </p:cNvSpPr>
          <p:nvPr>
            <p:ph idx="1"/>
          </p:nvPr>
        </p:nvSpPr>
        <p:spPr/>
        <p:txBody>
          <a:bodyPr>
            <a:normAutofit/>
          </a:bodyPr>
          <a:lstStyle/>
          <a:p>
            <a:r>
              <a:rPr lang="en-US" dirty="0"/>
              <a:t>As you can see, a lot changed between 1800 and 2021. If you would like to see the animation from 1800 to 2021, go to the </a:t>
            </a:r>
            <a:r>
              <a:rPr lang="en-US" dirty="0" err="1"/>
              <a:t>Gapminder</a:t>
            </a:r>
            <a:r>
              <a:rPr lang="en-US" dirty="0"/>
              <a:t> website and experiment with the </a:t>
            </a:r>
            <a:r>
              <a:rPr lang="en-US" dirty="0" err="1"/>
              <a:t>Trendalyzer</a:t>
            </a:r>
            <a:r>
              <a:rPr lang="en-US" dirty="0"/>
              <a:t> tool yourself. Pay attention to countries that seem to stray from the central grouping, or from where they are expected to be, and note the year that this anomaly takes place. Once you have this information, do some research using your preferred search engine or ChatGPT and try to come up with an explanation for the anomaly. </a:t>
            </a:r>
          </a:p>
        </p:txBody>
      </p:sp>
    </p:spTree>
    <p:extLst>
      <p:ext uri="{BB962C8B-B14F-4D97-AF65-F5344CB8AC3E}">
        <p14:creationId xmlns:p14="http://schemas.microsoft.com/office/powerpoint/2010/main" val="34888032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B148E3-68F9-4223-87EF-193467BE58AC}"/>
              </a:ext>
            </a:extLst>
          </p:cNvPr>
          <p:cNvSpPr>
            <a:spLocks noGrp="1"/>
          </p:cNvSpPr>
          <p:nvPr>
            <p:ph type="title"/>
          </p:nvPr>
        </p:nvSpPr>
        <p:spPr/>
        <p:txBody>
          <a:bodyPr/>
          <a:lstStyle/>
          <a:p>
            <a:r>
              <a:rPr lang="en-US" dirty="0"/>
              <a:t>Scatterplots for More Than Two Variables (cont.)</a:t>
            </a:r>
          </a:p>
        </p:txBody>
      </p:sp>
      <p:sp>
        <p:nvSpPr>
          <p:cNvPr id="3" name="Content Placeholder 2">
            <a:extLst>
              <a:ext uri="{FF2B5EF4-FFF2-40B4-BE49-F238E27FC236}">
                <a16:creationId xmlns:a16="http://schemas.microsoft.com/office/drawing/2014/main" id="{4CCA8329-D03E-4F0F-BC61-0DB81D2B3C15}"/>
              </a:ext>
            </a:extLst>
          </p:cNvPr>
          <p:cNvSpPr>
            <a:spLocks noGrp="1"/>
          </p:cNvSpPr>
          <p:nvPr>
            <p:ph idx="1"/>
          </p:nvPr>
        </p:nvSpPr>
        <p:spPr/>
        <p:txBody>
          <a:bodyPr>
            <a:normAutofit/>
          </a:bodyPr>
          <a:lstStyle/>
          <a:p>
            <a:r>
              <a:rPr lang="en-US" dirty="0"/>
              <a:t>You will be amazed at the amount of history that can be portrayed through the use of a seemingly simple scatterplot.</a:t>
            </a:r>
          </a:p>
        </p:txBody>
      </p:sp>
    </p:spTree>
    <p:extLst>
      <p:ext uri="{BB962C8B-B14F-4D97-AF65-F5344CB8AC3E}">
        <p14:creationId xmlns:p14="http://schemas.microsoft.com/office/powerpoint/2010/main" val="771611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B148E3-68F9-4223-87EF-193467BE58AC}"/>
              </a:ext>
            </a:extLst>
          </p:cNvPr>
          <p:cNvSpPr>
            <a:spLocks noGrp="1"/>
          </p:cNvSpPr>
          <p:nvPr>
            <p:ph type="title"/>
          </p:nvPr>
        </p:nvSpPr>
        <p:spPr/>
        <p:txBody>
          <a:bodyPr/>
          <a:lstStyle/>
          <a:p>
            <a:r>
              <a:rPr lang="en-US" dirty="0"/>
              <a:t>Scatterplots for More Than Two Variables</a:t>
            </a:r>
          </a:p>
        </p:txBody>
      </p:sp>
      <p:sp>
        <p:nvSpPr>
          <p:cNvPr id="3" name="Content Placeholder 2">
            <a:extLst>
              <a:ext uri="{FF2B5EF4-FFF2-40B4-BE49-F238E27FC236}">
                <a16:creationId xmlns:a16="http://schemas.microsoft.com/office/drawing/2014/main" id="{4CCA8329-D03E-4F0F-BC61-0DB81D2B3C15}"/>
              </a:ext>
            </a:extLst>
          </p:cNvPr>
          <p:cNvSpPr>
            <a:spLocks noGrp="1"/>
          </p:cNvSpPr>
          <p:nvPr>
            <p:ph idx="1"/>
          </p:nvPr>
        </p:nvSpPr>
        <p:spPr/>
        <p:txBody>
          <a:bodyPr>
            <a:normAutofit/>
          </a:bodyPr>
          <a:lstStyle/>
          <a:p>
            <a:r>
              <a:rPr lang="en-US" dirty="0"/>
              <a:t>As displayed in Minard’s graph of Napoleon’s march in Chapter 3, it is often desirable to show more than two variables within the same graphic to determine if a relationship exists. However, a certain degree of creativity is required in order to figure out how to depict the desired variables within the spatial or dimensional limits. As each variable is added to the graph, a new method of reference must be associated with it. Scatterplots can be employed to portray relationships between more than two variables.</a:t>
            </a:r>
          </a:p>
        </p:txBody>
      </p:sp>
    </p:spTree>
    <p:extLst>
      <p:ext uri="{BB962C8B-B14F-4D97-AF65-F5344CB8AC3E}">
        <p14:creationId xmlns:p14="http://schemas.microsoft.com/office/powerpoint/2010/main" val="24352824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B148E3-68F9-4223-87EF-193467BE58AC}"/>
              </a:ext>
            </a:extLst>
          </p:cNvPr>
          <p:cNvSpPr>
            <a:spLocks noGrp="1"/>
          </p:cNvSpPr>
          <p:nvPr>
            <p:ph type="title"/>
          </p:nvPr>
        </p:nvSpPr>
        <p:spPr/>
        <p:txBody>
          <a:bodyPr/>
          <a:lstStyle/>
          <a:p>
            <a:r>
              <a:rPr lang="en-US" dirty="0"/>
              <a:t>Scatterplots for More Than Two Variables (cont.)</a:t>
            </a:r>
          </a:p>
        </p:txBody>
      </p:sp>
      <p:sp>
        <p:nvSpPr>
          <p:cNvPr id="3" name="Content Placeholder 2">
            <a:extLst>
              <a:ext uri="{FF2B5EF4-FFF2-40B4-BE49-F238E27FC236}">
                <a16:creationId xmlns:a16="http://schemas.microsoft.com/office/drawing/2014/main" id="{4CCA8329-D03E-4F0F-BC61-0DB81D2B3C15}"/>
              </a:ext>
            </a:extLst>
          </p:cNvPr>
          <p:cNvSpPr>
            <a:spLocks noGrp="1"/>
          </p:cNvSpPr>
          <p:nvPr>
            <p:ph idx="1"/>
          </p:nvPr>
        </p:nvSpPr>
        <p:spPr/>
        <p:txBody>
          <a:bodyPr>
            <a:normAutofit/>
          </a:bodyPr>
          <a:lstStyle/>
          <a:p>
            <a:r>
              <a:rPr lang="en-US" dirty="0"/>
              <a:t>Suppose we are interested in creating a graph that compares countries based on air pollution and rooms per person. Using data from the </a:t>
            </a:r>
            <a:r>
              <a:rPr lang="en-US" dirty="0" err="1"/>
              <a:t>Organisation</a:t>
            </a:r>
            <a:r>
              <a:rPr lang="en-US" dirty="0"/>
              <a:t> for Economic Cooperation and Development (OECD) Better Life Index for 2022, we created the graph in Figure 5.5.1.</a:t>
            </a:r>
          </a:p>
        </p:txBody>
      </p:sp>
    </p:spTree>
    <p:extLst>
      <p:ext uri="{BB962C8B-B14F-4D97-AF65-F5344CB8AC3E}">
        <p14:creationId xmlns:p14="http://schemas.microsoft.com/office/powerpoint/2010/main" val="54077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B148E3-68F9-4223-87EF-193467BE58AC}"/>
              </a:ext>
            </a:extLst>
          </p:cNvPr>
          <p:cNvSpPr>
            <a:spLocks noGrp="1"/>
          </p:cNvSpPr>
          <p:nvPr>
            <p:ph type="title"/>
          </p:nvPr>
        </p:nvSpPr>
        <p:spPr/>
        <p:txBody>
          <a:bodyPr/>
          <a:lstStyle/>
          <a:p>
            <a:r>
              <a:rPr lang="en-US" dirty="0"/>
              <a:t>Scatterplots for More Than Two Variables (cont.)</a:t>
            </a:r>
          </a:p>
        </p:txBody>
      </p:sp>
      <p:sp>
        <p:nvSpPr>
          <p:cNvPr id="3" name="Content Placeholder 2">
            <a:extLst>
              <a:ext uri="{FF2B5EF4-FFF2-40B4-BE49-F238E27FC236}">
                <a16:creationId xmlns:a16="http://schemas.microsoft.com/office/drawing/2014/main" id="{4CCA8329-D03E-4F0F-BC61-0DB81D2B3C15}"/>
              </a:ext>
            </a:extLst>
          </p:cNvPr>
          <p:cNvSpPr>
            <a:spLocks noGrp="1"/>
          </p:cNvSpPr>
          <p:nvPr>
            <p:ph idx="1"/>
          </p:nvPr>
        </p:nvSpPr>
        <p:spPr/>
        <p:txBody>
          <a:bodyPr>
            <a:normAutofit/>
          </a:bodyPr>
          <a:lstStyle/>
          <a:p>
            <a:r>
              <a:rPr lang="en-US" dirty="0"/>
              <a:t> </a:t>
            </a:r>
          </a:p>
        </p:txBody>
      </p:sp>
      <p:pic>
        <p:nvPicPr>
          <p:cNvPr id="5" name="Picture 4">
            <a:extLst>
              <a:ext uri="{FF2B5EF4-FFF2-40B4-BE49-F238E27FC236}">
                <a16:creationId xmlns:a16="http://schemas.microsoft.com/office/drawing/2014/main" id="{E7737A5D-0DC9-785C-C8B5-E0D812CAE0FD}"/>
              </a:ext>
            </a:extLst>
          </p:cNvPr>
          <p:cNvPicPr>
            <a:picLocks noChangeAspect="1"/>
          </p:cNvPicPr>
          <p:nvPr/>
        </p:nvPicPr>
        <p:blipFill>
          <a:blip r:embed="rId2"/>
          <a:stretch>
            <a:fillRect/>
          </a:stretch>
        </p:blipFill>
        <p:spPr>
          <a:xfrm>
            <a:off x="1292537" y="1405053"/>
            <a:ext cx="6429894" cy="3886200"/>
          </a:xfrm>
          <a:prstGeom prst="rect">
            <a:avLst/>
          </a:prstGeom>
        </p:spPr>
      </p:pic>
    </p:spTree>
    <p:extLst>
      <p:ext uri="{BB962C8B-B14F-4D97-AF65-F5344CB8AC3E}">
        <p14:creationId xmlns:p14="http://schemas.microsoft.com/office/powerpoint/2010/main" val="6363864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B148E3-68F9-4223-87EF-193467BE58AC}"/>
              </a:ext>
            </a:extLst>
          </p:cNvPr>
          <p:cNvSpPr>
            <a:spLocks noGrp="1"/>
          </p:cNvSpPr>
          <p:nvPr>
            <p:ph type="title"/>
          </p:nvPr>
        </p:nvSpPr>
        <p:spPr/>
        <p:txBody>
          <a:bodyPr/>
          <a:lstStyle/>
          <a:p>
            <a:r>
              <a:rPr lang="en-US" dirty="0"/>
              <a:t>Scatterplots for More Than Two Variables (cont.)</a:t>
            </a:r>
          </a:p>
        </p:txBody>
      </p:sp>
      <p:sp>
        <p:nvSpPr>
          <p:cNvPr id="3" name="Content Placeholder 2">
            <a:extLst>
              <a:ext uri="{FF2B5EF4-FFF2-40B4-BE49-F238E27FC236}">
                <a16:creationId xmlns:a16="http://schemas.microsoft.com/office/drawing/2014/main" id="{4CCA8329-D03E-4F0F-BC61-0DB81D2B3C15}"/>
              </a:ext>
            </a:extLst>
          </p:cNvPr>
          <p:cNvSpPr>
            <a:spLocks noGrp="1"/>
          </p:cNvSpPr>
          <p:nvPr>
            <p:ph idx="1"/>
          </p:nvPr>
        </p:nvSpPr>
        <p:spPr/>
        <p:txBody>
          <a:bodyPr>
            <a:normAutofit/>
          </a:bodyPr>
          <a:lstStyle/>
          <a:p>
            <a:r>
              <a:rPr lang="en-US" dirty="0"/>
              <a:t>Rooms per person (</a:t>
            </a:r>
            <a:r>
              <a:rPr lang="en-US" i="1" dirty="0"/>
              <a:t>RPP</a:t>
            </a:r>
            <a:r>
              <a:rPr lang="en-US" dirty="0"/>
              <a:t>) is the number of rooms divided by the number of people living in the dwelling. The data is an average for a particular country.</a:t>
            </a:r>
          </a:p>
          <a:p>
            <a:r>
              <a:rPr lang="en-US" dirty="0"/>
              <a:t>Air pollution (</a:t>
            </a:r>
            <a:r>
              <a:rPr lang="en-US" i="1" dirty="0"/>
              <a:t>AP</a:t>
            </a:r>
            <a:r>
              <a:rPr lang="en-US" dirty="0"/>
              <a:t>) is measured in micrograms per cubic meter.</a:t>
            </a:r>
          </a:p>
          <a:p>
            <a:r>
              <a:rPr lang="en-US" i="1" dirty="0"/>
              <a:t>RPP</a:t>
            </a:r>
            <a:r>
              <a:rPr lang="en-US" dirty="0"/>
              <a:t> is a measure of housing density. Lower values tend to indicate higher population densities. As Figure 5.5.1 suggests, there is a negative relationship between </a:t>
            </a:r>
            <a:r>
              <a:rPr lang="en-US" i="1" dirty="0"/>
              <a:t>AP</a:t>
            </a:r>
            <a:r>
              <a:rPr lang="en-US" dirty="0"/>
              <a:t> and </a:t>
            </a:r>
            <a:r>
              <a:rPr lang="en-US" i="1" dirty="0"/>
              <a:t>RPP</a:t>
            </a:r>
            <a:r>
              <a:rPr lang="en-US" dirty="0"/>
              <a:t>. </a:t>
            </a:r>
          </a:p>
        </p:txBody>
      </p:sp>
    </p:spTree>
    <p:extLst>
      <p:ext uri="{BB962C8B-B14F-4D97-AF65-F5344CB8AC3E}">
        <p14:creationId xmlns:p14="http://schemas.microsoft.com/office/powerpoint/2010/main" val="18239522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B148E3-68F9-4223-87EF-193467BE58AC}"/>
              </a:ext>
            </a:extLst>
          </p:cNvPr>
          <p:cNvSpPr>
            <a:spLocks noGrp="1"/>
          </p:cNvSpPr>
          <p:nvPr>
            <p:ph type="title"/>
          </p:nvPr>
        </p:nvSpPr>
        <p:spPr/>
        <p:txBody>
          <a:bodyPr/>
          <a:lstStyle/>
          <a:p>
            <a:r>
              <a:rPr lang="en-US" dirty="0"/>
              <a:t>Scatterplots for More Than Two Variables (cont.)</a:t>
            </a:r>
          </a:p>
        </p:txBody>
      </p:sp>
      <p:sp>
        <p:nvSpPr>
          <p:cNvPr id="3" name="Content Placeholder 2">
            <a:extLst>
              <a:ext uri="{FF2B5EF4-FFF2-40B4-BE49-F238E27FC236}">
                <a16:creationId xmlns:a16="http://schemas.microsoft.com/office/drawing/2014/main" id="{4CCA8329-D03E-4F0F-BC61-0DB81D2B3C15}"/>
              </a:ext>
            </a:extLst>
          </p:cNvPr>
          <p:cNvSpPr>
            <a:spLocks noGrp="1"/>
          </p:cNvSpPr>
          <p:nvPr>
            <p:ph idx="1"/>
          </p:nvPr>
        </p:nvSpPr>
        <p:spPr/>
        <p:txBody>
          <a:bodyPr>
            <a:normAutofit/>
          </a:bodyPr>
          <a:lstStyle/>
          <a:p>
            <a:r>
              <a:rPr lang="en-US" dirty="0"/>
              <a:t>Housing density, as measured by the ratio of rooms to people, seems to have a negative association with air pollution, with lower density housing (more rooms per person) areas typically exhibiting lower levels of pollution. This is not unexpected since human activities are one of the primary causes of air pollution. Greater densities of humans (smaller </a:t>
            </a:r>
            <a:r>
              <a:rPr lang="en-US" i="1" dirty="0"/>
              <a:t>RPP</a:t>
            </a:r>
            <a:r>
              <a:rPr lang="en-US" dirty="0"/>
              <a:t>) generally imply more air pollution.</a:t>
            </a:r>
          </a:p>
          <a:p>
            <a:r>
              <a:rPr lang="en-US" dirty="0"/>
              <a:t>Suppose we wanted to add a third variable, </a:t>
            </a:r>
            <a:r>
              <a:rPr lang="en-US" i="1" dirty="0"/>
              <a:t>Personal Income</a:t>
            </a:r>
            <a:r>
              <a:rPr lang="en-US" dirty="0"/>
              <a:t>, to our graph. How could we do it?</a:t>
            </a:r>
          </a:p>
        </p:txBody>
      </p:sp>
    </p:spTree>
    <p:extLst>
      <p:ext uri="{BB962C8B-B14F-4D97-AF65-F5344CB8AC3E}">
        <p14:creationId xmlns:p14="http://schemas.microsoft.com/office/powerpoint/2010/main" val="10570520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B148E3-68F9-4223-87EF-193467BE58AC}"/>
              </a:ext>
            </a:extLst>
          </p:cNvPr>
          <p:cNvSpPr>
            <a:spLocks noGrp="1"/>
          </p:cNvSpPr>
          <p:nvPr>
            <p:ph type="title"/>
          </p:nvPr>
        </p:nvSpPr>
        <p:spPr/>
        <p:txBody>
          <a:bodyPr/>
          <a:lstStyle/>
          <a:p>
            <a:r>
              <a:rPr lang="en-US" dirty="0"/>
              <a:t>Scatterplots for More Than Two Variables (cont.)</a:t>
            </a:r>
          </a:p>
        </p:txBody>
      </p:sp>
      <p:sp>
        <p:nvSpPr>
          <p:cNvPr id="3" name="Content Placeholder 2">
            <a:extLst>
              <a:ext uri="{FF2B5EF4-FFF2-40B4-BE49-F238E27FC236}">
                <a16:creationId xmlns:a16="http://schemas.microsoft.com/office/drawing/2014/main" id="{4CCA8329-D03E-4F0F-BC61-0DB81D2B3C15}"/>
              </a:ext>
            </a:extLst>
          </p:cNvPr>
          <p:cNvSpPr>
            <a:spLocks noGrp="1"/>
          </p:cNvSpPr>
          <p:nvPr>
            <p:ph idx="1"/>
          </p:nvPr>
        </p:nvSpPr>
        <p:spPr/>
        <p:txBody>
          <a:bodyPr>
            <a:normAutofit lnSpcReduction="10000"/>
          </a:bodyPr>
          <a:lstStyle/>
          <a:p>
            <a:r>
              <a:rPr lang="en-US" dirty="0"/>
              <a:t>One possibility is to use color. Since we have already used both of our axes for other variables, we need to find an alternative way to visually display the differences in personal income. There are multiple different ways to accomplish this; however, two of the most common methods include resizing each point on the graph based on the variable value, or assigning the values of the variable to a color scale and then coloring each point on the graph accordingly. In this case, we will use color to portray the differences in personal income between countries.</a:t>
            </a:r>
          </a:p>
        </p:txBody>
      </p:sp>
    </p:spTree>
    <p:extLst>
      <p:ext uri="{BB962C8B-B14F-4D97-AF65-F5344CB8AC3E}">
        <p14:creationId xmlns:p14="http://schemas.microsoft.com/office/powerpoint/2010/main" val="10515707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B148E3-68F9-4223-87EF-193467BE58AC}"/>
              </a:ext>
            </a:extLst>
          </p:cNvPr>
          <p:cNvSpPr>
            <a:spLocks noGrp="1"/>
          </p:cNvSpPr>
          <p:nvPr>
            <p:ph type="title"/>
          </p:nvPr>
        </p:nvSpPr>
        <p:spPr/>
        <p:txBody>
          <a:bodyPr/>
          <a:lstStyle/>
          <a:p>
            <a:r>
              <a:rPr lang="en-US" dirty="0"/>
              <a:t>Scatterplots for More Than Two Variables (cont.)</a:t>
            </a:r>
          </a:p>
        </p:txBody>
      </p:sp>
      <p:sp>
        <p:nvSpPr>
          <p:cNvPr id="3" name="Content Placeholder 2">
            <a:extLst>
              <a:ext uri="{FF2B5EF4-FFF2-40B4-BE49-F238E27FC236}">
                <a16:creationId xmlns:a16="http://schemas.microsoft.com/office/drawing/2014/main" id="{4CCA8329-D03E-4F0F-BC61-0DB81D2B3C15}"/>
              </a:ext>
            </a:extLst>
          </p:cNvPr>
          <p:cNvSpPr>
            <a:spLocks noGrp="1"/>
          </p:cNvSpPr>
          <p:nvPr>
            <p:ph idx="1"/>
          </p:nvPr>
        </p:nvSpPr>
        <p:spPr/>
        <p:txBody>
          <a:bodyPr>
            <a:normAutofit/>
          </a:bodyPr>
          <a:lstStyle/>
          <a:p>
            <a:r>
              <a:rPr lang="en-US" dirty="0"/>
              <a:t>After including our third variable as a color scale, the following plot is generated.</a:t>
            </a:r>
          </a:p>
        </p:txBody>
      </p:sp>
      <p:pic>
        <p:nvPicPr>
          <p:cNvPr id="5" name="Picture 4">
            <a:extLst>
              <a:ext uri="{FF2B5EF4-FFF2-40B4-BE49-F238E27FC236}">
                <a16:creationId xmlns:a16="http://schemas.microsoft.com/office/drawing/2014/main" id="{429058AB-866D-9B9E-9D30-DED92BA90827}"/>
              </a:ext>
            </a:extLst>
          </p:cNvPr>
          <p:cNvPicPr>
            <a:picLocks noChangeAspect="1"/>
          </p:cNvPicPr>
          <p:nvPr/>
        </p:nvPicPr>
        <p:blipFill>
          <a:blip r:embed="rId2"/>
          <a:stretch>
            <a:fillRect/>
          </a:stretch>
        </p:blipFill>
        <p:spPr>
          <a:xfrm>
            <a:off x="1143000" y="2316375"/>
            <a:ext cx="6658511" cy="3535785"/>
          </a:xfrm>
          <a:prstGeom prst="rect">
            <a:avLst/>
          </a:prstGeom>
        </p:spPr>
      </p:pic>
    </p:spTree>
    <p:extLst>
      <p:ext uri="{BB962C8B-B14F-4D97-AF65-F5344CB8AC3E}">
        <p14:creationId xmlns:p14="http://schemas.microsoft.com/office/powerpoint/2010/main" val="8471918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Note</a:t>
            </a:r>
          </a:p>
        </p:txBody>
      </p:sp>
      <p:sp>
        <p:nvSpPr>
          <p:cNvPr id="4" name="Content Placeholder 3"/>
          <p:cNvSpPr>
            <a:spLocks noGrp="1"/>
          </p:cNvSpPr>
          <p:nvPr>
            <p:ph idx="1"/>
          </p:nvPr>
        </p:nvSpPr>
        <p:spPr>
          <a:xfrm>
            <a:off x="457200" y="1280160"/>
            <a:ext cx="8229600" cy="1815882"/>
          </a:xfrm>
          <a:ln w="28575">
            <a:solidFill>
              <a:srgbClr val="FF0000"/>
            </a:solidFill>
          </a:ln>
        </p:spPr>
        <p:txBody>
          <a:bodyPr wrap="square">
            <a:spAutoFit/>
          </a:bodyPr>
          <a:lstStyle/>
          <a:p>
            <a:r>
              <a:rPr lang="en-US" dirty="0">
                <a:solidFill>
                  <a:srgbClr val="000000"/>
                </a:solidFill>
              </a:rPr>
              <a:t>The legend for personal earnings is incremental starting with the minimum of the data set and ending with the maximum; it assumes equal quartiles over the data range.</a:t>
            </a:r>
          </a:p>
        </p:txBody>
      </p:sp>
    </p:spTree>
    <p:extLst>
      <p:ext uri="{BB962C8B-B14F-4D97-AF65-F5344CB8AC3E}">
        <p14:creationId xmlns:p14="http://schemas.microsoft.com/office/powerpoint/2010/main" val="3524717558"/>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1157</TotalTime>
  <Words>1270</Words>
  <Application>Microsoft Office PowerPoint</Application>
  <PresentationFormat>On-screen Show (4:3)</PresentationFormat>
  <Paragraphs>44</Paragraphs>
  <Slides>19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Calibri</vt:lpstr>
      <vt:lpstr>Cambria Math</vt:lpstr>
      <vt:lpstr>Office Theme</vt:lpstr>
      <vt:lpstr>Section 5.5</vt:lpstr>
      <vt:lpstr>Scatterplots for More Than Two Variables</vt:lpstr>
      <vt:lpstr>Scatterplots for More Than Two Variables (cont.)</vt:lpstr>
      <vt:lpstr>Scatterplots for More Than Two Variables (cont.)</vt:lpstr>
      <vt:lpstr>Scatterplots for More Than Two Variables (cont.)</vt:lpstr>
      <vt:lpstr>Scatterplots for More Than Two Variables (cont.)</vt:lpstr>
      <vt:lpstr>Scatterplots for More Than Two Variables (cont.)</vt:lpstr>
      <vt:lpstr>Scatterplots for More Than Two Variables (cont.)</vt:lpstr>
      <vt:lpstr>Note</vt:lpstr>
      <vt:lpstr>Scatterplots for More Than Two Variables (cont.)</vt:lpstr>
      <vt:lpstr>Scatterplots for More Than Two Variables (cont.)</vt:lpstr>
      <vt:lpstr>Scatterplots for More Than Two Variables (cont.)</vt:lpstr>
      <vt:lpstr>Scatterplots for More Than Two Variables (cont.)</vt:lpstr>
      <vt:lpstr>Scatterplots for More Than Two Variables (cont.)</vt:lpstr>
      <vt:lpstr>Scatterplots for More Than Two Variables (cont.)</vt:lpstr>
      <vt:lpstr>Scatterplots for More Than Two Variables (cont.)</vt:lpstr>
      <vt:lpstr>Scatterplots for More Than Two Variables (cont.)</vt:lpstr>
      <vt:lpstr>Scatterplots for More Than Two Variables (cont.)</vt:lpstr>
      <vt:lpstr>Scatterplots for More Than Two Variables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Statistics and Data, 4th Edition</dc:title>
  <dc:creator>Hawkes Learning</dc:creator>
  <cp:lastModifiedBy>Robin Hendrix</cp:lastModifiedBy>
  <cp:revision>148</cp:revision>
  <dcterms:created xsi:type="dcterms:W3CDTF">2013-04-26T14:43:13Z</dcterms:created>
  <dcterms:modified xsi:type="dcterms:W3CDTF">2024-05-10T13:49:37Z</dcterms:modified>
</cp:coreProperties>
</file>