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2"/>
  </p:notesMasterIdLst>
  <p:handoutMasterIdLst>
    <p:handoutMasterId r:id="rId23"/>
  </p:handoutMasterIdLst>
  <p:sldIdLst>
    <p:sldId id="256" r:id="rId2"/>
    <p:sldId id="298" r:id="rId3"/>
    <p:sldId id="299" r:id="rId4"/>
    <p:sldId id="291" r:id="rId5"/>
    <p:sldId id="300" r:id="rId6"/>
    <p:sldId id="292" r:id="rId7"/>
    <p:sldId id="301" r:id="rId8"/>
    <p:sldId id="294" r:id="rId9"/>
    <p:sldId id="302" r:id="rId10"/>
    <p:sldId id="475" r:id="rId11"/>
    <p:sldId id="295" r:id="rId12"/>
    <p:sldId id="303" r:id="rId13"/>
    <p:sldId id="297" r:id="rId14"/>
    <p:sldId id="304" r:id="rId15"/>
    <p:sldId id="305" r:id="rId16"/>
    <p:sldId id="306" r:id="rId17"/>
    <p:sldId id="307" r:id="rId18"/>
    <p:sldId id="308" r:id="rId19"/>
    <p:sldId id="309" r:id="rId20"/>
    <p:sldId id="310" r:id="rId21"/>
  </p:sldIdLst>
  <p:sldSz cx="9144000" cy="6858000" type="screen4x3"/>
  <p:notesSz cx="6858000" cy="9144000"/>
  <p:embeddedFontLst>
    <p:embeddedFont>
      <p:font typeface="Cambria Math" panose="02040503050406030204" pitchFamily="18" charset="0"/>
      <p:regular r:id="rId2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F497D"/>
    <a:srgbClr val="0000FF"/>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varScale="1">
        <p:scale>
          <a:sx n="82" d="100"/>
          <a:sy n="82" d="100"/>
        </p:scale>
        <p:origin x="1733" y="7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5/10/2024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5/10/2024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5.4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Fitting a Linear Time Trend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3"/>
          <p:cNvSpPr>
            <a:spLocks noGrp="1"/>
          </p:cNvSpPr>
          <p:nvPr>
            <p:ph idx="1"/>
          </p:nvPr>
        </p:nvSpPr>
        <p:spPr>
          <a:xfrm>
            <a:off x="457200" y="1280160"/>
            <a:ext cx="8229600" cy="1384995"/>
          </a:xfrm>
          <a:ln w="28575">
            <a:solidFill>
              <a:srgbClr val="FF0000"/>
            </a:solidFill>
          </a:ln>
        </p:spPr>
        <p:txBody>
          <a:bodyPr wrap="square">
            <a:spAutoFit/>
          </a:bodyPr>
          <a:lstStyle/>
          <a:p>
            <a:r>
              <a:rPr lang="en-US" dirty="0">
                <a:solidFill>
                  <a:srgbClr val="000000"/>
                </a:solidFill>
              </a:rPr>
              <a:t>For time series data, the accuracy of the forecast is vulnerable to significant error as you get further from the last time epoch of the data.</a:t>
            </a:r>
          </a:p>
        </p:txBody>
      </p:sp>
    </p:spTree>
    <p:extLst>
      <p:ext uri="{BB962C8B-B14F-4D97-AF65-F5344CB8AC3E}">
        <p14:creationId xmlns:p14="http://schemas.microsoft.com/office/powerpoint/2010/main" val="31466877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5.4.1: Fitting a Linear Time Trend to BMI Data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en-US" b="1" dirty="0"/>
                  <a:t>Solution</a:t>
                </a:r>
              </a:p>
              <a:p>
                <a:r>
                  <a:rPr lang="en-US" dirty="0"/>
                  <a:t>The estimate of the slope of the line, 0.4258, tells us that on average the percent of overweight Americans is increasing at a rate of 0.4258 percent per year. Given how well the line fits the data (</a:t>
                </a:r>
                <a14:m>
                  <m:oMath xmlns:m="http://schemas.openxmlformats.org/officeDocument/2006/math">
                    <m:r>
                      <a:rPr lang="en-US" i="1" dirty="0" smtClean="0">
                        <a:latin typeface="Cambria Math" panose="02040503050406030204" pitchFamily="18" charset="0"/>
                      </a:rPr>
                      <m:t>𝑅</m:t>
                    </m:r>
                    <m:r>
                      <a:rPr lang="en-US" i="1" baseline="30000" dirty="0" smtClean="0">
                        <a:latin typeface="Cambria Math" panose="02040503050406030204" pitchFamily="18" charset="0"/>
                      </a:rPr>
                      <m:t>2</m:t>
                    </m:r>
                    <m:r>
                      <a:rPr lang="en-US" i="1" dirty="0" smtClean="0">
                        <a:latin typeface="Cambria Math" panose="02040503050406030204" pitchFamily="18" charset="0"/>
                      </a:rPr>
                      <m:t>=97.33%</m:t>
                    </m:r>
                  </m:oMath>
                </a14:m>
                <a:r>
                  <a:rPr lang="en-US" dirty="0"/>
                  <a:t>), the trend line is a good descriptor of the data.</a:t>
                </a:r>
              </a:p>
              <a:p>
                <a:r>
                  <a:rPr lang="en-US" dirty="0"/>
                  <a:t>The trend line can also be used for short-term prediction. Suppose you wished to estimate the percent of overweight Americans in 2020.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r="-1778"/>
                </a:stretch>
              </a:blipFill>
            </p:spPr>
            <p:txBody>
              <a:bodyPr/>
              <a:lstStyle/>
              <a:p>
                <a:r>
                  <a:rPr lang="en-IN">
                    <a:noFill/>
                  </a:rPr>
                  <a:t> </a:t>
                </a:r>
              </a:p>
            </p:txBody>
          </p:sp>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5.4.1: Fitting a Linear Time Trend to BMI Data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en-US" dirty="0"/>
                  <a:t>If the data is not available, the trend model can be utilized by substituting the year, 2020, into the least squares equation.</a:t>
                </a:r>
              </a:p>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−787.5472+0.4258</m:t>
                      </m:r>
                      <m:d>
                        <m:dPr>
                          <m:ctrlPr>
                            <a:rPr lang="en-US" b="0" i="1" smtClean="0">
                              <a:latin typeface="Cambria Math" panose="02040503050406030204" pitchFamily="18" charset="0"/>
                            </a:rPr>
                          </m:ctrlPr>
                        </m:dPr>
                        <m:e>
                          <m:r>
                            <a:rPr lang="en-US" b="0" i="1" smtClean="0">
                              <a:latin typeface="Cambria Math" panose="02040503050406030204" pitchFamily="18" charset="0"/>
                            </a:rPr>
                            <m:t>2020</m:t>
                          </m:r>
                        </m:e>
                      </m:d>
                      <m:r>
                        <a:rPr lang="en-US" b="0" i="1" smtClean="0">
                          <a:latin typeface="Cambria Math" panose="02040503050406030204" pitchFamily="18" charset="0"/>
                        </a:rPr>
                        <m:t>=72.57%</m:t>
                      </m:r>
                    </m:oMath>
                  </m:oMathPara>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a:stretch>
              </a:blipFill>
            </p:spPr>
            <p:txBody>
              <a:bodyPr/>
              <a:lstStyle/>
              <a:p>
                <a:r>
                  <a:rPr lang="en-IN">
                    <a:noFill/>
                  </a:rPr>
                  <a:t> </a:t>
                </a:r>
              </a:p>
            </p:txBody>
          </p:sp>
        </mc:Fallback>
      </mc:AlternateContent>
    </p:spTree>
    <p:extLst>
      <p:ext uri="{BB962C8B-B14F-4D97-AF65-F5344CB8AC3E}">
        <p14:creationId xmlns:p14="http://schemas.microsoft.com/office/powerpoint/2010/main" val="501040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5.4.2: Fitting a Linear Time Trend to Unemployment Rates</a:t>
            </a:r>
          </a:p>
        </p:txBody>
      </p:sp>
      <p:sp>
        <p:nvSpPr>
          <p:cNvPr id="3" name="Content Placeholder 2"/>
          <p:cNvSpPr>
            <a:spLocks noGrp="1"/>
          </p:cNvSpPr>
          <p:nvPr>
            <p:ph idx="1"/>
          </p:nvPr>
        </p:nvSpPr>
        <p:spPr/>
        <p:txBody>
          <a:bodyPr/>
          <a:lstStyle/>
          <a:p>
            <a:r>
              <a:rPr lang="en-US" dirty="0"/>
              <a:t>A common economic indicator is the unemployment rate. Lower rates mean more people are working which is usually a sign of a strong economy. The SC and NC Unemployment data set contains unemployment rates for North Carolina and South Carolina.</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5.4.2: Fitting a Linear Time Trend to Unemployment Rates (cont.)</a:t>
            </a:r>
          </a:p>
        </p:txBody>
      </p:sp>
      <p:sp>
        <p:nvSpPr>
          <p:cNvPr id="3" name="Content Placeholder 2"/>
          <p:cNvSpPr>
            <a:spLocks noGrp="1"/>
          </p:cNvSpPr>
          <p:nvPr>
            <p:ph idx="1"/>
          </p:nvPr>
        </p:nvSpPr>
        <p:spPr/>
        <p:txBody>
          <a:bodyPr/>
          <a:lstStyle/>
          <a:p>
            <a:r>
              <a:rPr lang="en-US" dirty="0"/>
              <a:t> </a:t>
            </a:r>
          </a:p>
          <a:p>
            <a:endParaRPr lang="en-US" dirty="0"/>
          </a:p>
        </p:txBody>
      </p:sp>
      <p:pic>
        <p:nvPicPr>
          <p:cNvPr id="5" name="Picture 4">
            <a:extLst>
              <a:ext uri="{FF2B5EF4-FFF2-40B4-BE49-F238E27FC236}">
                <a16:creationId xmlns:a16="http://schemas.microsoft.com/office/drawing/2014/main" id="{81B92217-47DD-2EB3-84DE-BFF31BFC1DCB}"/>
              </a:ext>
            </a:extLst>
          </p:cNvPr>
          <p:cNvPicPr>
            <a:picLocks noChangeAspect="1"/>
          </p:cNvPicPr>
          <p:nvPr/>
        </p:nvPicPr>
        <p:blipFill>
          <a:blip r:embed="rId2"/>
          <a:stretch>
            <a:fillRect/>
          </a:stretch>
        </p:blipFill>
        <p:spPr>
          <a:xfrm>
            <a:off x="1028205" y="1323681"/>
            <a:ext cx="7087589" cy="4210638"/>
          </a:xfrm>
          <a:prstGeom prst="rect">
            <a:avLst/>
          </a:prstGeom>
        </p:spPr>
      </p:pic>
    </p:spTree>
    <p:extLst>
      <p:ext uri="{BB962C8B-B14F-4D97-AF65-F5344CB8AC3E}">
        <p14:creationId xmlns:p14="http://schemas.microsoft.com/office/powerpoint/2010/main" val="34473862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5.4.2: Fitting a Linear Time Trend to Unemployment Rates (cont.)</a:t>
            </a:r>
          </a:p>
        </p:txBody>
      </p:sp>
      <p:sp>
        <p:nvSpPr>
          <p:cNvPr id="3" name="Content Placeholder 2"/>
          <p:cNvSpPr>
            <a:spLocks noGrp="1"/>
          </p:cNvSpPr>
          <p:nvPr>
            <p:ph idx="1"/>
          </p:nvPr>
        </p:nvSpPr>
        <p:spPr/>
        <p:txBody>
          <a:bodyPr/>
          <a:lstStyle/>
          <a:p>
            <a:r>
              <a:rPr lang="en-US" dirty="0"/>
              <a:t>If we look at the data for South Carolina from January 2010 through January 2020, we can see a clear downward trend of the unemployment rate over time, with some minor ups and downs which are normal due to economic cycles. Using January 2010 as Month 1 and January 2020 as Month 121, we will model the trend by fitting a linear regression model to the data in order to predict the unemployment rate using time (</a:t>
            </a:r>
            <a:r>
              <a:rPr lang="en-US" i="1" dirty="0"/>
              <a:t>Month</a:t>
            </a:r>
            <a:r>
              <a:rPr lang="en-US" dirty="0"/>
              <a:t>) as our only independent variable.</a:t>
            </a:r>
          </a:p>
        </p:txBody>
      </p:sp>
    </p:spTree>
    <p:extLst>
      <p:ext uri="{BB962C8B-B14F-4D97-AF65-F5344CB8AC3E}">
        <p14:creationId xmlns:p14="http://schemas.microsoft.com/office/powerpoint/2010/main" val="31671578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5.4.2: Fitting a Linear Time Trend to Unemployment Rates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The least squares equation is</a:t>
                </a:r>
              </a:p>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𝐸𝑠𝑡𝑖𝑚𝑎𝑡𝑒𝑑</m:t>
                      </m:r>
                      <m:r>
                        <a:rPr lang="en-US" b="0" i="1" smtClean="0">
                          <a:latin typeface="Cambria Math" panose="02040503050406030204" pitchFamily="18" charset="0"/>
                        </a:rPr>
                        <m:t> </m:t>
                      </m:r>
                      <m:r>
                        <a:rPr lang="en-US" b="0" i="1" smtClean="0">
                          <a:latin typeface="Cambria Math" panose="02040503050406030204" pitchFamily="18" charset="0"/>
                        </a:rPr>
                        <m:t>𝑈𝑛𝑒𝑚𝑝𝑙𝑜𝑦𝑚𝑒𝑛𝑡</m:t>
                      </m:r>
                      <m:r>
                        <a:rPr lang="en-US" b="0" i="1" smtClean="0">
                          <a:latin typeface="Cambria Math" panose="02040503050406030204" pitchFamily="18" charset="0"/>
                        </a:rPr>
                        <m:t> </m:t>
                      </m:r>
                      <m:r>
                        <a:rPr lang="en-US" b="0" i="1" smtClean="0">
                          <a:latin typeface="Cambria Math" panose="02040503050406030204" pitchFamily="18" charset="0"/>
                        </a:rPr>
                        <m:t>𝑅𝑎𝑡𝑒</m:t>
                      </m:r>
                      <m:r>
                        <a:rPr lang="en-US" b="0" i="1" smtClean="0">
                          <a:latin typeface="Cambria Math" panose="02040503050406030204" pitchFamily="18" charset="0"/>
                        </a:rPr>
                        <m:t>= </m:t>
                      </m:r>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𝑦</m:t>
                          </m:r>
                        </m:e>
                      </m:acc>
                      <m:r>
                        <a:rPr lang="en-US" b="0" i="1" smtClean="0">
                          <a:latin typeface="Cambria Math" panose="02040503050406030204" pitchFamily="18" charset="0"/>
                        </a:rPr>
                        <m:t>=11.3805−0.07944 </m:t>
                      </m:r>
                      <m:r>
                        <a:rPr lang="en-US" b="0" i="1" smtClean="0">
                          <a:latin typeface="Cambria Math" panose="02040503050406030204" pitchFamily="18" charset="0"/>
                        </a:rPr>
                        <m:t>𝑀𝑜𝑛𝑡h</m:t>
                      </m:r>
                      <m:r>
                        <a:rPr lang="en-US" b="0" i="1" smtClean="0">
                          <a:latin typeface="Cambria Math" panose="02040503050406030204" pitchFamily="18" charset="0"/>
                        </a:rPr>
                        <m:t>.</m:t>
                      </m:r>
                    </m:oMath>
                  </m:oMathPara>
                </a14:m>
                <a:endParaRPr lang="en-US" dirty="0"/>
              </a:p>
              <a:p>
                <a:r>
                  <a:rPr lang="en-US" dirty="0"/>
                  <a:t>The computer output below tells us we have a good model of the unemployment rate using </a:t>
                </a:r>
                <a:r>
                  <a:rPr lang="en-US" i="1" dirty="0"/>
                  <a:t>Month</a:t>
                </a:r>
                <a:r>
                  <a:rPr lang="en-US" dirty="0"/>
                  <a:t> as the independent variable. Notice the very high </a:t>
                </a:r>
                <a14:m>
                  <m:oMath xmlns:m="http://schemas.openxmlformats.org/officeDocument/2006/math">
                    <m:r>
                      <a:rPr lang="en-US" i="1" dirty="0" smtClean="0">
                        <a:latin typeface="Cambria Math" panose="02040503050406030204" pitchFamily="18" charset="0"/>
                      </a:rPr>
                      <m:t>𝑅</m:t>
                    </m:r>
                    <m:r>
                      <a:rPr lang="en-US" i="1" baseline="30000" dirty="0" smtClean="0">
                        <a:latin typeface="Cambria Math" panose="02040503050406030204" pitchFamily="18" charset="0"/>
                      </a:rPr>
                      <m:t>2</m:t>
                    </m:r>
                  </m:oMath>
                </a14:m>
                <a:r>
                  <a:rPr lang="en-US" dirty="0"/>
                  <a:t> value of almost 97%.</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a:stretch>
              </a:blipFill>
            </p:spPr>
            <p:txBody>
              <a:bodyPr/>
              <a:lstStyle/>
              <a:p>
                <a:r>
                  <a:rPr lang="en-IN">
                    <a:noFill/>
                  </a:rPr>
                  <a:t> </a:t>
                </a:r>
              </a:p>
            </p:txBody>
          </p:sp>
        </mc:Fallback>
      </mc:AlternateContent>
    </p:spTree>
    <p:extLst>
      <p:ext uri="{BB962C8B-B14F-4D97-AF65-F5344CB8AC3E}">
        <p14:creationId xmlns:p14="http://schemas.microsoft.com/office/powerpoint/2010/main" val="9955364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5.4.2: Fitting a Linear Time Trend to Unemployment Rates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r>
              <a:rPr lang="en-US" dirty="0"/>
              <a:t>Use the model to predict the unemployment rate in South Carolina for April 2020.</a:t>
            </a:r>
          </a:p>
        </p:txBody>
      </p:sp>
      <p:pic>
        <p:nvPicPr>
          <p:cNvPr id="5" name="Picture 4">
            <a:extLst>
              <a:ext uri="{FF2B5EF4-FFF2-40B4-BE49-F238E27FC236}">
                <a16:creationId xmlns:a16="http://schemas.microsoft.com/office/drawing/2014/main" id="{90B625AB-43B5-1E4D-9DE9-241730F712DD}"/>
              </a:ext>
            </a:extLst>
          </p:cNvPr>
          <p:cNvPicPr>
            <a:picLocks noChangeAspect="1"/>
          </p:cNvPicPr>
          <p:nvPr/>
        </p:nvPicPr>
        <p:blipFill>
          <a:blip r:embed="rId2"/>
          <a:stretch>
            <a:fillRect/>
          </a:stretch>
        </p:blipFill>
        <p:spPr>
          <a:xfrm>
            <a:off x="762000" y="1524000"/>
            <a:ext cx="7821116" cy="2524477"/>
          </a:xfrm>
          <a:prstGeom prst="rect">
            <a:avLst/>
          </a:prstGeom>
        </p:spPr>
      </p:pic>
    </p:spTree>
    <p:extLst>
      <p:ext uri="{BB962C8B-B14F-4D97-AF65-F5344CB8AC3E}">
        <p14:creationId xmlns:p14="http://schemas.microsoft.com/office/powerpoint/2010/main" val="40148863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5.4.2: Fitting a Linear Time Trend to Unemployment Rates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en-US" b="1" dirty="0"/>
                  <a:t>Solution</a:t>
                </a:r>
              </a:p>
              <a:p>
                <a:r>
                  <a:rPr lang="en-US" dirty="0"/>
                  <a:t>Using January 2010 as Month 1, then April 2020 would be Month 124. Replacing this value into our model we get:</a:t>
                </a:r>
              </a:p>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𝐸𝑠𝑡𝑖𝑚𝑎𝑡𝑒𝑑</m:t>
                      </m:r>
                      <m:r>
                        <a:rPr lang="en-US" b="0" i="1" smtClean="0">
                          <a:latin typeface="Cambria Math" panose="02040503050406030204" pitchFamily="18" charset="0"/>
                        </a:rPr>
                        <m:t> </m:t>
                      </m:r>
                      <m:r>
                        <a:rPr lang="en-US" b="0" i="1" smtClean="0">
                          <a:latin typeface="Cambria Math" panose="02040503050406030204" pitchFamily="18" charset="0"/>
                        </a:rPr>
                        <m:t>𝑈𝑛𝑒𝑚𝑝𝑙𝑜𝑦𝑚𝑒𝑛𝑡</m:t>
                      </m:r>
                      <m:r>
                        <a:rPr lang="en-US" b="0" i="1" smtClean="0">
                          <a:latin typeface="Cambria Math" panose="02040503050406030204" pitchFamily="18" charset="0"/>
                        </a:rPr>
                        <m:t> </m:t>
                      </m:r>
                      <m:r>
                        <a:rPr lang="en-US" b="0" i="1" smtClean="0">
                          <a:latin typeface="Cambria Math" panose="02040503050406030204" pitchFamily="18" charset="0"/>
                        </a:rPr>
                        <m:t>𝑅𝑎𝑡𝑒</m:t>
                      </m:r>
                      <m:r>
                        <a:rPr lang="en-US" b="0" i="1" smtClean="0">
                          <a:latin typeface="Cambria Math" panose="02040503050406030204" pitchFamily="18" charset="0"/>
                        </a:rPr>
                        <m:t>= </m:t>
                      </m:r>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𝑦</m:t>
                          </m:r>
                        </m:e>
                      </m:acc>
                      <m:r>
                        <a:rPr lang="en-US" b="0" i="1" smtClean="0">
                          <a:latin typeface="Cambria Math" panose="02040503050406030204" pitchFamily="18" charset="0"/>
                        </a:rPr>
                        <m:t>=11.3805−0.07944</m:t>
                      </m:r>
                      <m:d>
                        <m:dPr>
                          <m:ctrlPr>
                            <a:rPr lang="en-US" b="0" i="1" smtClean="0">
                              <a:latin typeface="Cambria Math" panose="02040503050406030204" pitchFamily="18" charset="0"/>
                            </a:rPr>
                          </m:ctrlPr>
                        </m:dPr>
                        <m:e>
                          <m:r>
                            <a:rPr lang="en-US" b="0" i="1" smtClean="0">
                              <a:latin typeface="Cambria Math" panose="02040503050406030204" pitchFamily="18" charset="0"/>
                            </a:rPr>
                            <m:t>124</m:t>
                          </m:r>
                        </m:e>
                      </m:d>
                      <m:r>
                        <a:rPr lang="en-US" b="0" i="1" smtClean="0">
                          <a:latin typeface="Cambria Math" panose="02040503050406030204" pitchFamily="18" charset="0"/>
                        </a:rPr>
                        <m:t>=1.52994.</m:t>
                      </m:r>
                    </m:oMath>
                  </m:oMathPara>
                </a14:m>
                <a:endParaRPr lang="en-US" dirty="0"/>
              </a:p>
              <a:p>
                <a:r>
                  <a:rPr lang="en-US" dirty="0"/>
                  <a:t>This value would align with the downward trend we observed in the graph.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r="-667"/>
                </a:stretch>
              </a:blipFill>
            </p:spPr>
            <p:txBody>
              <a:bodyPr/>
              <a:lstStyle/>
              <a:p>
                <a:r>
                  <a:rPr lang="en-IN">
                    <a:noFill/>
                  </a:rPr>
                  <a:t> </a:t>
                </a:r>
              </a:p>
            </p:txBody>
          </p:sp>
        </mc:Fallback>
      </mc:AlternateContent>
    </p:spTree>
    <p:extLst>
      <p:ext uri="{BB962C8B-B14F-4D97-AF65-F5344CB8AC3E}">
        <p14:creationId xmlns:p14="http://schemas.microsoft.com/office/powerpoint/2010/main" val="24532931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5.4.2: Fitting a Linear Time Trend to Unemployment Rates (cont.)</a:t>
            </a:r>
          </a:p>
        </p:txBody>
      </p:sp>
      <p:sp>
        <p:nvSpPr>
          <p:cNvPr id="3" name="Content Placeholder 2"/>
          <p:cNvSpPr>
            <a:spLocks noGrp="1"/>
          </p:cNvSpPr>
          <p:nvPr>
            <p:ph idx="1"/>
          </p:nvPr>
        </p:nvSpPr>
        <p:spPr/>
        <p:txBody>
          <a:bodyPr>
            <a:normAutofit/>
          </a:bodyPr>
          <a:lstStyle/>
          <a:p>
            <a:r>
              <a:rPr lang="en-US" dirty="0"/>
              <a:t>If we also consider our model is explaining almost 97% of the variability in the unemployment rate, then we would be very confident that the unemployment rate in South Carolina in April 2020 will be close to 1.53%. However, if we look at the actual value for April 2020, we find that the unemployment rate was actually 11.7%. That is a large error. What happened? </a:t>
            </a:r>
          </a:p>
        </p:txBody>
      </p:sp>
    </p:spTree>
    <p:extLst>
      <p:ext uri="{BB962C8B-B14F-4D97-AF65-F5344CB8AC3E}">
        <p14:creationId xmlns:p14="http://schemas.microsoft.com/office/powerpoint/2010/main" val="1152343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148E3-68F9-4223-87EF-193467BE58AC}"/>
              </a:ext>
            </a:extLst>
          </p:cNvPr>
          <p:cNvSpPr>
            <a:spLocks noGrp="1"/>
          </p:cNvSpPr>
          <p:nvPr>
            <p:ph type="title"/>
          </p:nvPr>
        </p:nvSpPr>
        <p:spPr/>
        <p:txBody>
          <a:bodyPr/>
          <a:lstStyle/>
          <a:p>
            <a:r>
              <a:rPr lang="en-US" dirty="0"/>
              <a:t>Fitting a Linear Time Trend</a:t>
            </a:r>
          </a:p>
        </p:txBody>
      </p:sp>
      <p:sp>
        <p:nvSpPr>
          <p:cNvPr id="3" name="Content Placeholder 2">
            <a:extLst>
              <a:ext uri="{FF2B5EF4-FFF2-40B4-BE49-F238E27FC236}">
                <a16:creationId xmlns:a16="http://schemas.microsoft.com/office/drawing/2014/main" id="{4CCA8329-D03E-4F0F-BC61-0DB81D2B3C15}"/>
              </a:ext>
            </a:extLst>
          </p:cNvPr>
          <p:cNvSpPr>
            <a:spLocks noGrp="1"/>
          </p:cNvSpPr>
          <p:nvPr>
            <p:ph idx="1"/>
          </p:nvPr>
        </p:nvSpPr>
        <p:spPr/>
        <p:txBody>
          <a:bodyPr>
            <a:normAutofit/>
          </a:bodyPr>
          <a:lstStyle/>
          <a:p>
            <a:r>
              <a:rPr lang="en-US" dirty="0"/>
              <a:t>In Chapter 4, we discussed the notion that the mean is not a reasonable descriptor for nonstationary time series data. Recall that nonstationary time series do not meander around some central value. Instead, the data tends to get larger or smaller over time. How can you describe time series data that possesses a trend? </a:t>
            </a:r>
          </a:p>
        </p:txBody>
      </p:sp>
    </p:spTree>
    <p:extLst>
      <p:ext uri="{BB962C8B-B14F-4D97-AF65-F5344CB8AC3E}">
        <p14:creationId xmlns:p14="http://schemas.microsoft.com/office/powerpoint/2010/main" val="24352824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5.4.2: Fitting a Linear Time Trend to Unemployment Rates (cont.)</a:t>
            </a:r>
          </a:p>
        </p:txBody>
      </p:sp>
      <p:sp>
        <p:nvSpPr>
          <p:cNvPr id="3" name="Content Placeholder 2"/>
          <p:cNvSpPr>
            <a:spLocks noGrp="1"/>
          </p:cNvSpPr>
          <p:nvPr>
            <p:ph idx="1"/>
          </p:nvPr>
        </p:nvSpPr>
        <p:spPr/>
        <p:txBody>
          <a:bodyPr>
            <a:normAutofit/>
          </a:bodyPr>
          <a:lstStyle/>
          <a:p>
            <a:r>
              <a:rPr lang="en-US" dirty="0"/>
              <a:t>As you may know, in the beginning of 2020 we had an unprecedented global pandemic, which forced a lot of companies to lay off many of their employees, resulting in skyrocketing unemployment rates. No model could have predicted this.</a:t>
            </a:r>
          </a:p>
          <a:p>
            <a:endParaRPr lang="en-US" dirty="0"/>
          </a:p>
          <a:p>
            <a:endParaRPr lang="en-US" dirty="0"/>
          </a:p>
        </p:txBody>
      </p:sp>
    </p:spTree>
    <p:extLst>
      <p:ext uri="{BB962C8B-B14F-4D97-AF65-F5344CB8AC3E}">
        <p14:creationId xmlns:p14="http://schemas.microsoft.com/office/powerpoint/2010/main" val="2046861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148E3-68F9-4223-87EF-193467BE58AC}"/>
              </a:ext>
            </a:extLst>
          </p:cNvPr>
          <p:cNvSpPr>
            <a:spLocks noGrp="1"/>
          </p:cNvSpPr>
          <p:nvPr>
            <p:ph type="title"/>
          </p:nvPr>
        </p:nvSpPr>
        <p:spPr/>
        <p:txBody>
          <a:bodyPr/>
          <a:lstStyle/>
          <a:p>
            <a:r>
              <a:rPr lang="en-US" dirty="0"/>
              <a:t>Fitting a Linear Time Trend (cont.)</a:t>
            </a:r>
          </a:p>
        </p:txBody>
      </p:sp>
      <p:sp>
        <p:nvSpPr>
          <p:cNvPr id="3" name="Content Placeholder 2">
            <a:extLst>
              <a:ext uri="{FF2B5EF4-FFF2-40B4-BE49-F238E27FC236}">
                <a16:creationId xmlns:a16="http://schemas.microsoft.com/office/drawing/2014/main" id="{4CCA8329-D03E-4F0F-BC61-0DB81D2B3C15}"/>
              </a:ext>
            </a:extLst>
          </p:cNvPr>
          <p:cNvSpPr>
            <a:spLocks noGrp="1"/>
          </p:cNvSpPr>
          <p:nvPr>
            <p:ph idx="1"/>
          </p:nvPr>
        </p:nvSpPr>
        <p:spPr/>
        <p:txBody>
          <a:bodyPr>
            <a:normAutofit/>
          </a:bodyPr>
          <a:lstStyle/>
          <a:p>
            <a:r>
              <a:rPr lang="en-US" dirty="0"/>
              <a:t>For some time series, a </a:t>
            </a:r>
            <a:r>
              <a:rPr lang="en-US" b="1" dirty="0"/>
              <a:t>linear time trend </a:t>
            </a:r>
            <a:r>
              <a:rPr lang="en-US" dirty="0"/>
              <a:t>is a useful model. A linear time trend is nothing but a line that is used to model the changes in some phenomenon measured over time. In a linear time trend model, the independent variable is always a time index. The following example will illustrate the estimation of a linear time trend model.</a:t>
            </a:r>
          </a:p>
        </p:txBody>
      </p:sp>
    </p:spTree>
    <p:extLst>
      <p:ext uri="{BB962C8B-B14F-4D97-AF65-F5344CB8AC3E}">
        <p14:creationId xmlns:p14="http://schemas.microsoft.com/office/powerpoint/2010/main" val="42181419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5.4.1: Fitting a Linear Time Trend to BMI Data</a:t>
            </a:r>
          </a:p>
        </p:txBody>
      </p:sp>
      <p:sp>
        <p:nvSpPr>
          <p:cNvPr id="3" name="Content Placeholder 2"/>
          <p:cNvSpPr>
            <a:spLocks noGrp="1"/>
          </p:cNvSpPr>
          <p:nvPr>
            <p:ph idx="1"/>
          </p:nvPr>
        </p:nvSpPr>
        <p:spPr/>
        <p:txBody>
          <a:bodyPr>
            <a:normAutofit/>
          </a:bodyPr>
          <a:lstStyle/>
          <a:p>
            <a:r>
              <a:rPr lang="en-US" dirty="0"/>
              <a:t>The following data is taken from the results of the 2013–2014 National Health and Nutrition Examination Survey (NHANES) of US adults age 20 and over who are above their recommended weight based on body mass index, or BMI. Body mass index, expressed as weight in kilograms divided by height in meters squared (kg/m</a:t>
            </a:r>
            <a:r>
              <a:rPr lang="en-US" baseline="30000" dirty="0"/>
              <a:t>2</a:t>
            </a:r>
            <a:r>
              <a:rPr lang="en-US" dirty="0"/>
              <a:t>), is commonly used to classify people as overweight (BMI 25.0–29.9), obese (BMI greater than or equal to 30.0), and extremely obese (BMI greater than or equal to 40.0). </a:t>
            </a:r>
            <a:endParaRPr lang="en-US" baseline="30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5.4.1: Fitting a Linear Time Trend to BMI Data (cont.)</a:t>
            </a:r>
          </a:p>
        </p:txBody>
      </p:sp>
      <p:sp>
        <p:nvSpPr>
          <p:cNvPr id="3" name="Content Placeholder 2"/>
          <p:cNvSpPr>
            <a:spLocks noGrp="1"/>
          </p:cNvSpPr>
          <p:nvPr>
            <p:ph idx="1"/>
          </p:nvPr>
        </p:nvSpPr>
        <p:spPr/>
        <p:txBody>
          <a:bodyPr>
            <a:normAutofit/>
          </a:bodyPr>
          <a:lstStyle/>
          <a:p>
            <a:r>
              <a:rPr lang="en-US" dirty="0"/>
              <a:t>Based on BMI, the percent of overweight Americans from 2002 to 2018 is shown in the following table.</a:t>
            </a:r>
            <a:endParaRPr lang="en-US" baseline="30000" dirty="0"/>
          </a:p>
        </p:txBody>
      </p:sp>
      <p:graphicFrame>
        <p:nvGraphicFramePr>
          <p:cNvPr id="4" name="Table 3">
            <a:extLst>
              <a:ext uri="{FF2B5EF4-FFF2-40B4-BE49-F238E27FC236}">
                <a16:creationId xmlns:a16="http://schemas.microsoft.com/office/drawing/2014/main" id="{BFF6EEEF-D2D2-5A49-A561-5E5F75D926A6}"/>
              </a:ext>
            </a:extLst>
          </p:cNvPr>
          <p:cNvGraphicFramePr>
            <a:graphicFrameLocks noGrp="1"/>
          </p:cNvGraphicFramePr>
          <p:nvPr>
            <p:extLst>
              <p:ext uri="{D42A27DB-BD31-4B8C-83A1-F6EECF244321}">
                <p14:modId xmlns:p14="http://schemas.microsoft.com/office/powerpoint/2010/main" val="4094579737"/>
              </p:ext>
            </p:extLst>
          </p:nvPr>
        </p:nvGraphicFramePr>
        <p:xfrm>
          <a:off x="304800" y="2362200"/>
          <a:ext cx="8534401" cy="1407160"/>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gridCol w="762000">
                  <a:extLst>
                    <a:ext uri="{9D8B030D-6E8A-4147-A177-3AD203B41FA5}">
                      <a16:colId xmlns:a16="http://schemas.microsoft.com/office/drawing/2014/main" val="20004"/>
                    </a:ext>
                  </a:extLst>
                </a:gridCol>
                <a:gridCol w="762000">
                  <a:extLst>
                    <a:ext uri="{9D8B030D-6E8A-4147-A177-3AD203B41FA5}">
                      <a16:colId xmlns:a16="http://schemas.microsoft.com/office/drawing/2014/main" val="20005"/>
                    </a:ext>
                  </a:extLst>
                </a:gridCol>
                <a:gridCol w="762000">
                  <a:extLst>
                    <a:ext uri="{9D8B030D-6E8A-4147-A177-3AD203B41FA5}">
                      <a16:colId xmlns:a16="http://schemas.microsoft.com/office/drawing/2014/main" val="20006"/>
                    </a:ext>
                  </a:extLst>
                </a:gridCol>
                <a:gridCol w="762000">
                  <a:extLst>
                    <a:ext uri="{9D8B030D-6E8A-4147-A177-3AD203B41FA5}">
                      <a16:colId xmlns:a16="http://schemas.microsoft.com/office/drawing/2014/main" val="20007"/>
                    </a:ext>
                  </a:extLst>
                </a:gridCol>
                <a:gridCol w="762000">
                  <a:extLst>
                    <a:ext uri="{9D8B030D-6E8A-4147-A177-3AD203B41FA5}">
                      <a16:colId xmlns:a16="http://schemas.microsoft.com/office/drawing/2014/main" val="20008"/>
                    </a:ext>
                  </a:extLst>
                </a:gridCol>
                <a:gridCol w="762001">
                  <a:extLst>
                    <a:ext uri="{9D8B030D-6E8A-4147-A177-3AD203B41FA5}">
                      <a16:colId xmlns:a16="http://schemas.microsoft.com/office/drawing/2014/main" val="3347171980"/>
                    </a:ext>
                  </a:extLst>
                </a:gridCol>
              </a:tblGrid>
              <a:tr h="370840">
                <a:tc gridSpan="9">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lt1"/>
                          </a:solidFill>
                          <a:latin typeface="+mn-lt"/>
                          <a:ea typeface="+mn-ea"/>
                          <a:cs typeface="+mn-cs"/>
                        </a:rPr>
                        <a:t>Percent of Overweight or Obese American Adults</a:t>
                      </a:r>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b="1" kern="1200" baseline="0" dirty="0">
                        <a:solidFill>
                          <a:schemeClr val="lt1"/>
                        </a:solidFill>
                        <a:latin typeface="+mn-lt"/>
                        <a:ea typeface="+mn-ea"/>
                        <a:cs typeface="+mn-cs"/>
                      </a:endParaRPr>
                    </a:p>
                  </a:txBody>
                  <a:tcPr/>
                </a:tc>
                <a:extLst>
                  <a:ext uri="{0D108BD9-81ED-4DB2-BD59-A6C34878D82A}">
                    <a16:rowId xmlns:a16="http://schemas.microsoft.com/office/drawing/2014/main" val="10000"/>
                  </a:ext>
                </a:extLst>
              </a:tr>
              <a:tr h="370840">
                <a:tc>
                  <a:txBody>
                    <a:bodyPr/>
                    <a:lstStyle/>
                    <a:p>
                      <a:r>
                        <a:rPr lang="en-US" sz="1800" b="1" dirty="0">
                          <a:solidFill>
                            <a:srgbClr val="000000"/>
                          </a:solidFill>
                        </a:rPr>
                        <a:t>Year</a:t>
                      </a:r>
                    </a:p>
                  </a:txBody>
                  <a:tcPr/>
                </a:tc>
                <a:tc>
                  <a:txBody>
                    <a:bodyPr/>
                    <a:lstStyle/>
                    <a:p>
                      <a:pPr algn="ctr"/>
                      <a:r>
                        <a:rPr lang="en-US" sz="1800" dirty="0">
                          <a:solidFill>
                            <a:srgbClr val="000000"/>
                          </a:solidFill>
                        </a:rPr>
                        <a:t>2002</a:t>
                      </a:r>
                    </a:p>
                  </a:txBody>
                  <a:tcPr/>
                </a:tc>
                <a:tc>
                  <a:txBody>
                    <a:bodyPr/>
                    <a:lstStyle/>
                    <a:p>
                      <a:pPr algn="ctr"/>
                      <a:r>
                        <a:rPr lang="en-US" sz="1800" dirty="0">
                          <a:solidFill>
                            <a:srgbClr val="000000"/>
                          </a:solidFill>
                        </a:rPr>
                        <a:t>2004</a:t>
                      </a:r>
                    </a:p>
                  </a:txBody>
                  <a:tcPr/>
                </a:tc>
                <a:tc>
                  <a:txBody>
                    <a:bodyPr/>
                    <a:lstStyle/>
                    <a:p>
                      <a:pPr algn="ctr"/>
                      <a:r>
                        <a:rPr lang="en-US" sz="1800" dirty="0">
                          <a:solidFill>
                            <a:srgbClr val="000000"/>
                          </a:solidFill>
                        </a:rPr>
                        <a:t>2006</a:t>
                      </a:r>
                    </a:p>
                  </a:txBody>
                  <a:tcPr/>
                </a:tc>
                <a:tc>
                  <a:txBody>
                    <a:bodyPr/>
                    <a:lstStyle/>
                    <a:p>
                      <a:pPr algn="ctr"/>
                      <a:r>
                        <a:rPr lang="en-US" sz="1800" dirty="0">
                          <a:solidFill>
                            <a:srgbClr val="000000"/>
                          </a:solidFill>
                        </a:rPr>
                        <a:t>2008</a:t>
                      </a:r>
                    </a:p>
                  </a:txBody>
                  <a:tcPr/>
                </a:tc>
                <a:tc>
                  <a:txBody>
                    <a:bodyPr/>
                    <a:lstStyle/>
                    <a:p>
                      <a:pPr algn="ctr"/>
                      <a:r>
                        <a:rPr lang="en-US" sz="1800" dirty="0">
                          <a:solidFill>
                            <a:srgbClr val="000000"/>
                          </a:solidFill>
                        </a:rPr>
                        <a:t>2010</a:t>
                      </a:r>
                    </a:p>
                  </a:txBody>
                  <a:tcPr/>
                </a:tc>
                <a:tc>
                  <a:txBody>
                    <a:bodyPr/>
                    <a:lstStyle/>
                    <a:p>
                      <a:pPr algn="ctr"/>
                      <a:r>
                        <a:rPr lang="en-US" sz="1800" dirty="0">
                          <a:solidFill>
                            <a:srgbClr val="000000"/>
                          </a:solidFill>
                        </a:rPr>
                        <a:t>2012</a:t>
                      </a:r>
                    </a:p>
                  </a:txBody>
                  <a:tcPr/>
                </a:tc>
                <a:tc>
                  <a:txBody>
                    <a:bodyPr/>
                    <a:lstStyle/>
                    <a:p>
                      <a:pPr algn="ctr"/>
                      <a:r>
                        <a:rPr lang="en-US" sz="1800" dirty="0">
                          <a:solidFill>
                            <a:srgbClr val="000000"/>
                          </a:solidFill>
                        </a:rPr>
                        <a:t>2014</a:t>
                      </a:r>
                    </a:p>
                  </a:txBody>
                  <a:tcPr/>
                </a:tc>
                <a:tc>
                  <a:txBody>
                    <a:bodyPr/>
                    <a:lstStyle/>
                    <a:p>
                      <a:pPr algn="ctr"/>
                      <a:r>
                        <a:rPr lang="en-US" sz="1800" dirty="0">
                          <a:solidFill>
                            <a:srgbClr val="000000"/>
                          </a:solidFill>
                        </a:rPr>
                        <a:t>2018</a:t>
                      </a:r>
                    </a:p>
                  </a:txBody>
                  <a:tcPr/>
                </a:tc>
                <a:tc>
                  <a:txBody>
                    <a:bodyPr/>
                    <a:lstStyle/>
                    <a:p>
                      <a:pPr algn="ctr"/>
                      <a:r>
                        <a:rPr lang="en-US" sz="1800" dirty="0">
                          <a:solidFill>
                            <a:srgbClr val="000000"/>
                          </a:solidFill>
                        </a:rPr>
                        <a:t>2018</a:t>
                      </a:r>
                    </a:p>
                  </a:txBody>
                  <a:tcPr/>
                </a:tc>
                <a:extLst>
                  <a:ext uri="{0D108BD9-81ED-4DB2-BD59-A6C34878D82A}">
                    <a16:rowId xmlns:a16="http://schemas.microsoft.com/office/drawing/2014/main" val="100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kern="1200" baseline="0" dirty="0">
                          <a:solidFill>
                            <a:srgbClr val="000000"/>
                          </a:solidFill>
                          <a:latin typeface="+mn-lt"/>
                          <a:ea typeface="+mn-ea"/>
                          <a:cs typeface="+mn-cs"/>
                        </a:rPr>
                        <a:t>% Overweight or Obese</a:t>
                      </a:r>
                    </a:p>
                  </a:txBody>
                  <a:tcPr/>
                </a:tc>
                <a:tc>
                  <a:txBody>
                    <a:bodyPr/>
                    <a:lstStyle/>
                    <a:p>
                      <a:pPr algn="ctr"/>
                      <a:r>
                        <a:rPr lang="en-US" sz="1800" dirty="0">
                          <a:solidFill>
                            <a:srgbClr val="000000"/>
                          </a:solidFill>
                        </a:rPr>
                        <a:t>65.1</a:t>
                      </a:r>
                    </a:p>
                  </a:txBody>
                  <a:tcPr anchor="ctr" anchorCtr="1"/>
                </a:tc>
                <a:tc>
                  <a:txBody>
                    <a:bodyPr/>
                    <a:lstStyle/>
                    <a:p>
                      <a:pPr algn="ctr"/>
                      <a:r>
                        <a:rPr lang="en-US" sz="1800" dirty="0">
                          <a:solidFill>
                            <a:srgbClr val="000000"/>
                          </a:solidFill>
                        </a:rPr>
                        <a:t>66.0</a:t>
                      </a:r>
                    </a:p>
                  </a:txBody>
                  <a:tcPr anchor="ctr" anchorCtr="1"/>
                </a:tc>
                <a:tc>
                  <a:txBody>
                    <a:bodyPr/>
                    <a:lstStyle/>
                    <a:p>
                      <a:pPr algn="ctr"/>
                      <a:r>
                        <a:rPr lang="en-US" sz="1800" dirty="0">
                          <a:solidFill>
                            <a:srgbClr val="000000"/>
                          </a:solidFill>
                        </a:rPr>
                        <a:t>66.7</a:t>
                      </a:r>
                    </a:p>
                  </a:txBody>
                  <a:tcPr anchor="ctr" anchorCtr="1"/>
                </a:tc>
                <a:tc>
                  <a:txBody>
                    <a:bodyPr/>
                    <a:lstStyle/>
                    <a:p>
                      <a:pPr algn="ctr"/>
                      <a:r>
                        <a:rPr lang="en-US" sz="1800" dirty="0">
                          <a:solidFill>
                            <a:srgbClr val="000000"/>
                          </a:solidFill>
                        </a:rPr>
                        <a:t>67.5</a:t>
                      </a:r>
                    </a:p>
                  </a:txBody>
                  <a:tcPr anchor="ctr" anchorCtr="1"/>
                </a:tc>
                <a:tc>
                  <a:txBody>
                    <a:bodyPr/>
                    <a:lstStyle/>
                    <a:p>
                      <a:pPr algn="ctr"/>
                      <a:r>
                        <a:rPr lang="en-US" sz="1800" dirty="0">
                          <a:solidFill>
                            <a:srgbClr val="000000"/>
                          </a:solidFill>
                        </a:rPr>
                        <a:t>68.5</a:t>
                      </a:r>
                    </a:p>
                  </a:txBody>
                  <a:tcPr anchor="ctr" anchorCtr="1"/>
                </a:tc>
                <a:tc>
                  <a:txBody>
                    <a:bodyPr/>
                    <a:lstStyle/>
                    <a:p>
                      <a:pPr algn="ctr"/>
                      <a:r>
                        <a:rPr lang="en-US" sz="1800" dirty="0">
                          <a:solidFill>
                            <a:srgbClr val="000000"/>
                          </a:solidFill>
                        </a:rPr>
                        <a:t>68.7</a:t>
                      </a:r>
                    </a:p>
                  </a:txBody>
                  <a:tcPr anchor="ctr" anchorCtr="1"/>
                </a:tc>
                <a:tc>
                  <a:txBody>
                    <a:bodyPr/>
                    <a:lstStyle/>
                    <a:p>
                      <a:pPr algn="ctr"/>
                      <a:r>
                        <a:rPr lang="en-US" sz="1800" dirty="0">
                          <a:solidFill>
                            <a:srgbClr val="000000"/>
                          </a:solidFill>
                        </a:rPr>
                        <a:t>69.5</a:t>
                      </a:r>
                    </a:p>
                  </a:txBody>
                  <a:tcPr anchor="ctr" anchorCtr="1"/>
                </a:tc>
                <a:tc>
                  <a:txBody>
                    <a:bodyPr/>
                    <a:lstStyle/>
                    <a:p>
                      <a:pPr algn="ctr"/>
                      <a:r>
                        <a:rPr lang="en-US" sz="1800" dirty="0">
                          <a:solidFill>
                            <a:srgbClr val="000000"/>
                          </a:solidFill>
                        </a:rPr>
                        <a:t>70.9</a:t>
                      </a:r>
                    </a:p>
                  </a:txBody>
                  <a:tcPr anchor="ctr" anchorCtr="1"/>
                </a:tc>
                <a:tc>
                  <a:txBody>
                    <a:bodyPr/>
                    <a:lstStyle/>
                    <a:p>
                      <a:pPr algn="ctr"/>
                      <a:r>
                        <a:rPr lang="en-US" sz="1800" dirty="0">
                          <a:solidFill>
                            <a:srgbClr val="000000"/>
                          </a:solidFill>
                        </a:rPr>
                        <a:t>72.5</a:t>
                      </a:r>
                    </a:p>
                  </a:txBody>
                  <a:tcPr anchor="ctr" anchorCtr="1"/>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595907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5.4.1: Fitting a Linear Time Trend to BMI Data (cont.)</a:t>
            </a:r>
          </a:p>
        </p:txBody>
      </p:sp>
      <p:pic>
        <p:nvPicPr>
          <p:cNvPr id="5" name="Picture 4">
            <a:extLst>
              <a:ext uri="{FF2B5EF4-FFF2-40B4-BE49-F238E27FC236}">
                <a16:creationId xmlns:a16="http://schemas.microsoft.com/office/drawing/2014/main" id="{35950CB1-4AB6-0F45-6808-FD7629E63AFD}"/>
              </a:ext>
            </a:extLst>
          </p:cNvPr>
          <p:cNvPicPr>
            <a:picLocks noChangeAspect="1"/>
          </p:cNvPicPr>
          <p:nvPr/>
        </p:nvPicPr>
        <p:blipFill>
          <a:blip r:embed="rId2"/>
          <a:stretch>
            <a:fillRect/>
          </a:stretch>
        </p:blipFill>
        <p:spPr>
          <a:xfrm>
            <a:off x="623337" y="1256997"/>
            <a:ext cx="7606264" cy="4183904"/>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5.4.1: Fitting a Linear Time Trend to BMI Data (cont.)</a:t>
            </a:r>
          </a:p>
        </p:txBody>
      </p:sp>
      <p:sp>
        <p:nvSpPr>
          <p:cNvPr id="3" name="Content Placeholder 2"/>
          <p:cNvSpPr>
            <a:spLocks noGrp="1"/>
          </p:cNvSpPr>
          <p:nvPr>
            <p:ph idx="1"/>
          </p:nvPr>
        </p:nvSpPr>
        <p:spPr/>
        <p:txBody>
          <a:bodyPr>
            <a:normAutofit lnSpcReduction="10000"/>
          </a:bodyPr>
          <a:lstStyle/>
          <a:p>
            <a:r>
              <a:rPr lang="en-US" dirty="0"/>
              <a:t>A graph of the data reveals an upward trend in the percent of overweight Americans. The data appears to be a nonstationary time series with an upward trend. To describe the data we will model the trend by fitting a line through the data with the notion of capturing how fast (on average) the series is changing over time. Estimating the slope of the line will provide the </a:t>
            </a:r>
            <a:r>
              <a:rPr lang="en-US" i="1" dirty="0"/>
              <a:t>average</a:t>
            </a:r>
            <a:r>
              <a:rPr lang="en-US" dirty="0"/>
              <a:t> rate of change per year in the percent of overweight Americans. The line is fitted using least squares estimates in exactly the same way as the other regression models we studied.</a:t>
            </a:r>
            <a:endParaRPr lang="en-US" baseline="30000" dirty="0"/>
          </a:p>
        </p:txBody>
      </p:sp>
    </p:spTree>
    <p:extLst>
      <p:ext uri="{BB962C8B-B14F-4D97-AF65-F5344CB8AC3E}">
        <p14:creationId xmlns:p14="http://schemas.microsoft.com/office/powerpoint/2010/main" val="2527810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5.4.1: Fitting a Linear Time Trend to BMI Data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en-US" dirty="0"/>
                  <a:t>The independent variable in a linear trend model is always time. In this case, the dependent variable is the percent of overweight Americans.</a:t>
                </a:r>
              </a:p>
              <a:p>
                <a:r>
                  <a:rPr lang="en-US" dirty="0"/>
                  <a:t>The least squares equation is</a:t>
                </a:r>
              </a:p>
              <a:p>
                <a:pPr algn="ctr"/>
                <a:r>
                  <a:rPr lang="en-US" i="1" dirty="0"/>
                  <a:t>Estimated % Overweight Americans </a:t>
                </a:r>
                <a14:m>
                  <m:oMath xmlns:m="http://schemas.openxmlformats.org/officeDocument/2006/math">
                    <m:r>
                      <a:rPr lang="en-US" i="1" dirty="0" smtClean="0">
                        <a:latin typeface="Cambria Math" panose="02040503050406030204" pitchFamily="18" charset="0"/>
                      </a:rPr>
                      <m:t>=</m:t>
                    </m:r>
                  </m:oMath>
                </a14:m>
                <a:r>
                  <a:rPr lang="en-US" dirty="0"/>
                  <a:t> </a:t>
                </a:r>
                <a14:m>
                  <m:oMath xmlns:m="http://schemas.openxmlformats.org/officeDocument/2006/math">
                    <m:acc>
                      <m:accPr>
                        <m:chr m:val="̂"/>
                        <m:ctrlPr>
                          <a:rPr lang="en-US" i="1" smtClean="0">
                            <a:latin typeface="Cambria Math" panose="02040503050406030204" pitchFamily="18" charset="0"/>
                          </a:rPr>
                        </m:ctrlPr>
                      </m:accPr>
                      <m:e>
                        <m:r>
                          <a:rPr lang="en-US" b="0" i="1" smtClean="0">
                            <a:latin typeface="Cambria Math" panose="02040503050406030204" pitchFamily="18" charset="0"/>
                          </a:rPr>
                          <m:t>𝑦</m:t>
                        </m:r>
                      </m:e>
                    </m:acc>
                    <m:r>
                      <a:rPr lang="en-US" b="0" i="1" smtClean="0">
                        <a:latin typeface="Cambria Math" panose="02040503050406030204" pitchFamily="18" charset="0"/>
                      </a:rPr>
                      <m:t>=−787.5472+0.4258 </m:t>
                    </m:r>
                    <m:r>
                      <a:rPr lang="en-US" b="0" i="1" smtClean="0">
                        <a:latin typeface="Cambria Math" panose="02040503050406030204" pitchFamily="18" charset="0"/>
                      </a:rPr>
                      <m:t>𝑌𝑒𝑎𝑟</m:t>
                    </m:r>
                    <m:r>
                      <a:rPr lang="en-US" b="0" i="1" smtClean="0">
                        <a:latin typeface="Cambria Math" panose="02040503050406030204" pitchFamily="18" charset="0"/>
                      </a:rPr>
                      <m:t>.</m:t>
                    </m:r>
                  </m:oMath>
                </a14:m>
                <a:endParaRPr lang="en-US" dirty="0"/>
              </a:p>
              <a:p>
                <a:r>
                  <a:rPr lang="en-US" dirty="0"/>
                  <a:t>The Excel output for the problem is given in the table below.</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r="-370"/>
                </a:stretch>
              </a:blipFill>
            </p:spPr>
            <p:txBody>
              <a:bodyPr/>
              <a:lstStyle/>
              <a:p>
                <a:r>
                  <a:rPr lang="en-IN">
                    <a:noFill/>
                  </a:rPr>
                  <a:t> </a:t>
                </a:r>
              </a:p>
            </p:txBody>
          </p:sp>
        </mc:Fallback>
      </mc:AlternateContent>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5.4.1: Fitting a Linear Time Trend to BMI Data (cont.)</a:t>
            </a:r>
          </a:p>
        </p:txBody>
      </p:sp>
      <p:sp>
        <p:nvSpPr>
          <p:cNvPr id="3" name="Content Placeholder 2"/>
          <p:cNvSpPr>
            <a:spLocks noGrp="1"/>
          </p:cNvSpPr>
          <p:nvPr>
            <p:ph idx="1"/>
          </p:nvPr>
        </p:nvSpPr>
        <p:spPr/>
        <p:txBody>
          <a:bodyPr>
            <a:normAutofit/>
          </a:bodyPr>
          <a:lstStyle/>
          <a:p>
            <a:r>
              <a:rPr lang="en-US" dirty="0"/>
              <a:t> </a:t>
            </a:r>
          </a:p>
        </p:txBody>
      </p:sp>
      <p:pic>
        <p:nvPicPr>
          <p:cNvPr id="5" name="Picture 4">
            <a:extLst>
              <a:ext uri="{FF2B5EF4-FFF2-40B4-BE49-F238E27FC236}">
                <a16:creationId xmlns:a16="http://schemas.microsoft.com/office/drawing/2014/main" id="{15E1B10C-D275-687D-91E2-1C59CEDFA432}"/>
              </a:ext>
            </a:extLst>
          </p:cNvPr>
          <p:cNvPicPr>
            <a:picLocks noChangeAspect="1"/>
          </p:cNvPicPr>
          <p:nvPr/>
        </p:nvPicPr>
        <p:blipFill>
          <a:blip r:embed="rId2"/>
          <a:stretch>
            <a:fillRect/>
          </a:stretch>
        </p:blipFill>
        <p:spPr>
          <a:xfrm>
            <a:off x="1447800" y="1190148"/>
            <a:ext cx="6020236" cy="4662012"/>
          </a:xfrm>
          <a:prstGeom prst="rect">
            <a:avLst/>
          </a:prstGeom>
        </p:spPr>
      </p:pic>
    </p:spTree>
    <p:extLst>
      <p:ext uri="{BB962C8B-B14F-4D97-AF65-F5344CB8AC3E}">
        <p14:creationId xmlns:p14="http://schemas.microsoft.com/office/powerpoint/2010/main" val="2185736090"/>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1062</TotalTime>
  <Words>1182</Words>
  <Application>Microsoft Office PowerPoint</Application>
  <PresentationFormat>On-screen Show (4:3)</PresentationFormat>
  <Paragraphs>77</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Cambria Math</vt:lpstr>
      <vt:lpstr>Office Theme</vt:lpstr>
      <vt:lpstr>Section 5.4</vt:lpstr>
      <vt:lpstr>Fitting a Linear Time Trend</vt:lpstr>
      <vt:lpstr>Fitting a Linear Time Trend (cont.)</vt:lpstr>
      <vt:lpstr>Example 5.4.1: Fitting a Linear Time Trend to BMI Data</vt:lpstr>
      <vt:lpstr>Example 5.4.1: Fitting a Linear Time Trend to BMI Data (cont.)</vt:lpstr>
      <vt:lpstr>Example 5.4.1: Fitting a Linear Time Trend to BMI Data (cont.)</vt:lpstr>
      <vt:lpstr>Example 5.4.1: Fitting a Linear Time Trend to BMI Data (cont.)</vt:lpstr>
      <vt:lpstr>Example 5.4.1: Fitting a Linear Time Trend to BMI Data (cont.)</vt:lpstr>
      <vt:lpstr>Example 5.4.1: Fitting a Linear Time Trend to BMI Data (cont.)</vt:lpstr>
      <vt:lpstr>Note</vt:lpstr>
      <vt:lpstr>Example 5.4.1: Fitting a Linear Time Trend to BMI Data (cont.)</vt:lpstr>
      <vt:lpstr>Example 5.4.1: Fitting a Linear Time Trend to BMI Data (cont.)</vt:lpstr>
      <vt:lpstr>Example 5.4.2: Fitting a Linear Time Trend to Unemployment Rates</vt:lpstr>
      <vt:lpstr>Example 5.4.2: Fitting a Linear Time Trend to Unemployment Rates (cont.)</vt:lpstr>
      <vt:lpstr>Example 5.4.2: Fitting a Linear Time Trend to Unemployment Rates (cont.)</vt:lpstr>
      <vt:lpstr>Example 5.4.2: Fitting a Linear Time Trend to Unemployment Rates (cont.)</vt:lpstr>
      <vt:lpstr>Example 5.4.2: Fitting a Linear Time Trend to Unemployment Rates (cont.)</vt:lpstr>
      <vt:lpstr>Example 5.4.2: Fitting a Linear Time Trend to Unemployment Rates (cont.)</vt:lpstr>
      <vt:lpstr>Example 5.4.2: Fitting a Linear Time Trend to Unemployment Rates (cont.)</vt:lpstr>
      <vt:lpstr>Example 5.4.2: Fitting a Linear Time Trend to Unemployment Rates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Robin Hendrix</cp:lastModifiedBy>
  <cp:revision>149</cp:revision>
  <dcterms:created xsi:type="dcterms:W3CDTF">2013-04-26T14:43:13Z</dcterms:created>
  <dcterms:modified xsi:type="dcterms:W3CDTF">2024-05-10T14:25:54Z</dcterms:modified>
</cp:coreProperties>
</file>